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4" r:id="rId4"/>
    <p:sldId id="275" r:id="rId5"/>
    <p:sldId id="266" r:id="rId6"/>
    <p:sldId id="278" r:id="rId7"/>
    <p:sldId id="268" r:id="rId8"/>
    <p:sldId id="262" r:id="rId9"/>
    <p:sldId id="258" r:id="rId10"/>
    <p:sldId id="277" r:id="rId11"/>
    <p:sldId id="280" r:id="rId12"/>
    <p:sldId id="270" r:id="rId13"/>
    <p:sldId id="281" r:id="rId14"/>
    <p:sldId id="259" r:id="rId15"/>
    <p:sldId id="261" r:id="rId16"/>
    <p:sldId id="269"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12/19/2014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ci.nic.in/eci_main1/Linkto_erollpdf.aspx" TargetMode="External"/><Relationship Id="rId2" Type="http://schemas.openxmlformats.org/officeDocument/2006/relationships/hyperlink" Target="http://eci.nic.in/eci_main/miscellaneous_statistics/Graphs_Voteage_NoofContestants.pdf" TargetMode="External"/><Relationship Id="rId1" Type="http://schemas.openxmlformats.org/officeDocument/2006/relationships/slideLayout" Target="../slideLayouts/slideLayout2.xml"/><Relationship Id="rId4" Type="http://schemas.openxmlformats.org/officeDocument/2006/relationships/hyperlink" Target="http://eci-citizenservices.nic.in/frmmobileverification.aspx?type=FORM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CIEVS: A Cloud-based Framework to Modernize the Indian Election Voting </a:t>
            </a:r>
            <a:r>
              <a:rPr lang="en-US" sz="4400" dirty="0" smtClean="0"/>
              <a:t>System</a:t>
            </a:r>
            <a:endParaRPr lang="en-US" sz="4400" dirty="0"/>
          </a:p>
        </p:txBody>
      </p:sp>
      <p:sp>
        <p:nvSpPr>
          <p:cNvPr id="3" name="Subtitle 2"/>
          <p:cNvSpPr>
            <a:spLocks noGrp="1"/>
          </p:cNvSpPr>
          <p:nvPr>
            <p:ph type="subTitle" idx="1"/>
          </p:nvPr>
        </p:nvSpPr>
        <p:spPr>
          <a:xfrm>
            <a:off x="4502314" y="4727787"/>
            <a:ext cx="6987645" cy="1388534"/>
          </a:xfrm>
        </p:spPr>
        <p:txBody>
          <a:bodyPr>
            <a:normAutofit/>
          </a:bodyPr>
          <a:lstStyle/>
          <a:p>
            <a:endParaRPr lang="en-US" b="1" dirty="0" smtClean="0"/>
          </a:p>
          <a:p>
            <a:r>
              <a:rPr lang="en-US" b="1" dirty="0" smtClean="0"/>
              <a:t>Presented By:</a:t>
            </a:r>
            <a:endParaRPr lang="en-US" b="1" dirty="0" smtClean="0"/>
          </a:p>
          <a:p>
            <a:r>
              <a:rPr lang="en-US" dirty="0" smtClean="0"/>
              <a:t>Gurpreet Singh </a:t>
            </a:r>
            <a:r>
              <a:rPr lang="en-US" dirty="0" err="1" smtClean="0"/>
              <a:t>Matharu</a:t>
            </a:r>
            <a:endParaRPr lang="en-US" dirty="0" smtClean="0"/>
          </a:p>
        </p:txBody>
      </p:sp>
    </p:spTree>
    <p:extLst>
      <p:ext uri="{BB962C8B-B14F-4D97-AF65-F5344CB8AC3E}">
        <p14:creationId xmlns:p14="http://schemas.microsoft.com/office/powerpoint/2010/main" xmlns="" val="17039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lstStyle/>
          <a:p>
            <a:r>
              <a:rPr lang="en-US" i="1" dirty="0" smtClean="0"/>
              <a:t>C.  Polling Booth</a:t>
            </a:r>
            <a:endParaRPr lang="en-IN" dirty="0"/>
          </a:p>
        </p:txBody>
      </p:sp>
      <p:sp>
        <p:nvSpPr>
          <p:cNvPr id="3" name="Content Placeholder 2"/>
          <p:cNvSpPr>
            <a:spLocks noGrp="1"/>
          </p:cNvSpPr>
          <p:nvPr>
            <p:ph idx="1"/>
          </p:nvPr>
        </p:nvSpPr>
        <p:spPr>
          <a:xfrm>
            <a:off x="1484310" y="1815727"/>
            <a:ext cx="10018713" cy="3074126"/>
          </a:xfrm>
        </p:spPr>
        <p:txBody>
          <a:bodyPr>
            <a:noAutofit/>
          </a:bodyPr>
          <a:lstStyle/>
          <a:p>
            <a:pPr algn="just">
              <a:buNone/>
            </a:pPr>
            <a:r>
              <a:rPr lang="en-US" sz="1600" dirty="0" smtClean="0"/>
              <a:t>       In </a:t>
            </a:r>
            <a:r>
              <a:rPr lang="en-US" sz="1600" dirty="0" smtClean="0"/>
              <a:t>existing election voting setup, the polling booths are equipped with Electronic Voting Machines (EVMs). The proposed model provides for inclusion of I-Voting nodes within the premises of polling booths as well.</a:t>
            </a:r>
            <a:endParaRPr lang="en-IN" sz="1600" dirty="0" smtClean="0"/>
          </a:p>
          <a:p>
            <a:pPr algn="just"/>
            <a:r>
              <a:rPr lang="en-US" sz="1600" i="1" dirty="0" smtClean="0"/>
              <a:t>1)  EVM Polling Nodes:</a:t>
            </a:r>
            <a:r>
              <a:rPr lang="en-US" sz="1600" dirty="0" smtClean="0"/>
              <a:t> At present, votes are being casted through the use of Electronic Voting Machines (EVMs). The beauty of our model lies in the fact that the existing Electronic Voting Machine (EVM) Systems have been retained in the proposed model. </a:t>
            </a:r>
            <a:endParaRPr lang="en-IN" sz="1600" dirty="0" smtClean="0"/>
          </a:p>
          <a:p>
            <a:pPr algn="just"/>
            <a:r>
              <a:rPr lang="en-US" sz="1600" i="1" dirty="0" smtClean="0"/>
              <a:t>2)  I-Voting Nodes</a:t>
            </a:r>
            <a:r>
              <a:rPr lang="en-US" sz="1600" dirty="0" smtClean="0"/>
              <a:t>: The I-Voters are free to cast their votes at the comfort of their homes or while on-the-go. But, </a:t>
            </a:r>
            <a:r>
              <a:rPr lang="en-US" sz="1600" dirty="0" smtClean="0"/>
              <a:t>some I-Voters </a:t>
            </a:r>
            <a:r>
              <a:rPr lang="en-US" sz="1600" dirty="0" smtClean="0"/>
              <a:t>may experience poor quality or complete loss of Internet service or may face bottlenecks while authenticating their identity during online voting phase. Therefore, to tackle such contingencies, the model proposes the inclusion of I-Voting computer nodes at the polling booths so that such I-Voters are able to visit their nearby polling booth to cast their vote.</a:t>
            </a:r>
            <a:endParaRPr lang="en-IN" sz="1600" dirty="0" smtClean="0"/>
          </a:p>
          <a:p>
            <a:pPr algn="just"/>
            <a:endParaRPr lang="en-IN" sz="1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lstStyle/>
          <a:p>
            <a:r>
              <a:rPr lang="en-US" i="1" dirty="0" smtClean="0"/>
              <a:t>D.  ECI Personnel</a:t>
            </a:r>
            <a:endParaRPr lang="en-IN" dirty="0"/>
          </a:p>
        </p:txBody>
      </p:sp>
      <p:sp>
        <p:nvSpPr>
          <p:cNvPr id="3" name="Content Placeholder 2"/>
          <p:cNvSpPr>
            <a:spLocks noGrp="1"/>
          </p:cNvSpPr>
          <p:nvPr>
            <p:ph idx="1"/>
          </p:nvPr>
        </p:nvSpPr>
        <p:spPr>
          <a:xfrm>
            <a:off x="1484310" y="1658982"/>
            <a:ext cx="10018713" cy="3304904"/>
          </a:xfrm>
        </p:spPr>
        <p:txBody>
          <a:bodyPr>
            <a:noAutofit/>
          </a:bodyPr>
          <a:lstStyle/>
          <a:p>
            <a:pPr algn="just"/>
            <a:r>
              <a:rPr lang="en-US" sz="1600" dirty="0" smtClean="0"/>
              <a:t>The </a:t>
            </a:r>
            <a:r>
              <a:rPr lang="en-US" sz="1600" dirty="0" smtClean="0"/>
              <a:t>Election Commission of India (ECI) personnel comprise of administrative, technical, field verification and support staff. </a:t>
            </a:r>
            <a:endParaRPr lang="en-US" sz="1600" dirty="0" smtClean="0"/>
          </a:p>
          <a:p>
            <a:pPr algn="just"/>
            <a:r>
              <a:rPr lang="en-US" sz="1600" dirty="0" smtClean="0"/>
              <a:t>The </a:t>
            </a:r>
            <a:r>
              <a:rPr lang="en-US" sz="1600" dirty="0" smtClean="0"/>
              <a:t>administrative and technical hierarchy includes personnel at state level as well as national level. The personnel at the state level is equipped with sufficient information support systems to assist the citizens in resolving issues related to I-Voting faced during registration phase or online election voting phase. </a:t>
            </a:r>
            <a:endParaRPr lang="en-US" sz="1600" dirty="0" smtClean="0"/>
          </a:p>
          <a:p>
            <a:pPr algn="just"/>
            <a:r>
              <a:rPr lang="en-US" sz="1600" dirty="0" smtClean="0"/>
              <a:t>The </a:t>
            </a:r>
            <a:r>
              <a:rPr lang="en-US" sz="1600" dirty="0" smtClean="0"/>
              <a:t>state level support personnel connect with the citizens via dedicated toll-free helpline number to provide them information assistance service in local languages. </a:t>
            </a:r>
            <a:endParaRPr lang="en-US" sz="1600" dirty="0" smtClean="0"/>
          </a:p>
          <a:p>
            <a:pPr algn="just"/>
            <a:r>
              <a:rPr lang="en-US" sz="1600" dirty="0" smtClean="0"/>
              <a:t>The </a:t>
            </a:r>
            <a:r>
              <a:rPr lang="en-US" sz="1600" dirty="0" smtClean="0"/>
              <a:t>role of national level personnel is to maintain the security and integrity of central databases, apart from ensuring the overall efficient functioning of the online election voting system. Also, they would be responsible for handling all the real-time server-side operational issues and for ensuring optimal database response times.</a:t>
            </a:r>
            <a:endParaRPr lang="en-IN" sz="1600" dirty="0" smtClean="0"/>
          </a:p>
          <a:p>
            <a:pPr algn="just"/>
            <a:endParaRPr lang="en-IN" sz="1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normAutofit/>
          </a:bodyPr>
          <a:lstStyle/>
          <a:p>
            <a:r>
              <a:rPr lang="en-US" i="1" dirty="0" smtClean="0"/>
              <a:t>E.  Interface Devices</a:t>
            </a:r>
            <a:endParaRPr lang="en-IN" dirty="0"/>
          </a:p>
        </p:txBody>
      </p:sp>
      <p:sp>
        <p:nvSpPr>
          <p:cNvPr id="3" name="Content Placeholder 2"/>
          <p:cNvSpPr>
            <a:spLocks noGrp="1"/>
          </p:cNvSpPr>
          <p:nvPr>
            <p:ph idx="1"/>
          </p:nvPr>
        </p:nvSpPr>
        <p:spPr>
          <a:xfrm>
            <a:off x="1484310" y="1554464"/>
            <a:ext cx="10018713" cy="2460168"/>
          </a:xfrm>
        </p:spPr>
        <p:txBody>
          <a:bodyPr>
            <a:normAutofit/>
          </a:bodyPr>
          <a:lstStyle/>
          <a:p>
            <a:pPr algn="just">
              <a:buNone/>
            </a:pPr>
            <a:r>
              <a:rPr lang="en-US" sz="1600" dirty="0" smtClean="0"/>
              <a:t>The proposed model incorporates the following interface devices: </a:t>
            </a:r>
            <a:endParaRPr lang="en-IN" sz="1600" dirty="0" smtClean="0"/>
          </a:p>
          <a:p>
            <a:pPr algn="just"/>
            <a:r>
              <a:rPr lang="en-US" sz="1600" i="1" dirty="0" smtClean="0"/>
              <a:t>1) Personal Computer Nodes: </a:t>
            </a:r>
            <a:r>
              <a:rPr lang="en-US" sz="1600" dirty="0" smtClean="0"/>
              <a:t>The voters may choose to register for I-Voting and cast their vote on the I-Voting Web Portal through their personal devices, including desktop computer or laptop with required Internet Connectivity </a:t>
            </a:r>
            <a:endParaRPr lang="en-IN" sz="1600" dirty="0" smtClean="0"/>
          </a:p>
          <a:p>
            <a:pPr algn="just"/>
            <a:r>
              <a:rPr lang="en-US" sz="1600" i="1" dirty="0" smtClean="0"/>
              <a:t>2) Mobile Phones: </a:t>
            </a:r>
            <a:r>
              <a:rPr lang="en-US" sz="1600" dirty="0" smtClean="0"/>
              <a:t>In the present Indian scenario, mobile phones can be regarded as the most affordable and effective medium of communication. This model incorporates mobile phones to assist the citizens in resolving issues related to I-Voting faced during registration phase or voting phase by allowing them to connect to ECI support personnel via the toll-free dedicated helpline number.</a:t>
            </a:r>
            <a:endParaRPr lang="en-IN"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lowchart_Registration Phase-page- PERFECT"/>
          <p:cNvPicPr>
            <a:picLocks noChangeAspect="1" noChangeArrowheads="1"/>
          </p:cNvPicPr>
          <p:nvPr/>
        </p:nvPicPr>
        <p:blipFill>
          <a:blip r:embed="rId2"/>
          <a:srcRect/>
          <a:stretch>
            <a:fillRect/>
          </a:stretch>
        </p:blipFill>
        <p:spPr bwMode="auto">
          <a:xfrm>
            <a:off x="2675707" y="1894115"/>
            <a:ext cx="3028950" cy="4558934"/>
          </a:xfrm>
          <a:prstGeom prst="rect">
            <a:avLst/>
          </a:prstGeom>
          <a:noFill/>
          <a:ln w="9525">
            <a:noFill/>
            <a:miter lim="800000"/>
            <a:headEnd/>
            <a:tailEnd/>
          </a:ln>
        </p:spPr>
      </p:pic>
      <p:pic>
        <p:nvPicPr>
          <p:cNvPr id="3075" name="Picture 3" descr="Flowchart_Voting Phase"/>
          <p:cNvPicPr>
            <a:picLocks noChangeAspect="1" noChangeArrowheads="1"/>
          </p:cNvPicPr>
          <p:nvPr/>
        </p:nvPicPr>
        <p:blipFill>
          <a:blip r:embed="rId3"/>
          <a:srcRect/>
          <a:stretch>
            <a:fillRect/>
          </a:stretch>
        </p:blipFill>
        <p:spPr bwMode="auto">
          <a:xfrm>
            <a:off x="6835137" y="692331"/>
            <a:ext cx="3028950" cy="5747656"/>
          </a:xfrm>
          <a:prstGeom prst="rect">
            <a:avLst/>
          </a:prstGeom>
          <a:noFill/>
          <a:ln w="9525">
            <a:noFill/>
            <a:miter lim="800000"/>
            <a:headEnd/>
            <a:tailEnd/>
          </a:ln>
        </p:spPr>
      </p:pic>
      <p:sp>
        <p:nvSpPr>
          <p:cNvPr id="8" name="TextBox 7"/>
          <p:cNvSpPr txBox="1"/>
          <p:nvPr/>
        </p:nvSpPr>
        <p:spPr>
          <a:xfrm>
            <a:off x="2325189" y="6466114"/>
            <a:ext cx="3771161" cy="461665"/>
          </a:xfrm>
          <a:prstGeom prst="rect">
            <a:avLst/>
          </a:prstGeom>
          <a:noFill/>
        </p:spPr>
        <p:txBody>
          <a:bodyPr wrap="square" rtlCol="0">
            <a:spAutoFit/>
          </a:bodyPr>
          <a:lstStyle/>
          <a:p>
            <a:r>
              <a:rPr lang="en-US" sz="1200" dirty="0" smtClean="0"/>
              <a:t>Fig. 3. Flowchart depicting Registration Phase of I-Voting</a:t>
            </a:r>
            <a:endParaRPr lang="en-IN" sz="1200" dirty="0" smtClean="0"/>
          </a:p>
          <a:p>
            <a:endParaRPr lang="en-IN" sz="1200" dirty="0"/>
          </a:p>
        </p:txBody>
      </p:sp>
      <p:sp>
        <p:nvSpPr>
          <p:cNvPr id="9" name="TextBox 8"/>
          <p:cNvSpPr txBox="1"/>
          <p:nvPr/>
        </p:nvSpPr>
        <p:spPr>
          <a:xfrm>
            <a:off x="6670769" y="6453051"/>
            <a:ext cx="3771161" cy="461665"/>
          </a:xfrm>
          <a:prstGeom prst="rect">
            <a:avLst/>
          </a:prstGeom>
          <a:noFill/>
        </p:spPr>
        <p:txBody>
          <a:bodyPr wrap="square" rtlCol="0">
            <a:spAutoFit/>
          </a:bodyPr>
          <a:lstStyle/>
          <a:p>
            <a:r>
              <a:rPr lang="en-US" sz="1200" dirty="0" smtClean="0"/>
              <a:t>Fig. 4. Flowchart depicting Voting Phase of I-Voting</a:t>
            </a:r>
            <a:endParaRPr lang="en-IN" sz="1200" dirty="0" smtClean="0"/>
          </a:p>
          <a:p>
            <a:endParaRPr lang="en-IN" sz="1200" dirty="0"/>
          </a:p>
        </p:txBody>
      </p:sp>
      <p:sp>
        <p:nvSpPr>
          <p:cNvPr id="10" name="Title 1"/>
          <p:cNvSpPr>
            <a:spLocks noGrp="1"/>
          </p:cNvSpPr>
          <p:nvPr>
            <p:ph type="title"/>
          </p:nvPr>
        </p:nvSpPr>
        <p:spPr>
          <a:xfrm>
            <a:off x="1458185" y="0"/>
            <a:ext cx="10018713" cy="894806"/>
          </a:xfrm>
        </p:spPr>
        <p:txBody>
          <a:bodyPr>
            <a:normAutofit/>
          </a:bodyPr>
          <a:lstStyle/>
          <a:p>
            <a:r>
              <a:rPr lang="en-US" b="1" dirty="0" smtClean="0"/>
              <a:t>FLOWCHARTS</a:t>
            </a:r>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normAutofit/>
          </a:bodyPr>
          <a:lstStyle/>
          <a:p>
            <a:pPr lvl="0"/>
            <a:r>
              <a:rPr lang="en-US" b="1" dirty="0" smtClean="0"/>
              <a:t>ADVANTAGES OF PROPOSED MODEL</a:t>
            </a:r>
            <a:endParaRPr lang="en-IN" b="1" dirty="0"/>
          </a:p>
        </p:txBody>
      </p:sp>
      <p:sp>
        <p:nvSpPr>
          <p:cNvPr id="3" name="Content Placeholder 2"/>
          <p:cNvSpPr>
            <a:spLocks noGrp="1"/>
          </p:cNvSpPr>
          <p:nvPr>
            <p:ph idx="1"/>
          </p:nvPr>
        </p:nvSpPr>
        <p:spPr>
          <a:xfrm>
            <a:off x="1484310" y="1580606"/>
            <a:ext cx="10018713" cy="4850674"/>
          </a:xfrm>
        </p:spPr>
        <p:txBody>
          <a:bodyPr>
            <a:noAutofit/>
          </a:bodyPr>
          <a:lstStyle/>
          <a:p>
            <a:pPr lvl="0" algn="just"/>
            <a:r>
              <a:rPr lang="en-US" sz="1600" i="1" dirty="0" smtClean="0"/>
              <a:t>Efficient </a:t>
            </a:r>
            <a:r>
              <a:rPr lang="en-US" sz="1600" i="1" dirty="0" smtClean="0"/>
              <a:t>Data Management</a:t>
            </a:r>
            <a:r>
              <a:rPr lang="en-US" sz="1600" dirty="0" smtClean="0"/>
              <a:t>:</a:t>
            </a:r>
            <a:r>
              <a:rPr lang="en-US" sz="1600" i="1" dirty="0" smtClean="0"/>
              <a:t> </a:t>
            </a:r>
            <a:r>
              <a:rPr lang="en-US" sz="1600" dirty="0" smtClean="0"/>
              <a:t>Separate central databases would be created and maintained for storage of I-Voter records and online votes being cast during election. These central databases would be managed by expert technical personnel of Election Commission of India, thus allowing efficient and secure data management.</a:t>
            </a:r>
            <a:endParaRPr lang="en-IN" sz="1600" dirty="0" smtClean="0"/>
          </a:p>
          <a:p>
            <a:pPr lvl="0" algn="just"/>
            <a:r>
              <a:rPr lang="en-US" sz="1600" i="1" dirty="0" smtClean="0"/>
              <a:t>Scalability</a:t>
            </a:r>
            <a:r>
              <a:rPr lang="en-US" sz="1600" dirty="0" smtClean="0"/>
              <a:t>: A private cloud promises scalability as it allows addition of extra servers or more processing ability when required by increased business demands.</a:t>
            </a:r>
            <a:r>
              <a:rPr lang="en-US" sz="1600" i="1" dirty="0" smtClean="0"/>
              <a:t> </a:t>
            </a:r>
            <a:endParaRPr lang="en-IN" sz="1600" dirty="0" smtClean="0"/>
          </a:p>
          <a:p>
            <a:pPr lvl="0" algn="just"/>
            <a:r>
              <a:rPr lang="en-US" sz="1600" i="1" dirty="0" smtClean="0"/>
              <a:t>Database </a:t>
            </a:r>
            <a:r>
              <a:rPr lang="en-US" sz="1600" i="1" dirty="0" smtClean="0"/>
              <a:t>Backup</a:t>
            </a:r>
            <a:r>
              <a:rPr lang="en-US" sz="1600" dirty="0" smtClean="0"/>
              <a:t>: Cloud virtualization technology enables the creation of cloud data backup and allows for restoration in the event of data </a:t>
            </a:r>
            <a:r>
              <a:rPr lang="en-US" sz="1600" dirty="0" smtClean="0"/>
              <a:t>loss.</a:t>
            </a:r>
            <a:endParaRPr lang="en-IN" sz="1600" dirty="0" smtClean="0"/>
          </a:p>
          <a:p>
            <a:pPr lvl="0" algn="just"/>
            <a:r>
              <a:rPr lang="en-US" sz="1600" i="1" dirty="0" smtClean="0"/>
              <a:t>Higher Voting Percentages</a:t>
            </a:r>
            <a:r>
              <a:rPr lang="en-US" sz="1600" dirty="0" smtClean="0"/>
              <a:t>: As the proposed model provides the voters with an option to cast their vote online through I-Voting channel, thus this is expected to boost the voting percentages.  </a:t>
            </a:r>
            <a:endParaRPr lang="en-IN" sz="1600" dirty="0" smtClean="0"/>
          </a:p>
          <a:p>
            <a:pPr lvl="0" algn="just"/>
            <a:r>
              <a:rPr lang="en-US" sz="1600" i="1" dirty="0" smtClean="0"/>
              <a:t>Mobility</a:t>
            </a:r>
            <a:r>
              <a:rPr lang="en-US" sz="1600" dirty="0" smtClean="0"/>
              <a:t>: The I-Voting System allows the voters to cast their vote while on-the-go from any location across the country, benefiting those who may be away from their constituency. </a:t>
            </a:r>
            <a:endParaRPr lang="en-IN" sz="1600" dirty="0" smtClean="0"/>
          </a:p>
          <a:p>
            <a:pPr lvl="0" algn="just"/>
            <a:r>
              <a:rPr lang="en-US" sz="1600" i="1" dirty="0" smtClean="0"/>
              <a:t>Time Saving</a:t>
            </a:r>
            <a:r>
              <a:rPr lang="en-US" sz="1600" dirty="0" smtClean="0"/>
              <a:t>: The I-Voting System allows the voters to cast their vote in reduced time as compared to the existing EVM Voting System by saving the travelling time to and from the polling booth and the time wasted by standing in long queues.</a:t>
            </a:r>
            <a:endParaRPr lang="en-IN" sz="1600" dirty="0" smtClean="0"/>
          </a:p>
          <a:p>
            <a:pPr lvl="0" algn="just"/>
            <a:r>
              <a:rPr lang="en-US" sz="1600" i="1" dirty="0" smtClean="0"/>
              <a:t>Localization</a:t>
            </a:r>
            <a:r>
              <a:rPr lang="en-US" sz="1600" dirty="0" smtClean="0"/>
              <a:t>: The I-Voting Web Portal would be offered in several regional languages of the country, thus introducing localization in the proposed model. </a:t>
            </a:r>
            <a:endParaRPr lang="en-IN" sz="1600" dirty="0" smtClean="0"/>
          </a:p>
          <a:p>
            <a:pPr algn="just"/>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US" b="1" dirty="0" smtClean="0"/>
              <a:t>CONCLUSION</a:t>
            </a:r>
            <a:endParaRPr lang="en-IN" dirty="0" smtClean="0"/>
          </a:p>
        </p:txBody>
      </p:sp>
      <p:sp>
        <p:nvSpPr>
          <p:cNvPr id="3" name="Content Placeholder 2"/>
          <p:cNvSpPr>
            <a:spLocks noGrp="1"/>
          </p:cNvSpPr>
          <p:nvPr>
            <p:ph idx="1"/>
          </p:nvPr>
        </p:nvSpPr>
        <p:spPr>
          <a:xfrm>
            <a:off x="1484310" y="1476093"/>
            <a:ext cx="10018713" cy="3413760"/>
          </a:xfrm>
        </p:spPr>
        <p:txBody>
          <a:bodyPr>
            <a:normAutofit/>
          </a:bodyPr>
          <a:lstStyle/>
          <a:p>
            <a:pPr algn="just"/>
            <a:r>
              <a:rPr lang="en-US" sz="1600" dirty="0" smtClean="0"/>
              <a:t>The Election Commission of India has recently rolled out a number of ICT-based initiatives, but the advanced ICT technologies such as cloud computing still remain to be exploited to boost voting percentages and modernize the Indian Election Voting System. </a:t>
            </a:r>
            <a:endParaRPr lang="en-US" sz="1600" dirty="0" smtClean="0"/>
          </a:p>
          <a:p>
            <a:pPr algn="just"/>
            <a:r>
              <a:rPr lang="en-US" sz="1600" dirty="0" smtClean="0"/>
              <a:t>This </a:t>
            </a:r>
            <a:r>
              <a:rPr lang="en-US" sz="1600" dirty="0" smtClean="0"/>
              <a:t>paper proposes the deployment model “Cloud-based Integrated Election Voting System (CIEVS)” that integrates the existing Electronic Voting Machine (EVM) System with the proposed I-Voting System by leveraging the emerging cloud computing technology. </a:t>
            </a:r>
            <a:endParaRPr lang="en-US" sz="1600" dirty="0" smtClean="0"/>
          </a:p>
          <a:p>
            <a:pPr algn="just"/>
            <a:r>
              <a:rPr lang="en-US" sz="1600" dirty="0" smtClean="0"/>
              <a:t>The </a:t>
            </a:r>
            <a:r>
              <a:rPr lang="en-US" sz="1600" dirty="0" smtClean="0"/>
              <a:t>proposed cloud-based model is expected to offer </a:t>
            </a:r>
            <a:r>
              <a:rPr lang="en-US" sz="1600" dirty="0" smtClean="0"/>
              <a:t>scalability, </a:t>
            </a:r>
            <a:r>
              <a:rPr lang="en-US" sz="1600" dirty="0" smtClean="0"/>
              <a:t>cost reduction, reliability and enhanced computing power, in addition to achieving its design objective by boosting the voter participation levels in the Indian Elections. </a:t>
            </a:r>
            <a:endParaRPr lang="en-US" sz="1600" dirty="0" smtClean="0"/>
          </a:p>
          <a:p>
            <a:pPr algn="just"/>
            <a:r>
              <a:rPr lang="en-US" sz="1600" dirty="0" smtClean="0"/>
              <a:t>Cloud </a:t>
            </a:r>
            <a:r>
              <a:rPr lang="en-US" sz="1600" dirty="0" smtClean="0"/>
              <a:t>computing would accelerate the I-Voting System due to its new architecture and virtualization technology by serving the needs of voters through the use of virtualized computing resources via the Internet.</a:t>
            </a:r>
            <a:endParaRPr lang="en-I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US" b="1" dirty="0" smtClean="0"/>
              <a:t>REFERENCES</a:t>
            </a:r>
            <a:endParaRPr lang="en-IN" b="1" dirty="0"/>
          </a:p>
        </p:txBody>
      </p:sp>
      <p:sp>
        <p:nvSpPr>
          <p:cNvPr id="3" name="Content Placeholder 2"/>
          <p:cNvSpPr>
            <a:spLocks noGrp="1"/>
          </p:cNvSpPr>
          <p:nvPr>
            <p:ph idx="1"/>
          </p:nvPr>
        </p:nvSpPr>
        <p:spPr>
          <a:xfrm>
            <a:off x="1484310" y="1606730"/>
            <a:ext cx="10018713" cy="4820194"/>
          </a:xfrm>
        </p:spPr>
        <p:txBody>
          <a:bodyPr>
            <a:normAutofit fontScale="62500" lnSpcReduction="20000"/>
          </a:bodyPr>
          <a:lstStyle/>
          <a:p>
            <a:pPr>
              <a:buNone/>
            </a:pPr>
            <a:r>
              <a:rPr lang="en-US" sz="2000" dirty="0" smtClean="0"/>
              <a:t>[1] Election </a:t>
            </a:r>
            <a:r>
              <a:rPr lang="en-US" sz="2000" dirty="0" smtClean="0"/>
              <a:t>Commission of India, “Charts of Male/Female Vote Percentage &amp; Number of Electors/PC for General Elections (1951 to 2004),” 2012. Internet: </a:t>
            </a:r>
            <a:r>
              <a:rPr lang="en-US" sz="2000" u="sng" dirty="0" smtClean="0">
                <a:hlinkClick r:id="rId2"/>
              </a:rPr>
              <a:t>http://eci.nic.in/eci_main/miscellaneous_statistics/Graphs_Voteage_NoofContestants.pdf</a:t>
            </a:r>
            <a:endParaRPr lang="en-IN" sz="2000" dirty="0" smtClean="0"/>
          </a:p>
          <a:p>
            <a:pPr>
              <a:buNone/>
            </a:pPr>
            <a:r>
              <a:rPr lang="en-US" sz="2000" dirty="0" smtClean="0"/>
              <a:t>[2] G.U</a:t>
            </a:r>
            <a:r>
              <a:rPr lang="en-US" sz="2000" dirty="0" smtClean="0"/>
              <a:t>. Devi, K. </a:t>
            </a:r>
            <a:r>
              <a:rPr lang="en-US" sz="2000" dirty="0" err="1" smtClean="0"/>
              <a:t>Anusha</a:t>
            </a:r>
            <a:r>
              <a:rPr lang="en-US" sz="2000" dirty="0" smtClean="0"/>
              <a:t> and G.V. </a:t>
            </a:r>
            <a:r>
              <a:rPr lang="en-US" sz="2000" dirty="0" err="1" smtClean="0"/>
              <a:t>Rajyalakshmi</a:t>
            </a:r>
            <a:r>
              <a:rPr lang="en-US" sz="2000" dirty="0" smtClean="0"/>
              <a:t>, “An Enhanced e-Voting System in Cloud Using Fingerprint Authentication,” Lecture Notes in Electrical Engineering, Springer Berlin Heidelberg, vol. 279, pp. 1219-1224, 2014. DOI = 10.1007/978-3-642-41674-3_169</a:t>
            </a:r>
            <a:endParaRPr lang="en-IN" sz="2000" dirty="0" smtClean="0"/>
          </a:p>
          <a:p>
            <a:pPr>
              <a:buNone/>
            </a:pPr>
            <a:r>
              <a:rPr lang="en-US" sz="2000" dirty="0" smtClean="0"/>
              <a:t>[3] M</a:t>
            </a:r>
            <a:r>
              <a:rPr lang="en-US" sz="2000" dirty="0" smtClean="0"/>
              <a:t>. </a:t>
            </a:r>
            <a:r>
              <a:rPr lang="en-US" sz="2000" dirty="0" err="1" smtClean="0"/>
              <a:t>Patil</a:t>
            </a:r>
            <a:r>
              <a:rPr lang="en-US" sz="2000" dirty="0" smtClean="0"/>
              <a:t> and V. </a:t>
            </a:r>
            <a:r>
              <a:rPr lang="en-US" sz="2000" dirty="0" err="1" smtClean="0"/>
              <a:t>Pimplodkar</a:t>
            </a:r>
            <a:r>
              <a:rPr lang="en-US" sz="2000" dirty="0" smtClean="0"/>
              <a:t>, “A Survey on Voting System Techniques,” International Journal of Advanced Research in Computer Science and Software Engineering, vol. 3, no. 1, pp. 114-117, 2013.</a:t>
            </a:r>
            <a:endParaRPr lang="en-IN" sz="2000" dirty="0" smtClean="0"/>
          </a:p>
          <a:p>
            <a:pPr>
              <a:buNone/>
            </a:pPr>
            <a:r>
              <a:rPr lang="en-IN" sz="2000" dirty="0" smtClean="0"/>
              <a:t>[4] A</a:t>
            </a:r>
            <a:r>
              <a:rPr lang="en-IN" sz="2000" dirty="0" smtClean="0"/>
              <a:t>. </a:t>
            </a:r>
            <a:r>
              <a:rPr lang="en-IN" sz="2000" dirty="0" err="1" smtClean="0"/>
              <a:t>Bisong</a:t>
            </a:r>
            <a:r>
              <a:rPr lang="en-IN" sz="2000" dirty="0" smtClean="0"/>
              <a:t> and S.M. </a:t>
            </a:r>
            <a:r>
              <a:rPr lang="en-IN" sz="2000" dirty="0" err="1" smtClean="0"/>
              <a:t>Rahman</a:t>
            </a:r>
            <a:r>
              <a:rPr lang="en-IN" sz="2000" dirty="0" smtClean="0"/>
              <a:t>, “An overview of the security concerns in enterprise cloud computing,” International Journal of Network Security &amp; Its Applications (IJNSA), vol. 3, no. 1, pp. 30-45, Jan. 2011. </a:t>
            </a:r>
          </a:p>
          <a:p>
            <a:pPr>
              <a:buNone/>
            </a:pPr>
            <a:r>
              <a:rPr lang="en-IN" sz="2000" dirty="0" smtClean="0"/>
              <a:t>[5] IIIT </a:t>
            </a:r>
            <a:r>
              <a:rPr lang="en-IN" sz="2000" dirty="0" smtClean="0"/>
              <a:t>Hyderabad, India, “Cloud Computing for E-Governance,” </a:t>
            </a:r>
            <a:r>
              <a:rPr lang="en-IN" sz="2000" i="1" dirty="0" smtClean="0"/>
              <a:t>White Paper, </a:t>
            </a:r>
            <a:r>
              <a:rPr lang="en-IN" sz="2000" dirty="0" smtClean="0"/>
              <a:t>Jan. 2010. Internet: http://search.iiit.ac.in/uploads/CloudComputingForEGovernance.pdf</a:t>
            </a:r>
          </a:p>
          <a:p>
            <a:pPr>
              <a:buNone/>
            </a:pPr>
            <a:r>
              <a:rPr lang="en-US" sz="2000" dirty="0" smtClean="0"/>
              <a:t>[6] Election </a:t>
            </a:r>
            <a:r>
              <a:rPr lang="en-US" sz="2000" dirty="0" smtClean="0"/>
              <a:t>Commission of India, “Links to </a:t>
            </a:r>
            <a:r>
              <a:rPr lang="en-US" sz="2000" dirty="0" err="1" smtClean="0"/>
              <a:t>pdf</a:t>
            </a:r>
            <a:r>
              <a:rPr lang="en-US" sz="2000" dirty="0" smtClean="0"/>
              <a:t> E-Roll,” Internet: </a:t>
            </a:r>
            <a:r>
              <a:rPr lang="en-US" sz="2000" u="sng" dirty="0" smtClean="0">
                <a:hlinkClick r:id="rId3"/>
              </a:rPr>
              <a:t>http://eci.nic.in/eci_main1/Linkto_erollpdf.aspx</a:t>
            </a:r>
            <a:endParaRPr lang="en-IN" sz="2000" dirty="0" smtClean="0"/>
          </a:p>
          <a:p>
            <a:pPr>
              <a:buNone/>
            </a:pPr>
            <a:r>
              <a:rPr lang="en-US" sz="2000" dirty="0" smtClean="0"/>
              <a:t>[7] Election </a:t>
            </a:r>
            <a:r>
              <a:rPr lang="en-US" sz="2000" dirty="0" smtClean="0"/>
              <a:t>Commission of India, “</a:t>
            </a:r>
            <a:r>
              <a:rPr lang="en-US" sz="2000" dirty="0" err="1" smtClean="0"/>
              <a:t>Enrol</a:t>
            </a:r>
            <a:r>
              <a:rPr lang="en-US" sz="2000" dirty="0" smtClean="0"/>
              <a:t> Now Become a Voter,” Internet: </a:t>
            </a:r>
            <a:r>
              <a:rPr lang="en-US" sz="2000" u="sng" dirty="0" smtClean="0">
                <a:hlinkClick r:id="rId4"/>
              </a:rPr>
              <a:t>http://eci-citizenservices.nic.in/frmmobileverification.aspx?type=FORM6</a:t>
            </a:r>
            <a:endParaRPr lang="en-IN" sz="2000" dirty="0" smtClean="0"/>
          </a:p>
          <a:p>
            <a:pPr>
              <a:buNone/>
            </a:pPr>
            <a:r>
              <a:rPr lang="en-US" sz="2000" dirty="0" smtClean="0"/>
              <a:t>[8] P.K</a:t>
            </a:r>
            <a:r>
              <a:rPr lang="en-US" sz="2000" dirty="0" smtClean="0"/>
              <a:t>. </a:t>
            </a:r>
            <a:r>
              <a:rPr lang="en-US" sz="2000" dirty="0" err="1" smtClean="0"/>
              <a:t>Malviya</a:t>
            </a:r>
            <a:r>
              <a:rPr lang="en-IN" sz="2000" dirty="0" smtClean="0"/>
              <a:t>, “E-Voting system using cloud in Indian Scenario</a:t>
            </a:r>
            <a:r>
              <a:rPr lang="en-US" sz="2000" dirty="0" smtClean="0"/>
              <a:t>,” International Journal of Engineering Science &amp; Advanced Technology (IJESAT), vol. 4, no. 2, pp. 171-175, 2014.</a:t>
            </a:r>
            <a:endParaRPr lang="en-IN" sz="2000" dirty="0" smtClean="0"/>
          </a:p>
          <a:p>
            <a:pPr>
              <a:buNone/>
            </a:pPr>
            <a:r>
              <a:rPr lang="en-US" sz="2000" dirty="0" smtClean="0"/>
              <a:t>[9] C</a:t>
            </a:r>
            <a:r>
              <a:rPr lang="en-US" sz="2000" dirty="0" smtClean="0"/>
              <a:t>. </a:t>
            </a:r>
            <a:r>
              <a:rPr lang="en-US" sz="2000" dirty="0" err="1" smtClean="0"/>
              <a:t>Armen</a:t>
            </a:r>
            <a:r>
              <a:rPr lang="en-US" sz="2000" dirty="0" smtClean="0"/>
              <a:t> and R. </a:t>
            </a:r>
            <a:r>
              <a:rPr lang="en-US" sz="2000" dirty="0" err="1" smtClean="0"/>
              <a:t>Morelli</a:t>
            </a:r>
            <a:r>
              <a:rPr lang="en-US" sz="2000" dirty="0" smtClean="0"/>
              <a:t>, “Teaching about the risks of electronic voting technology,” in </a:t>
            </a:r>
            <a:r>
              <a:rPr lang="en-US" sz="2000" i="1" dirty="0" smtClean="0"/>
              <a:t>Proceedings of the 10</a:t>
            </a:r>
            <a:r>
              <a:rPr lang="en-US" sz="2000" i="1" baseline="30000" dirty="0" smtClean="0"/>
              <a:t>th</a:t>
            </a:r>
            <a:r>
              <a:rPr lang="en-US" sz="2000" i="1" dirty="0" smtClean="0"/>
              <a:t> annual SIGCSE conference on innovation and technology in computer science education</a:t>
            </a:r>
            <a:r>
              <a:rPr lang="en-US" sz="2000" dirty="0" smtClean="0"/>
              <a:t>, </a:t>
            </a:r>
            <a:r>
              <a:rPr lang="en-US" sz="2000" dirty="0" err="1" smtClean="0"/>
              <a:t>Caparica</a:t>
            </a:r>
            <a:r>
              <a:rPr lang="en-US" sz="2000" dirty="0" smtClean="0"/>
              <a:t>, Portugal, 2005, pp. 227-231. DOI = 10.1145/1151954.1067508</a:t>
            </a:r>
            <a:endParaRPr lang="en-IN" sz="2000" dirty="0" smtClean="0"/>
          </a:p>
          <a:p>
            <a:pPr>
              <a:buNone/>
            </a:pPr>
            <a:r>
              <a:rPr lang="en-US" sz="2000" dirty="0" smtClean="0"/>
              <a:t>[10] P</a:t>
            </a:r>
            <a:r>
              <a:rPr lang="en-US" sz="2000" dirty="0" smtClean="0"/>
              <a:t>. </a:t>
            </a:r>
            <a:r>
              <a:rPr lang="en-US" sz="2000" dirty="0" err="1" smtClean="0"/>
              <a:t>Mell</a:t>
            </a:r>
            <a:r>
              <a:rPr lang="en-US" sz="2000" dirty="0" smtClean="0"/>
              <a:t> and T. </a:t>
            </a:r>
            <a:r>
              <a:rPr lang="en-US" sz="2000" dirty="0" err="1" smtClean="0"/>
              <a:t>Grance</a:t>
            </a:r>
            <a:r>
              <a:rPr lang="en-US" sz="2000" dirty="0" smtClean="0"/>
              <a:t>, “The NIST Definition of Cloud Computing,” </a:t>
            </a:r>
            <a:r>
              <a:rPr lang="en-US" sz="2000" i="1" dirty="0" smtClean="0"/>
              <a:t>NIST Special Publication </a:t>
            </a:r>
            <a:r>
              <a:rPr lang="en-US" sz="2000" dirty="0" smtClean="0"/>
              <a:t>800-145, pp. 2, Sep. 2011.</a:t>
            </a:r>
            <a:endParaRPr lang="en-IN" sz="2000" dirty="0" smtClean="0"/>
          </a:p>
          <a:p>
            <a:pPr>
              <a:buNone/>
            </a:pPr>
            <a:r>
              <a:rPr lang="en-US" sz="2000" dirty="0" smtClean="0"/>
              <a:t>[11] D</a:t>
            </a:r>
            <a:r>
              <a:rPr lang="en-US" sz="2000" dirty="0" smtClean="0"/>
              <a:t>. </a:t>
            </a:r>
            <a:r>
              <a:rPr lang="en-US" sz="2000" dirty="0" err="1" smtClean="0"/>
              <a:t>Zissis</a:t>
            </a:r>
            <a:r>
              <a:rPr lang="en-US" sz="2000" dirty="0" smtClean="0"/>
              <a:t> and D. </a:t>
            </a:r>
            <a:r>
              <a:rPr lang="en-US" sz="2000" dirty="0" err="1" smtClean="0"/>
              <a:t>Lekkas</a:t>
            </a:r>
            <a:r>
              <a:rPr lang="en-US" sz="2000" dirty="0" smtClean="0"/>
              <a:t>, “Securing e-Government and e-Voting with an open cloud computing architecture,” Government Information Quarterly, Elsevier, vol. 28, no. 2, pp. 239-251, 2005. DOI: 10.1016/j.giq.2010.05.010.</a:t>
            </a:r>
            <a:endParaRPr lang="en-IN" sz="2000" dirty="0" smtClean="0"/>
          </a:p>
          <a:p>
            <a:pPr>
              <a:buNone/>
            </a:pPr>
            <a:r>
              <a:rPr lang="en-IN" sz="2000" dirty="0" smtClean="0"/>
              <a:t>[12] A</a:t>
            </a:r>
            <a:r>
              <a:rPr lang="en-IN" sz="2000" dirty="0" smtClean="0"/>
              <a:t>. Gupta, P. </a:t>
            </a:r>
            <a:r>
              <a:rPr lang="en-IN" sz="2000" dirty="0" err="1" smtClean="0"/>
              <a:t>Dhyani</a:t>
            </a:r>
            <a:r>
              <a:rPr lang="en-IN" sz="2000" dirty="0" smtClean="0"/>
              <a:t> and O.P. </a:t>
            </a:r>
            <a:r>
              <a:rPr lang="en-IN" sz="2000" dirty="0" err="1" smtClean="0"/>
              <a:t>Rishi</a:t>
            </a:r>
            <a:r>
              <a:rPr lang="en-IN" sz="2000" dirty="0" smtClean="0"/>
              <a:t>, “Cloud based e-Voting: One Step </a:t>
            </a:r>
            <a:r>
              <a:rPr lang="en-US" sz="2000" dirty="0" smtClean="0"/>
              <a:t>Ahead for Good Governance in India,” International Journal of Computer Applications (IJCA), vol. 67, no. 6, pp. 29-32, 2013.</a:t>
            </a:r>
            <a:endParaRPr lang="en-IN" sz="2000" dirty="0" smtClean="0"/>
          </a:p>
          <a:p>
            <a:pPr>
              <a:buNone/>
            </a:pP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85" y="2841171"/>
            <a:ext cx="10018713" cy="907869"/>
          </a:xfrm>
        </p:spPr>
        <p:txBody>
          <a:bodyPr>
            <a:normAutofit/>
          </a:bodyPr>
          <a:lstStyle/>
          <a:p>
            <a:r>
              <a:rPr lang="en-US" sz="5000" b="1" dirty="0" smtClean="0"/>
              <a:t>THANK YOU !</a:t>
            </a:r>
            <a:endParaRPr lang="en-IN" sz="5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b="1" dirty="0" smtClean="0"/>
              <a:t>INTRODUCTION</a:t>
            </a:r>
            <a:endParaRPr lang="en-IN" b="1" dirty="0"/>
          </a:p>
        </p:txBody>
      </p:sp>
      <p:sp>
        <p:nvSpPr>
          <p:cNvPr id="7" name="Rectangle 6"/>
          <p:cNvSpPr/>
          <p:nvPr/>
        </p:nvSpPr>
        <p:spPr>
          <a:xfrm>
            <a:off x="1554481" y="1672045"/>
            <a:ext cx="9914708" cy="4770537"/>
          </a:xfrm>
          <a:prstGeom prst="rect">
            <a:avLst/>
          </a:prstGeom>
        </p:spPr>
        <p:txBody>
          <a:bodyPr wrap="square">
            <a:spAutoFit/>
          </a:bodyPr>
          <a:lstStyle/>
          <a:p>
            <a:pPr algn="just">
              <a:buFont typeface="Wingdings" pitchFamily="2" charset="2"/>
              <a:buChar char="q"/>
            </a:pPr>
            <a:r>
              <a:rPr lang="en-US" sz="1600" dirty="0" smtClean="0"/>
              <a:t>India </a:t>
            </a:r>
            <a:r>
              <a:rPr lang="en-US" sz="1600" dirty="0" smtClean="0"/>
              <a:t>being the world’s largest democratic nation, holding free and fair elections has always been a herculean task; still the Election Commission of India has been discharging its constitutional duties very efficiently. In India, the Information and Communication technologies (ICT) are being deployed in all the sectors including media, health, agriculture and education. Although, the Election Commission of India has rolled out a slew of e-initiatives, but the maximum potential of ICT yet remains to be exploited</a:t>
            </a:r>
            <a:r>
              <a:rPr lang="en-US" sz="1600" dirty="0" smtClean="0"/>
              <a:t>.</a:t>
            </a:r>
          </a:p>
          <a:p>
            <a:pPr algn="just">
              <a:buFont typeface="Wingdings" pitchFamily="2" charset="2"/>
              <a:buChar char="q"/>
            </a:pPr>
            <a:endParaRPr lang="en-IN" sz="1600" dirty="0" smtClean="0"/>
          </a:p>
          <a:p>
            <a:pPr algn="just">
              <a:buFont typeface="Wingdings" pitchFamily="2" charset="2"/>
              <a:buChar char="q"/>
            </a:pPr>
            <a:r>
              <a:rPr lang="en-US" sz="1600" dirty="0" smtClean="0"/>
              <a:t>Upon statistical analysis of voting percentages recorded for the Indian Elections since Independence, an astonishing fact emerges that the voting percentages have remained between 55% and 65% for the combined total of female and male voters</a:t>
            </a:r>
            <a:r>
              <a:rPr lang="en-US" sz="1600" dirty="0" smtClean="0"/>
              <a:t>. </a:t>
            </a:r>
            <a:r>
              <a:rPr lang="en-US" sz="1600" dirty="0" smtClean="0"/>
              <a:t>These exceptionally low voter turnout percentages do not augur well for a vibrant and robust democracy. The existing Indian election voting system necessitates the electorate to visit the designated polling booth and be authenticated before they are allowed to cast their votes through Electronic Voting Machine (EVM) Systems. This makes the entire voting process very time-consuming for the voters</a:t>
            </a:r>
            <a:r>
              <a:rPr lang="en-US" sz="1600" dirty="0" smtClean="0"/>
              <a:t>.</a:t>
            </a:r>
          </a:p>
          <a:p>
            <a:pPr algn="just">
              <a:buFont typeface="Wingdings" pitchFamily="2" charset="2"/>
              <a:buChar char="q"/>
            </a:pPr>
            <a:endParaRPr lang="en-US" sz="1600" dirty="0" smtClean="0"/>
          </a:p>
          <a:p>
            <a:pPr algn="just">
              <a:buFont typeface="Wingdings" pitchFamily="2" charset="2"/>
              <a:buChar char="q"/>
            </a:pPr>
            <a:r>
              <a:rPr lang="en-IN" sz="1600" dirty="0" smtClean="0"/>
              <a:t>Gradually, the wireless Internet penetration across the country has seen a significant growth, thus enabling the introduction of Internet Voting (I-Voting) to boost the election voting percentages. I-Voting is </a:t>
            </a:r>
            <a:r>
              <a:rPr lang="en-IN" sz="1600" dirty="0" smtClean="0"/>
              <a:t>defined </a:t>
            </a:r>
            <a:r>
              <a:rPr lang="en-IN" sz="1600" dirty="0" smtClean="0"/>
              <a:t>as remote form of electronic voting (e-voting) where voting right is exercised at the voter's sole discretion, in absence of physical supervision by government representatives. I-Voting includes voting from one's Internet – enabled personal computer, laptop or smart phone.</a:t>
            </a:r>
          </a:p>
          <a:p>
            <a:pPr algn="just">
              <a:buFont typeface="Wingdings" pitchFamily="2" charset="2"/>
              <a:buChar char="q"/>
            </a:pPr>
            <a:endParaRPr lang="en-IN" sz="1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b="1" dirty="0" smtClean="0"/>
              <a:t>INTRODUCTION</a:t>
            </a:r>
            <a:endParaRPr lang="en-IN" b="1" dirty="0"/>
          </a:p>
        </p:txBody>
      </p:sp>
      <p:sp>
        <p:nvSpPr>
          <p:cNvPr id="7" name="Rectangle 6"/>
          <p:cNvSpPr/>
          <p:nvPr/>
        </p:nvSpPr>
        <p:spPr>
          <a:xfrm>
            <a:off x="1476103" y="1423848"/>
            <a:ext cx="10006148" cy="3539430"/>
          </a:xfrm>
          <a:prstGeom prst="rect">
            <a:avLst/>
          </a:prstGeom>
        </p:spPr>
        <p:txBody>
          <a:bodyPr wrap="square">
            <a:spAutoFit/>
          </a:bodyPr>
          <a:lstStyle/>
          <a:p>
            <a:pPr algn="just">
              <a:buFont typeface="Wingdings" pitchFamily="2" charset="2"/>
              <a:buChar char="q"/>
            </a:pPr>
            <a:r>
              <a:rPr lang="en-US" sz="1600" dirty="0" smtClean="0"/>
              <a:t>The Election Commission of India has recently taken up several ICT-based initiatives; one of them being digitization of electoral </a:t>
            </a:r>
            <a:r>
              <a:rPr lang="en-US" sz="1600" dirty="0" smtClean="0"/>
              <a:t>rolls, </a:t>
            </a:r>
            <a:r>
              <a:rPr lang="en-US" sz="1600" dirty="0" smtClean="0"/>
              <a:t>that has resulted into generation of mammoth databases at their disposal. Further, the Commission has introduced an Online Voter Enrolment process which allows an eligible voter candidate to apply for voter card on the Commission’s website, thus providing the citizens with an easier and simpler voter enrolment </a:t>
            </a:r>
            <a:r>
              <a:rPr lang="en-US" sz="1600" dirty="0" smtClean="0"/>
              <a:t>method. </a:t>
            </a:r>
            <a:r>
              <a:rPr lang="en-US" sz="1600" dirty="0" smtClean="0"/>
              <a:t>But</a:t>
            </a:r>
            <a:r>
              <a:rPr lang="en-US" sz="1600" b="1" dirty="0" smtClean="0"/>
              <a:t>,</a:t>
            </a:r>
            <a:r>
              <a:rPr lang="en-US" sz="1600" dirty="0" smtClean="0"/>
              <a:t> increased adoption of advanced ICT technologies needs to be encouraged to realize the maximum potential of ICT in order to boost the voting </a:t>
            </a:r>
            <a:r>
              <a:rPr lang="en-US" sz="1600" dirty="0" smtClean="0"/>
              <a:t>percentages.</a:t>
            </a:r>
          </a:p>
          <a:p>
            <a:pPr algn="just">
              <a:buFont typeface="Wingdings" pitchFamily="2" charset="2"/>
              <a:buChar char="q"/>
            </a:pPr>
            <a:endParaRPr lang="en-US" sz="1600" dirty="0" smtClean="0"/>
          </a:p>
          <a:p>
            <a:pPr algn="just">
              <a:buFont typeface="Wingdings" pitchFamily="2" charset="2"/>
              <a:buChar char="q"/>
            </a:pPr>
            <a:r>
              <a:rPr lang="en-US" sz="1600" dirty="0" smtClean="0"/>
              <a:t>W</a:t>
            </a:r>
            <a:r>
              <a:rPr lang="en-US" sz="1600" dirty="0" smtClean="0"/>
              <a:t>e have proposed </a:t>
            </a:r>
            <a:r>
              <a:rPr lang="en-US" sz="1600" dirty="0" smtClean="0"/>
              <a:t>an I-Voting System aiming to provide a solution to the prevailing low election voting percentages. Further, </a:t>
            </a:r>
            <a:r>
              <a:rPr lang="en-US" sz="1600" dirty="0" smtClean="0"/>
              <a:t>we </a:t>
            </a:r>
            <a:r>
              <a:rPr lang="en-IN" sz="1600" dirty="0" smtClean="0"/>
              <a:t>propose </a:t>
            </a:r>
            <a:r>
              <a:rPr lang="en-IN" sz="1600" dirty="0" smtClean="0"/>
              <a:t>a conceptual deployment framework </a:t>
            </a:r>
            <a:r>
              <a:rPr lang="en-IN" sz="1600" dirty="0" smtClean="0"/>
              <a:t>referred </a:t>
            </a:r>
            <a:r>
              <a:rPr lang="en-IN" sz="1600" dirty="0" smtClean="0"/>
              <a:t>to as “Cloud-based Integrated Election Voting System (CIEVS)” </a:t>
            </a:r>
            <a:r>
              <a:rPr lang="en-US" sz="1600" dirty="0" smtClean="0"/>
              <a:t>by leveraging advanced </a:t>
            </a:r>
            <a:r>
              <a:rPr lang="en-US" sz="1600" dirty="0" smtClean="0"/>
              <a:t>ICTs, </a:t>
            </a:r>
            <a:r>
              <a:rPr lang="en-US" sz="1600" dirty="0" smtClean="0"/>
              <a:t>especially c</a:t>
            </a:r>
            <a:r>
              <a:rPr lang="en-IN" sz="1600" dirty="0" smtClean="0"/>
              <a:t>loud computing technology for successful implementation of I-Voting System. As the name suggests, this model integrates the existing EVM System with the I-Voting System. </a:t>
            </a:r>
            <a:r>
              <a:rPr lang="en-US" sz="1600" dirty="0" smtClean="0"/>
              <a:t>The </a:t>
            </a:r>
            <a:r>
              <a:rPr lang="en-US" sz="1600" dirty="0" smtClean="0"/>
              <a:t>model aims to boost the voting percentages among the citizens </a:t>
            </a:r>
            <a:r>
              <a:rPr lang="en-US" sz="1600" dirty="0" smtClean="0"/>
              <a:t>by </a:t>
            </a:r>
            <a:r>
              <a:rPr lang="en-US" sz="1600" dirty="0" smtClean="0"/>
              <a:t>providing them with a convenient option to cast their votes through the I-Voting channel.</a:t>
            </a:r>
            <a:endParaRPr lang="en-IN" sz="1600" dirty="0" smtClean="0"/>
          </a:p>
          <a:p>
            <a:pPr algn="just">
              <a:buFont typeface="Wingdings" pitchFamily="2" charset="2"/>
              <a:buChar char="q"/>
            </a:pPr>
            <a:endParaRPr lang="en-IN" sz="1600" dirty="0"/>
          </a:p>
        </p:txBody>
      </p:sp>
      <p:pic>
        <p:nvPicPr>
          <p:cNvPr id="1026" name="Picture 1"/>
          <p:cNvPicPr>
            <a:picLocks noChangeAspect="1" noChangeArrowheads="1"/>
          </p:cNvPicPr>
          <p:nvPr/>
        </p:nvPicPr>
        <p:blipFill>
          <a:blip r:embed="rId2"/>
          <a:srcRect/>
          <a:stretch>
            <a:fillRect/>
          </a:stretch>
        </p:blipFill>
        <p:spPr bwMode="auto">
          <a:xfrm>
            <a:off x="4598125" y="4676503"/>
            <a:ext cx="3759090" cy="2001882"/>
          </a:xfrm>
          <a:prstGeom prst="rect">
            <a:avLst/>
          </a:prstGeom>
          <a:noFill/>
          <a:ln w="9525">
            <a:noFill/>
            <a:miter lim="800000"/>
            <a:headEnd/>
            <a:tailEnd/>
          </a:ln>
        </p:spPr>
      </p:pic>
      <p:sp>
        <p:nvSpPr>
          <p:cNvPr id="5" name="TextBox 4"/>
          <p:cNvSpPr txBox="1"/>
          <p:nvPr/>
        </p:nvSpPr>
        <p:spPr>
          <a:xfrm>
            <a:off x="4153989" y="6609806"/>
            <a:ext cx="4612288" cy="461665"/>
          </a:xfrm>
          <a:prstGeom prst="rect">
            <a:avLst/>
          </a:prstGeom>
          <a:noFill/>
        </p:spPr>
        <p:txBody>
          <a:bodyPr wrap="square" rtlCol="0">
            <a:spAutoFit/>
          </a:bodyPr>
          <a:lstStyle/>
          <a:p>
            <a:r>
              <a:rPr lang="en-US" sz="1200" dirty="0" smtClean="0"/>
              <a:t>Fig. 1. Male Female and Total Voter Percentage in General Elections [1]</a:t>
            </a:r>
            <a:endParaRPr lang="en-IN" sz="1200" b="1" dirty="0" smtClean="0"/>
          </a:p>
          <a:p>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b="1" dirty="0" smtClean="0"/>
              <a:t>LITERATURE REVIEW</a:t>
            </a:r>
            <a:endParaRPr lang="en-IN" b="1" dirty="0"/>
          </a:p>
        </p:txBody>
      </p:sp>
      <p:sp>
        <p:nvSpPr>
          <p:cNvPr id="7" name="Rectangle 6"/>
          <p:cNvSpPr/>
          <p:nvPr/>
        </p:nvSpPr>
        <p:spPr>
          <a:xfrm>
            <a:off x="1476103" y="1763486"/>
            <a:ext cx="10006148" cy="4770537"/>
          </a:xfrm>
          <a:prstGeom prst="rect">
            <a:avLst/>
          </a:prstGeom>
        </p:spPr>
        <p:txBody>
          <a:bodyPr wrap="square">
            <a:spAutoFit/>
          </a:bodyPr>
          <a:lstStyle/>
          <a:p>
            <a:pPr algn="just">
              <a:buFont typeface="Wingdings" pitchFamily="2" charset="2"/>
              <a:buChar char="q"/>
            </a:pPr>
            <a:r>
              <a:rPr lang="en-US" sz="1600" b="1" dirty="0" smtClean="0"/>
              <a:t>Chris </a:t>
            </a:r>
            <a:r>
              <a:rPr lang="en-US" sz="1600" b="1" dirty="0" err="1" smtClean="0"/>
              <a:t>Armen</a:t>
            </a:r>
            <a:r>
              <a:rPr lang="en-US" sz="1600" dirty="0" smtClean="0"/>
              <a:t> identifies and discusses few of the main vulnerabilities and issues in Electronic Voting Machines (EVMs) and concludes that the EVMs must be verifiable and their hardware design as well as source code should be made transparent to the public. </a:t>
            </a:r>
            <a:endParaRPr lang="en-US" sz="1600" dirty="0" smtClean="0"/>
          </a:p>
          <a:p>
            <a:pPr algn="just">
              <a:buFont typeface="Wingdings" pitchFamily="2" charset="2"/>
              <a:buChar char="q"/>
            </a:pPr>
            <a:endParaRPr lang="en-US" sz="1600" dirty="0" smtClean="0"/>
          </a:p>
          <a:p>
            <a:pPr algn="just">
              <a:buFont typeface="Wingdings" pitchFamily="2" charset="2"/>
              <a:buChar char="q"/>
            </a:pPr>
            <a:r>
              <a:rPr lang="en-US" sz="1600" b="1" dirty="0" err="1" smtClean="0"/>
              <a:t>Mayur</a:t>
            </a:r>
            <a:r>
              <a:rPr lang="en-US" sz="1600" b="1" dirty="0" smtClean="0"/>
              <a:t> </a:t>
            </a:r>
            <a:r>
              <a:rPr lang="en-US" sz="1600" b="1" dirty="0" err="1" smtClean="0"/>
              <a:t>Patil</a:t>
            </a:r>
            <a:r>
              <a:rPr lang="en-US" sz="1600" dirty="0" smtClean="0"/>
              <a:t> </a:t>
            </a:r>
            <a:r>
              <a:rPr lang="en-US" sz="1600" dirty="0" smtClean="0"/>
              <a:t>has </a:t>
            </a:r>
            <a:r>
              <a:rPr lang="en-US" sz="1600" dirty="0" smtClean="0"/>
              <a:t>conducted a survey of all available voting systems including Paper Ballot System, Electronic Voting Machine (EVM) System, Online Voting System, SMS Voting through mobile phones. The author, after a comparative study of all the voting systems concludes that there is a pressing need for developing a new voting system that combines the advantages of all the existing voting systems, overcoming the drawbacks of all those voting systems</a:t>
            </a:r>
            <a:r>
              <a:rPr lang="en-US" sz="1600" dirty="0" smtClean="0"/>
              <a:t>.</a:t>
            </a:r>
          </a:p>
          <a:p>
            <a:pPr algn="just">
              <a:buFont typeface="Wingdings" pitchFamily="2" charset="2"/>
              <a:buChar char="q"/>
            </a:pPr>
            <a:endParaRPr lang="en-US" sz="1600" dirty="0" smtClean="0"/>
          </a:p>
          <a:p>
            <a:pPr algn="just">
              <a:buFont typeface="Wingdings" pitchFamily="2" charset="2"/>
              <a:buChar char="q"/>
            </a:pPr>
            <a:r>
              <a:rPr lang="en-US" sz="1600" b="1" dirty="0" err="1" smtClean="0"/>
              <a:t>Dimitrios</a:t>
            </a:r>
            <a:r>
              <a:rPr lang="en-US" sz="1600" b="1" dirty="0" smtClean="0"/>
              <a:t> </a:t>
            </a:r>
            <a:r>
              <a:rPr lang="en-US" sz="1600" b="1" dirty="0" err="1" smtClean="0"/>
              <a:t>Zissis</a:t>
            </a:r>
            <a:r>
              <a:rPr lang="en-US" sz="1600" dirty="0" smtClean="0"/>
              <a:t> </a:t>
            </a:r>
            <a:r>
              <a:rPr lang="en-US" sz="1600" dirty="0" smtClean="0"/>
              <a:t>explores </a:t>
            </a:r>
            <a:r>
              <a:rPr lang="en-US" sz="1600" dirty="0" smtClean="0"/>
              <a:t>the notion behind the term cloud computing and evaluates its relevance to e-government services, particularly e-voting information systems. Further, the author proposes architecture</a:t>
            </a:r>
            <a:r>
              <a:rPr lang="en-IN" sz="1600" dirty="0" smtClean="0"/>
              <a:t> for e-government and e-voting systems by leveraging cloud computing technology and cryptographic technologies. </a:t>
            </a:r>
            <a:endParaRPr lang="en-IN" sz="1600" dirty="0" smtClean="0"/>
          </a:p>
          <a:p>
            <a:pPr algn="just">
              <a:buFont typeface="Wingdings" pitchFamily="2" charset="2"/>
              <a:buChar char="q"/>
            </a:pPr>
            <a:endParaRPr lang="en-IN" sz="1600" dirty="0" smtClean="0"/>
          </a:p>
          <a:p>
            <a:pPr algn="just">
              <a:buFont typeface="Wingdings" pitchFamily="2" charset="2"/>
              <a:buChar char="q"/>
            </a:pPr>
            <a:r>
              <a:rPr lang="en-IN" sz="1600" b="1" dirty="0" err="1" smtClean="0"/>
              <a:t>Ashutosh</a:t>
            </a:r>
            <a:r>
              <a:rPr lang="en-IN" sz="1600" b="1" dirty="0" smtClean="0"/>
              <a:t> </a:t>
            </a:r>
            <a:r>
              <a:rPr lang="en-IN" sz="1600" b="1" dirty="0" smtClean="0"/>
              <a:t>Gupta</a:t>
            </a:r>
            <a:r>
              <a:rPr lang="en-IN" sz="1600" dirty="0" smtClean="0"/>
              <a:t> </a:t>
            </a:r>
            <a:r>
              <a:rPr lang="en-IN" sz="1600" dirty="0" smtClean="0"/>
              <a:t>puts </a:t>
            </a:r>
            <a:r>
              <a:rPr lang="en-IN" sz="1600" dirty="0" smtClean="0"/>
              <a:t>forward an e-voting model based on cloud computing technology, including the integration of </a:t>
            </a:r>
            <a:r>
              <a:rPr lang="en-IN" sz="1600" dirty="0" err="1" smtClean="0"/>
              <a:t>Aadhar</a:t>
            </a:r>
            <a:r>
              <a:rPr lang="en-IN" sz="1600" dirty="0" smtClean="0"/>
              <a:t> Card database with e-voting system. The author states that cloud computing would fasten up the e-voting system due to its new architecture and security offerings. </a:t>
            </a:r>
            <a:endParaRPr lang="en-IN" sz="1600" dirty="0" smtClean="0"/>
          </a:p>
          <a:p>
            <a:pPr algn="just">
              <a:buFont typeface="Wingdings" pitchFamily="2" charset="2"/>
              <a:buChar char="q"/>
            </a:pPr>
            <a:endParaRPr lang="en-IN" sz="1600" dirty="0" smtClean="0"/>
          </a:p>
          <a:p>
            <a:pPr algn="just"/>
            <a:endParaRPr lang="en-IN" sz="1600" dirty="0" smtClean="0"/>
          </a:p>
          <a:p>
            <a:pPr algn="just">
              <a:buFont typeface="Wingdings" pitchFamily="2" charset="2"/>
              <a:buChar char="q"/>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normAutofit fontScale="90000"/>
          </a:bodyPr>
          <a:lstStyle/>
          <a:p>
            <a:pPr lvl="0"/>
            <a:r>
              <a:rPr lang="en-US" b="1" dirty="0" smtClean="0"/>
              <a:t>UTILITY OF CLOUD COMPUTING IN I-VOTING</a:t>
            </a:r>
            <a:endParaRPr lang="en-IN" b="1" dirty="0"/>
          </a:p>
        </p:txBody>
      </p:sp>
      <p:sp>
        <p:nvSpPr>
          <p:cNvPr id="3" name="Content Placeholder 2"/>
          <p:cNvSpPr>
            <a:spLocks noGrp="1"/>
          </p:cNvSpPr>
          <p:nvPr>
            <p:ph idx="1"/>
          </p:nvPr>
        </p:nvSpPr>
        <p:spPr>
          <a:xfrm>
            <a:off x="1484310" y="2050869"/>
            <a:ext cx="10018713" cy="3740332"/>
          </a:xfrm>
        </p:spPr>
        <p:txBody>
          <a:bodyPr>
            <a:noAutofit/>
          </a:bodyPr>
          <a:lstStyle/>
          <a:p>
            <a:pPr algn="just">
              <a:buNone/>
            </a:pPr>
            <a:endParaRPr lang="en-US" sz="1600" dirty="0" smtClean="0"/>
          </a:p>
          <a:p>
            <a:pPr algn="just">
              <a:buNone/>
            </a:pPr>
            <a:r>
              <a:rPr lang="en-US" sz="1600" dirty="0" smtClean="0"/>
              <a:t>       Cloud </a:t>
            </a:r>
            <a:r>
              <a:rPr lang="en-US" sz="1600" dirty="0" smtClean="0"/>
              <a:t>computing technology simplifies the delivery of IT services, without the need of users being aware of the underlying architecture and complexities. Also, the cloud services may be accessed at any time and from any location. </a:t>
            </a:r>
            <a:r>
              <a:rPr lang="en-US" sz="1600" dirty="0" smtClean="0"/>
              <a:t>The </a:t>
            </a:r>
            <a:r>
              <a:rPr lang="en-US" sz="1600" dirty="0" smtClean="0"/>
              <a:t>key characteristics of cloud include availability, flexibility, elasticity, resource pooling, </a:t>
            </a:r>
            <a:r>
              <a:rPr lang="en-US" sz="1600" dirty="0" err="1" smtClean="0"/>
              <a:t>multitenancy</a:t>
            </a:r>
            <a:r>
              <a:rPr lang="en-US" sz="1600" dirty="0" smtClean="0"/>
              <a:t>, reliability and scalability of resources and services. Thus, cloud computing, if deployed and implemented successfully can extend the following benefits to I-Voting System:</a:t>
            </a:r>
            <a:endParaRPr lang="en-IN" sz="1600" dirty="0" smtClean="0"/>
          </a:p>
          <a:p>
            <a:pPr lvl="0" algn="just"/>
            <a:r>
              <a:rPr lang="en-US" sz="1600" dirty="0" err="1" smtClean="0"/>
              <a:t>Clo</a:t>
            </a:r>
            <a:r>
              <a:rPr lang="en-IN" sz="1600" dirty="0" err="1" smtClean="0"/>
              <a:t>ud</a:t>
            </a:r>
            <a:r>
              <a:rPr lang="en-IN" sz="1600" dirty="0" smtClean="0"/>
              <a:t> computing utilizes super computing power to execute billions and trillions of computations per </a:t>
            </a:r>
            <a:r>
              <a:rPr lang="en-IN" sz="1600" dirty="0" smtClean="0"/>
              <a:t>second. </a:t>
            </a:r>
            <a:r>
              <a:rPr lang="en-IN" sz="1600" dirty="0" smtClean="0"/>
              <a:t>In I-Voting System, millions of votes would be casted in a single day, thus cloud stands out to be the most appropriate technology to be leveraged for successful implementation of I-Voting System. </a:t>
            </a:r>
          </a:p>
          <a:p>
            <a:pPr lvl="0" algn="just"/>
            <a:r>
              <a:rPr lang="en-IN" sz="1600" dirty="0" smtClean="0"/>
              <a:t>Cloud technology is capable of analyzing huge databases, thus allowing for </a:t>
            </a:r>
            <a:r>
              <a:rPr lang="en-US" sz="1600" dirty="0" smtClean="0"/>
              <a:t>validation of millions of I-Voters, besides collecting and tallying their votes in centralized database of Election Commission of India. </a:t>
            </a:r>
            <a:endParaRPr lang="en-IN" sz="1600" dirty="0" smtClean="0"/>
          </a:p>
          <a:p>
            <a:pPr lvl="0" algn="just"/>
            <a:r>
              <a:rPr lang="en-IN" sz="1600" dirty="0" smtClean="0"/>
              <a:t>Cloud computing offers rapid computing power besides providing location independent platform using Internet services so as to enable a voter to access the I-Voting Web Portal at anytime from any location to cast his or her online vote .</a:t>
            </a:r>
            <a:r>
              <a:rPr lang="en-IN" sz="1600" dirty="0" smtClean="0"/>
              <a:t> </a:t>
            </a:r>
            <a:endParaRPr lang="en-IN" sz="1600" dirty="0" smtClean="0"/>
          </a:p>
          <a:p>
            <a:pPr lvl="0" algn="just"/>
            <a:r>
              <a:rPr lang="en-IN" sz="1600" dirty="0" smtClean="0"/>
              <a:t>Cloud technology is capable of providing quality services even when the system is experiencing peak load by using additional servers and resources. Further, cloud computing supports mechanisms for allowing distribution of load among the available resources.</a:t>
            </a:r>
          </a:p>
          <a:p>
            <a:pPr lvl="0" algn="just">
              <a:buNone/>
            </a:pPr>
            <a:endParaRPr lang="en-IN"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500" y="-26894"/>
            <a:ext cx="10018713" cy="829491"/>
          </a:xfrm>
        </p:spPr>
        <p:txBody>
          <a:bodyPr/>
          <a:lstStyle/>
          <a:p>
            <a:r>
              <a:rPr lang="en-US" b="1" dirty="0" smtClean="0"/>
              <a:t>PROPOSED MODEL FOR I-VOTING</a:t>
            </a:r>
            <a:endParaRPr lang="en-IN" dirty="0"/>
          </a:p>
        </p:txBody>
      </p:sp>
      <p:pic>
        <p:nvPicPr>
          <p:cNvPr id="2050" name="Picture 2" descr="Final Arch Diagram NEW - Complex-FINALLL"/>
          <p:cNvPicPr>
            <a:picLocks noChangeAspect="1" noChangeArrowheads="1"/>
          </p:cNvPicPr>
          <p:nvPr/>
        </p:nvPicPr>
        <p:blipFill>
          <a:blip r:embed="rId2"/>
          <a:srcRect/>
          <a:stretch>
            <a:fillRect/>
          </a:stretch>
        </p:blipFill>
        <p:spPr bwMode="auto">
          <a:xfrm>
            <a:off x="3474721" y="667585"/>
            <a:ext cx="5357090" cy="6190415"/>
          </a:xfrm>
          <a:prstGeom prst="rect">
            <a:avLst/>
          </a:prstGeom>
          <a:noFill/>
          <a:ln w="9525">
            <a:noFill/>
            <a:miter lim="800000"/>
            <a:headEnd/>
            <a:tailEnd/>
          </a:ln>
        </p:spPr>
      </p:pic>
      <p:sp>
        <p:nvSpPr>
          <p:cNvPr id="2052" name="Rectangle 4"/>
          <p:cNvSpPr>
            <a:spLocks noChangeArrowheads="1"/>
          </p:cNvSpPr>
          <p:nvPr/>
        </p:nvSpPr>
        <p:spPr bwMode="auto">
          <a:xfrm>
            <a:off x="8830490" y="6497915"/>
            <a:ext cx="3361509"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200" dirty="0" smtClean="0"/>
              <a:t>Fig. 2. Model Architecture for </a:t>
            </a:r>
            <a:r>
              <a:rPr lang="en-US" sz="1200" dirty="0" smtClean="0"/>
              <a:t>CIEVS</a:t>
            </a:r>
            <a:endParaRPr lang="en-IN" sz="12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US" b="1" dirty="0" smtClean="0"/>
              <a:t>PROPOSED MODEL FOR I-VOTING</a:t>
            </a:r>
            <a:endParaRPr lang="en-IN" dirty="0"/>
          </a:p>
        </p:txBody>
      </p:sp>
      <p:sp>
        <p:nvSpPr>
          <p:cNvPr id="3" name="Content Placeholder 2"/>
          <p:cNvSpPr>
            <a:spLocks noGrp="1"/>
          </p:cNvSpPr>
          <p:nvPr>
            <p:ph idx="1"/>
          </p:nvPr>
        </p:nvSpPr>
        <p:spPr>
          <a:xfrm>
            <a:off x="1484310" y="1554477"/>
            <a:ext cx="10018713" cy="2982674"/>
          </a:xfrm>
        </p:spPr>
        <p:txBody>
          <a:bodyPr>
            <a:noAutofit/>
          </a:bodyPr>
          <a:lstStyle/>
          <a:p>
            <a:r>
              <a:rPr lang="en-US" sz="1600" dirty="0" smtClean="0"/>
              <a:t>The proposed model is a theoretical </a:t>
            </a:r>
            <a:r>
              <a:rPr lang="en-US" sz="1600" dirty="0" smtClean="0"/>
              <a:t>deployment model referred to as “Cloud-based Integrated Election Voting System</a:t>
            </a:r>
            <a:r>
              <a:rPr lang="en-IN" sz="1600" dirty="0" smtClean="0"/>
              <a:t> (CIEVS)” which </a:t>
            </a:r>
            <a:r>
              <a:rPr lang="en-US" sz="1600" dirty="0" smtClean="0"/>
              <a:t>leverages advanced Information &amp; Communication technologies, including c</a:t>
            </a:r>
            <a:r>
              <a:rPr lang="en-IN" sz="1600" dirty="0" smtClean="0"/>
              <a:t>loud computing, web services and mobile phone services for successful implementation of I-Voting, besides creating and </a:t>
            </a:r>
            <a:r>
              <a:rPr lang="en-US" sz="1600" dirty="0" smtClean="0"/>
              <a:t>maintaining central databases for storage of I-Voter records and online votes being cast during election. </a:t>
            </a:r>
            <a:endParaRPr lang="en-US" sz="1600" dirty="0" smtClean="0"/>
          </a:p>
          <a:p>
            <a:r>
              <a:rPr lang="en-US" sz="1600" dirty="0" smtClean="0"/>
              <a:t>The </a:t>
            </a:r>
            <a:r>
              <a:rPr lang="en-US" sz="1600" dirty="0" smtClean="0"/>
              <a:t>prime objective of the proposed model is to extract the indirect benefits of implementing advanced ICT tools in the Indian election voting scenario. As the name suggests, this model provides for integration of existing Electronic Voting Machine (EVM) System and I-Voting System through the deployment of cloud computing. </a:t>
            </a:r>
            <a:endParaRPr lang="en-US" sz="1600" dirty="0" smtClean="0"/>
          </a:p>
          <a:p>
            <a:r>
              <a:rPr lang="en-US" sz="1600" dirty="0" smtClean="0"/>
              <a:t>The </a:t>
            </a:r>
            <a:r>
              <a:rPr lang="en-US" sz="1600" dirty="0" smtClean="0"/>
              <a:t>CIEVS model comprises of five components, Database Storage Subsystem, I-Voting Subsystem, Polling Booth, ECI Personnel and Interface Devices.</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20485"/>
            <a:ext cx="10018713" cy="907869"/>
          </a:xfrm>
        </p:spPr>
        <p:txBody>
          <a:bodyPr/>
          <a:lstStyle/>
          <a:p>
            <a:r>
              <a:rPr lang="en-US" i="1" dirty="0" smtClean="0"/>
              <a:t>A.  Database Storage Subsystem (DSS)</a:t>
            </a:r>
            <a:endParaRPr lang="en-IN" dirty="0"/>
          </a:p>
        </p:txBody>
      </p:sp>
      <p:sp>
        <p:nvSpPr>
          <p:cNvPr id="3" name="Content Placeholder 2"/>
          <p:cNvSpPr>
            <a:spLocks noGrp="1"/>
          </p:cNvSpPr>
          <p:nvPr>
            <p:ph idx="1"/>
          </p:nvPr>
        </p:nvSpPr>
        <p:spPr>
          <a:xfrm>
            <a:off x="1484310" y="1619794"/>
            <a:ext cx="10018713" cy="4132217"/>
          </a:xfrm>
        </p:spPr>
        <p:txBody>
          <a:bodyPr>
            <a:noAutofit/>
          </a:bodyPr>
          <a:lstStyle/>
          <a:p>
            <a:pPr algn="just">
              <a:buNone/>
            </a:pPr>
            <a:endParaRPr lang="en-US" sz="1600" dirty="0" smtClean="0"/>
          </a:p>
          <a:p>
            <a:pPr algn="just">
              <a:buNone/>
            </a:pPr>
            <a:r>
              <a:rPr lang="en-US" sz="1600" dirty="0" smtClean="0"/>
              <a:t>       The </a:t>
            </a:r>
            <a:r>
              <a:rPr lang="en-US" sz="1600" dirty="0" smtClean="0"/>
              <a:t>proposed model inculcates the technological benefits of cloud computing for modernization of the Indian election voting system. To achieve this goal, DSS is implemented as a private cloud with the ownership rights lying exclusively with the Election Commission of India (ECI). The private cloud would offer platform as a service (</a:t>
            </a:r>
            <a:r>
              <a:rPr lang="en-US" sz="1600" dirty="0" err="1" smtClean="0"/>
              <a:t>PaaS</a:t>
            </a:r>
            <a:r>
              <a:rPr lang="en-US" sz="1600" dirty="0" smtClean="0"/>
              <a:t>) to store all the data that can be accessed solely by the ECI. Further, cloud virtualization technology would ensure the </a:t>
            </a:r>
            <a:r>
              <a:rPr lang="en-IN" sz="1600" dirty="0" smtClean="0"/>
              <a:t>creation and regular </a:t>
            </a:r>
            <a:r>
              <a:rPr lang="en-IN" sz="1600" dirty="0" err="1" smtClean="0"/>
              <a:t>updation</a:t>
            </a:r>
            <a:r>
              <a:rPr lang="en-IN" sz="1600" dirty="0" smtClean="0"/>
              <a:t> of cloud data backup and allow for restoration, if data loss </a:t>
            </a:r>
            <a:r>
              <a:rPr lang="en-IN" sz="1600" dirty="0" smtClean="0"/>
              <a:t>occurs. </a:t>
            </a:r>
            <a:r>
              <a:rPr lang="en-US" sz="1600" dirty="0" smtClean="0"/>
              <a:t>The </a:t>
            </a:r>
            <a:r>
              <a:rPr lang="en-US" sz="1600" dirty="0" smtClean="0"/>
              <a:t>DSS contains the following databases</a:t>
            </a:r>
            <a:r>
              <a:rPr lang="en-US" sz="1600" dirty="0" smtClean="0"/>
              <a:t>:</a:t>
            </a:r>
            <a:endParaRPr lang="en-US" sz="1600" dirty="0" smtClean="0"/>
          </a:p>
          <a:p>
            <a:pPr algn="just"/>
            <a:r>
              <a:rPr lang="en-US" sz="1600" i="1" dirty="0" smtClean="0"/>
              <a:t>1)  Electoral Rolls:</a:t>
            </a:r>
            <a:r>
              <a:rPr lang="en-US" sz="1600" dirty="0" smtClean="0"/>
              <a:t> It is known that the Election Commission of India has recently computerized the electoral rolls, resulting in huge databases at their </a:t>
            </a:r>
            <a:r>
              <a:rPr lang="en-US" sz="1600" dirty="0" smtClean="0"/>
              <a:t>disposal. </a:t>
            </a:r>
            <a:endParaRPr lang="en-IN" sz="1600" dirty="0" smtClean="0"/>
          </a:p>
          <a:p>
            <a:pPr algn="just"/>
            <a:r>
              <a:rPr lang="en-US" sz="1600" i="1" dirty="0" smtClean="0"/>
              <a:t>2)  I-Voters Database</a:t>
            </a:r>
            <a:r>
              <a:rPr lang="en-US" sz="1600" dirty="0" smtClean="0"/>
              <a:t>:</a:t>
            </a:r>
            <a:r>
              <a:rPr lang="en-US" sz="1600" i="1" dirty="0" smtClean="0"/>
              <a:t> </a:t>
            </a:r>
            <a:r>
              <a:rPr lang="en-US" sz="1600" dirty="0" smtClean="0"/>
              <a:t>To achieve the objectives of proposed I-Voting, a centralized and efficient database is required to store and manage the records of millions of I-Voters. </a:t>
            </a:r>
            <a:endParaRPr lang="en-IN" sz="1600" dirty="0" smtClean="0"/>
          </a:p>
          <a:p>
            <a:pPr algn="just"/>
            <a:r>
              <a:rPr lang="en-US" sz="1600" i="1" dirty="0" smtClean="0"/>
              <a:t>3)  I-Vote Storage Database: </a:t>
            </a:r>
            <a:r>
              <a:rPr lang="en-US" sz="1600" dirty="0" smtClean="0"/>
              <a:t>As the I-Voters from all over the country would cast their votes through the Web Portal, their votes would be stored in an encrypted form in a central database termed as I-Vote storage database. Also, the final counting/tallying of online votes would be performed based on this database, thus facilitating the vote counting process as well. </a:t>
            </a:r>
            <a:endParaRPr lang="en-IN" sz="1600" i="1" dirty="0" smtClean="0"/>
          </a:p>
          <a:p>
            <a:pPr algn="just"/>
            <a:r>
              <a:rPr lang="en-US" sz="1600" i="1" dirty="0" smtClean="0"/>
              <a:t>4)  Help Desk</a:t>
            </a:r>
            <a:r>
              <a:rPr lang="en-US" sz="1600" dirty="0" smtClean="0"/>
              <a:t>:</a:t>
            </a:r>
            <a:r>
              <a:rPr lang="en-US" sz="1600" i="1" dirty="0" smtClean="0"/>
              <a:t> </a:t>
            </a:r>
            <a:r>
              <a:rPr lang="en-US" sz="1600" dirty="0" smtClean="0"/>
              <a:t>This database stores and provides the solutions to common issues and frequently asked questions by the I-Voters. </a:t>
            </a:r>
            <a:endParaRPr lang="en-IN"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lstStyle/>
          <a:p>
            <a:r>
              <a:rPr lang="en-US" i="1" dirty="0" smtClean="0"/>
              <a:t>B.  I-Voting Subsystem</a:t>
            </a:r>
            <a:endParaRPr lang="en-IN" dirty="0"/>
          </a:p>
        </p:txBody>
      </p:sp>
      <p:sp>
        <p:nvSpPr>
          <p:cNvPr id="3" name="Content Placeholder 2"/>
          <p:cNvSpPr>
            <a:spLocks noGrp="1"/>
          </p:cNvSpPr>
          <p:nvPr>
            <p:ph idx="1"/>
          </p:nvPr>
        </p:nvSpPr>
        <p:spPr>
          <a:xfrm>
            <a:off x="1484310" y="2063931"/>
            <a:ext cx="10018713" cy="3727269"/>
          </a:xfrm>
        </p:spPr>
        <p:txBody>
          <a:bodyPr>
            <a:noAutofit/>
          </a:bodyPr>
          <a:lstStyle/>
          <a:p>
            <a:pPr algn="just">
              <a:buNone/>
            </a:pPr>
            <a:r>
              <a:rPr lang="en-US" sz="1600" dirty="0" smtClean="0"/>
              <a:t>The I-Voting Subsystem contains two sub-components: </a:t>
            </a:r>
            <a:endParaRPr lang="en-IN" sz="1600" dirty="0" smtClean="0"/>
          </a:p>
          <a:p>
            <a:pPr algn="just"/>
            <a:r>
              <a:rPr lang="en-US" sz="1600" i="1" dirty="0" smtClean="0"/>
              <a:t>1)  Verification Module: </a:t>
            </a:r>
            <a:r>
              <a:rPr lang="en-US" sz="1600" dirty="0" smtClean="0"/>
              <a:t>The model incorporates a two-step verification process to verify the identity of applicants during the registration phase. First being verification through online means and second being physical verification conducted by field verification personnel of Election Commission by visiting the applicant’s residence. The online verification module is implemented by asking the applicants to submit a prescribed set of documents through the I-Voting web portal which would be processed for verification. Further, the user is asked to register an email address and mobile phone number. The Web Portal is integrated with SMS gateway to send One-Time Password (OTP) code on the applicant’s mobile phone number and then that code is compared with the code filled in the verification module.</a:t>
            </a:r>
            <a:endParaRPr lang="en-IN" sz="1600" dirty="0" smtClean="0"/>
          </a:p>
          <a:p>
            <a:pPr algn="just"/>
            <a:r>
              <a:rPr lang="en-US" sz="1600" i="1" dirty="0" smtClean="0"/>
              <a:t>2)  Authentication Module</a:t>
            </a:r>
            <a:r>
              <a:rPr lang="en-US" sz="1600" dirty="0" smtClean="0"/>
              <a:t>: The Web Portal for I-Voting would require the I-Voters to login into their accounts through a set of username and password generated during the registration phase. The authentication module would check if the login details entered by the voter actually match with any of the existing accounts. If it successfully matches, the voter gets access to his or her account. Then, this module follows a two-step authentication process to authenticate the identity of voters during the voting phase. First, the voter is authenticated through the registered email address by sending a verification web link to it and asking the voter to click on that web link to proceed to the E-Ballot paper. After choosing a candidate, the voter is required to authenticate the second time by providing the correct One-Time Password (OTP) code as sent onto his or her registered mobile phone number before final submission of online vote.</a:t>
            </a:r>
            <a:endParaRPr lang="en-IN" sz="16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160</TotalTime>
  <Words>3024</Words>
  <Application>Microsoft Office PowerPoint</Application>
  <PresentationFormat>Custom</PresentationFormat>
  <Paragraphs>91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Parallax</vt:lpstr>
      <vt:lpstr>CIEVS: A Cloud-based Framework to Modernize the Indian Election Voting System</vt:lpstr>
      <vt:lpstr>INTRODUCTION</vt:lpstr>
      <vt:lpstr>INTRODUCTION</vt:lpstr>
      <vt:lpstr>LITERATURE REVIEW</vt:lpstr>
      <vt:lpstr>UTILITY OF CLOUD COMPUTING IN I-VOTING</vt:lpstr>
      <vt:lpstr>PROPOSED MODEL FOR I-VOTING</vt:lpstr>
      <vt:lpstr>PROPOSED MODEL FOR I-VOTING</vt:lpstr>
      <vt:lpstr>A.  Database Storage Subsystem (DSS)</vt:lpstr>
      <vt:lpstr>B.  I-Voting Subsystem</vt:lpstr>
      <vt:lpstr>C.  Polling Booth</vt:lpstr>
      <vt:lpstr>D.  ECI Personnel</vt:lpstr>
      <vt:lpstr>E.  Interface Devices</vt:lpstr>
      <vt:lpstr>FLOWCHARTS</vt:lpstr>
      <vt:lpstr>ADVANTAGES OF PROPOSED MODEL</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dc:creator>
  <cp:lastModifiedBy>Gurpreet Singh</cp:lastModifiedBy>
  <cp:revision>22</cp:revision>
  <dcterms:created xsi:type="dcterms:W3CDTF">2014-02-13T06:19:48Z</dcterms:created>
  <dcterms:modified xsi:type="dcterms:W3CDTF">2014-12-19T09:53:09Z</dcterms:modified>
</cp:coreProperties>
</file>