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3" r:id="rId14"/>
    <p:sldId id="274" r:id="rId15"/>
    <p:sldId id="272" r:id="rId16"/>
    <p:sldId id="271" r:id="rId17"/>
    <p:sldId id="275" r:id="rId1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0"/>
      <p:bold r:id="rId21"/>
    </p:embeddedFont>
    <p:embeddedFont>
      <p:font typeface="Lucida Handwriting" panose="03010101010101010101" pitchFamily="66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HTp7OJCulBuTprCP/pT7cNl89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2" name="Google Shape;17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1" name="Google Shape;17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8" name="Google Shape;17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8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d1745d09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7" name="Google Shape;1787;gd1745d09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0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3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streamlit.io/" TargetMode="External"/><Relationship Id="rId7" Type="http://schemas.openxmlformats.org/officeDocument/2006/relationships/hyperlink" Target="https://app.chatbot.com/dashboard/608903c2be6c8d0007f958a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E-Health/vac-chain/blob/develop/contracts/Encounter.sol" TargetMode="External"/><Relationship Id="rId5" Type="http://schemas.openxmlformats.org/officeDocument/2006/relationships/hyperlink" Target="https://www.youtube.com/watch?v=k-d27B5hnqc" TargetMode="External"/><Relationship Id="rId4" Type="http://schemas.openxmlformats.org/officeDocument/2006/relationships/hyperlink" Target="https://streamlit.io/gallery?type=apps&amp;category=geography-societ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2044200" y="1112874"/>
            <a:ext cx="4845698" cy="800986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AU" sz="2800" dirty="0"/>
            </a:br>
            <a:br>
              <a:rPr lang="en-AU" sz="2800" dirty="0"/>
            </a:br>
            <a:br>
              <a:rPr lang="en-AU" dirty="0"/>
            </a:br>
            <a:r>
              <a:rPr lang="en-AU" sz="2000" dirty="0">
                <a:solidFill>
                  <a:srgbClr val="FFC000"/>
                </a:solidFill>
              </a:rPr>
              <a:t>”AI Based COVID -19 PREDICTIONS”</a:t>
            </a:r>
            <a:endParaRPr sz="2000" dirty="0">
              <a:solidFill>
                <a:srgbClr val="FFC000"/>
              </a:solidFill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2044200" y="2105247"/>
            <a:ext cx="5055600" cy="276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/>
              <a:t>By   :   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AU" sz="16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bg1"/>
                </a:solidFill>
              </a:rPr>
              <a:t>Under the guidance of  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"/>
          <p:cNvSpPr txBox="1">
            <a:spLocks noGrp="1"/>
          </p:cNvSpPr>
          <p:nvPr>
            <p:ph type="title" idx="4"/>
          </p:nvPr>
        </p:nvSpPr>
        <p:spPr>
          <a:xfrm>
            <a:off x="1026200" y="414025"/>
            <a:ext cx="79620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PROFILE &amp; VACCINE REGISTRATION</a:t>
            </a:r>
            <a:endParaRPr/>
          </a:p>
        </p:txBody>
      </p:sp>
      <p:cxnSp>
        <p:nvCxnSpPr>
          <p:cNvPr id="1745" name="Google Shape;1745;p1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46" name="Google Shape;17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6" y="1137122"/>
            <a:ext cx="2781300" cy="352049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7" name="Google Shape;1747;p10"/>
          <p:cNvPicPr preferRelativeResize="0"/>
          <p:nvPr/>
        </p:nvPicPr>
        <p:blipFill rotWithShape="1">
          <a:blip r:embed="rId4">
            <a:alphaModFix/>
          </a:blip>
          <a:srcRect r="5321"/>
          <a:stretch/>
        </p:blipFill>
        <p:spPr>
          <a:xfrm>
            <a:off x="3550222" y="1137122"/>
            <a:ext cx="4978035" cy="12287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8" name="Google Shape;17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0222" y="2491303"/>
            <a:ext cx="4978035" cy="216631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1"/>
          <p:cNvSpPr txBox="1">
            <a:spLocks noGrp="1"/>
          </p:cNvSpPr>
          <p:nvPr>
            <p:ph type="title" idx="4"/>
          </p:nvPr>
        </p:nvSpPr>
        <p:spPr>
          <a:xfrm>
            <a:off x="1011201" y="422650"/>
            <a:ext cx="69531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PATIENT REGISTRATION</a:t>
            </a:r>
            <a:endParaRPr/>
          </a:p>
        </p:txBody>
      </p:sp>
      <p:cxnSp>
        <p:nvCxnSpPr>
          <p:cNvPr id="1754" name="Google Shape;1754;p1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55" name="Google Shape;17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87" y="1139350"/>
            <a:ext cx="8048625" cy="317182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2"/>
          <p:cNvSpPr txBox="1">
            <a:spLocks noGrp="1"/>
          </p:cNvSpPr>
          <p:nvPr>
            <p:ph type="title" idx="4"/>
          </p:nvPr>
        </p:nvSpPr>
        <p:spPr>
          <a:xfrm>
            <a:off x="1011200" y="422650"/>
            <a:ext cx="8048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 REGISTER PROVIDERS &amp; VALIDATE </a:t>
            </a:r>
            <a:endParaRPr/>
          </a:p>
        </p:txBody>
      </p:sp>
      <p:cxnSp>
        <p:nvCxnSpPr>
          <p:cNvPr id="1761" name="Google Shape;1761;p1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762" name="Google Shape;17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783" y="943692"/>
            <a:ext cx="5946434" cy="143818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63" name="Google Shape;17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425" y="2491400"/>
            <a:ext cx="6689149" cy="2346150"/>
          </a:xfrm>
          <a:prstGeom prst="rect">
            <a:avLst/>
          </a:prstGeom>
          <a:noFill/>
          <a:ln w="28575" cap="flat" cmpd="sng">
            <a:solidFill>
              <a:srgbClr val="15395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51E0-CE62-47D2-9069-C213CD0C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Handwriting" panose="03010101010101010101" pitchFamily="66" charset="0"/>
              </a:rPr>
              <a:t>EXPERIMENTAL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D803-46CD-425B-B0F0-ABB319A0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72" y="1200150"/>
            <a:ext cx="8675703" cy="3740273"/>
          </a:xfrm>
        </p:spPr>
        <p:txBody>
          <a:bodyPr numCol="2"/>
          <a:lstStyle/>
          <a:p>
            <a:pPr marL="0" indent="0">
              <a:buNone/>
            </a:pPr>
            <a:r>
              <a:rPr lang="en-IN" dirty="0"/>
              <a:t>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D3299-D3B3-4240-BC8A-C6D98B50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1" y="1058664"/>
            <a:ext cx="3735279" cy="3022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941F4-D16A-4EEC-B6C4-DCF908D5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61" y="1021358"/>
            <a:ext cx="4427738" cy="3022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274EB-93E8-4130-8C40-C0346189B910}"/>
              </a:ext>
            </a:extLst>
          </p:cNvPr>
          <p:cNvSpPr txBox="1"/>
          <p:nvPr/>
        </p:nvSpPr>
        <p:spPr>
          <a:xfrm>
            <a:off x="772358" y="4222995"/>
            <a:ext cx="3142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Fig.1 </a:t>
            </a:r>
            <a:r>
              <a:rPr lang="en-IN" sz="1050" i="1" dirty="0">
                <a:solidFill>
                  <a:schemeClr val="bg1"/>
                </a:solidFill>
              </a:rPr>
              <a:t>Illustrating total confirmed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13F28-EE8E-431A-B27C-8FE4E1548853}"/>
              </a:ext>
            </a:extLst>
          </p:cNvPr>
          <p:cNvSpPr txBox="1"/>
          <p:nvPr/>
        </p:nvSpPr>
        <p:spPr>
          <a:xfrm>
            <a:off x="4557702" y="4238397"/>
            <a:ext cx="4274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Fig.2 </a:t>
            </a:r>
            <a:r>
              <a:rPr lang="en-IN" sz="1050" i="1" dirty="0">
                <a:solidFill>
                  <a:schemeClr val="bg1"/>
                </a:solidFill>
              </a:rPr>
              <a:t>Illustrating recovered cases in particular state</a:t>
            </a:r>
          </a:p>
        </p:txBody>
      </p:sp>
    </p:spTree>
    <p:extLst>
      <p:ext uri="{BB962C8B-B14F-4D97-AF65-F5344CB8AC3E}">
        <p14:creationId xmlns:p14="http://schemas.microsoft.com/office/powerpoint/2010/main" val="42569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5E56-17A6-49E9-A650-7637F3E3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Handwriting" panose="03010101010101010101" pitchFamily="66" charset="0"/>
              </a:rPr>
              <a:t>CONCLUSION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97643-335F-4CF0-B4F5-C684C097F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372761"/>
            <a:ext cx="3763232" cy="25489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0964F-5418-4D85-8286-5445AF019C40}"/>
              </a:ext>
            </a:extLst>
          </p:cNvPr>
          <p:cNvSpPr txBox="1"/>
          <p:nvPr/>
        </p:nvSpPr>
        <p:spPr>
          <a:xfrm flipH="1">
            <a:off x="4760650" y="1897602"/>
            <a:ext cx="390839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IN" sz="1050" dirty="0">
                <a:solidFill>
                  <a:schemeClr val="bg1"/>
                </a:solidFill>
                <a:latin typeface="Bahnschrift" panose="020B0502040204020203" pitchFamily="34" charset="0"/>
              </a:rPr>
              <a:t>This is the final result of linear regression technique applied on the dataset. Here, line represents the predicted value and black circle represents the actual value.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endParaRPr lang="en-IN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IN" sz="1050" dirty="0">
                <a:solidFill>
                  <a:schemeClr val="bg1"/>
                </a:solidFill>
                <a:latin typeface="Bahnschrift" panose="020B0502040204020203" pitchFamily="34" charset="0"/>
              </a:rPr>
              <a:t>As the figure shows, there is not much difference between actual and predicted value.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endParaRPr lang="en-IN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IN" sz="1050" dirty="0">
                <a:solidFill>
                  <a:schemeClr val="bg1"/>
                </a:solidFill>
                <a:latin typeface="Bahnschrift" panose="020B0502040204020203" pitchFamily="34" charset="0"/>
              </a:rPr>
              <a:t>As this graph is between confirmed cases and recovered cases, we are able to analyse that recovery rate is nearly similar in all the states or U.T.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endParaRPr lang="en-IN" sz="10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 dirty="0">
                <a:solidFill>
                  <a:schemeClr val="lt1"/>
                </a:solidFill>
                <a:latin typeface="Montserrat ExtraBold"/>
                <a:sym typeface="Montserrat ExtraBold"/>
              </a:rPr>
              <a:t>References</a:t>
            </a:r>
            <a:endParaRPr dirty="0"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FF666B-38A1-4473-9D17-05329A6F7E43}"/>
              </a:ext>
            </a:extLst>
          </p:cNvPr>
          <p:cNvSpPr txBox="1"/>
          <p:nvPr/>
        </p:nvSpPr>
        <p:spPr>
          <a:xfrm>
            <a:off x="815163" y="1665138"/>
            <a:ext cx="73648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none" strike="noStrike" dirty="0">
                <a:solidFill>
                  <a:srgbClr val="24292E"/>
                </a:solidFill>
                <a:latin typeface="-apple-system"/>
                <a:hlinkClick r:id="rId3"/>
              </a:rPr>
              <a:t>1.</a:t>
            </a:r>
            <a:r>
              <a:rPr lang="en-IN" b="0" i="0" u="none" strike="noStrike" dirty="0">
                <a:effectLst/>
                <a:latin typeface="-apple-system"/>
                <a:hlinkClick r:id="rId3"/>
              </a:rPr>
              <a:t>https://discuss.streamlit.io/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2. 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https://streamlit.io/gallery?type=apps&amp;category=geography-society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3. </a:t>
            </a:r>
            <a:r>
              <a:rPr lang="en-IN" b="0" i="0" u="none" strike="noStrike" dirty="0">
                <a:effectLst/>
                <a:latin typeface="-apple-system"/>
                <a:hlinkClick r:id="rId5"/>
              </a:rPr>
              <a:t>https://www.youtube.com/watch?v=k-d27B5hnqc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4. </a:t>
            </a:r>
            <a:r>
              <a:rPr lang="en-IN" b="0" i="0" u="none" strike="noStrike" dirty="0">
                <a:effectLst/>
                <a:latin typeface="-apple-system"/>
                <a:hlinkClick r:id="rId6"/>
              </a:rPr>
              <a:t>https://github.com/E-Health/vac-chain/blob/develop/contracts/Encounter.sol</a:t>
            </a:r>
            <a:br>
              <a:rPr lang="en-IN" dirty="0"/>
            </a:b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5. </a:t>
            </a:r>
            <a:r>
              <a:rPr lang="en-IN" b="0" i="0" u="none" strike="noStrike" dirty="0">
                <a:effectLst/>
                <a:latin typeface="-apple-system"/>
                <a:hlinkClick r:id="rId7"/>
              </a:rPr>
              <a:t>https://app.chatbot.com/dashboard/608903c2be6c8d0007f958a1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29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862500"/>
            <a:ext cx="612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Questions ?</a:t>
            </a:r>
            <a:endParaRPr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582425" y="1583399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d1745d090f_3_1"/>
          <p:cNvSpPr txBox="1"/>
          <p:nvPr/>
        </p:nvSpPr>
        <p:spPr>
          <a:xfrm>
            <a:off x="1168975" y="1794183"/>
            <a:ext cx="6121200" cy="119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4000" dirty="0">
                <a:solidFill>
                  <a:schemeClr val="lt1"/>
                </a:solidFill>
                <a:latin typeface="Montserrat ExtraBold"/>
                <a:sym typeface="Montserrat ExtraBold"/>
              </a:rPr>
              <a:t>Thank You…</a:t>
            </a:r>
            <a:endParaRPr dirty="0"/>
          </a:p>
        </p:txBody>
      </p:sp>
      <p:cxnSp>
        <p:nvCxnSpPr>
          <p:cNvPr id="1790" name="Google Shape;1790;gd1745d090f_3_1"/>
          <p:cNvCxnSpPr/>
          <p:nvPr/>
        </p:nvCxnSpPr>
        <p:spPr>
          <a:xfrm rot="10800000" flipH="1">
            <a:off x="2651425" y="2894747"/>
            <a:ext cx="3156300" cy="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963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 dirty="0">
                <a:solidFill>
                  <a:srgbClr val="FFAB40"/>
                </a:solidFill>
              </a:rPr>
              <a:t>CONTENTS</a:t>
            </a:r>
            <a:r>
              <a:rPr lang="en-AU" dirty="0"/>
              <a:t> OF THIS PROJECT</a:t>
            </a:r>
            <a:endParaRPr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952950" y="921461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None/>
            </a:pPr>
            <a:r>
              <a:rPr lang="en-AU" sz="1400"/>
              <a:t>MISSION STATEMENT: Develop a covid vaccine support program to help health institutes in analysing data, and provide a system for tracking vaccinated patients using blockchain technology.</a:t>
            </a:r>
            <a:endParaRPr sz="1400"/>
          </a:p>
        </p:txBody>
      </p:sp>
      <p:cxnSp>
        <p:nvCxnSpPr>
          <p:cNvPr id="45" name="Google Shape;45;p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6" name="Google Shape;46;p2"/>
          <p:cNvSpPr txBox="1"/>
          <p:nvPr/>
        </p:nvSpPr>
        <p:spPr>
          <a:xfrm>
            <a:off x="3552947" y="2905563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lang="en-AU" sz="2400" b="0" i="0" u="none" strike="noStrike" cap="none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BUDDY</a:t>
            </a:r>
            <a:endParaRPr dirty="0"/>
          </a:p>
        </p:txBody>
      </p:sp>
      <p:sp>
        <p:nvSpPr>
          <p:cNvPr id="47" name="Google Shape;47;p2"/>
          <p:cNvSpPr txBox="1"/>
          <p:nvPr/>
        </p:nvSpPr>
        <p:spPr>
          <a:xfrm>
            <a:off x="3538497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Chat-bot to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communicate and answer questions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with the Public about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 related queries.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28553" y="289884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BLOCKVAX</a:t>
            </a:r>
            <a:endParaRPr sz="2400" b="0" i="0" u="none" strike="noStrike" cap="non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CONTRACT</a:t>
            </a:r>
            <a:endParaRPr sz="240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028553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Using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Solidity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create a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contract</a:t>
            </a:r>
            <a:r>
              <a:rPr lang="en-AU" sz="11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 verify whether patient has been vaccinated or not.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048447" y="29044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COVID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1048441" y="3411483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lang="en-AU" sz="1100" b="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Altair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dashboard Functionality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-AU" sz="1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Algorithms to analyse trends among different countries</a:t>
            </a:r>
            <a:r>
              <a:rPr lang="en-AU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&amp;</a:t>
            </a:r>
            <a:endParaRPr sz="11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•"/>
            </a:pPr>
            <a:r>
              <a:rPr lang="en-AU" sz="11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-AU" sz="1100" b="1" i="0" u="none" strike="noStrike" cap="none">
                <a:solidFill>
                  <a:srgbClr val="E3E5E9"/>
                </a:solidFill>
                <a:latin typeface="Montserrat"/>
                <a:ea typeface="Montserrat"/>
                <a:cs typeface="Montserrat"/>
                <a:sym typeface="Montserrat"/>
              </a:rPr>
              <a:t>for other advanced data analysis.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" name="Google Shape;52;p2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3" name="Google Shape;53;p2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54" name="Google Shape;54;p2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55" name="Google Shape;55;p2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229697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7197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60" name="Google Shape;60;p2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64" name="Google Shape;64;p2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3233243" y="4495407"/>
            <a:ext cx="61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DATA SOURCE: </a:t>
            </a:r>
            <a:r>
              <a:rPr lang="en-AU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https://github.com/owid/covid-19-data</a:t>
            </a:r>
            <a:endParaRPr sz="14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>
                <a:solidFill>
                  <a:schemeClr val="lt1"/>
                </a:solidFill>
              </a:rPr>
              <a:t>We i</a:t>
            </a: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mplemented a function to download the latest data from the website.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DATA EXPLORER</a:t>
            </a:r>
            <a:endParaRPr/>
          </a:p>
        </p:txBody>
      </p:sp>
      <p:cxnSp>
        <p:nvCxnSpPr>
          <p:cNvPr id="72" name="Google Shape;72;p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875" y="1141269"/>
            <a:ext cx="6708294" cy="3087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845201" y="969293"/>
            <a:ext cx="7225778" cy="4127486"/>
            <a:chOff x="238125" y="1973675"/>
            <a:chExt cx="2558775" cy="1951825"/>
          </a:xfrm>
        </p:grpSpPr>
        <p:sp>
          <p:nvSpPr>
            <p:cNvPr id="75" name="Google Shape;75;p3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 idx="4"/>
          </p:nvPr>
        </p:nvSpPr>
        <p:spPr>
          <a:xfrm>
            <a:off x="792075" y="414025"/>
            <a:ext cx="50955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GRAPHS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348" y="130449"/>
            <a:ext cx="3638720" cy="1508545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8348" y="1734900"/>
            <a:ext cx="3638720" cy="157294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8348" y="3403752"/>
            <a:ext cx="3638720" cy="1546048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4987" y="955594"/>
            <a:ext cx="3927013" cy="399420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 idx="4"/>
          </p:nvPr>
        </p:nvSpPr>
        <p:spPr>
          <a:xfrm>
            <a:off x="916472" y="414022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- CORRELATIONS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648" y="884722"/>
            <a:ext cx="4465208" cy="209189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4648" y="3190751"/>
            <a:ext cx="4465208" cy="172912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99" name="Google Shape;99;p5"/>
          <p:cNvSpPr txBox="1"/>
          <p:nvPr/>
        </p:nvSpPr>
        <p:spPr>
          <a:xfrm>
            <a:off x="140955" y="1272444"/>
            <a:ext cx="433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function was developed to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check whether variables are correlated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 of 56 variables in our data set only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7 variables 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used to compare correlation data.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Based on the total data available in the csv file,  the program is calculat</a:t>
            </a:r>
            <a:r>
              <a:rPr lang="en-AU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how many days worth of data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available. 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the Slider, we </a:t>
            </a:r>
            <a:r>
              <a:rPr lang="en-AU" sz="1500" b="1" i="0" u="none" strike="noStrike" cap="non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choose the number of days</a:t>
            </a:r>
            <a:r>
              <a:rPr lang="en-AU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 want to plot the correlation between two variables for.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 idx="4"/>
          </p:nvPr>
        </p:nvSpPr>
        <p:spPr>
          <a:xfrm>
            <a:off x="916476" y="414025"/>
            <a:ext cx="7492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– LINEAR REGRESSIONS</a:t>
            </a:r>
            <a:endParaRPr/>
          </a:p>
        </p:txBody>
      </p:sp>
      <p:cxnSp>
        <p:nvCxnSpPr>
          <p:cNvPr id="105" name="Google Shape;105;p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78" y="1442190"/>
            <a:ext cx="3264487" cy="3490739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8436" y="1442191"/>
            <a:ext cx="3264487" cy="3490739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08" name="Google Shape;108;p6"/>
          <p:cNvSpPr txBox="1"/>
          <p:nvPr/>
        </p:nvSpPr>
        <p:spPr>
          <a:xfrm>
            <a:off x="86474" y="881549"/>
            <a:ext cx="4333693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PREDICTED TREND OF BRAZIL COVID CASES USING 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4723832" y="881549"/>
            <a:ext cx="4333693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PREDICTED TREND OF BRAZIL VACCINATIONS  USING 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 idx="4"/>
          </p:nvPr>
        </p:nvSpPr>
        <p:spPr>
          <a:xfrm>
            <a:off x="916471" y="414022"/>
            <a:ext cx="5938192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EXPLORER – TIME SERIES</a:t>
            </a:r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73" y="941605"/>
            <a:ext cx="4652091" cy="245688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3356" y="941606"/>
            <a:ext cx="3109022" cy="2456886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l="8980" t="18702" r="5524" b="16944"/>
          <a:stretch/>
        </p:blipFill>
        <p:spPr>
          <a:xfrm>
            <a:off x="347073" y="3488963"/>
            <a:ext cx="4652090" cy="1425864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grpSp>
        <p:nvGrpSpPr>
          <p:cNvPr id="119" name="Google Shape;119;p7"/>
          <p:cNvGrpSpPr/>
          <p:nvPr/>
        </p:nvGrpSpPr>
        <p:grpSpPr>
          <a:xfrm>
            <a:off x="5466359" y="3998552"/>
            <a:ext cx="3330569" cy="750749"/>
            <a:chOff x="2658741" y="4097347"/>
            <a:chExt cx="1304609" cy="294074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2658741" y="4097347"/>
              <a:ext cx="118572" cy="294074"/>
              <a:chOff x="3343310" y="4475555"/>
              <a:chExt cx="127717" cy="316753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7"/>
            <p:cNvGrpSpPr/>
            <p:nvPr/>
          </p:nvGrpSpPr>
          <p:grpSpPr>
            <a:xfrm>
              <a:off x="3815519" y="4098388"/>
              <a:ext cx="147831" cy="291991"/>
              <a:chOff x="3527539" y="4476677"/>
              <a:chExt cx="159232" cy="31451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7"/>
            <p:cNvGrpSpPr/>
            <p:nvPr/>
          </p:nvGrpSpPr>
          <p:grpSpPr>
            <a:xfrm>
              <a:off x="3511696" y="4098388"/>
              <a:ext cx="147831" cy="291991"/>
              <a:chOff x="3527539" y="4476677"/>
              <a:chExt cx="159232" cy="314510"/>
            </a:xfrm>
          </p:grpSpPr>
          <p:sp>
            <p:nvSpPr>
              <p:cNvPr id="127" name="Google Shape;127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7"/>
            <p:cNvGrpSpPr/>
            <p:nvPr/>
          </p:nvGrpSpPr>
          <p:grpSpPr>
            <a:xfrm>
              <a:off x="3207874" y="4098388"/>
              <a:ext cx="147831" cy="291991"/>
              <a:chOff x="3527539" y="4476677"/>
              <a:chExt cx="159232" cy="314510"/>
            </a:xfrm>
          </p:grpSpPr>
          <p:sp>
            <p:nvSpPr>
              <p:cNvPr id="130" name="Google Shape;130;p7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7"/>
            <p:cNvGrpSpPr/>
            <p:nvPr/>
          </p:nvGrpSpPr>
          <p:grpSpPr>
            <a:xfrm>
              <a:off x="2933305" y="4097347"/>
              <a:ext cx="118572" cy="294074"/>
              <a:chOff x="3343310" y="4475555"/>
              <a:chExt cx="127717" cy="316753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 idx="4"/>
          </p:nvPr>
        </p:nvSpPr>
        <p:spPr>
          <a:xfrm>
            <a:off x="916471" y="414022"/>
            <a:ext cx="5938192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COVID BUDDY – INTERACTIVE CHATBOT</a:t>
            </a:r>
            <a:endParaRPr/>
          </a:p>
        </p:txBody>
      </p:sp>
      <p:cxnSp>
        <p:nvCxnSpPr>
          <p:cNvPr id="140" name="Google Shape;140;p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3468" y="706628"/>
            <a:ext cx="2176814" cy="3798639"/>
          </a:xfrm>
          <a:prstGeom prst="rect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8"/>
          <p:cNvSpPr/>
          <p:nvPr/>
        </p:nvSpPr>
        <p:spPr>
          <a:xfrm>
            <a:off x="6613955" y="409440"/>
            <a:ext cx="2275841" cy="4512283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l="3649"/>
          <a:stretch/>
        </p:blipFill>
        <p:spPr>
          <a:xfrm>
            <a:off x="805025" y="1757375"/>
            <a:ext cx="5384300" cy="3257550"/>
          </a:xfrm>
          <a:prstGeom prst="rect">
            <a:avLst/>
          </a:prstGeom>
          <a:noFill/>
          <a:ln w="38100" cap="sq" cmpd="sng">
            <a:solidFill>
              <a:srgbClr val="15395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44" name="Google Shape;144;p8"/>
          <p:cNvSpPr txBox="1"/>
          <p:nvPr/>
        </p:nvSpPr>
        <p:spPr>
          <a:xfrm>
            <a:off x="1196857" y="1282427"/>
            <a:ext cx="4333693" cy="4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 BOT FUNCTIONALITY</a:t>
            </a: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 idx="4"/>
          </p:nvPr>
        </p:nvSpPr>
        <p:spPr>
          <a:xfrm>
            <a:off x="1011199" y="422654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BLOCK VAX</a:t>
            </a:r>
            <a:endParaRPr/>
          </a:p>
        </p:txBody>
      </p:sp>
      <p:cxnSp>
        <p:nvCxnSpPr>
          <p:cNvPr id="158" name="Google Shape;158;p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59" name="Google Shape;159;p9"/>
          <p:cNvSpPr txBox="1"/>
          <p:nvPr/>
        </p:nvSpPr>
        <p:spPr>
          <a:xfrm>
            <a:off x="4374776" y="359112"/>
            <a:ext cx="4335384" cy="29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2300" b="1" i="0" u="none" strike="noStrike" cap="non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Contract - 3 Functions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9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Registration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1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Address 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Patient ID Number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Photo ID (URI)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AU" sz="18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Data Update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Registered Provider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Vaccine Name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Mint ERC721 Token (VAX)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 Token URI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AU" sz="17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Vaccinated Profile Check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7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9" descr="Solidity – Programming language for Smart Contracts – BitcoinWik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545" y="1154454"/>
            <a:ext cx="1836303" cy="7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9"/>
          <p:cNvCxnSpPr/>
          <p:nvPr/>
        </p:nvCxnSpPr>
        <p:spPr>
          <a:xfrm>
            <a:off x="1026200" y="197585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162" name="Google Shape;162;p9" descr="Ethereum Logo Long transparent PNG - Stick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8664" y="1682535"/>
            <a:ext cx="1170830" cy="29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990746" y="1446993"/>
            <a:ext cx="211197" cy="38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lang="en-AU" sz="3200" b="0" i="0" u="none" strike="noStrike" cap="none">
                <a:solidFill>
                  <a:srgbClr val="2F303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445407" y="2643729"/>
            <a:ext cx="3924579" cy="1989129"/>
            <a:chOff x="1026196" y="1670465"/>
            <a:chExt cx="5127115" cy="2606762"/>
          </a:xfrm>
        </p:grpSpPr>
        <p:sp>
          <p:nvSpPr>
            <p:cNvPr id="165" name="Google Shape;165;p9"/>
            <p:cNvSpPr/>
            <p:nvPr/>
          </p:nvSpPr>
          <p:spPr>
            <a:xfrm>
              <a:off x="5343527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343527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343527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398193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98193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452716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452716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52716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507399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507399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507399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507399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07399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61777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61777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61777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61777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61777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673029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673029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673029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452716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398193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343527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12495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12495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179494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179494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179494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23416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234160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234160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234160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28884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28884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288844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288844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28884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999339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807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7807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83544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25955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61674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343527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07399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07399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452716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452716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98193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398193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944655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89989" y="4075010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89989" y="402032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83544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507399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562083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562083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562083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562083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562083" y="37471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562083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562083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507399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07399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507399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452716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452716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452716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452716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398193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398193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398193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398193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343527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343527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343527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28884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28884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234160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234160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179494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17949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179494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124954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124954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124954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07028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07028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070288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070288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086571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086571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086571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3188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31887" y="3692564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03188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977203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977203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70412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70412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70412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70412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0412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704125" y="32006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70412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70412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70412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7041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0412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7041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7041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370412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70412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7041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75864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75864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5864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75864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75864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75864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75864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5864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758647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758647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758647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758647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758647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813331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13331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13331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813331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813331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813331" y="32006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333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81333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381333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81333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813331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81333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86801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386801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386801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86801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9226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9226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92268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92268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2259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868015" y="3309849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3868015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868015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868015" y="3473865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868015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868015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81333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81333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758647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758647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758647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758647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370412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34307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4307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4307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4307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4307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4307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430742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212186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12186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12186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26687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26687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26687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26687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326687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32139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32139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332139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32139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3321392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321392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321392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376076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376076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376076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376076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376076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376076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376076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376076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430742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485425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48542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48542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48542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485425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485425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485425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54009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54009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54009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54009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540091" y="309129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54009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540091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54009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59477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594775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59477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594775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94775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59477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594775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594775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59477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94775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649441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49441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49441" y="3692564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4944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64944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4944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49441" y="3473865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64944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4944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49351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649441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649441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64944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64944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64944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4944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59477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40091" y="2982087"/>
              <a:ext cx="44640" cy="38184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542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086571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086571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086571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031887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031887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031887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4031887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031887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977203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77203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977203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977203" y="3091294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977203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22681" y="363775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92268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922681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922681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226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92268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9226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922681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68015" y="3692564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868015" y="363775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868015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68015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81333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81333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813331" y="37471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13331" y="3692564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813331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758647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5864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5864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7041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04125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70412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49441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49441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64944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64944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59477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594775" y="37471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3594775" y="3692564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59477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59477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594775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9477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594775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540091" y="363775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540091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54009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540091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540002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54009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48531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485425" y="3255166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48542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430742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4307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4307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376076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376076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376076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321392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321392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32139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32139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266870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3266870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3266870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266870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212186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12186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3212186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212186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157520" y="314595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3157520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157520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157520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157520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868015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102836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0483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97720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97720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97720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97720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97720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97720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97720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04125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7041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48542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54009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4009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59477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4944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64944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7041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70412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75864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75864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5864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75864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813331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81333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813331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81333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81333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813331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86801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868015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86801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868015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86801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86801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868015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9226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9226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9226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9226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9226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9226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9226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9226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97720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03188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03188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03188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031887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031887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031887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31887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188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031887" y="2053036"/>
              <a:ext cx="44730" cy="38202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97720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92268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9226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86801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868015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868015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86801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81333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813331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81333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81333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13331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813331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758647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758647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758647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758647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758647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758647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758647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758647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70412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7041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70412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70412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70412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70412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70412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704125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041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64944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4944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64944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64944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364944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3649441" y="2053036"/>
              <a:ext cx="44604" cy="38202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64944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64944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4944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4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59477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9477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9477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59477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594775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59477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59477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59477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59477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59477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359477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54009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54009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540091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54009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4009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54009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540091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4009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40091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48542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48542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485425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48542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485425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307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4307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4307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4307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4307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376076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376076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37607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376076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376076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376076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37607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2139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321392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32139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32139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32139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32139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2139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266870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266870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266870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266870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212186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10283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048314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048314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2993630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2993630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99363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299363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299363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299363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293896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293896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293896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93896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293896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293896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293896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2884280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2884280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2884280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84280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2884280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2884280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2884280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84280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829614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829614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829614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29614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829614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829614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9614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829614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77507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77507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77507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77507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77507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775074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77507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77507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720408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20408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720408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720408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720408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2720408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2720408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2720408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720408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266572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266572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66572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266572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266572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66572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665724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665724" y="177981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65724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665724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611058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611058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611058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11058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611058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611058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2611058" y="1834337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611058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611058" y="172513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611058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5565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5565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55651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55651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55651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55651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556518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556518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556518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50185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50185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501852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501852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447025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447025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244702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392341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392341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829614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829614" y="3473865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829614" y="3419199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77507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774930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277507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2775074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77507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77507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272040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72040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720408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720408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72040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720408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665724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665724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665724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665724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665724" y="35284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2665724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65724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665724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611058" y="385645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611058" y="3801771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2611058" y="3747105"/>
              <a:ext cx="44622" cy="38363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2611058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2611058" y="3637755"/>
              <a:ext cx="44766" cy="3836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2611058" y="3583071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611058" y="3528405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611058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611058" y="341919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611058" y="3364515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2611058" y="3309849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2556518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2556518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2556518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556518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2556375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2556375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55637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2556518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556518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556375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556375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55637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55637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556375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501852" y="402032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501852" y="3965661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501852" y="3911120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501852" y="385645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501852" y="380177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50169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501852" y="3692564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501691" y="3637755"/>
              <a:ext cx="44927" cy="38363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501852" y="3583071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501852" y="3528405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501852" y="3473865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501852" y="34191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501852" y="3364515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5017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5017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501852" y="3200643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50185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4702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447025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447025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47025" y="3911120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447025" y="385645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447025" y="380177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47025" y="3747105"/>
              <a:ext cx="44640" cy="3836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447025" y="3692564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2447025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447025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4702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44702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44702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447025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2447025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2447025" y="3255166"/>
              <a:ext cx="44784" cy="3838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447025" y="3200643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44702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44702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244702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2392341" y="4238882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2392341" y="4075010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2392341" y="402032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392341" y="3965661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392341" y="3911120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2392341" y="385645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2392341" y="380177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392341" y="374710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392341" y="3692564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2392341" y="3637755"/>
              <a:ext cx="44784" cy="3836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392341" y="3583071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392341" y="3528405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392341" y="3473865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392341" y="341919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2392341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392341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392341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392341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2392341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392341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392341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392341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2392341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92341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2392341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2392341" y="167046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2337819" y="4238882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337819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337819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337819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337819" y="402032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337819" y="3965661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337819" y="3911120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337819" y="3583071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337819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33781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33781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337711" y="3364515"/>
              <a:ext cx="44748" cy="38273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337711" y="3309849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337711" y="3255166"/>
              <a:ext cx="44748" cy="3834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33781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337819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233781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233781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33781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33781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33781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33781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33781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33781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33781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33781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33781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337819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2283135" y="4184360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2283135" y="412967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2283135" y="4075010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2283135" y="3528405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2283135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2283135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2283135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283045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283045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283135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2283135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283135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2283135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2283135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2283135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2283135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2283135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2283135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2283135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2283135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283135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2283135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2283135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283135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2283135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2283135" y="167046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2228469" y="3473865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2228469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2228469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2228469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2228469" y="3255166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228469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222846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22846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222846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222846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2228469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222846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222846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22846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22846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22846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228469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22846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173785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173785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2173785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2173785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2173785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173785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2173785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2173785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2173785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2173785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2173785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2173785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2173785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2173785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17378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217378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2173785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2173785" y="1725131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119263" y="3200643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119263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119263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11926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11926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11926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11926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11926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11926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11926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11926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11926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11926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11926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11926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119263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064579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064579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064579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06457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064579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06457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064579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064579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6457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206457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2064579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206457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2064579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206457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206457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2064579" y="1725131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2009913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2009913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2009913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2009913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009913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009913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2009913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2009913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2009913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2009913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2009913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200991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200991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200991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200991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200991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200991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2009913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1955229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95522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955229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195522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1955229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1955229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1955229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955229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955229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55229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1955229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1955229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1955229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1955229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95522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95522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1900563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190056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190056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90056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190056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90056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90056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90056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190056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90056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190056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190056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190056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1900563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190056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190056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190056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190056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1900563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1846023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184602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184602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184602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184602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184602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184602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184602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84602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84602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84602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184602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184602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184602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184602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84602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184602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184602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1791357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179135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179135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1791357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179135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1791357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1791357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179135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179135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1791357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179135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179135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179135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179135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79135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79135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791357" y="177981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1736673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173667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73667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73667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73667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173667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173667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73667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73667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173667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173667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73667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73667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173667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73667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73667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73667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1736673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168200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68200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68200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168200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168200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68200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68200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168200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168200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168200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168200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8200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168200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8200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168200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27324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627324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27324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62732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2732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62732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2732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1627324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2732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62732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2732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162732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2732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62732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27324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157280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57280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57280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57280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7280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57280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7280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57280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572801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51811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51811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18117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51811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51811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51811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51811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46345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463452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46345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46345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46345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46345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4087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4087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14087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4087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35410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35410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35410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35410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129941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29941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129941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29941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1244752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244752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244752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244752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19006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19006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19006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90068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5546" y="2271592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1135546" y="2216909"/>
              <a:ext cx="44730" cy="38237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1135546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1135546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135546" y="2053036"/>
              <a:ext cx="44730" cy="38219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08086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08086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08086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108086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108086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080862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02619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02619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02619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02619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031887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031887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08657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08657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141237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08657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523683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523683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523683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23683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523683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523683" y="227159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523683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23683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523683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523683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523683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523683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523683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523683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250443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250443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250443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250443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250443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250443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250443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250443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4250443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250443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425044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425044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3977203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397720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97720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977203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4031887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4031887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408657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408657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408657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408657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4086571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408657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408657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408657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408657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408657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408657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408657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4141237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141237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4141237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4141237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4141237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4141237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4141237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4141237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4141237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4141237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4141237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4141237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4195921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4195921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4195921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4195921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95921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195921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4195921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4195921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95921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9592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195921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4195921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50443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50443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4305127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4305127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4305127" y="210755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305127" y="2162243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4305127" y="2216926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305127" y="2271592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305127" y="2326115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305127" y="2380799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305127" y="2435482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4305127" y="249014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4305127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4305127" y="2599498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4305127" y="2654182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4305127" y="2708848"/>
              <a:ext cx="44766" cy="38237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43597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43597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43597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43597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4359793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4359793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43597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4359793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4359793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4359793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359793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3597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43597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4359793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359793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414476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414476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414476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414476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414476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414476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414476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414476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414476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414476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414476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414476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414476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414476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469142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4469142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469142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469142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469142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469142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469142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469142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469142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469142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469142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4469142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4469142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4469142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523683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523683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45783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45783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578349" y="2053036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5783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578349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4578349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578349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578349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578349" y="23807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4578349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578349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578349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4578349" y="259949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4578349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4578349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4578349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4578349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4578349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4633032" y="188900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46330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46330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4633032" y="2053036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46330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46330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46330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4633032" y="2271592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46330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633032" y="2380799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6330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6330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633032" y="2544832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633032" y="259949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46330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4633032" y="27088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46330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46330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4687698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687698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687698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4687698" y="2053036"/>
              <a:ext cx="44748" cy="38202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4687698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4687698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4687698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4687698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4687698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4687698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4687698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4687698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4687698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4687698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68769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687698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68769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742382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742382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742382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4742382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4742382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4742382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742382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742382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742382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4742382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4742382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4742382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4742382" y="2544832"/>
              <a:ext cx="44873" cy="38327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742382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4742382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4742382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742382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742382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79704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479704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79704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479704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79704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53981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398193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5452716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452716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507399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5507399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5507399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55620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55620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56167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59446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567143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57259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5780783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5889989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58354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578078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5725955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5671433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5616749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6167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5620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5507399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52716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5398193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507028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07028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512495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512495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12495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512495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12495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512495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512495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12495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512495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5179494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179494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5179494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5179494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5179494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179494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5179494" y="227159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5179494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234160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234160" y="1998371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5234160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5234160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5234160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5234160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5234160" y="2271592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5234160" y="2326115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28884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528884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288844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5343527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343527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5343527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5343527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5288844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288844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288844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5288844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5288844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5288844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5234160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179494" y="238079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179494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512495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479704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79704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479704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4797048" y="2271592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479704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479704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479704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479704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79704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479704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79704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79704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479704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479704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479704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48517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4851732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851732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4851732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4851732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51732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4851732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4851732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4851732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4851732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4851732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4851732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851732" y="249014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851732" y="2544832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51732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4851732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851732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851732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851732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517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48517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490639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490639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90639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490639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90639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490639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490639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490639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490639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490639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4906398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906398" y="2544832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90639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490639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490639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90639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490639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4961081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4961081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961081" y="2053036"/>
              <a:ext cx="44586" cy="38202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961081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4961081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4961081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961081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961081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961081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961081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961081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9610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49610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960938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9610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960938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5015765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15765" y="1998371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015765" y="2053036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015765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015765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5015765" y="2216909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5015765" y="227159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5015765" y="2326115"/>
              <a:ext cx="44622" cy="3838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5015765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5070288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5070288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5070288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5070288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5070288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5070288" y="2216926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5070288" y="227159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5070288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5070288" y="238079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5070288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5015765" y="2435482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015765" y="2490148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501576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501576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5015604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5015765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5015604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5015765" y="2654182"/>
              <a:ext cx="44586" cy="38219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49610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490639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4851732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4797048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4742382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4687698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5179494" y="3364515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5179494" y="3309849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234160" y="3200643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5234160" y="3145959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124954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124954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070288" y="3364515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070288" y="3309849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5070288" y="3255166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5015658" y="3364515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50156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5179494" y="3473865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5124954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5070288" y="3473865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5015604" y="3473865"/>
              <a:ext cx="44748" cy="38237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4961081" y="3473865"/>
              <a:ext cx="44586" cy="38237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4961081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4906398" y="341919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4906308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4851624" y="3364515"/>
              <a:ext cx="44730" cy="3827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4851624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4796958" y="3309849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4796958" y="3255166"/>
              <a:ext cx="44730" cy="3838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906308" y="3255166"/>
              <a:ext cx="44730" cy="3834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851732" y="32006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4797048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6108545" y="1998371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6054004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6054004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5999339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999339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9446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5944655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5889989" y="2053036"/>
              <a:ext cx="44766" cy="38202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5889989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58354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5835449" y="2053036"/>
              <a:ext cx="44640" cy="38202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5835449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58354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780783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7807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78078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7807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5725955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5725955" y="2162243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5725955" y="2053036"/>
              <a:ext cx="44784" cy="38202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5725955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5671433" y="2271592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5671433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567143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5671433" y="2053036"/>
              <a:ext cx="44622" cy="38202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567143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5616749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5616749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5562083" y="210755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5562083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5562083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5507399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5507399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452716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5452716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5452716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5452716" y="2216926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5452716" y="2107559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5452716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5452716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5398193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5398193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5398193" y="2326115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5398193" y="2271592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5398193" y="216224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5398193" y="2107559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53981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5343527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5343527" y="265418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5343527" y="2380799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5343527" y="2326115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5343527" y="2271592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5343527" y="2216926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5343527" y="2162243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5343527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528884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528884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5288844" y="2435482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528884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34160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5234160" y="2544832"/>
              <a:ext cx="44891" cy="38327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5234160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5234160" y="2435482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5234160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5179494" y="249014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5179494" y="1889003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124954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5124954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5124954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5124954" y="249014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5124954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5070288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5070288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070288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070288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5070288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5070288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507028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5015765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5015765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501565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4961081" y="3145959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4961081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4961081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961081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961081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960974" y="1779815"/>
              <a:ext cx="44748" cy="38327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906398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490639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4906398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4906398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4906398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4906308" y="1779815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4851732" y="3091294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4851732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4851624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4797048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4797048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4796958" y="1779815"/>
              <a:ext cx="44730" cy="3825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742382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742382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42382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4742382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4687698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4687698" y="1834337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4633032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4633032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4633032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578349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4578349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4578349" y="1889003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523683" y="3145959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4523683" y="3091294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523683" y="3036610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523683" y="2982087"/>
              <a:ext cx="44766" cy="38219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523683" y="2927404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523683" y="2872738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523683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4523683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4469142" y="3091294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69142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4469142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4469142" y="2927404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69142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4469142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4469142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14476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4414476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414476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14476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14476" y="1889003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14476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4359793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4359793" y="1943687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4359793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4359793" y="1779815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4305127" y="2818054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4305127" y="2763388"/>
              <a:ext cx="44766" cy="38327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4305127" y="1943687"/>
              <a:ext cx="44766" cy="3827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4305127" y="1889003"/>
              <a:ext cx="44766" cy="3834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4305127" y="177981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4305127" y="1670465"/>
              <a:ext cx="44766" cy="3825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25044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25044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25044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250443" y="1943687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4250443" y="1779815"/>
              <a:ext cx="44784" cy="3825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4195921" y="2982087"/>
              <a:ext cx="44622" cy="38219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4195921" y="2927404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4195921" y="2872738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419592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419592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4195921" y="1943687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4195921" y="1834337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195921" y="1670465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4141237" y="3036610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4141237" y="2982087"/>
              <a:ext cx="44640" cy="38219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41237" y="2872738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141237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141237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141237" y="1998371"/>
              <a:ext cx="44640" cy="3825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141237" y="1889003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4141237" y="1834337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4086571" y="3036610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4086571" y="2818054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4086571" y="2763388"/>
              <a:ext cx="44622" cy="38327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4086571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4086571" y="1998371"/>
              <a:ext cx="44622" cy="3825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4086571" y="1725131"/>
              <a:ext cx="44622" cy="3827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4031887" y="3036610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4031887" y="2982087"/>
              <a:ext cx="44784" cy="38219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31887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031887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031887" y="2708848"/>
              <a:ext cx="44784" cy="38237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031887" y="2654182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3977203" y="2927404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3977203" y="2872738"/>
              <a:ext cx="44784" cy="3827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3977203" y="2818054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3977203" y="2763388"/>
              <a:ext cx="44784" cy="38327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3922681" y="2818054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3922681" y="2763388"/>
              <a:ext cx="44640" cy="38327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3922681" y="2708848"/>
              <a:ext cx="44640" cy="38237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922681" y="2654182"/>
              <a:ext cx="44640" cy="3827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922681" y="2599498"/>
              <a:ext cx="44640" cy="3834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92268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868015" y="2708848"/>
              <a:ext cx="44622" cy="38237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3868015" y="2599498"/>
              <a:ext cx="44622" cy="3834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3868015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3813331" y="2599498"/>
              <a:ext cx="44784" cy="3834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3813331" y="2544832"/>
              <a:ext cx="44730" cy="38327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9"/>
          <p:cNvGrpSpPr/>
          <p:nvPr/>
        </p:nvGrpSpPr>
        <p:grpSpPr>
          <a:xfrm>
            <a:off x="5262407" y="1118636"/>
            <a:ext cx="226200" cy="225778"/>
            <a:chOff x="1421638" y="4125629"/>
            <a:chExt cx="374709" cy="374010"/>
          </a:xfrm>
        </p:grpSpPr>
        <p:sp>
          <p:nvSpPr>
            <p:cNvPr id="1738" name="Google Shape;1738;p9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495</Words>
  <Application>Microsoft Office PowerPoint</Application>
  <PresentationFormat>On-screen Show (16:9)</PresentationFormat>
  <Paragraphs>72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Lucida Handwriting</vt:lpstr>
      <vt:lpstr>Wingdings</vt:lpstr>
      <vt:lpstr>Bahnschrift</vt:lpstr>
      <vt:lpstr>-apple-system</vt:lpstr>
      <vt:lpstr>Montserrat ExtraBold</vt:lpstr>
      <vt:lpstr>Montserrat</vt:lpstr>
      <vt:lpstr>Futuristic Background by Slidesgo</vt:lpstr>
      <vt:lpstr>   ”AI Based COVID -19 PREDICTIONS”</vt:lpstr>
      <vt:lpstr>CONTENTS OF THIS PROJECT</vt:lpstr>
      <vt:lpstr>COVID DATA EXPLORER</vt:lpstr>
      <vt:lpstr>COVID EXPLORER GRAPHS</vt:lpstr>
      <vt:lpstr>COVID EXPLORER - CORRELATIONS</vt:lpstr>
      <vt:lpstr>COVID EXPLORER – LINEAR REGRESSIONS</vt:lpstr>
      <vt:lpstr>COVID EXPLORER – TIME SERIES</vt:lpstr>
      <vt:lpstr>COVID BUDDY – INTERACTIVE CHATBOT</vt:lpstr>
      <vt:lpstr>BLOCK VAX</vt:lpstr>
      <vt:lpstr>BLOCK VAX PROFILE &amp; VACCINE REGISTRATION</vt:lpstr>
      <vt:lpstr>BLOCK VAX PATIENT REGISTRATION</vt:lpstr>
      <vt:lpstr>BLOCK VAX REGISTER PROVIDERS &amp; VALIDATE </vt:lpstr>
      <vt:lpstr>EXPERIMENTAL RESULTS </vt:lpstr>
      <vt:lpstr>CONCLUSION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EXPLORER</dc:title>
  <dc:creator>Harrison</dc:creator>
  <cp:lastModifiedBy>Sharath KN</cp:lastModifiedBy>
  <cp:revision>16</cp:revision>
  <dcterms:modified xsi:type="dcterms:W3CDTF">2022-05-15T16:55:38Z</dcterms:modified>
</cp:coreProperties>
</file>