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0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02-</a:t>
            </a:r>
            <a:r>
              <a:rPr spc="10" dirty="0"/>
              <a:t>1</a:t>
            </a:r>
            <a:r>
              <a:rPr dirty="0"/>
              <a:t>1-2</a:t>
            </a:r>
            <a:r>
              <a:rPr spc="10" dirty="0"/>
              <a:t>0</a:t>
            </a:r>
            <a:r>
              <a:rPr dirty="0"/>
              <a:t>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16839">
              <a:lnSpc>
                <a:spcPts val="1240"/>
              </a:lnSpc>
            </a:pPr>
            <a:fld id="{81D60167-4931-47E6-BA6A-407CBD079E47}" type="slidenum">
              <a:rPr dirty="0"/>
              <a:pPr marL="116839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02-</a:t>
            </a:r>
            <a:r>
              <a:rPr spc="10" dirty="0"/>
              <a:t>1</a:t>
            </a:r>
            <a:r>
              <a:rPr dirty="0"/>
              <a:t>1-2</a:t>
            </a:r>
            <a:r>
              <a:rPr spc="10" dirty="0"/>
              <a:t>0</a:t>
            </a:r>
            <a:r>
              <a:rPr dirty="0"/>
              <a:t>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16839">
              <a:lnSpc>
                <a:spcPts val="1240"/>
              </a:lnSpc>
            </a:pPr>
            <a:fld id="{81D60167-4931-47E6-BA6A-407CBD079E47}" type="slidenum">
              <a:rPr dirty="0"/>
              <a:pPr marL="116839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02-</a:t>
            </a:r>
            <a:r>
              <a:rPr spc="10" dirty="0"/>
              <a:t>1</a:t>
            </a:r>
            <a:r>
              <a:rPr dirty="0"/>
              <a:t>1-2</a:t>
            </a:r>
            <a:r>
              <a:rPr spc="10" dirty="0"/>
              <a:t>0</a:t>
            </a:r>
            <a:r>
              <a:rPr dirty="0"/>
              <a:t>20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16839">
              <a:lnSpc>
                <a:spcPts val="1240"/>
              </a:lnSpc>
            </a:pPr>
            <a:fld id="{81D60167-4931-47E6-BA6A-407CBD079E47}" type="slidenum">
              <a:rPr dirty="0"/>
              <a:pPr marL="116839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02-</a:t>
            </a:r>
            <a:r>
              <a:rPr spc="10" dirty="0"/>
              <a:t>1</a:t>
            </a:r>
            <a:r>
              <a:rPr dirty="0"/>
              <a:t>1-2</a:t>
            </a:r>
            <a:r>
              <a:rPr spc="10" dirty="0"/>
              <a:t>0</a:t>
            </a:r>
            <a:r>
              <a:rPr dirty="0"/>
              <a:t>20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16839">
              <a:lnSpc>
                <a:spcPts val="1240"/>
              </a:lnSpc>
            </a:pPr>
            <a:fld id="{81D60167-4931-47E6-BA6A-407CBD079E47}" type="slidenum">
              <a:rPr dirty="0"/>
              <a:pPr marL="116839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02-</a:t>
            </a:r>
            <a:r>
              <a:rPr spc="10" dirty="0"/>
              <a:t>1</a:t>
            </a:r>
            <a:r>
              <a:rPr dirty="0"/>
              <a:t>1-2</a:t>
            </a:r>
            <a:r>
              <a:rPr spc="10" dirty="0"/>
              <a:t>0</a:t>
            </a:r>
            <a:r>
              <a:rPr dirty="0"/>
              <a:t>20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16839">
              <a:lnSpc>
                <a:spcPts val="1240"/>
              </a:lnSpc>
            </a:pPr>
            <a:fld id="{81D60167-4931-47E6-BA6A-407CBD079E47}" type="slidenum">
              <a:rPr dirty="0"/>
              <a:pPr marL="116839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44930" y="156210"/>
            <a:ext cx="9497060" cy="600710"/>
          </a:xfrm>
          <a:custGeom>
            <a:avLst/>
            <a:gdLst/>
            <a:ahLst/>
            <a:cxnLst/>
            <a:rect l="l" t="t" r="r" b="b"/>
            <a:pathLst>
              <a:path w="9497060" h="600710">
                <a:moveTo>
                  <a:pt x="9497060" y="0"/>
                </a:moveTo>
                <a:lnTo>
                  <a:pt x="0" y="0"/>
                </a:lnTo>
                <a:lnTo>
                  <a:pt x="0" y="600710"/>
                </a:lnTo>
                <a:lnTo>
                  <a:pt x="4748530" y="600710"/>
                </a:lnTo>
                <a:lnTo>
                  <a:pt x="9497060" y="600710"/>
                </a:lnTo>
                <a:lnTo>
                  <a:pt x="9497060" y="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35805" y="193040"/>
            <a:ext cx="3120389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5880" y="1871979"/>
            <a:ext cx="9530715" cy="3774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6939" y="6473190"/>
            <a:ext cx="74041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02-</a:t>
            </a:r>
            <a:r>
              <a:rPr spc="10" dirty="0"/>
              <a:t>1</a:t>
            </a:r>
            <a:r>
              <a:rPr dirty="0"/>
              <a:t>1-2</a:t>
            </a:r>
            <a:r>
              <a:rPr spc="10" dirty="0"/>
              <a:t>0</a:t>
            </a:r>
            <a:r>
              <a:rPr dirty="0"/>
              <a:t>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050" y="6473190"/>
            <a:ext cx="2324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16839">
              <a:lnSpc>
                <a:spcPts val="1240"/>
              </a:lnSpc>
            </a:pPr>
            <a:fld id="{81D60167-4931-47E6-BA6A-407CBD079E47}" type="slidenum">
              <a:rPr dirty="0"/>
              <a:pPr marL="116839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0150" y="4018279"/>
            <a:ext cx="2246630" cy="378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Under</a:t>
            </a:r>
            <a:r>
              <a:rPr sz="1800" b="1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spc="-10">
                <a:solidFill>
                  <a:srgbClr val="001F5F"/>
                </a:solidFill>
                <a:latin typeface="Times New Roman"/>
                <a:cs typeface="Times New Roman"/>
              </a:rPr>
              <a:t>Guidance</a:t>
            </a:r>
            <a:r>
              <a:rPr sz="1800" b="1" spc="-3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smtClean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7220" y="2180590"/>
            <a:ext cx="8528050" cy="18599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b="1" spc="-30" dirty="0">
                <a:latin typeface="Calibri"/>
                <a:cs typeface="Calibri"/>
              </a:rPr>
              <a:t>DEPARTMENT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COMPUTER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SCIENCE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AND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ENGINEERING</a:t>
            </a:r>
            <a:endParaRPr sz="2800">
              <a:latin typeface="Calibri"/>
              <a:cs typeface="Calibri"/>
            </a:endParaRPr>
          </a:p>
          <a:p>
            <a:pPr marL="50165" algn="ctr">
              <a:lnSpc>
                <a:spcPts val="3060"/>
              </a:lnSpc>
            </a:pPr>
            <a:r>
              <a:rPr sz="2700" b="1" spc="-5" smtClean="0">
                <a:solidFill>
                  <a:srgbClr val="7F0000"/>
                </a:solidFill>
                <a:latin typeface="Times New Roman"/>
                <a:cs typeface="Times New Roman"/>
              </a:rPr>
              <a:t>Project</a:t>
            </a:r>
            <a:r>
              <a:rPr sz="2700" b="1" spc="-55" smtClean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700" b="1" spc="-40" dirty="0">
                <a:solidFill>
                  <a:srgbClr val="7F0000"/>
                </a:solidFill>
                <a:latin typeface="Times New Roman"/>
                <a:cs typeface="Times New Roman"/>
              </a:rPr>
              <a:t>Work</a:t>
            </a:r>
            <a:r>
              <a:rPr sz="2700" b="1" spc="-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7F0000"/>
                </a:solidFill>
                <a:latin typeface="Times New Roman"/>
                <a:cs typeface="Times New Roman"/>
              </a:rPr>
              <a:t>Phase</a:t>
            </a:r>
            <a:r>
              <a:rPr sz="2700" b="1" spc="-2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7F0000"/>
                </a:solidFill>
                <a:latin typeface="Times New Roman"/>
                <a:cs typeface="Times New Roman"/>
              </a:rPr>
              <a:t>I</a:t>
            </a:r>
            <a:r>
              <a:rPr sz="2700" b="1" spc="-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7F0000"/>
                </a:solidFill>
                <a:latin typeface="Times New Roman"/>
                <a:cs typeface="Times New Roman"/>
              </a:rPr>
              <a:t>– Review</a:t>
            </a:r>
            <a:endParaRPr sz="2700">
              <a:latin typeface="Times New Roman"/>
              <a:cs typeface="Times New Roman"/>
            </a:endParaRPr>
          </a:p>
          <a:p>
            <a:pPr marL="1880870" marR="340995" indent="-1134110">
              <a:lnSpc>
                <a:spcPct val="79900"/>
              </a:lnSpc>
              <a:spcBef>
                <a:spcPts val="1750"/>
              </a:spcBef>
            </a:pPr>
            <a:r>
              <a:rPr sz="3200" b="1" dirty="0">
                <a:latin typeface="Times New Roman"/>
                <a:cs typeface="Times New Roman"/>
              </a:rPr>
              <a:t>“Face </a:t>
            </a:r>
            <a:r>
              <a:rPr sz="3200" b="1" spc="-5" dirty="0">
                <a:latin typeface="Times New Roman"/>
                <a:cs typeface="Times New Roman"/>
              </a:rPr>
              <a:t>Mask </a:t>
            </a:r>
            <a:r>
              <a:rPr sz="3200" b="1" dirty="0">
                <a:latin typeface="Times New Roman"/>
                <a:cs typeface="Times New Roman"/>
              </a:rPr>
              <a:t>Detection </a:t>
            </a:r>
            <a:r>
              <a:rPr sz="3200" b="1" spc="-5" dirty="0">
                <a:latin typeface="Times New Roman"/>
                <a:cs typeface="Times New Roman"/>
              </a:rPr>
              <a:t>using Convolutional </a:t>
            </a:r>
            <a:r>
              <a:rPr sz="3200" b="1" spc="-7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Neural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Network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(CNN)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Model”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8580" y="129539"/>
            <a:ext cx="1685289" cy="142366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02-</a:t>
            </a:r>
            <a:r>
              <a:rPr spc="10" dirty="0"/>
              <a:t>1</a:t>
            </a:r>
            <a:r>
              <a:rPr dirty="0"/>
              <a:t>1-2</a:t>
            </a:r>
            <a:r>
              <a:rPr spc="10" dirty="0"/>
              <a:t>0</a:t>
            </a:r>
            <a:r>
              <a:rPr dirty="0"/>
              <a:t>20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240"/>
              </a:lnSpc>
            </a:pPr>
            <a:fld id="{81D60167-4931-47E6-BA6A-407CBD079E47}" type="slidenum">
              <a:rPr dirty="0"/>
              <a:pPr marL="116839">
                <a:lnSpc>
                  <a:spcPts val="1240"/>
                </a:lnSpc>
              </a:pPr>
              <a:t>1</a:t>
            </a:fld>
            <a:endParaRPr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6309" y="193040"/>
            <a:ext cx="34931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METHODOLOGY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2350" y="0"/>
            <a:ext cx="798829" cy="9156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81760" y="961390"/>
            <a:ext cx="6929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proposed</a:t>
            </a:r>
            <a:r>
              <a:rPr sz="2400" spc="-5" dirty="0">
                <a:latin typeface="Times New Roman"/>
                <a:cs typeface="Times New Roman"/>
              </a:rPr>
              <a:t> system, </a:t>
            </a:r>
            <a:r>
              <a:rPr sz="2400" dirty="0">
                <a:latin typeface="Times New Roman"/>
                <a:cs typeface="Times New Roman"/>
              </a:rPr>
              <a:t>four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followed,</a:t>
            </a:r>
            <a:r>
              <a:rPr sz="2400" spc="-5" dirty="0">
                <a:latin typeface="Times New Roman"/>
                <a:cs typeface="Times New Roman"/>
              </a:rPr>
              <a:t> such as: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02-</a:t>
            </a:r>
            <a:r>
              <a:rPr spc="10" dirty="0"/>
              <a:t>1</a:t>
            </a:r>
            <a:r>
              <a:rPr dirty="0"/>
              <a:t>1-2</a:t>
            </a:r>
            <a:r>
              <a:rPr spc="10" dirty="0"/>
              <a:t>0</a:t>
            </a:r>
            <a:r>
              <a:rPr dirty="0"/>
              <a:t>20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81760" y="1277619"/>
            <a:ext cx="166370" cy="22199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459" dirty="0">
                <a:latin typeface="MS UI Gothic"/>
                <a:cs typeface="MS UI Gothic"/>
              </a:rPr>
              <a:t>▪</a:t>
            </a:r>
            <a:endParaRPr sz="24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459" dirty="0">
                <a:latin typeface="MS UI Gothic"/>
                <a:cs typeface="MS UI Gothic"/>
              </a:rPr>
              <a:t>▪</a:t>
            </a:r>
            <a:endParaRPr sz="24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459" dirty="0">
                <a:latin typeface="MS UI Gothic"/>
                <a:cs typeface="MS UI Gothic"/>
              </a:rPr>
              <a:t>▪</a:t>
            </a:r>
            <a:endParaRPr sz="24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459" dirty="0">
                <a:latin typeface="MS UI Gothic"/>
                <a:cs typeface="MS UI Gothic"/>
              </a:rPr>
              <a:t>▪</a:t>
            </a:r>
            <a:endParaRPr sz="24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4660" y="1327149"/>
            <a:ext cx="426974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dirty="0">
                <a:latin typeface="Times New Roman"/>
                <a:cs typeface="Times New Roman"/>
              </a:rPr>
              <a:t>collection and </a:t>
            </a:r>
            <a:r>
              <a:rPr sz="2400" spc="-5" dirty="0">
                <a:latin typeface="Times New Roman"/>
                <a:cs typeface="Times New Roman"/>
              </a:rPr>
              <a:t>pre-processing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 </a:t>
            </a:r>
            <a:r>
              <a:rPr sz="2400" dirty="0">
                <a:latin typeface="Times New Roman"/>
                <a:cs typeface="Times New Roman"/>
              </a:rPr>
              <a:t>development and training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 </a:t>
            </a:r>
            <a:r>
              <a:rPr sz="2400" dirty="0">
                <a:latin typeface="Times New Roman"/>
                <a:cs typeface="Times New Roman"/>
              </a:rPr>
              <a:t>testing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imes New Roman"/>
                <a:cs typeface="Times New Roman"/>
              </a:rPr>
              <a:t>Model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implementation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70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2350" y="0"/>
            <a:ext cx="798829" cy="9156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09700" y="737870"/>
            <a:ext cx="9368155" cy="454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27305" algn="just">
              <a:lnSpc>
                <a:spcPct val="1498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Under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current Covid-19 lockdown time such system </a:t>
            </a:r>
            <a:r>
              <a:rPr sz="2200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definitely important to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prevent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spread in many use </a:t>
            </a:r>
            <a:r>
              <a:rPr sz="2200" spc="-10" dirty="0">
                <a:latin typeface="Times New Roman"/>
                <a:cs typeface="Times New Roman"/>
              </a:rPr>
              <a:t>cases. </a:t>
            </a:r>
            <a:r>
              <a:rPr sz="2200" spc="-5" dirty="0">
                <a:latin typeface="Times New Roman"/>
                <a:cs typeface="Times New Roman"/>
              </a:rPr>
              <a:t>Following are few use </a:t>
            </a:r>
            <a:r>
              <a:rPr sz="2200" spc="-10" dirty="0">
                <a:latin typeface="Times New Roman"/>
                <a:cs typeface="Times New Roman"/>
              </a:rPr>
              <a:t>cases </a:t>
            </a:r>
            <a:r>
              <a:rPr sz="2200" spc="-5" dirty="0">
                <a:latin typeface="Times New Roman"/>
                <a:cs typeface="Times New Roman"/>
              </a:rPr>
              <a:t>which will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benefit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5" dirty="0">
                <a:latin typeface="Times New Roman"/>
                <a:cs typeface="Times New Roman"/>
              </a:rPr>
              <a:t> this</a:t>
            </a:r>
            <a:r>
              <a:rPr sz="2200" spc="-10" dirty="0">
                <a:latin typeface="Times New Roman"/>
                <a:cs typeface="Times New Roman"/>
              </a:rPr>
              <a:t> system.</a:t>
            </a:r>
            <a:endParaRPr sz="2200">
              <a:latin typeface="Times New Roman"/>
              <a:cs typeface="Times New Roman"/>
            </a:endParaRPr>
          </a:p>
          <a:p>
            <a:pPr marL="311150" marR="24130" indent="-285750">
              <a:lnSpc>
                <a:spcPct val="150000"/>
              </a:lnSpc>
              <a:buFont typeface="MS UI Gothic"/>
              <a:buChar char="➢"/>
              <a:tabLst>
                <a:tab pos="31115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Airports</a:t>
            </a:r>
            <a:r>
              <a:rPr sz="2200" spc="-5" dirty="0">
                <a:latin typeface="Times New Roman"/>
                <a:cs typeface="Times New Roman"/>
              </a:rPr>
              <a:t>: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proposed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great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importance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airports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detect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travelers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without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masks.</a:t>
            </a:r>
            <a:endParaRPr sz="2200">
              <a:latin typeface="Times New Roman"/>
              <a:cs typeface="Times New Roman"/>
            </a:endParaRPr>
          </a:p>
          <a:p>
            <a:pPr marL="311150" marR="24765" indent="-285750">
              <a:lnSpc>
                <a:spcPts val="3960"/>
              </a:lnSpc>
              <a:spcBef>
                <a:spcPts val="340"/>
              </a:spcBef>
              <a:buFont typeface="MS UI Gothic"/>
              <a:buChar char="➢"/>
              <a:tabLst>
                <a:tab pos="31115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Hospitals: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proposed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integrated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CCTV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cameras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data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may</a:t>
            </a:r>
            <a:r>
              <a:rPr sz="2200" dirty="0">
                <a:latin typeface="Times New Roman"/>
                <a:cs typeface="Times New Roman"/>
              </a:rPr>
              <a:t> be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administered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see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their </a:t>
            </a:r>
            <a:r>
              <a:rPr sz="2200" spc="-15" dirty="0">
                <a:latin typeface="Times New Roman"/>
                <a:cs typeface="Times New Roman"/>
              </a:rPr>
              <a:t>staff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wearing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masks.</a:t>
            </a:r>
            <a:endParaRPr sz="2200">
              <a:latin typeface="Times New Roman"/>
              <a:cs typeface="Times New Roman"/>
            </a:endParaRPr>
          </a:p>
          <a:p>
            <a:pPr marL="311150" marR="17780" indent="-285750">
              <a:lnSpc>
                <a:spcPts val="3950"/>
              </a:lnSpc>
              <a:buFont typeface="MS UI Gothic"/>
              <a:buChar char="➢"/>
              <a:tabLst>
                <a:tab pos="311150" algn="l"/>
                <a:tab pos="1287780" algn="l"/>
                <a:tab pos="1880235" algn="l"/>
                <a:tab pos="3109595" algn="l"/>
                <a:tab pos="3684904" algn="l"/>
                <a:tab pos="4852670" algn="l"/>
                <a:tab pos="5767070" algn="l"/>
                <a:tab pos="6296025" algn="l"/>
                <a:tab pos="6702425" algn="l"/>
                <a:tab pos="7959725" algn="l"/>
                <a:tab pos="8597900" algn="l"/>
              </a:tabLst>
            </a:pPr>
            <a:r>
              <a:rPr sz="2200" b="1" spc="-15" dirty="0">
                <a:latin typeface="Times New Roman"/>
                <a:cs typeface="Times New Roman"/>
              </a:rPr>
              <a:t>O</a:t>
            </a:r>
            <a:r>
              <a:rPr sz="2200" b="1" spc="-5" dirty="0">
                <a:latin typeface="Times New Roman"/>
                <a:cs typeface="Times New Roman"/>
              </a:rPr>
              <a:t>f</a:t>
            </a:r>
            <a:r>
              <a:rPr sz="2200" b="1" dirty="0">
                <a:latin typeface="Times New Roman"/>
                <a:cs typeface="Times New Roman"/>
              </a:rPr>
              <a:t>f</a:t>
            </a:r>
            <a:r>
              <a:rPr sz="2200" b="1" spc="-5" dirty="0">
                <a:latin typeface="Times New Roman"/>
                <a:cs typeface="Times New Roman"/>
              </a:rPr>
              <a:t>i</a:t>
            </a:r>
            <a:r>
              <a:rPr sz="2200" b="1" spc="-10" dirty="0">
                <a:latin typeface="Times New Roman"/>
                <a:cs typeface="Times New Roman"/>
              </a:rPr>
              <a:t>ce</a:t>
            </a:r>
            <a:r>
              <a:rPr sz="2200" b="1" dirty="0">
                <a:latin typeface="Times New Roman"/>
                <a:cs typeface="Times New Roman"/>
              </a:rPr>
              <a:t>s	and	</a:t>
            </a:r>
            <a:r>
              <a:rPr sz="2200" b="1" spc="-10" dirty="0">
                <a:latin typeface="Times New Roman"/>
                <a:cs typeface="Times New Roman"/>
              </a:rPr>
              <a:t>C</a:t>
            </a:r>
            <a:r>
              <a:rPr sz="2200" b="1" spc="5" dirty="0">
                <a:latin typeface="Times New Roman"/>
                <a:cs typeface="Times New Roman"/>
              </a:rPr>
              <a:t>o</a:t>
            </a:r>
            <a:r>
              <a:rPr sz="2200" b="1" spc="-5" dirty="0">
                <a:latin typeface="Times New Roman"/>
                <a:cs typeface="Times New Roman"/>
              </a:rPr>
              <a:t>ll</a:t>
            </a:r>
            <a:r>
              <a:rPr sz="2200" b="1" spc="-10" dirty="0">
                <a:latin typeface="Times New Roman"/>
                <a:cs typeface="Times New Roman"/>
              </a:rPr>
              <a:t>e</a:t>
            </a:r>
            <a:r>
              <a:rPr sz="2200" b="1" spc="5" dirty="0">
                <a:latin typeface="Times New Roman"/>
                <a:cs typeface="Times New Roman"/>
              </a:rPr>
              <a:t>g</a:t>
            </a:r>
            <a:r>
              <a:rPr sz="2200" b="1" spc="-10" dirty="0">
                <a:latin typeface="Times New Roman"/>
                <a:cs typeface="Times New Roman"/>
              </a:rPr>
              <a:t>es</a:t>
            </a:r>
            <a:r>
              <a:rPr sz="2200" b="1" dirty="0">
                <a:latin typeface="Times New Roman"/>
                <a:cs typeface="Times New Roman"/>
              </a:rPr>
              <a:t>:	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spc="5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e	</a:t>
            </a:r>
            <a:r>
              <a:rPr sz="2200" spc="5" dirty="0">
                <a:latin typeface="Times New Roman"/>
                <a:cs typeface="Times New Roman"/>
              </a:rPr>
              <a:t>p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5" dirty="0">
                <a:latin typeface="Times New Roman"/>
                <a:cs typeface="Times New Roman"/>
              </a:rPr>
              <a:t>p</a:t>
            </a:r>
            <a:r>
              <a:rPr sz="2200" dirty="0">
                <a:latin typeface="Times New Roman"/>
                <a:cs typeface="Times New Roman"/>
              </a:rPr>
              <a:t>os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	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spc="5" dirty="0">
                <a:latin typeface="Times New Roman"/>
                <a:cs typeface="Times New Roman"/>
              </a:rPr>
              <a:t>y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m	c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n	</a:t>
            </a:r>
            <a:r>
              <a:rPr sz="2200" spc="5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e	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g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	</a:t>
            </a:r>
            <a:r>
              <a:rPr sz="2200" spc="-5" dirty="0">
                <a:latin typeface="Times New Roman"/>
                <a:cs typeface="Times New Roman"/>
              </a:rPr>
              <a:t>wit</a:t>
            </a:r>
            <a:r>
              <a:rPr sz="2200" dirty="0">
                <a:latin typeface="Times New Roman"/>
                <a:cs typeface="Times New Roman"/>
              </a:rPr>
              <a:t>h	C</a:t>
            </a:r>
            <a:r>
              <a:rPr sz="2200" spc="-10" dirty="0">
                <a:latin typeface="Times New Roman"/>
                <a:cs typeface="Times New Roman"/>
              </a:rPr>
              <a:t>C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V  </a:t>
            </a:r>
            <a:r>
              <a:rPr sz="2200" spc="-10" dirty="0">
                <a:latin typeface="Times New Roman"/>
                <a:cs typeface="Times New Roman"/>
              </a:rPr>
              <a:t>cameras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may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administered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if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their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staff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wearing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masks.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02-</a:t>
            </a:r>
            <a:r>
              <a:rPr spc="10" dirty="0"/>
              <a:t>1</a:t>
            </a:r>
            <a:r>
              <a:rPr dirty="0"/>
              <a:t>1-2</a:t>
            </a:r>
            <a:r>
              <a:rPr spc="10" dirty="0"/>
              <a:t>0</a:t>
            </a:r>
            <a:r>
              <a:rPr dirty="0"/>
              <a:t>20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3550" y="2396490"/>
            <a:ext cx="32867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THANK</a:t>
            </a:r>
            <a:r>
              <a:rPr sz="4000" spc="-240" dirty="0"/>
              <a:t> </a:t>
            </a:r>
            <a:r>
              <a:rPr sz="4000" spc="-10" dirty="0"/>
              <a:t>YOU!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2350" y="0"/>
            <a:ext cx="798829" cy="9156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02-</a:t>
            </a:r>
            <a:r>
              <a:rPr spc="10" dirty="0"/>
              <a:t>1</a:t>
            </a:r>
            <a:r>
              <a:rPr dirty="0"/>
              <a:t>1-2</a:t>
            </a:r>
            <a:r>
              <a:rPr spc="10" dirty="0"/>
              <a:t>0</a:t>
            </a:r>
            <a:r>
              <a:rPr dirty="0"/>
              <a:t>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5170" y="1051559"/>
            <a:ext cx="7626350" cy="396875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00"/>
              </a:spcBef>
              <a:buFont typeface="Times New Roman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Introduction.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Proposed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Objectives.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Existing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dirty="0">
                <a:latin typeface="Times New Roman"/>
                <a:cs typeface="Times New Roman"/>
              </a:rPr>
              <a:t> (if any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similar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exists).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Literature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Survey </a:t>
            </a:r>
            <a:r>
              <a:rPr sz="2400" dirty="0">
                <a:latin typeface="Times New Roman"/>
                <a:cs typeface="Times New Roman"/>
              </a:rPr>
              <a:t>(Minimum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papers</a:t>
            </a:r>
            <a:r>
              <a:rPr sz="2400" spc="-5" dirty="0">
                <a:latin typeface="Times New Roman"/>
                <a:cs typeface="Times New Roman"/>
              </a:rPr>
              <a:t> per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Team</a:t>
            </a:r>
            <a:r>
              <a:rPr sz="2400" dirty="0">
                <a:latin typeface="Times New Roman"/>
                <a:cs typeface="Times New Roman"/>
              </a:rPr>
              <a:t> Member).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te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ure.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5" dirty="0">
                <a:latin typeface="Times New Roman"/>
                <a:cs typeface="Times New Roman"/>
              </a:rPr>
              <a:t>Methodology.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Advantages.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Applications.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92840" y="175260"/>
            <a:ext cx="713740" cy="71374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410969" y="143510"/>
            <a:ext cx="9770110" cy="652780"/>
          </a:xfrm>
          <a:custGeom>
            <a:avLst/>
            <a:gdLst/>
            <a:ahLst/>
            <a:cxnLst/>
            <a:rect l="l" t="t" r="r" b="b"/>
            <a:pathLst>
              <a:path w="9770110" h="652780">
                <a:moveTo>
                  <a:pt x="9770110" y="0"/>
                </a:moveTo>
                <a:lnTo>
                  <a:pt x="0" y="0"/>
                </a:lnTo>
                <a:lnTo>
                  <a:pt x="0" y="652780"/>
                </a:lnTo>
                <a:lnTo>
                  <a:pt x="4885690" y="652780"/>
                </a:lnTo>
                <a:lnTo>
                  <a:pt x="9770110" y="652780"/>
                </a:lnTo>
                <a:lnTo>
                  <a:pt x="9770110" y="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89500" y="152400"/>
            <a:ext cx="28149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CONTENTS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02-</a:t>
            </a:r>
            <a:r>
              <a:rPr spc="10" dirty="0"/>
              <a:t>1</a:t>
            </a:r>
            <a:r>
              <a:rPr dirty="0"/>
              <a:t>1-2</a:t>
            </a:r>
            <a:r>
              <a:rPr spc="10" dirty="0"/>
              <a:t>0</a:t>
            </a:r>
            <a:r>
              <a:rPr dirty="0"/>
              <a:t>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240"/>
              </a:lnSpc>
            </a:pPr>
            <a:fld id="{81D60167-4931-47E6-BA6A-407CBD079E47}" type="slidenum">
              <a:rPr dirty="0"/>
              <a:pPr marL="116839">
                <a:lnSpc>
                  <a:spcPts val="1240"/>
                </a:lnSpc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530" y="143510"/>
            <a:ext cx="9678670" cy="652780"/>
          </a:xfrm>
          <a:custGeom>
            <a:avLst/>
            <a:gdLst/>
            <a:ahLst/>
            <a:cxnLst/>
            <a:rect l="l" t="t" r="r" b="b"/>
            <a:pathLst>
              <a:path w="9678670" h="652780">
                <a:moveTo>
                  <a:pt x="9678670" y="0"/>
                </a:moveTo>
                <a:lnTo>
                  <a:pt x="0" y="0"/>
                </a:lnTo>
                <a:lnTo>
                  <a:pt x="0" y="652780"/>
                </a:lnTo>
                <a:lnTo>
                  <a:pt x="4839970" y="652780"/>
                </a:lnTo>
                <a:lnTo>
                  <a:pt x="9678670" y="652780"/>
                </a:lnTo>
                <a:lnTo>
                  <a:pt x="9678670" y="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2420" y="152400"/>
            <a:ext cx="40722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I</a:t>
            </a:r>
            <a:r>
              <a:rPr sz="4000" spc="-10" dirty="0"/>
              <a:t>N</a:t>
            </a:r>
            <a:r>
              <a:rPr sz="4000" dirty="0"/>
              <a:t>T</a:t>
            </a:r>
            <a:r>
              <a:rPr sz="4000" spc="-10" dirty="0"/>
              <a:t>R</a:t>
            </a:r>
            <a:r>
              <a:rPr sz="4000" spc="-15" dirty="0"/>
              <a:t>O</a:t>
            </a:r>
            <a:r>
              <a:rPr sz="4000" spc="-10" dirty="0"/>
              <a:t>DUC</a:t>
            </a:r>
            <a:r>
              <a:rPr sz="4000" spc="-5" dirty="0"/>
              <a:t>I</a:t>
            </a:r>
            <a:r>
              <a:rPr sz="4000" spc="-80" dirty="0"/>
              <a:t>T</a:t>
            </a:r>
            <a:r>
              <a:rPr sz="4000" spc="-5" dirty="0"/>
              <a:t>ON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2350" y="0"/>
            <a:ext cx="798829" cy="91567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76350" y="1116584"/>
            <a:ext cx="9670415" cy="431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 marR="43180" indent="-205740">
              <a:lnSpc>
                <a:spcPct val="150800"/>
              </a:lnSpc>
              <a:spcBef>
                <a:spcPts val="95"/>
              </a:spcBef>
              <a:buFont typeface="MS UI Gothic"/>
              <a:buChar char="➢"/>
              <a:tabLst>
                <a:tab pos="335280" algn="l"/>
              </a:tabLst>
            </a:pPr>
            <a:r>
              <a:rPr sz="2150" dirty="0">
                <a:latin typeface="Times New Roman"/>
                <a:cs typeface="Times New Roman"/>
              </a:rPr>
              <a:t>In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order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to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protect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ourselves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from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COVID-19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Pandemic,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almost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every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one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of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us </a:t>
            </a:r>
            <a:r>
              <a:rPr sz="2150" spc="-5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tend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wear a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face </a:t>
            </a:r>
            <a:r>
              <a:rPr sz="2150" spc="-5" dirty="0">
                <a:latin typeface="Times New Roman"/>
                <a:cs typeface="Times New Roman"/>
              </a:rPr>
              <a:t>mask.</a:t>
            </a:r>
            <a:endParaRPr sz="2150">
              <a:latin typeface="Times New Roman"/>
              <a:cs typeface="Times New Roman"/>
            </a:endParaRPr>
          </a:p>
          <a:p>
            <a:pPr marL="256540" marR="47625" indent="-205740">
              <a:lnSpc>
                <a:spcPct val="150800"/>
              </a:lnSpc>
              <a:spcBef>
                <a:spcPts val="890"/>
              </a:spcBef>
              <a:buFont typeface="MS UI Gothic"/>
              <a:buChar char="➢"/>
              <a:tabLst>
                <a:tab pos="365760" algn="l"/>
              </a:tabLst>
            </a:pPr>
            <a:r>
              <a:rPr sz="2150" dirty="0">
                <a:latin typeface="Times New Roman"/>
                <a:cs typeface="Times New Roman"/>
              </a:rPr>
              <a:t>It</a:t>
            </a:r>
            <a:r>
              <a:rPr sz="2150" spc="3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becomes</a:t>
            </a:r>
            <a:r>
              <a:rPr sz="2150" spc="3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increasingly</a:t>
            </a:r>
            <a:r>
              <a:rPr sz="2150" spc="3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necessary</a:t>
            </a:r>
            <a:r>
              <a:rPr sz="2150" spc="3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</a:t>
            </a:r>
            <a:r>
              <a:rPr sz="2150" spc="3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check</a:t>
            </a:r>
            <a:r>
              <a:rPr sz="2150" spc="3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if</a:t>
            </a:r>
            <a:r>
              <a:rPr sz="2150" spc="3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3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people</a:t>
            </a:r>
            <a:r>
              <a:rPr sz="2150" spc="3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</a:t>
            </a:r>
            <a:r>
              <a:rPr sz="2150" spc="3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the</a:t>
            </a:r>
            <a:r>
              <a:rPr sz="2150" spc="3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crowd</a:t>
            </a:r>
            <a:r>
              <a:rPr sz="2150" spc="3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wear</a:t>
            </a:r>
            <a:r>
              <a:rPr sz="2150" spc="3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face </a:t>
            </a:r>
            <a:r>
              <a:rPr sz="2150" spc="-5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masks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most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public gatherings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such as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Malls,</a:t>
            </a:r>
            <a:r>
              <a:rPr sz="2150" spc="-3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Theatres,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Parks.</a:t>
            </a:r>
            <a:endParaRPr sz="2150">
              <a:latin typeface="Times New Roman"/>
              <a:cs typeface="Times New Roman"/>
            </a:endParaRPr>
          </a:p>
          <a:p>
            <a:pPr marL="256540" marR="47625" indent="-205740">
              <a:lnSpc>
                <a:spcPct val="150800"/>
              </a:lnSpc>
              <a:spcBef>
                <a:spcPts val="890"/>
              </a:spcBef>
              <a:buFont typeface="MS UI Gothic"/>
              <a:buChar char="➢"/>
              <a:tabLst>
                <a:tab pos="346710" algn="l"/>
              </a:tabLst>
            </a:pP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1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development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of</a:t>
            </a:r>
            <a:r>
              <a:rPr sz="2150" spc="1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</a:t>
            </a:r>
            <a:r>
              <a:rPr sz="2150" spc="17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solution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detect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if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person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is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wearing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face</a:t>
            </a:r>
            <a:r>
              <a:rPr sz="2150" spc="1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mask</a:t>
            </a:r>
            <a:r>
              <a:rPr sz="2150" spc="17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and </a:t>
            </a:r>
            <a:r>
              <a:rPr sz="2150" spc="-5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allow</a:t>
            </a:r>
            <a:r>
              <a:rPr sz="2150" spc="-5" dirty="0">
                <a:latin typeface="Times New Roman"/>
                <a:cs typeface="Times New Roman"/>
              </a:rPr>
              <a:t> their </a:t>
            </a:r>
            <a:r>
              <a:rPr sz="2150" dirty="0">
                <a:latin typeface="Times New Roman"/>
                <a:cs typeface="Times New Roman"/>
              </a:rPr>
              <a:t>entry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would be of great help to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society.</a:t>
            </a:r>
            <a:endParaRPr sz="2150">
              <a:latin typeface="Times New Roman"/>
              <a:cs typeface="Times New Roman"/>
            </a:endParaRPr>
          </a:p>
          <a:p>
            <a:pPr marL="256540" marR="48895" indent="-205740">
              <a:lnSpc>
                <a:spcPct val="150800"/>
              </a:lnSpc>
              <a:spcBef>
                <a:spcPts val="890"/>
              </a:spcBef>
              <a:buFont typeface="MS UI Gothic"/>
              <a:buChar char="➢"/>
              <a:tabLst>
                <a:tab pos="332740" algn="l"/>
              </a:tabLst>
            </a:pPr>
            <a:r>
              <a:rPr sz="2150" dirty="0">
                <a:latin typeface="Times New Roman"/>
                <a:cs typeface="Times New Roman"/>
              </a:rPr>
              <a:t>This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model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can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also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be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used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develop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full-fledged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Times New Roman"/>
                <a:cs typeface="Times New Roman"/>
              </a:rPr>
              <a:t>software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to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scan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every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person </a:t>
            </a:r>
            <a:r>
              <a:rPr sz="2150" spc="-5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before they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can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enter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public gathering.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02-</a:t>
            </a:r>
            <a:r>
              <a:rPr spc="10" dirty="0"/>
              <a:t>1</a:t>
            </a:r>
            <a:r>
              <a:rPr dirty="0"/>
              <a:t>1-2</a:t>
            </a:r>
            <a:r>
              <a:rPr spc="10" dirty="0"/>
              <a:t>0</a:t>
            </a:r>
            <a:r>
              <a:rPr dirty="0"/>
              <a:t>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240"/>
              </a:lnSpc>
            </a:pPr>
            <a:fld id="{81D60167-4931-47E6-BA6A-407CBD079E47}" type="slidenum">
              <a:rPr dirty="0"/>
              <a:pPr marL="116839">
                <a:lnSpc>
                  <a:spcPts val="1240"/>
                </a:lnSpc>
              </a:pPr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9710" y="143510"/>
            <a:ext cx="9312910" cy="652780"/>
          </a:xfrm>
          <a:custGeom>
            <a:avLst/>
            <a:gdLst/>
            <a:ahLst/>
            <a:cxnLst/>
            <a:rect l="l" t="t" r="r" b="b"/>
            <a:pathLst>
              <a:path w="9312910" h="652780">
                <a:moveTo>
                  <a:pt x="9312910" y="0"/>
                </a:moveTo>
                <a:lnTo>
                  <a:pt x="0" y="0"/>
                </a:lnTo>
                <a:lnTo>
                  <a:pt x="0" y="652780"/>
                </a:lnTo>
                <a:lnTo>
                  <a:pt x="4657090" y="652780"/>
                </a:lnTo>
                <a:lnTo>
                  <a:pt x="9312910" y="652780"/>
                </a:lnTo>
                <a:lnTo>
                  <a:pt x="9312910" y="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9900" y="152400"/>
            <a:ext cx="49961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PROPOSED</a:t>
            </a:r>
            <a:r>
              <a:rPr sz="4000" spc="-105" dirty="0"/>
              <a:t> </a:t>
            </a:r>
            <a:r>
              <a:rPr sz="4000" spc="-5" dirty="0"/>
              <a:t>SYSTEM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59740" y="986790"/>
            <a:ext cx="1549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420" dirty="0">
                <a:latin typeface="MS UI Gothic"/>
                <a:cs typeface="MS UI Gothic"/>
              </a:rPr>
              <a:t>▪</a:t>
            </a:r>
            <a:endParaRPr sz="22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190" y="905509"/>
            <a:ext cx="10673715" cy="14122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200" dirty="0">
                <a:latin typeface="Times New Roman"/>
                <a:cs typeface="Times New Roman"/>
              </a:rPr>
              <a:t>This </a:t>
            </a:r>
            <a:r>
              <a:rPr sz="2200" spc="-5" dirty="0">
                <a:latin typeface="Times New Roman"/>
                <a:cs typeface="Times New Roman"/>
              </a:rPr>
              <a:t>system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aims </a:t>
            </a:r>
            <a:r>
              <a:rPr sz="2200" dirty="0">
                <a:latin typeface="Times New Roman"/>
                <a:cs typeface="Times New Roman"/>
              </a:rPr>
              <a:t>at</a:t>
            </a:r>
            <a:r>
              <a:rPr sz="2200" spc="-5" dirty="0">
                <a:latin typeface="Times New Roman"/>
                <a:cs typeface="Times New Roman"/>
              </a:rPr>
              <a:t> classifying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whether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person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wearing</a:t>
            </a:r>
            <a:r>
              <a:rPr sz="2200" dirty="0">
                <a:latin typeface="Times New Roman"/>
                <a:cs typeface="Times New Roman"/>
              </a:rPr>
              <a:t> a </a:t>
            </a:r>
            <a:r>
              <a:rPr sz="2200" spc="-10" dirty="0">
                <a:latin typeface="Times New Roman"/>
                <a:cs typeface="Times New Roman"/>
              </a:rPr>
              <a:t>mask</a:t>
            </a:r>
            <a:r>
              <a:rPr sz="2200" dirty="0">
                <a:latin typeface="Times New Roman"/>
                <a:cs typeface="Times New Roman"/>
              </a:rPr>
              <a:t> or not by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taking input</a:t>
            </a:r>
            <a:r>
              <a:rPr sz="2200" spc="-5" dirty="0">
                <a:latin typeface="Times New Roman"/>
                <a:cs typeface="Times New Roman"/>
              </a:rPr>
              <a:t> from</a:t>
            </a:r>
            <a:endParaRPr sz="2200">
              <a:latin typeface="Times New Roman"/>
              <a:cs typeface="Times New Roman"/>
            </a:endParaRPr>
          </a:p>
          <a:p>
            <a:pPr marL="460375" indent="-396875">
              <a:lnSpc>
                <a:spcPct val="100000"/>
              </a:lnSpc>
              <a:spcBef>
                <a:spcPts val="1000"/>
              </a:spcBef>
              <a:buAutoNum type="arabicParenBoth"/>
              <a:tabLst>
                <a:tab pos="461009" algn="l"/>
              </a:tabLst>
            </a:pPr>
            <a:r>
              <a:rPr sz="2200" spc="-10" dirty="0">
                <a:latin typeface="Times New Roman"/>
                <a:cs typeface="Times New Roman"/>
              </a:rPr>
              <a:t>Detect</a:t>
            </a:r>
            <a:r>
              <a:rPr sz="2200" spc="-5" dirty="0">
                <a:latin typeface="Times New Roman"/>
                <a:cs typeface="Times New Roman"/>
              </a:rPr>
              <a:t> COVID-19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face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masks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images</a:t>
            </a:r>
            <a:endParaRPr sz="2200">
              <a:latin typeface="Times New Roman"/>
              <a:cs typeface="Times New Roman"/>
            </a:endParaRPr>
          </a:p>
          <a:p>
            <a:pPr marL="460375" indent="-396875">
              <a:lnSpc>
                <a:spcPct val="100000"/>
              </a:lnSpc>
              <a:spcBef>
                <a:spcPts val="1000"/>
              </a:spcBef>
              <a:buAutoNum type="arabicParenBoth"/>
              <a:tabLst>
                <a:tab pos="461009" algn="l"/>
              </a:tabLst>
            </a:pPr>
            <a:r>
              <a:rPr sz="2200" spc="-10" dirty="0">
                <a:latin typeface="Times New Roman"/>
                <a:cs typeface="Times New Roman"/>
              </a:rPr>
              <a:t>Detect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face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masks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 </a:t>
            </a:r>
            <a:r>
              <a:rPr sz="2200" spc="-5" dirty="0">
                <a:latin typeface="Times New Roman"/>
                <a:cs typeface="Times New Roman"/>
              </a:rPr>
              <a:t>real-time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video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streams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940" y="2419350"/>
            <a:ext cx="11436350" cy="3564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marR="30480" indent="-228600" algn="just">
              <a:lnSpc>
                <a:spcPct val="150000"/>
              </a:lnSpc>
              <a:spcBef>
                <a:spcPts val="100"/>
              </a:spcBef>
              <a:buFont typeface="MS UI Gothic"/>
              <a:buChar char="▪"/>
              <a:tabLst>
                <a:tab pos="292100" algn="l"/>
              </a:tabLst>
            </a:pP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 the </a:t>
            </a:r>
            <a:r>
              <a:rPr sz="2200" spc="-5" dirty="0">
                <a:latin typeface="Times New Roman"/>
                <a:cs typeface="Times New Roman"/>
              </a:rPr>
              <a:t>present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scenario</a:t>
            </a:r>
            <a:r>
              <a:rPr sz="2200" dirty="0">
                <a:latin typeface="Times New Roman"/>
                <a:cs typeface="Times New Roman"/>
              </a:rPr>
              <a:t> due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Covid-19, </a:t>
            </a:r>
            <a:r>
              <a:rPr sz="2200" spc="-5" dirty="0">
                <a:latin typeface="Times New Roman"/>
                <a:cs typeface="Times New Roman"/>
              </a:rPr>
              <a:t>there is </a:t>
            </a:r>
            <a:r>
              <a:rPr sz="2200" dirty="0">
                <a:latin typeface="Times New Roman"/>
                <a:cs typeface="Times New Roman"/>
              </a:rPr>
              <a:t>no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efficient</a:t>
            </a:r>
            <a:r>
              <a:rPr sz="2200" spc="-5" dirty="0">
                <a:latin typeface="Times New Roman"/>
                <a:cs typeface="Times New Roman"/>
              </a:rPr>
              <a:t> face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mask</a:t>
            </a:r>
            <a:r>
              <a:rPr sz="2200" spc="-5" dirty="0">
                <a:latin typeface="Times New Roman"/>
                <a:cs typeface="Times New Roman"/>
              </a:rPr>
              <a:t> detection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applications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 are </a:t>
            </a:r>
            <a:r>
              <a:rPr sz="2200" dirty="0">
                <a:latin typeface="Times New Roman"/>
                <a:cs typeface="Times New Roman"/>
              </a:rPr>
              <a:t>now </a:t>
            </a: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high </a:t>
            </a:r>
            <a:r>
              <a:rPr sz="2200" spc="-5" dirty="0">
                <a:latin typeface="Times New Roman"/>
                <a:cs typeface="Times New Roman"/>
              </a:rPr>
              <a:t>demand for transportation </a:t>
            </a:r>
            <a:r>
              <a:rPr sz="2200" spc="-10" dirty="0">
                <a:latin typeface="Times New Roman"/>
                <a:cs typeface="Times New Roman"/>
              </a:rPr>
              <a:t>means,</a:t>
            </a:r>
            <a:r>
              <a:rPr sz="2200" spc="-5" dirty="0">
                <a:latin typeface="Times New Roman"/>
                <a:cs typeface="Times New Roman"/>
              </a:rPr>
              <a:t> densely populated </a:t>
            </a:r>
            <a:r>
              <a:rPr sz="2200" spc="-10" dirty="0">
                <a:latin typeface="Times New Roman"/>
                <a:cs typeface="Times New Roman"/>
              </a:rPr>
              <a:t>areas, </a:t>
            </a:r>
            <a:r>
              <a:rPr sz="2200" spc="-5" dirty="0">
                <a:latin typeface="Times New Roman"/>
                <a:cs typeface="Times New Roman"/>
              </a:rPr>
              <a:t>residential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districts,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large-scale </a:t>
            </a:r>
            <a:r>
              <a:rPr sz="2200" spc="-5" dirty="0">
                <a:latin typeface="Times New Roman"/>
                <a:cs typeface="Times New Roman"/>
              </a:rPr>
              <a:t>manufacturers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other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enterprises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ensure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safety.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389255" indent="-326390">
              <a:lnSpc>
                <a:spcPct val="100000"/>
              </a:lnSpc>
              <a:buSzPct val="96428"/>
              <a:buFont typeface="MS UI Gothic"/>
              <a:buChar char="❖"/>
              <a:tabLst>
                <a:tab pos="389890" algn="l"/>
              </a:tabLst>
            </a:pPr>
            <a:r>
              <a:rPr sz="28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Objectives:</a:t>
            </a:r>
            <a:endParaRPr sz="2800">
              <a:latin typeface="Times New Roman"/>
              <a:cs typeface="Times New Roman"/>
            </a:endParaRPr>
          </a:p>
          <a:p>
            <a:pPr marL="361950" indent="-298450">
              <a:lnSpc>
                <a:spcPct val="100000"/>
              </a:lnSpc>
              <a:spcBef>
                <a:spcPts val="2310"/>
              </a:spcBef>
              <a:buFont typeface="MS UI Gothic"/>
              <a:buChar char="➢"/>
              <a:tabLst>
                <a:tab pos="361950" algn="l"/>
              </a:tabLst>
            </a:pPr>
            <a:r>
              <a:rPr sz="2200" spc="-80" dirty="0">
                <a:latin typeface="Times New Roman"/>
                <a:cs typeface="Times New Roman"/>
              </a:rPr>
              <a:t>To</a:t>
            </a:r>
            <a:r>
              <a:rPr sz="2200" spc="-5" dirty="0">
                <a:latin typeface="Times New Roman"/>
                <a:cs typeface="Times New Roman"/>
              </a:rPr>
              <a:t> detect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whether</a:t>
            </a:r>
            <a:r>
              <a:rPr sz="2200" dirty="0">
                <a:latin typeface="Times New Roman"/>
                <a:cs typeface="Times New Roman"/>
              </a:rPr>
              <a:t> 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person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wearing</a:t>
            </a:r>
            <a:r>
              <a:rPr sz="2200" dirty="0">
                <a:latin typeface="Times New Roman"/>
                <a:cs typeface="Times New Roman"/>
              </a:rPr>
              <a:t> 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mask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 not,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without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getting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close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them.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S UI Gothic"/>
              <a:buChar char="➢"/>
            </a:pPr>
            <a:endParaRPr sz="2000">
              <a:latin typeface="Times New Roman"/>
              <a:cs typeface="Times New Roman"/>
            </a:endParaRPr>
          </a:p>
          <a:p>
            <a:pPr marL="361950" indent="-298450">
              <a:lnSpc>
                <a:spcPct val="100000"/>
              </a:lnSpc>
              <a:buFont typeface="MS UI Gothic"/>
              <a:buChar char="➢"/>
              <a:tabLst>
                <a:tab pos="361950" algn="l"/>
              </a:tabLst>
            </a:pPr>
            <a:r>
              <a:rPr sz="2200" spc="-80" dirty="0">
                <a:latin typeface="Times New Roman"/>
                <a:cs typeface="Times New Roman"/>
              </a:rPr>
              <a:t>To</a:t>
            </a:r>
            <a:r>
              <a:rPr sz="2200" spc="-5" dirty="0">
                <a:latin typeface="Times New Roman"/>
                <a:cs typeface="Times New Roman"/>
              </a:rPr>
              <a:t> evaluate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measure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accuracy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developed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algorithm 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real-time.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4250" y="71119"/>
            <a:ext cx="952500" cy="71373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02-</a:t>
            </a:r>
            <a:r>
              <a:rPr spc="10" dirty="0"/>
              <a:t>1</a:t>
            </a:r>
            <a:r>
              <a:rPr dirty="0"/>
              <a:t>1-2</a:t>
            </a:r>
            <a:r>
              <a:rPr spc="10" dirty="0"/>
              <a:t>0</a:t>
            </a:r>
            <a:r>
              <a:rPr dirty="0"/>
              <a:t>20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240"/>
              </a:lnSpc>
            </a:pPr>
            <a:fld id="{81D60167-4931-47E6-BA6A-407CBD079E47}" type="slidenum">
              <a:rPr dirty="0"/>
              <a:pPr marL="116839">
                <a:lnSpc>
                  <a:spcPts val="1240"/>
                </a:lnSpc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6390" y="190500"/>
            <a:ext cx="3913504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EXISTING</a:t>
            </a:r>
            <a:r>
              <a:rPr spc="-55" dirty="0"/>
              <a:t> </a:t>
            </a:r>
            <a:r>
              <a:rPr dirty="0"/>
              <a:t>SYSTEM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2350" y="0"/>
            <a:ext cx="798829" cy="9156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98269" y="1049020"/>
            <a:ext cx="9382125" cy="4500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0" marR="30480" indent="-228600" algn="just">
              <a:lnSpc>
                <a:spcPct val="140000"/>
              </a:lnSpc>
              <a:spcBef>
                <a:spcPts val="90"/>
              </a:spcBef>
              <a:buSzPct val="95454"/>
              <a:buFont typeface="MS UI Gothic"/>
              <a:buChar char="➢"/>
              <a:tabLst>
                <a:tab pos="266700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face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mask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recognition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uses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AI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technology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detect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person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5" dirty="0">
                <a:latin typeface="Times New Roman"/>
                <a:cs typeface="Times New Roman"/>
              </a:rPr>
              <a:t>without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mask. </a:t>
            </a:r>
            <a:r>
              <a:rPr sz="2200" dirty="0">
                <a:latin typeface="Times New Roman"/>
                <a:cs typeface="Times New Roman"/>
              </a:rPr>
              <a:t>It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connected with any surveillance system installed at </a:t>
            </a:r>
            <a:r>
              <a:rPr sz="2200" dirty="0">
                <a:latin typeface="Times New Roman"/>
                <a:cs typeface="Times New Roman"/>
              </a:rPr>
              <a:t> your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premise.</a:t>
            </a:r>
            <a:endParaRPr sz="2200">
              <a:latin typeface="Times New Roman"/>
              <a:cs typeface="Times New Roman"/>
            </a:endParaRPr>
          </a:p>
          <a:p>
            <a:pPr marL="266700" marR="30480" indent="-228600" algn="just">
              <a:lnSpc>
                <a:spcPct val="140000"/>
              </a:lnSpc>
              <a:spcBef>
                <a:spcPts val="994"/>
              </a:spcBef>
              <a:buSzPct val="95454"/>
              <a:buFont typeface="MS UI Gothic"/>
              <a:buChar char="➢"/>
              <a:tabLst>
                <a:tab pos="266700" algn="l"/>
              </a:tabLst>
            </a:pP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authorities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5" dirty="0">
                <a:latin typeface="Times New Roman"/>
                <a:cs typeface="Times New Roman"/>
              </a:rPr>
              <a:t>admin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can</a:t>
            </a:r>
            <a:r>
              <a:rPr sz="2200" spc="-5" dirty="0">
                <a:latin typeface="Times New Roman"/>
                <a:cs typeface="Times New Roman"/>
              </a:rPr>
              <a:t> check</a:t>
            </a:r>
            <a:r>
              <a:rPr sz="2200" dirty="0">
                <a:latin typeface="Times New Roman"/>
                <a:cs typeface="Times New Roman"/>
              </a:rPr>
              <a:t> the </a:t>
            </a:r>
            <a:r>
              <a:rPr sz="2200" spc="-5" dirty="0">
                <a:latin typeface="Times New Roman"/>
                <a:cs typeface="Times New Roman"/>
              </a:rPr>
              <a:t>person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through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system </a:t>
            </a:r>
            <a:r>
              <a:rPr sz="2200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confirm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their </a:t>
            </a:r>
            <a:r>
              <a:rPr sz="2200" spc="-20" dirty="0">
                <a:latin typeface="Times New Roman"/>
                <a:cs typeface="Times New Roman"/>
              </a:rPr>
              <a:t>identity.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system sends an alert </a:t>
            </a:r>
            <a:r>
              <a:rPr sz="2200" spc="-10" dirty="0">
                <a:latin typeface="Times New Roman"/>
                <a:cs typeface="Times New Roman"/>
              </a:rPr>
              <a:t>message </a:t>
            </a:r>
            <a:r>
              <a:rPr sz="2200" spc="-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authorized person if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someone has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entered</a:t>
            </a:r>
            <a:r>
              <a:rPr sz="2200" dirty="0">
                <a:latin typeface="Times New Roman"/>
                <a:cs typeface="Times New Roman"/>
              </a:rPr>
              <a:t> the</a:t>
            </a:r>
            <a:r>
              <a:rPr sz="2200" spc="-5" dirty="0">
                <a:latin typeface="Times New Roman"/>
                <a:cs typeface="Times New Roman"/>
              </a:rPr>
              <a:t> premise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without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face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mask.</a:t>
            </a:r>
            <a:endParaRPr sz="2200">
              <a:latin typeface="Times New Roman"/>
              <a:cs typeface="Times New Roman"/>
            </a:endParaRPr>
          </a:p>
          <a:p>
            <a:pPr marL="266700" marR="27940" indent="-228600" algn="just">
              <a:lnSpc>
                <a:spcPct val="140000"/>
              </a:lnSpc>
              <a:spcBef>
                <a:spcPts val="994"/>
              </a:spcBef>
              <a:buSzPct val="95454"/>
              <a:buFont typeface="MS UI Gothic"/>
              <a:buChar char="➢"/>
              <a:tabLst>
                <a:tab pos="266700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accuracy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rate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detecting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person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face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mask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95-97%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depending </a:t>
            </a:r>
            <a:r>
              <a:rPr sz="2200" spc="-5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 the </a:t>
            </a:r>
            <a:r>
              <a:rPr sz="2200" spc="-5" dirty="0">
                <a:latin typeface="Times New Roman"/>
                <a:cs typeface="Times New Roman"/>
              </a:rPr>
              <a:t>digital capabilities. The data has been transferred and stored automatically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 to enable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reports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whenever</a:t>
            </a:r>
            <a:r>
              <a:rPr sz="2200" dirty="0">
                <a:latin typeface="Times New Roman"/>
                <a:cs typeface="Times New Roman"/>
              </a:rPr>
              <a:t> you </a:t>
            </a:r>
            <a:r>
              <a:rPr sz="2200" spc="-5" dirty="0">
                <a:latin typeface="Times New Roman"/>
                <a:cs typeface="Times New Roman"/>
              </a:rPr>
              <a:t>want.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02-</a:t>
            </a:r>
            <a:r>
              <a:rPr spc="10" dirty="0"/>
              <a:t>1</a:t>
            </a:r>
            <a:r>
              <a:rPr dirty="0"/>
              <a:t>1-2</a:t>
            </a:r>
            <a:r>
              <a:rPr spc="10" dirty="0"/>
              <a:t>0</a:t>
            </a:r>
            <a:r>
              <a:rPr dirty="0"/>
              <a:t>20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240"/>
              </a:lnSpc>
            </a:pPr>
            <a:fld id="{81D60167-4931-47E6-BA6A-407CBD079E47}" type="slidenum">
              <a:rPr dirty="0"/>
              <a:pPr marL="116839">
                <a:lnSpc>
                  <a:spcPts val="1240"/>
                </a:lnSpc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300" y="191770"/>
            <a:ext cx="459232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LITERATURE</a:t>
            </a:r>
            <a:r>
              <a:rPr spc="-35" dirty="0"/>
              <a:t> </a:t>
            </a:r>
            <a:r>
              <a:rPr spc="-20" dirty="0"/>
              <a:t>SURVEY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2350" y="0"/>
            <a:ext cx="798829" cy="9156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0970" y="6435090"/>
            <a:ext cx="740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Calibri"/>
                <a:cs typeface="Calibri"/>
              </a:rPr>
              <a:t>02</a:t>
            </a:r>
            <a:r>
              <a:rPr sz="1200" spc="10" dirty="0">
                <a:solidFill>
                  <a:srgbClr val="8A8A8A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A8A8A"/>
                </a:solidFill>
                <a:latin typeface="Calibri"/>
                <a:cs typeface="Calibri"/>
              </a:rPr>
              <a:t>11-2</a:t>
            </a:r>
            <a:r>
              <a:rPr sz="1200" spc="10" dirty="0">
                <a:solidFill>
                  <a:srgbClr val="8A8A8A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8A8A8A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92280" y="643509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880" y="723900"/>
            <a:ext cx="953008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[1]</a:t>
            </a:r>
            <a:r>
              <a:rPr sz="2400" b="1" spc="15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BF"/>
                </a:solidFill>
                <a:latin typeface="Calibri"/>
                <a:cs typeface="Calibri"/>
              </a:rPr>
              <a:t>A</a:t>
            </a:r>
            <a:r>
              <a:rPr sz="2400" b="1" spc="16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BF"/>
                </a:solidFill>
                <a:latin typeface="Calibri"/>
                <a:cs typeface="Calibri"/>
              </a:rPr>
              <a:t>hybrid</a:t>
            </a:r>
            <a:r>
              <a:rPr sz="2400" b="1" spc="15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deep</a:t>
            </a:r>
            <a:r>
              <a:rPr sz="2400" b="1" spc="16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6FBF"/>
                </a:solidFill>
                <a:latin typeface="Calibri"/>
                <a:cs typeface="Calibri"/>
              </a:rPr>
              <a:t>transfer</a:t>
            </a:r>
            <a:r>
              <a:rPr sz="2400" b="1" spc="16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learning</a:t>
            </a:r>
            <a:r>
              <a:rPr sz="2400" b="1" spc="16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model</a:t>
            </a:r>
            <a:r>
              <a:rPr sz="2400" b="1" spc="14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with</a:t>
            </a:r>
            <a:r>
              <a:rPr sz="2400" b="1" spc="15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machine</a:t>
            </a:r>
            <a:r>
              <a:rPr sz="2400" b="1" spc="16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learning</a:t>
            </a:r>
            <a:r>
              <a:rPr sz="2400" b="1" spc="16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methods </a:t>
            </a:r>
            <a:r>
              <a:rPr sz="2400" b="1" spc="-53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FBF"/>
                </a:solidFill>
                <a:latin typeface="Calibri"/>
                <a:cs typeface="Calibri"/>
              </a:rPr>
              <a:t>for</a:t>
            </a:r>
            <a:r>
              <a:rPr sz="2400" b="1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FBF"/>
                </a:solidFill>
                <a:latin typeface="Calibri"/>
                <a:cs typeface="Calibri"/>
              </a:rPr>
              <a:t>face</a:t>
            </a:r>
            <a:r>
              <a:rPr sz="2400" b="1" spc="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mask</a:t>
            </a:r>
            <a:r>
              <a:rPr sz="2400" b="1" spc="-10" dirty="0">
                <a:solidFill>
                  <a:srgbClr val="006FBF"/>
                </a:solidFill>
                <a:latin typeface="Calibri"/>
                <a:cs typeface="Calibri"/>
              </a:rPr>
              <a:t> detection</a:t>
            </a:r>
            <a:r>
              <a:rPr sz="2400" b="1" spc="-1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in</a:t>
            </a:r>
            <a:r>
              <a:rPr sz="2400" b="1" spc="-1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the </a:t>
            </a:r>
            <a:r>
              <a:rPr sz="2400" b="1" spc="-20" dirty="0">
                <a:solidFill>
                  <a:srgbClr val="006FBF"/>
                </a:solidFill>
                <a:latin typeface="Calibri"/>
                <a:cs typeface="Calibri"/>
              </a:rPr>
              <a:t>era</a:t>
            </a:r>
            <a:r>
              <a:rPr sz="2400" b="1" dirty="0">
                <a:solidFill>
                  <a:srgbClr val="006FBF"/>
                </a:solidFill>
                <a:latin typeface="Calibri"/>
                <a:cs typeface="Calibri"/>
              </a:rPr>
              <a:t> of</a:t>
            </a:r>
            <a:r>
              <a:rPr sz="2400" b="1" spc="-1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006FBF"/>
                </a:solidFill>
                <a:latin typeface="Calibri"/>
                <a:cs typeface="Calibri"/>
              </a:rPr>
              <a:t>COVID-19</a:t>
            </a:r>
            <a:r>
              <a:rPr sz="2400" b="1" spc="-1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pandemic.</a:t>
            </a:r>
            <a:endParaRPr sz="2400">
              <a:latin typeface="Calibri"/>
              <a:cs typeface="Calibri"/>
            </a:endParaRPr>
          </a:p>
          <a:p>
            <a:pPr marL="12700" marR="569595">
              <a:lnSpc>
                <a:spcPct val="100000"/>
              </a:lnSpc>
            </a:pPr>
            <a:r>
              <a:rPr sz="2000" spc="-5" dirty="0">
                <a:solidFill>
                  <a:srgbClr val="BF0000"/>
                </a:solidFill>
                <a:latin typeface="Calibri"/>
                <a:cs typeface="Calibri"/>
              </a:rPr>
              <a:t>[Mohamed</a:t>
            </a:r>
            <a:r>
              <a:rPr sz="2000" spc="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BF0000"/>
                </a:solidFill>
                <a:latin typeface="Calibri"/>
                <a:cs typeface="Calibri"/>
              </a:rPr>
              <a:t>Loey,</a:t>
            </a:r>
            <a:r>
              <a:rPr sz="2000" spc="1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BF0000"/>
                </a:solidFill>
                <a:latin typeface="Calibri"/>
                <a:cs typeface="Calibri"/>
              </a:rPr>
              <a:t>Gunasekaran</a:t>
            </a:r>
            <a:r>
              <a:rPr sz="2000" spc="1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BF0000"/>
                </a:solidFill>
                <a:latin typeface="Calibri"/>
                <a:cs typeface="Calibri"/>
              </a:rPr>
              <a:t>Manogaran,</a:t>
            </a:r>
            <a:r>
              <a:rPr sz="2000" spc="1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BF0000"/>
                </a:solidFill>
                <a:latin typeface="Calibri"/>
                <a:cs typeface="Calibri"/>
              </a:rPr>
              <a:t>Mohamed</a:t>
            </a:r>
            <a:r>
              <a:rPr sz="2000" spc="1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BF0000"/>
                </a:solidFill>
                <a:latin typeface="Calibri"/>
                <a:cs typeface="Calibri"/>
              </a:rPr>
              <a:t>Hamed</a:t>
            </a:r>
            <a:r>
              <a:rPr sz="2000" spc="1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BF0000"/>
                </a:solidFill>
                <a:latin typeface="Calibri"/>
                <a:cs typeface="Calibri"/>
              </a:rPr>
              <a:t>N.</a:t>
            </a:r>
            <a:r>
              <a:rPr sz="2000" spc="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BF0000"/>
                </a:solidFill>
                <a:latin typeface="Calibri"/>
                <a:cs typeface="Calibri"/>
              </a:rPr>
              <a:t>Taha,</a:t>
            </a:r>
            <a:r>
              <a:rPr sz="2000" spc="1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BF0000"/>
                </a:solidFill>
                <a:latin typeface="Calibri"/>
                <a:cs typeface="Calibri"/>
              </a:rPr>
              <a:t>Nour</a:t>
            </a:r>
            <a:r>
              <a:rPr sz="2000" spc="1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BF0000"/>
                </a:solidFill>
                <a:latin typeface="Calibri"/>
                <a:cs typeface="Calibri"/>
              </a:rPr>
              <a:t>Eldeen</a:t>
            </a:r>
            <a:r>
              <a:rPr sz="2000" spc="1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F0000"/>
                </a:solidFill>
                <a:latin typeface="Calibri"/>
                <a:cs typeface="Calibri"/>
              </a:rPr>
              <a:t>M. </a:t>
            </a:r>
            <a:r>
              <a:rPr sz="2000" spc="-434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BF0000"/>
                </a:solidFill>
                <a:latin typeface="Calibri"/>
                <a:cs typeface="Calibri"/>
              </a:rPr>
              <a:t>Khalifa]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5880" y="309117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80" dirty="0">
                <a:latin typeface="MS UI Gothic"/>
                <a:cs typeface="MS UI Gothic"/>
              </a:rPr>
              <a:t>▪</a:t>
            </a:r>
            <a:endParaRPr sz="200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5880" y="491997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80" dirty="0">
                <a:latin typeface="MS UI Gothic"/>
                <a:cs typeface="MS UI Gothic"/>
              </a:rPr>
              <a:t>▪</a:t>
            </a:r>
            <a:endParaRPr sz="20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5880" y="2065020"/>
            <a:ext cx="952817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8890" indent="-285750" algn="just">
              <a:lnSpc>
                <a:spcPct val="150000"/>
              </a:lnSpc>
              <a:spcBef>
                <a:spcPts val="100"/>
              </a:spcBef>
              <a:buFont typeface="MS UI Gothic"/>
              <a:buChar char="▪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spc="-15" dirty="0">
                <a:latin typeface="Times New Roman"/>
                <a:cs typeface="Times New Roman"/>
              </a:rPr>
              <a:t>paper, </a:t>
            </a:r>
            <a:r>
              <a:rPr sz="2000" dirty="0">
                <a:latin typeface="Times New Roman"/>
                <a:cs typeface="Times New Roman"/>
              </a:rPr>
              <a:t>a hybrid model using </a:t>
            </a:r>
            <a:r>
              <a:rPr sz="2000" spc="-5" dirty="0">
                <a:latin typeface="Times New Roman"/>
                <a:cs typeface="Times New Roman"/>
              </a:rPr>
              <a:t>deep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classical machine learning </a:t>
            </a:r>
            <a:r>
              <a:rPr sz="2000" dirty="0">
                <a:latin typeface="Times New Roman"/>
                <a:cs typeface="Times New Roman"/>
              </a:rPr>
              <a:t>for face </a:t>
            </a:r>
            <a:r>
              <a:rPr sz="2000" spc="-5" dirty="0">
                <a:latin typeface="Times New Roman"/>
                <a:cs typeface="Times New Roman"/>
              </a:rPr>
              <a:t>mask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detection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will</a:t>
            </a:r>
            <a:r>
              <a:rPr sz="2000" dirty="0">
                <a:latin typeface="Times New Roman"/>
                <a:cs typeface="Times New Roman"/>
              </a:rPr>
              <a:t> be </a:t>
            </a:r>
            <a:r>
              <a:rPr sz="2000" spc="-5" dirty="0">
                <a:latin typeface="Times New Roman"/>
                <a:cs typeface="Times New Roman"/>
              </a:rPr>
              <a:t>presented.</a:t>
            </a:r>
            <a:endParaRPr sz="2000">
              <a:latin typeface="Times New Roman"/>
              <a:cs typeface="Times New Roman"/>
            </a:endParaRPr>
          </a:p>
          <a:p>
            <a:pPr marL="298450" marR="6350" algn="just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The proposed model </a:t>
            </a:r>
            <a:r>
              <a:rPr sz="2000" spc="-5" dirty="0">
                <a:latin typeface="Times New Roman"/>
                <a:cs typeface="Times New Roman"/>
              </a:rPr>
              <a:t>consists </a:t>
            </a:r>
            <a:r>
              <a:rPr sz="2000" dirty="0">
                <a:latin typeface="Times New Roman"/>
                <a:cs typeface="Times New Roman"/>
              </a:rPr>
              <a:t>of two components. The </a:t>
            </a:r>
            <a:r>
              <a:rPr sz="2000" spc="-5" dirty="0">
                <a:latin typeface="Times New Roman"/>
                <a:cs typeface="Times New Roman"/>
              </a:rPr>
              <a:t>first </a:t>
            </a:r>
            <a:r>
              <a:rPr sz="2000" dirty="0">
                <a:latin typeface="Times New Roman"/>
                <a:cs typeface="Times New Roman"/>
              </a:rPr>
              <a:t>component is designed for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feature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extraction</a:t>
            </a:r>
            <a:r>
              <a:rPr sz="2000" dirty="0">
                <a:latin typeface="Times New Roman"/>
                <a:cs typeface="Times New Roman"/>
              </a:rPr>
              <a:t> using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Resnet50.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second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designed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classification </a:t>
            </a:r>
            <a:r>
              <a:rPr sz="2000" dirty="0">
                <a:latin typeface="Times New Roman"/>
                <a:cs typeface="Times New Roman"/>
              </a:rPr>
              <a:t>process of </a:t>
            </a:r>
            <a:r>
              <a:rPr sz="2000" spc="-5" dirty="0">
                <a:latin typeface="Times New Roman"/>
                <a:cs typeface="Times New Roman"/>
              </a:rPr>
              <a:t>face </a:t>
            </a:r>
            <a:r>
              <a:rPr sz="2000" dirty="0">
                <a:latin typeface="Times New Roman"/>
                <a:cs typeface="Times New Roman"/>
              </a:rPr>
              <a:t>masks using </a:t>
            </a:r>
            <a:r>
              <a:rPr sz="2000" spc="-5" dirty="0">
                <a:latin typeface="Times New Roman"/>
                <a:cs typeface="Times New Roman"/>
              </a:rPr>
              <a:t>decision trees, </a:t>
            </a:r>
            <a:r>
              <a:rPr sz="2000" dirty="0">
                <a:latin typeface="Times New Roman"/>
                <a:cs typeface="Times New Roman"/>
              </a:rPr>
              <a:t>Support </a:t>
            </a:r>
            <a:r>
              <a:rPr sz="2000" spc="-40" dirty="0">
                <a:latin typeface="Times New Roman"/>
                <a:cs typeface="Times New Roman"/>
              </a:rPr>
              <a:t>Vector </a:t>
            </a:r>
            <a:r>
              <a:rPr sz="2000" spc="-5" dirty="0">
                <a:latin typeface="Times New Roman"/>
                <a:cs typeface="Times New Roman"/>
              </a:rPr>
              <a:t>Machine </a:t>
            </a:r>
            <a:r>
              <a:rPr sz="2000" dirty="0">
                <a:latin typeface="Times New Roman"/>
                <a:cs typeface="Times New Roman"/>
              </a:rPr>
              <a:t>(SVM),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ensemble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algorithm.</a:t>
            </a:r>
            <a:endParaRPr sz="2000">
              <a:latin typeface="Times New Roman"/>
              <a:cs typeface="Times New Roman"/>
            </a:endParaRPr>
          </a:p>
          <a:p>
            <a:pPr marL="298450" marR="5080" algn="just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Three </a:t>
            </a:r>
            <a:r>
              <a:rPr sz="2000" spc="-5" dirty="0">
                <a:latin typeface="Times New Roman"/>
                <a:cs typeface="Times New Roman"/>
              </a:rPr>
              <a:t>face masked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datasets </a:t>
            </a:r>
            <a:r>
              <a:rPr sz="2000" dirty="0">
                <a:latin typeface="Times New Roman"/>
                <a:cs typeface="Times New Roman"/>
              </a:rPr>
              <a:t>have </a:t>
            </a:r>
            <a:r>
              <a:rPr sz="2000" spc="-5" dirty="0">
                <a:latin typeface="Times New Roman"/>
                <a:cs typeface="Times New Roman"/>
              </a:rPr>
              <a:t>been selected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investigation. </a:t>
            </a:r>
            <a:r>
              <a:rPr sz="2000" dirty="0">
                <a:latin typeface="Times New Roman"/>
                <a:cs typeface="Times New Roman"/>
              </a:rPr>
              <a:t>The Three </a:t>
            </a:r>
            <a:r>
              <a:rPr sz="2000" spc="-5" dirty="0">
                <a:latin typeface="Times New Roman"/>
                <a:cs typeface="Times New Roman"/>
              </a:rPr>
              <a:t>datasets are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Real-World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Masked</a:t>
            </a:r>
            <a:r>
              <a:rPr sz="2000" dirty="0">
                <a:latin typeface="Times New Roman"/>
                <a:cs typeface="Times New Roman"/>
              </a:rPr>
              <a:t> Face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Dataset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(RMFD),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Simulated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Masked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Dataset </a:t>
            </a:r>
            <a:r>
              <a:rPr sz="2000" dirty="0">
                <a:latin typeface="Times New Roman"/>
                <a:cs typeface="Times New Roman"/>
              </a:rPr>
              <a:t> (SMFD),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Labeled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Faces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Wild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(LFW).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SVM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classifier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achieved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99.64%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1630" y="6332220"/>
            <a:ext cx="2780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testing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accuracy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RMFD.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300" y="191770"/>
            <a:ext cx="459232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LITERATURE</a:t>
            </a:r>
            <a:r>
              <a:rPr spc="-35" dirty="0"/>
              <a:t> </a:t>
            </a:r>
            <a:r>
              <a:rPr spc="-20" dirty="0"/>
              <a:t>SURVEY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2350" y="0"/>
            <a:ext cx="798829" cy="9156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25880" y="725170"/>
            <a:ext cx="7003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[2]</a:t>
            </a:r>
            <a:r>
              <a:rPr sz="2400" b="1" spc="-1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FBF"/>
                </a:solidFill>
                <a:latin typeface="Calibri"/>
                <a:cs typeface="Calibri"/>
              </a:rPr>
              <a:t>Facial</a:t>
            </a:r>
            <a:r>
              <a:rPr sz="2400" b="1" spc="-1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Mask</a:t>
            </a:r>
            <a:r>
              <a:rPr sz="2400" b="1" spc="-10" dirty="0">
                <a:solidFill>
                  <a:srgbClr val="006FBF"/>
                </a:solidFill>
                <a:latin typeface="Calibri"/>
                <a:cs typeface="Calibri"/>
              </a:rPr>
              <a:t> Detection 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using</a:t>
            </a:r>
            <a:r>
              <a:rPr sz="2400" b="1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BF"/>
                </a:solidFill>
                <a:latin typeface="Calibri"/>
                <a:cs typeface="Calibri"/>
              </a:rPr>
              <a:t>Semantic</a:t>
            </a:r>
            <a:r>
              <a:rPr sz="2400" b="1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FBF"/>
                </a:solidFill>
                <a:latin typeface="Calibri"/>
                <a:cs typeface="Calibri"/>
              </a:rPr>
              <a:t>Segmentation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BF0000"/>
                </a:solidFill>
                <a:latin typeface="Calibri"/>
                <a:cs typeface="Calibri"/>
              </a:rPr>
              <a:t>[Toshanlal</a:t>
            </a:r>
            <a:r>
              <a:rPr sz="2000" spc="-5" dirty="0">
                <a:solidFill>
                  <a:srgbClr val="BF0000"/>
                </a:solidFill>
                <a:latin typeface="Calibri"/>
                <a:cs typeface="Calibri"/>
              </a:rPr>
              <a:t> Meenpal,</a:t>
            </a:r>
            <a:r>
              <a:rPr sz="2000" spc="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BF0000"/>
                </a:solidFill>
                <a:latin typeface="Calibri"/>
                <a:cs typeface="Calibri"/>
              </a:rPr>
              <a:t>Ashutosh</a:t>
            </a:r>
            <a:r>
              <a:rPr sz="2000" spc="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BF0000"/>
                </a:solidFill>
                <a:latin typeface="Calibri"/>
                <a:cs typeface="Calibri"/>
              </a:rPr>
              <a:t>Balakrishnan,</a:t>
            </a:r>
            <a:r>
              <a:rPr sz="2000" spc="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BF0000"/>
                </a:solidFill>
                <a:latin typeface="Calibri"/>
                <a:cs typeface="Calibri"/>
              </a:rPr>
              <a:t>Amit</a:t>
            </a:r>
            <a:r>
              <a:rPr sz="2000" spc="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BF0000"/>
                </a:solidFill>
                <a:latin typeface="Calibri"/>
                <a:cs typeface="Calibri"/>
              </a:rPr>
              <a:t>Verma]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970" y="6473190"/>
            <a:ext cx="7404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A8A8A"/>
                </a:solidFill>
                <a:latin typeface="Calibri"/>
                <a:cs typeface="Calibri"/>
              </a:rPr>
              <a:t>02</a:t>
            </a:r>
            <a:r>
              <a:rPr sz="1200" spc="10" dirty="0">
                <a:solidFill>
                  <a:srgbClr val="8A8A8A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A8A8A"/>
                </a:solidFill>
                <a:latin typeface="Calibri"/>
                <a:cs typeface="Calibri"/>
              </a:rPr>
              <a:t>11-2</a:t>
            </a:r>
            <a:r>
              <a:rPr sz="1200" spc="10" dirty="0">
                <a:solidFill>
                  <a:srgbClr val="8A8A8A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8A8A8A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66880" y="6473190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5880" y="2877820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80" dirty="0">
                <a:latin typeface="MS UI Gothic"/>
                <a:cs typeface="MS UI Gothic"/>
              </a:rPr>
              <a:t>▪</a:t>
            </a:r>
            <a:endParaRPr sz="20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880" y="4706620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80" dirty="0">
                <a:latin typeface="MS UI Gothic"/>
                <a:cs typeface="MS UI Gothic"/>
              </a:rPr>
              <a:t>▪</a:t>
            </a:r>
            <a:endParaRPr sz="20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5880" y="5621020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80" dirty="0">
                <a:latin typeface="MS UI Gothic"/>
                <a:cs typeface="MS UI Gothic"/>
              </a:rPr>
              <a:t>▪</a:t>
            </a:r>
            <a:endParaRPr sz="200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5880" y="1395729"/>
            <a:ext cx="9526270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6985" indent="-285750" algn="just">
              <a:lnSpc>
                <a:spcPct val="150000"/>
              </a:lnSpc>
              <a:spcBef>
                <a:spcPts val="100"/>
              </a:spcBef>
              <a:buFont typeface="MS UI Gothic"/>
              <a:buChar char="▪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dirty="0">
                <a:latin typeface="Times New Roman"/>
                <a:cs typeface="Times New Roman"/>
              </a:rPr>
              <a:t> paper </a:t>
            </a:r>
            <a:r>
              <a:rPr sz="2000" spc="-5" dirty="0">
                <a:latin typeface="Times New Roman"/>
                <a:cs typeface="Times New Roman"/>
              </a:rPr>
              <a:t>the objective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creating</a:t>
            </a:r>
            <a:r>
              <a:rPr sz="2000" dirty="0">
                <a:latin typeface="Times New Roman"/>
                <a:cs typeface="Times New Roman"/>
              </a:rPr>
              <a:t> a </a:t>
            </a:r>
            <a:r>
              <a:rPr sz="2000" spc="-5" dirty="0">
                <a:latin typeface="Times New Roman"/>
                <a:cs typeface="Times New Roman"/>
              </a:rPr>
              <a:t>Binary</a:t>
            </a:r>
            <a:r>
              <a:rPr sz="2000" dirty="0">
                <a:latin typeface="Times New Roman"/>
                <a:cs typeface="Times New Roman"/>
              </a:rPr>
              <a:t> face </a:t>
            </a:r>
            <a:r>
              <a:rPr sz="2000" spc="-5" dirty="0">
                <a:latin typeface="Times New Roman"/>
                <a:cs typeface="Times New Roman"/>
              </a:rPr>
              <a:t>classifier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detect </a:t>
            </a:r>
            <a:r>
              <a:rPr sz="2000" dirty="0">
                <a:latin typeface="Times New Roman"/>
                <a:cs typeface="Times New Roman"/>
              </a:rPr>
              <a:t>faces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 any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orientation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irrespective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alignment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train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appropriate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neural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accurate </a:t>
            </a:r>
            <a:r>
              <a:rPr sz="2000" spc="-5" dirty="0">
                <a:latin typeface="Times New Roman"/>
                <a:cs typeface="Times New Roman"/>
              </a:rPr>
              <a:t>results.</a:t>
            </a:r>
            <a:endParaRPr sz="2000">
              <a:latin typeface="Times New Roman"/>
              <a:cs typeface="Times New Roman"/>
            </a:endParaRPr>
          </a:p>
          <a:p>
            <a:pPr marL="298450" marR="5080" algn="just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The model </a:t>
            </a:r>
            <a:r>
              <a:rPr sz="2000" spc="-5" dirty="0">
                <a:latin typeface="Times New Roman"/>
                <a:cs typeface="Times New Roman"/>
              </a:rPr>
              <a:t>requires inputting an RGB image </a:t>
            </a:r>
            <a:r>
              <a:rPr sz="2000" dirty="0">
                <a:latin typeface="Times New Roman"/>
                <a:cs typeface="Times New Roman"/>
              </a:rPr>
              <a:t>of any </a:t>
            </a:r>
            <a:r>
              <a:rPr sz="2000" spc="-5" dirty="0">
                <a:latin typeface="Times New Roman"/>
                <a:cs typeface="Times New Roman"/>
              </a:rPr>
              <a:t>arbitrary size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model. 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model’s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basic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feature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extraction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prediction.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feature vector </a:t>
            </a:r>
            <a:r>
              <a:rPr sz="2000" spc="-5" dirty="0">
                <a:latin typeface="Times New Roman"/>
                <a:cs typeface="Times New Roman"/>
              </a:rPr>
              <a:t>which is optimized </a:t>
            </a:r>
            <a:r>
              <a:rPr sz="2000" dirty="0">
                <a:latin typeface="Times New Roman"/>
                <a:cs typeface="Times New Roman"/>
              </a:rPr>
              <a:t>using Gradient descent and </a:t>
            </a:r>
            <a:r>
              <a:rPr sz="2000" spc="-5" dirty="0">
                <a:latin typeface="Times New Roman"/>
                <a:cs typeface="Times New Roman"/>
              </a:rPr>
              <a:t>the loss function </a:t>
            </a:r>
            <a:r>
              <a:rPr sz="2000" dirty="0">
                <a:latin typeface="Times New Roman"/>
                <a:cs typeface="Times New Roman"/>
              </a:rPr>
              <a:t>used is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Binomial Cross </a:t>
            </a:r>
            <a:r>
              <a:rPr sz="2000" spc="-15" dirty="0">
                <a:latin typeface="Times New Roman"/>
                <a:cs typeface="Times New Roman"/>
              </a:rPr>
              <a:t>Entropy.</a:t>
            </a:r>
            <a:endParaRPr sz="2000">
              <a:latin typeface="Times New Roman"/>
              <a:cs typeface="Times New Roman"/>
            </a:endParaRPr>
          </a:p>
          <a:p>
            <a:pPr marL="298450" marR="8255" algn="just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The feature </a:t>
            </a:r>
            <a:r>
              <a:rPr sz="2000" spc="-5" dirty="0">
                <a:latin typeface="Times New Roman"/>
                <a:cs typeface="Times New Roman"/>
              </a:rPr>
              <a:t>extraction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prediction is </a:t>
            </a:r>
            <a:r>
              <a:rPr sz="2000" dirty="0">
                <a:latin typeface="Times New Roman"/>
                <a:cs typeface="Times New Roman"/>
              </a:rPr>
              <a:t>performed using pre-defined </a:t>
            </a:r>
            <a:r>
              <a:rPr sz="2000" spc="-5" dirty="0">
                <a:latin typeface="Times New Roman"/>
                <a:cs typeface="Times New Roman"/>
              </a:rPr>
              <a:t>training weights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VGG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16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architecture.</a:t>
            </a:r>
            <a:endParaRPr sz="2000">
              <a:latin typeface="Times New Roman"/>
              <a:cs typeface="Times New Roman"/>
            </a:endParaRPr>
          </a:p>
          <a:p>
            <a:pPr marL="298450" marR="6985" algn="just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method </a:t>
            </a:r>
            <a:r>
              <a:rPr sz="2000" dirty="0">
                <a:latin typeface="Times New Roman"/>
                <a:cs typeface="Times New Roman"/>
              </a:rPr>
              <a:t>can find </a:t>
            </a:r>
            <a:r>
              <a:rPr sz="2000" spc="-5" dirty="0">
                <a:latin typeface="Times New Roman"/>
                <a:cs typeface="Times New Roman"/>
              </a:rPr>
              <a:t>applications in </a:t>
            </a:r>
            <a:r>
              <a:rPr sz="2000" dirty="0">
                <a:latin typeface="Times New Roman"/>
                <a:cs typeface="Times New Roman"/>
              </a:rPr>
              <a:t>advanced </a:t>
            </a:r>
            <a:r>
              <a:rPr sz="2000" spc="-5" dirty="0">
                <a:latin typeface="Times New Roman"/>
                <a:cs typeface="Times New Roman"/>
              </a:rPr>
              <a:t>tasks </a:t>
            </a:r>
            <a:r>
              <a:rPr sz="2000" dirty="0">
                <a:latin typeface="Times New Roman"/>
                <a:cs typeface="Times New Roman"/>
              </a:rPr>
              <a:t>such as </a:t>
            </a:r>
            <a:r>
              <a:rPr sz="2000" spc="-5" dirty="0">
                <a:latin typeface="Times New Roman"/>
                <a:cs typeface="Times New Roman"/>
              </a:rPr>
              <a:t>facial </a:t>
            </a:r>
            <a:r>
              <a:rPr sz="2000" dirty="0">
                <a:latin typeface="Times New Roman"/>
                <a:cs typeface="Times New Roman"/>
              </a:rPr>
              <a:t>part </a:t>
            </a:r>
            <a:r>
              <a:rPr sz="2000" spc="-5" dirty="0">
                <a:latin typeface="Times New Roman"/>
                <a:cs typeface="Times New Roman"/>
              </a:rPr>
              <a:t>detection. Overall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accuracy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93%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300" y="191770"/>
            <a:ext cx="459232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LITERATURE</a:t>
            </a:r>
            <a:r>
              <a:rPr spc="-35" dirty="0"/>
              <a:t> </a:t>
            </a:r>
            <a:r>
              <a:rPr spc="-20" dirty="0"/>
              <a:t>SURVEY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2350" y="0"/>
            <a:ext cx="798829" cy="9156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25880" y="835659"/>
            <a:ext cx="7107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5000" algn="l"/>
                <a:tab pos="2118360" algn="l"/>
                <a:tab pos="3763645" algn="l"/>
                <a:tab pos="5471795" algn="l"/>
                <a:tab pos="6441440" algn="l"/>
              </a:tabLst>
            </a:pP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[</a:t>
            </a:r>
            <a:r>
              <a:rPr sz="2400" b="1" spc="-10" dirty="0">
                <a:solidFill>
                  <a:srgbClr val="006FBF"/>
                </a:solidFill>
                <a:latin typeface="Calibri"/>
                <a:cs typeface="Calibri"/>
              </a:rPr>
              <a:t>3</a:t>
            </a:r>
            <a:r>
              <a:rPr sz="2400" b="1" dirty="0">
                <a:solidFill>
                  <a:srgbClr val="006FBF"/>
                </a:solidFill>
                <a:latin typeface="Calibri"/>
                <a:cs typeface="Calibri"/>
              </a:rPr>
              <a:t>]	</a:t>
            </a:r>
            <a:r>
              <a:rPr sz="2400" b="1" spc="-20" dirty="0">
                <a:solidFill>
                  <a:srgbClr val="006FBF"/>
                </a:solidFill>
                <a:latin typeface="Calibri"/>
                <a:cs typeface="Calibri"/>
              </a:rPr>
              <a:t>C</a:t>
            </a:r>
            <a:r>
              <a:rPr sz="2400" b="1" spc="-45" dirty="0">
                <a:solidFill>
                  <a:srgbClr val="006FBF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V</a:t>
            </a:r>
            <a:r>
              <a:rPr sz="2400" b="1" spc="-15" dirty="0">
                <a:solidFill>
                  <a:srgbClr val="006FBF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D</a:t>
            </a:r>
            <a:r>
              <a:rPr sz="2400" b="1" dirty="0">
                <a:solidFill>
                  <a:srgbClr val="006FBF"/>
                </a:solidFill>
                <a:latin typeface="Calibri"/>
                <a:cs typeface="Calibri"/>
              </a:rPr>
              <a:t>-</a:t>
            </a:r>
            <a:r>
              <a:rPr sz="2400" b="1" spc="-10" dirty="0">
                <a:solidFill>
                  <a:srgbClr val="006FBF"/>
                </a:solidFill>
                <a:latin typeface="Calibri"/>
                <a:cs typeface="Calibri"/>
              </a:rPr>
              <a:t>1</a:t>
            </a:r>
            <a:r>
              <a:rPr sz="2400" b="1" dirty="0">
                <a:solidFill>
                  <a:srgbClr val="006FBF"/>
                </a:solidFill>
                <a:latin typeface="Calibri"/>
                <a:cs typeface="Calibri"/>
              </a:rPr>
              <a:t>9	</a:t>
            </a:r>
            <a:r>
              <a:rPr sz="2400" b="1" spc="-155" dirty="0">
                <a:solidFill>
                  <a:srgbClr val="006FBF"/>
                </a:solidFill>
                <a:latin typeface="Calibri"/>
                <a:cs typeface="Calibri"/>
              </a:rPr>
              <a:t>F</a:t>
            </a:r>
            <a:r>
              <a:rPr sz="2400" b="1" spc="-25" dirty="0">
                <a:solidFill>
                  <a:srgbClr val="006FBF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006FBF"/>
                </a:solidFill>
                <a:latin typeface="Calibri"/>
                <a:cs typeface="Calibri"/>
              </a:rPr>
              <a:t>C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EMA</a:t>
            </a:r>
            <a:r>
              <a:rPr sz="2400" b="1" dirty="0">
                <a:solidFill>
                  <a:srgbClr val="006FBF"/>
                </a:solidFill>
                <a:latin typeface="Calibri"/>
                <a:cs typeface="Calibri"/>
              </a:rPr>
              <a:t>SK	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DET</a:t>
            </a:r>
            <a:r>
              <a:rPr sz="2400" b="1" spc="-35" dirty="0">
                <a:solidFill>
                  <a:srgbClr val="006FBF"/>
                </a:solidFill>
                <a:latin typeface="Calibri"/>
                <a:cs typeface="Calibri"/>
              </a:rPr>
              <a:t>E</a:t>
            </a:r>
            <a:r>
              <a:rPr sz="2400" b="1" spc="15" dirty="0">
                <a:solidFill>
                  <a:srgbClr val="006FBF"/>
                </a:solidFill>
                <a:latin typeface="Calibri"/>
                <a:cs typeface="Calibri"/>
              </a:rPr>
              <a:t>C</a:t>
            </a:r>
            <a:r>
              <a:rPr sz="2400" b="1" spc="-10" dirty="0">
                <a:solidFill>
                  <a:srgbClr val="006FBF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IO</a:t>
            </a:r>
            <a:r>
              <a:rPr sz="2400" b="1" dirty="0">
                <a:solidFill>
                  <a:srgbClr val="006FBF"/>
                </a:solidFill>
                <a:latin typeface="Calibri"/>
                <a:cs typeface="Calibri"/>
              </a:rPr>
              <a:t>N	</a:t>
            </a:r>
            <a:r>
              <a:rPr sz="2400" b="1" spc="-10" dirty="0">
                <a:solidFill>
                  <a:srgbClr val="006FBF"/>
                </a:solidFill>
                <a:latin typeface="Calibri"/>
                <a:cs typeface="Calibri"/>
              </a:rPr>
              <a:t>W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IT</a:t>
            </a:r>
            <a:r>
              <a:rPr sz="2400" b="1" dirty="0">
                <a:solidFill>
                  <a:srgbClr val="006FBF"/>
                </a:solidFill>
                <a:latin typeface="Calibri"/>
                <a:cs typeface="Calibri"/>
              </a:rPr>
              <a:t>H	D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006FBF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006FBF"/>
                </a:solidFill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970" y="6473190"/>
            <a:ext cx="7404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A8A8A"/>
                </a:solidFill>
                <a:latin typeface="Calibri"/>
                <a:cs typeface="Calibri"/>
              </a:rPr>
              <a:t>02</a:t>
            </a:r>
            <a:r>
              <a:rPr sz="1200" spc="10" dirty="0">
                <a:solidFill>
                  <a:srgbClr val="8A8A8A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A8A8A"/>
                </a:solidFill>
                <a:latin typeface="Calibri"/>
                <a:cs typeface="Calibri"/>
              </a:rPr>
              <a:t>11-2</a:t>
            </a:r>
            <a:r>
              <a:rPr sz="1200" spc="10" dirty="0">
                <a:solidFill>
                  <a:srgbClr val="8A8A8A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8A8A8A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66880" y="6473190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8360" y="835659"/>
            <a:ext cx="2179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8135" algn="l"/>
              </a:tabLst>
            </a:pPr>
            <a:r>
              <a:rPr sz="2400" b="1" dirty="0">
                <a:solidFill>
                  <a:srgbClr val="006FBF"/>
                </a:solidFill>
                <a:latin typeface="Calibri"/>
                <a:cs typeface="Calibri"/>
              </a:rPr>
              <a:t>L</a:t>
            </a:r>
            <a:r>
              <a:rPr sz="2400" b="1" spc="-35" dirty="0">
                <a:solidFill>
                  <a:srgbClr val="006FBF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AR</a:t>
            </a:r>
            <a:r>
              <a:rPr sz="2400" b="1" spc="5" dirty="0">
                <a:solidFill>
                  <a:srgbClr val="006FBF"/>
                </a:solidFill>
                <a:latin typeface="Calibri"/>
                <a:cs typeface="Calibri"/>
              </a:rPr>
              <a:t>N</a:t>
            </a:r>
            <a:r>
              <a:rPr sz="2400" b="1" spc="-15" dirty="0">
                <a:solidFill>
                  <a:srgbClr val="006FBF"/>
                </a:solidFill>
                <a:latin typeface="Calibri"/>
                <a:cs typeface="Calibri"/>
              </a:rPr>
              <a:t>I</a:t>
            </a:r>
            <a:r>
              <a:rPr sz="2400" b="1" spc="5" dirty="0">
                <a:solidFill>
                  <a:srgbClr val="006FBF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006FBF"/>
                </a:solidFill>
                <a:latin typeface="Calibri"/>
                <a:cs typeface="Calibri"/>
              </a:rPr>
              <a:t>G	A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880" y="1201420"/>
            <a:ext cx="2520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COMPUTER</a:t>
            </a:r>
            <a:r>
              <a:rPr sz="2400" b="1" spc="-5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Calibri"/>
                <a:cs typeface="Calibri"/>
              </a:rPr>
              <a:t>VISION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2000" dirty="0">
                <a:solidFill>
                  <a:srgbClr val="BF0000"/>
                </a:solidFill>
                <a:latin typeface="Calibri"/>
                <a:cs typeface="Calibri"/>
              </a:rPr>
              <a:t>[</a:t>
            </a:r>
            <a:r>
              <a:rPr sz="2000" spc="35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BF0000"/>
                </a:solidFill>
                <a:latin typeface="Calibri"/>
                <a:cs typeface="Calibri"/>
              </a:rPr>
              <a:t>Vinitha.V,</a:t>
            </a:r>
            <a:r>
              <a:rPr sz="2000" spc="-2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BF0000"/>
                </a:solidFill>
                <a:latin typeface="Calibri"/>
                <a:cs typeface="Calibri"/>
              </a:rPr>
              <a:t>Velantina.V]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5880" y="3251200"/>
            <a:ext cx="13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5" dirty="0">
                <a:latin typeface="MS UI Gothic"/>
                <a:cs typeface="MS UI Gothic"/>
              </a:rPr>
              <a:t>▪</a:t>
            </a:r>
            <a:endParaRPr sz="180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5880" y="4485640"/>
            <a:ext cx="13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5" dirty="0">
                <a:latin typeface="MS UI Gothic"/>
                <a:cs typeface="MS UI Gothic"/>
              </a:rPr>
              <a:t>▪</a:t>
            </a:r>
            <a:endParaRPr sz="18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5880" y="5308600"/>
            <a:ext cx="13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5" dirty="0">
                <a:latin typeface="MS UI Gothic"/>
                <a:cs typeface="MS UI Gothic"/>
              </a:rPr>
              <a:t>▪</a:t>
            </a:r>
            <a:endParaRPr sz="180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98450" marR="5080" indent="-285750" algn="just">
              <a:lnSpc>
                <a:spcPct val="147500"/>
              </a:lnSpc>
              <a:spcBef>
                <a:spcPts val="160"/>
              </a:spcBef>
              <a:buFont typeface="MS UI Gothic"/>
              <a:buChar char="▪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paper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1800" spc="-10" dirty="0"/>
              <a:t>proposed </a:t>
            </a:r>
            <a:r>
              <a:rPr sz="1800" spc="-15" dirty="0"/>
              <a:t>system </a:t>
            </a:r>
            <a:r>
              <a:rPr sz="1800" spc="-5" dirty="0"/>
              <a:t>focuses </a:t>
            </a:r>
            <a:r>
              <a:rPr sz="1800" dirty="0"/>
              <a:t>on </a:t>
            </a:r>
            <a:r>
              <a:rPr sz="1800" spc="-5" dirty="0"/>
              <a:t>how </a:t>
            </a:r>
            <a:r>
              <a:rPr sz="1800" spc="-15" dirty="0"/>
              <a:t>to </a:t>
            </a:r>
            <a:r>
              <a:rPr sz="1800" spc="-5" dirty="0"/>
              <a:t>identify </a:t>
            </a:r>
            <a:r>
              <a:rPr sz="1800" dirty="0"/>
              <a:t>the </a:t>
            </a:r>
            <a:r>
              <a:rPr sz="1800" spc="-5" dirty="0"/>
              <a:t>person </a:t>
            </a:r>
            <a:r>
              <a:rPr sz="1800" dirty="0"/>
              <a:t>on </a:t>
            </a:r>
            <a:r>
              <a:rPr sz="1800" spc="-5" dirty="0"/>
              <a:t>image/video </a:t>
            </a:r>
            <a:r>
              <a:rPr sz="1800" dirty="0"/>
              <a:t> </a:t>
            </a:r>
            <a:r>
              <a:rPr sz="1800" spc="-10" dirty="0"/>
              <a:t>stream wearing face </a:t>
            </a:r>
            <a:r>
              <a:rPr sz="1800" spc="-5" dirty="0"/>
              <a:t>mask </a:t>
            </a:r>
            <a:r>
              <a:rPr sz="1800" dirty="0"/>
              <a:t>with the </a:t>
            </a:r>
            <a:r>
              <a:rPr sz="1800" spc="-5" dirty="0"/>
              <a:t>help </a:t>
            </a:r>
            <a:r>
              <a:rPr sz="1800" dirty="0"/>
              <a:t>of </a:t>
            </a:r>
            <a:r>
              <a:rPr sz="1800" spc="-5" dirty="0"/>
              <a:t>computer </a:t>
            </a:r>
            <a:r>
              <a:rPr sz="1800" dirty="0"/>
              <a:t>vision and </a:t>
            </a:r>
            <a:r>
              <a:rPr sz="1800" spc="-5" dirty="0"/>
              <a:t>deep learning algorithm </a:t>
            </a:r>
            <a:r>
              <a:rPr sz="1800" spc="-20" dirty="0"/>
              <a:t>by </a:t>
            </a:r>
            <a:r>
              <a:rPr sz="1800" spc="-15" dirty="0"/>
              <a:t> </a:t>
            </a:r>
            <a:r>
              <a:rPr sz="1800" dirty="0"/>
              <a:t>using</a:t>
            </a:r>
            <a:r>
              <a:rPr sz="1800" spc="-10" dirty="0"/>
              <a:t> </a:t>
            </a:r>
            <a:r>
              <a:rPr sz="1800" dirty="0"/>
              <a:t>the</a:t>
            </a:r>
            <a:r>
              <a:rPr sz="1800" spc="-10" dirty="0"/>
              <a:t> </a:t>
            </a:r>
            <a:r>
              <a:rPr sz="1800" spc="-35" dirty="0"/>
              <a:t>OpenCV,</a:t>
            </a:r>
            <a:r>
              <a:rPr sz="1800" spc="-10" dirty="0"/>
              <a:t> </a:t>
            </a:r>
            <a:r>
              <a:rPr sz="1800" spc="-25" dirty="0"/>
              <a:t>Tensor</a:t>
            </a:r>
            <a:r>
              <a:rPr sz="1800" spc="-5" dirty="0"/>
              <a:t> </a:t>
            </a:r>
            <a:r>
              <a:rPr sz="1800" spc="-35" dirty="0"/>
              <a:t>flow,</a:t>
            </a:r>
            <a:r>
              <a:rPr sz="1800" dirty="0"/>
              <a:t> </a:t>
            </a:r>
            <a:r>
              <a:rPr sz="1800" spc="-20" dirty="0"/>
              <a:t>Keras</a:t>
            </a:r>
            <a:r>
              <a:rPr sz="1800" spc="5" dirty="0"/>
              <a:t> </a:t>
            </a:r>
            <a:r>
              <a:rPr sz="1800" spc="-5" dirty="0"/>
              <a:t>and</a:t>
            </a:r>
            <a:r>
              <a:rPr sz="1800" dirty="0"/>
              <a:t> </a:t>
            </a:r>
            <a:r>
              <a:rPr sz="1800" spc="-30" dirty="0"/>
              <a:t>PyTorch</a:t>
            </a:r>
            <a:r>
              <a:rPr sz="1800" spc="5" dirty="0"/>
              <a:t> </a:t>
            </a:r>
            <a:r>
              <a:rPr sz="1800" spc="-25" dirty="0"/>
              <a:t>library.</a:t>
            </a:r>
            <a:endParaRPr sz="1800">
              <a:latin typeface="Times New Roman"/>
              <a:cs typeface="Times New Roman"/>
            </a:endParaRPr>
          </a:p>
          <a:p>
            <a:pPr marL="298450" marR="8255" algn="just">
              <a:lnSpc>
                <a:spcPct val="150000"/>
              </a:lnSpc>
            </a:pPr>
            <a:r>
              <a:rPr spc="-5" dirty="0"/>
              <a:t>The</a:t>
            </a:r>
            <a:r>
              <a:rPr dirty="0"/>
              <a:t> </a:t>
            </a:r>
            <a:r>
              <a:rPr spc="-10" dirty="0"/>
              <a:t>architecture</a:t>
            </a:r>
            <a:r>
              <a:rPr spc="-5" dirty="0"/>
              <a:t> consists</a:t>
            </a:r>
            <a:r>
              <a:rPr dirty="0"/>
              <a:t> of</a:t>
            </a:r>
            <a:r>
              <a:rPr spc="5" dirty="0"/>
              <a:t> </a:t>
            </a:r>
            <a:r>
              <a:rPr spc="-5" dirty="0"/>
              <a:t>Mobile</a:t>
            </a:r>
            <a:r>
              <a:rPr dirty="0"/>
              <a:t> </a:t>
            </a:r>
            <a:r>
              <a:rPr spc="-5" dirty="0"/>
              <a:t>Net</a:t>
            </a:r>
            <a:r>
              <a:rPr dirty="0"/>
              <a:t> as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10" dirty="0"/>
              <a:t>backbone</a:t>
            </a:r>
            <a:r>
              <a:rPr spc="-5" dirty="0"/>
              <a:t> it</a:t>
            </a:r>
            <a:r>
              <a:rPr dirty="0"/>
              <a:t> </a:t>
            </a:r>
            <a:r>
              <a:rPr spc="-10" dirty="0"/>
              <a:t>can</a:t>
            </a:r>
            <a:r>
              <a:rPr spc="-5" dirty="0"/>
              <a:t> be</a:t>
            </a:r>
            <a:r>
              <a:rPr dirty="0"/>
              <a:t> used</a:t>
            </a:r>
            <a:r>
              <a:rPr spc="5" dirty="0"/>
              <a:t> </a:t>
            </a:r>
            <a:r>
              <a:rPr spc="-10" dirty="0"/>
              <a:t>for</a:t>
            </a:r>
            <a:r>
              <a:rPr spc="-5" dirty="0"/>
              <a:t> high</a:t>
            </a:r>
            <a:r>
              <a:rPr dirty="0"/>
              <a:t> and</a:t>
            </a:r>
            <a:r>
              <a:rPr spc="5" dirty="0"/>
              <a:t> </a:t>
            </a:r>
            <a:r>
              <a:rPr spc="-5" dirty="0"/>
              <a:t>low </a:t>
            </a:r>
            <a:r>
              <a:rPr spc="-385" dirty="0"/>
              <a:t> </a:t>
            </a:r>
            <a:r>
              <a:rPr spc="-5" dirty="0"/>
              <a:t>computation</a:t>
            </a:r>
            <a:r>
              <a:rPr spc="105" dirty="0"/>
              <a:t> </a:t>
            </a:r>
            <a:r>
              <a:rPr spc="-5" dirty="0"/>
              <a:t>scenarios.</a:t>
            </a:r>
            <a:r>
              <a:rPr spc="114" dirty="0"/>
              <a:t> </a:t>
            </a:r>
            <a:r>
              <a:rPr dirty="0"/>
              <a:t>In</a:t>
            </a:r>
            <a:r>
              <a:rPr spc="110" dirty="0"/>
              <a:t> </a:t>
            </a:r>
            <a:r>
              <a:rPr spc="-10" dirty="0"/>
              <a:t>order</a:t>
            </a:r>
            <a:r>
              <a:rPr spc="105" dirty="0"/>
              <a:t> </a:t>
            </a:r>
            <a:r>
              <a:rPr spc="-15" dirty="0"/>
              <a:t>to</a:t>
            </a:r>
            <a:r>
              <a:rPr spc="114" dirty="0"/>
              <a:t> </a:t>
            </a:r>
            <a:r>
              <a:rPr spc="-15" dirty="0"/>
              <a:t>extract</a:t>
            </a:r>
            <a:r>
              <a:rPr spc="114" dirty="0"/>
              <a:t> </a:t>
            </a:r>
            <a:r>
              <a:rPr spc="-10" dirty="0"/>
              <a:t>more</a:t>
            </a:r>
            <a:r>
              <a:rPr spc="100" dirty="0"/>
              <a:t> </a:t>
            </a:r>
            <a:r>
              <a:rPr spc="-10" dirty="0"/>
              <a:t>robust</a:t>
            </a:r>
            <a:r>
              <a:rPr spc="105" dirty="0"/>
              <a:t> </a:t>
            </a:r>
            <a:r>
              <a:rPr spc="-10" dirty="0"/>
              <a:t>features,</a:t>
            </a:r>
            <a:r>
              <a:rPr spc="105" dirty="0"/>
              <a:t> </a:t>
            </a:r>
            <a:r>
              <a:rPr spc="-5" dirty="0"/>
              <a:t>they</a:t>
            </a:r>
            <a:r>
              <a:rPr spc="100" dirty="0"/>
              <a:t> </a:t>
            </a:r>
            <a:r>
              <a:rPr dirty="0"/>
              <a:t>utilize</a:t>
            </a:r>
            <a:r>
              <a:rPr spc="105" dirty="0"/>
              <a:t> </a:t>
            </a:r>
            <a:r>
              <a:rPr spc="-10" dirty="0"/>
              <a:t>transfer</a:t>
            </a:r>
            <a:r>
              <a:rPr spc="110" dirty="0"/>
              <a:t> </a:t>
            </a:r>
            <a:r>
              <a:rPr spc="-5" dirty="0"/>
              <a:t>learning </a:t>
            </a:r>
            <a:r>
              <a:rPr spc="-385" dirty="0"/>
              <a:t> </a:t>
            </a:r>
            <a:r>
              <a:rPr spc="-15" dirty="0"/>
              <a:t>to</a:t>
            </a:r>
            <a:r>
              <a:rPr spc="-5" dirty="0"/>
              <a:t> adopt</a:t>
            </a:r>
            <a:r>
              <a:rPr spc="5" dirty="0"/>
              <a:t> </a:t>
            </a:r>
            <a:r>
              <a:rPr spc="-10" dirty="0"/>
              <a:t>weights</a:t>
            </a:r>
            <a:r>
              <a:rPr spc="5" dirty="0"/>
              <a:t> </a:t>
            </a:r>
            <a:r>
              <a:rPr spc="-10" dirty="0"/>
              <a:t>from</a:t>
            </a:r>
            <a:r>
              <a:rPr spc="-5" dirty="0"/>
              <a:t> a</a:t>
            </a:r>
            <a:r>
              <a:rPr spc="5" dirty="0"/>
              <a:t> </a:t>
            </a:r>
            <a:r>
              <a:rPr dirty="0"/>
              <a:t>similar</a:t>
            </a:r>
            <a:r>
              <a:rPr spc="-5" dirty="0"/>
              <a:t> task</a:t>
            </a:r>
            <a:r>
              <a:rPr dirty="0"/>
              <a:t> </a:t>
            </a:r>
            <a:r>
              <a:rPr spc="-10" dirty="0"/>
              <a:t>face </a:t>
            </a:r>
            <a:r>
              <a:rPr spc="-5" dirty="0"/>
              <a:t>detection,</a:t>
            </a:r>
            <a:r>
              <a:rPr spc="5" dirty="0"/>
              <a:t> </a:t>
            </a:r>
            <a:r>
              <a:rPr spc="-5" dirty="0"/>
              <a:t>which</a:t>
            </a:r>
            <a:r>
              <a:rPr spc="10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spc="-10" dirty="0"/>
              <a:t>trained</a:t>
            </a:r>
            <a:r>
              <a:rPr spc="-5" dirty="0"/>
              <a:t> </a:t>
            </a:r>
            <a:r>
              <a:rPr dirty="0"/>
              <a:t>on</a:t>
            </a:r>
            <a:r>
              <a:rPr spc="10" dirty="0"/>
              <a:t> </a:t>
            </a:r>
            <a:r>
              <a:rPr spc="-5" dirty="0"/>
              <a:t>a</a:t>
            </a:r>
            <a:r>
              <a:rPr spc="-10" dirty="0"/>
              <a:t> very</a:t>
            </a:r>
            <a:r>
              <a:rPr dirty="0"/>
              <a:t> </a:t>
            </a:r>
            <a:r>
              <a:rPr spc="-5" dirty="0"/>
              <a:t>large</a:t>
            </a:r>
            <a:r>
              <a:rPr spc="-10" dirty="0"/>
              <a:t> </a:t>
            </a:r>
            <a:r>
              <a:rPr dirty="0"/>
              <a:t>dataset.</a:t>
            </a:r>
          </a:p>
          <a:p>
            <a:pPr marL="298450" marR="5080" algn="just">
              <a:lnSpc>
                <a:spcPct val="150000"/>
              </a:lnSpc>
            </a:pPr>
            <a:r>
              <a:rPr spc="-60" dirty="0"/>
              <a:t>We </a:t>
            </a:r>
            <a:r>
              <a:rPr spc="-5" dirty="0"/>
              <a:t>used </a:t>
            </a:r>
            <a:r>
              <a:rPr spc="-35" dirty="0"/>
              <a:t>OpenCV, </a:t>
            </a:r>
            <a:r>
              <a:rPr spc="-5" dirty="0"/>
              <a:t>tensor </a:t>
            </a:r>
            <a:r>
              <a:rPr spc="-35" dirty="0"/>
              <a:t>flow, </a:t>
            </a:r>
            <a:r>
              <a:rPr spc="-15" dirty="0"/>
              <a:t>keras </a:t>
            </a:r>
            <a:r>
              <a:rPr spc="-5" dirty="0"/>
              <a:t>, </a:t>
            </a:r>
            <a:r>
              <a:rPr spc="-10" dirty="0"/>
              <a:t>Pytorch </a:t>
            </a:r>
            <a:r>
              <a:rPr dirty="0"/>
              <a:t>and </a:t>
            </a:r>
            <a:r>
              <a:rPr spc="-5" dirty="0"/>
              <a:t>CNN </a:t>
            </a:r>
            <a:r>
              <a:rPr spc="-20" dirty="0"/>
              <a:t>to </a:t>
            </a:r>
            <a:r>
              <a:rPr spc="-10" dirty="0"/>
              <a:t>detect </a:t>
            </a:r>
            <a:r>
              <a:rPr spc="-5" dirty="0"/>
              <a:t>whether people </a:t>
            </a:r>
            <a:r>
              <a:rPr spc="-20" dirty="0"/>
              <a:t>were </a:t>
            </a:r>
            <a:r>
              <a:rPr spc="-10" dirty="0"/>
              <a:t>wearing </a:t>
            </a:r>
            <a:r>
              <a:rPr spc="-5" dirty="0"/>
              <a:t> </a:t>
            </a:r>
            <a:r>
              <a:rPr spc="-10" dirty="0"/>
              <a:t>face </a:t>
            </a:r>
            <a:r>
              <a:rPr spc="-5" dirty="0"/>
              <a:t>masks</a:t>
            </a:r>
            <a:r>
              <a:rPr spc="5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spc="5" dirty="0"/>
              <a:t>not.</a:t>
            </a:r>
            <a:r>
              <a:rPr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dirty="0"/>
              <a:t>models</a:t>
            </a:r>
            <a:r>
              <a:rPr spc="-5" dirty="0"/>
              <a:t> </a:t>
            </a:r>
            <a:r>
              <a:rPr spc="-15" dirty="0"/>
              <a:t>were</a:t>
            </a:r>
            <a:r>
              <a:rPr spc="-10" dirty="0"/>
              <a:t> tested</a:t>
            </a:r>
            <a:r>
              <a:rPr spc="-5" dirty="0"/>
              <a:t> with images</a:t>
            </a:r>
            <a:r>
              <a:rPr spc="5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real-time</a:t>
            </a:r>
            <a:r>
              <a:rPr spc="-10" dirty="0"/>
              <a:t> </a:t>
            </a:r>
            <a:r>
              <a:rPr dirty="0"/>
              <a:t>video</a:t>
            </a:r>
            <a:r>
              <a:rPr spc="-5" dirty="0"/>
              <a:t> streams.</a:t>
            </a:r>
          </a:p>
          <a:p>
            <a:pPr marL="298450" algn="just">
              <a:lnSpc>
                <a:spcPct val="100000"/>
              </a:lnSpc>
              <a:spcBef>
                <a:spcPts val="1080"/>
              </a:spcBef>
            </a:pPr>
            <a:r>
              <a:rPr spc="-5" dirty="0"/>
              <a:t>The</a:t>
            </a:r>
            <a:r>
              <a:rPr spc="10" dirty="0"/>
              <a:t> </a:t>
            </a:r>
            <a:r>
              <a:rPr spc="-10" dirty="0"/>
              <a:t>proposed</a:t>
            </a:r>
            <a:r>
              <a:rPr spc="10" dirty="0"/>
              <a:t> </a:t>
            </a:r>
            <a:r>
              <a:rPr spc="-5" dirty="0"/>
              <a:t>method</a:t>
            </a:r>
            <a:r>
              <a:rPr dirty="0"/>
              <a:t> </a:t>
            </a:r>
            <a:r>
              <a:rPr spc="-10" dirty="0"/>
              <a:t>achieves</a:t>
            </a:r>
            <a:r>
              <a:rPr spc="5" dirty="0"/>
              <a:t> </a:t>
            </a:r>
            <a:r>
              <a:rPr spc="-5" dirty="0"/>
              <a:t>state-of-the-art</a:t>
            </a:r>
            <a:r>
              <a:rPr spc="10" dirty="0"/>
              <a:t> </a:t>
            </a:r>
            <a:r>
              <a:rPr spc="-5" dirty="0"/>
              <a:t>results</a:t>
            </a:r>
            <a:r>
              <a:rPr spc="15" dirty="0"/>
              <a:t> </a:t>
            </a:r>
            <a:r>
              <a:rPr dirty="0"/>
              <a:t>on</a:t>
            </a:r>
            <a:r>
              <a:rPr spc="5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public</a:t>
            </a:r>
            <a:r>
              <a:rPr dirty="0"/>
              <a:t> </a:t>
            </a:r>
            <a:r>
              <a:rPr spc="-10" dirty="0"/>
              <a:t>face</a:t>
            </a:r>
            <a:r>
              <a:rPr dirty="0"/>
              <a:t> </a:t>
            </a:r>
            <a:r>
              <a:rPr spc="-5" dirty="0"/>
              <a:t>mask</a:t>
            </a:r>
            <a:r>
              <a:rPr spc="5" dirty="0"/>
              <a:t> </a:t>
            </a:r>
            <a:r>
              <a:rPr spc="-5" dirty="0"/>
              <a:t>dataset.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193040"/>
            <a:ext cx="52520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dirty="0"/>
              <a:t>M</a:t>
            </a:r>
            <a:r>
              <a:rPr spc="-175" dirty="0"/>
              <a:t> </a:t>
            </a:r>
            <a:r>
              <a:rPr dirty="0"/>
              <a:t>ARC</a:t>
            </a:r>
            <a:r>
              <a:rPr spc="-10" dirty="0"/>
              <a:t>H</a:t>
            </a:r>
            <a:r>
              <a:rPr dirty="0"/>
              <a:t>I</a:t>
            </a:r>
            <a:r>
              <a:rPr spc="-10" dirty="0"/>
              <a:t>T</a:t>
            </a:r>
            <a:r>
              <a:rPr spc="-5" dirty="0"/>
              <a:t>E</a:t>
            </a:r>
            <a:r>
              <a:rPr dirty="0"/>
              <a:t>C</a:t>
            </a:r>
            <a:r>
              <a:rPr spc="-10" dirty="0"/>
              <a:t>T</a:t>
            </a:r>
            <a:r>
              <a:rPr dirty="0"/>
              <a:t>URE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2350" y="0"/>
            <a:ext cx="798829" cy="9156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8479" y="5690870"/>
            <a:ext cx="285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F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gure(</a:t>
            </a:r>
            <a:r>
              <a:rPr sz="1800" spc="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):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yst</a:t>
            </a:r>
            <a:r>
              <a:rPr sz="1800" spc="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m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r</a:t>
            </a:r>
            <a:r>
              <a:rPr sz="1800" spc="-5" dirty="0">
                <a:latin typeface="Times New Roman"/>
                <a:cs typeface="Times New Roman"/>
              </a:rPr>
              <a:t>chi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ture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3850" y="1089499"/>
            <a:ext cx="8555430" cy="459883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0970" y="6473190"/>
            <a:ext cx="7404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A8A8A"/>
                </a:solidFill>
                <a:latin typeface="Calibri"/>
                <a:cs typeface="Calibri"/>
              </a:rPr>
              <a:t>02</a:t>
            </a:r>
            <a:r>
              <a:rPr sz="1200" spc="10" dirty="0">
                <a:solidFill>
                  <a:srgbClr val="8A8A8A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A8A8A"/>
                </a:solidFill>
                <a:latin typeface="Calibri"/>
                <a:cs typeface="Calibri"/>
              </a:rPr>
              <a:t>11-2</a:t>
            </a:r>
            <a:r>
              <a:rPr sz="1200" spc="10" dirty="0">
                <a:solidFill>
                  <a:srgbClr val="8A8A8A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8A8A8A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66880" y="6473190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991</Words>
  <Application>Microsoft Office PowerPoint</Application>
  <PresentationFormat>Custom</PresentationFormat>
  <Paragraphs>104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CONTENTS</vt:lpstr>
      <vt:lpstr>INTRODUCITON</vt:lpstr>
      <vt:lpstr>PROPOSED SYSTEM</vt:lpstr>
      <vt:lpstr>EXISTING SYSTEM</vt:lpstr>
      <vt:lpstr>LITERATURE SURVEY</vt:lpstr>
      <vt:lpstr>LITERATURE SURVEY</vt:lpstr>
      <vt:lpstr>LITERATURE SURVEY</vt:lpstr>
      <vt:lpstr>SYSTEM ARCHITECTURE</vt:lpstr>
      <vt:lpstr>METHODOLOGY</vt:lpstr>
      <vt:lpstr>Applications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Pallavi B A</dc:creator>
  <cp:lastModifiedBy>CSEISE</cp:lastModifiedBy>
  <cp:revision>1</cp:revision>
  <dcterms:created xsi:type="dcterms:W3CDTF">2022-01-13T11:26:12Z</dcterms:created>
  <dcterms:modified xsi:type="dcterms:W3CDTF">2022-01-13T11:28:47Z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2021-06-03T00:00:00Z</vt:filetime>
  </property>
  <property fmtid="{D5CDD505-2E9C-101B-9397-08002B2CF9AE}" pid="3" name="Creator">
    <vt:lpwstr>Impress</vt:lpwstr>
  </property>
  <property fmtid="{D5CDD505-2E9C-101B-9397-08002B2CF9AE}" pid="4" name="LastSaved">
    <vt:filetime>2021-06-03T00:00:00Z</vt:filetime>
  </property>
</Properties>
</file>