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5" r:id="rId13"/>
    <p:sldId id="276" r:id="rId14"/>
    <p:sldId id="279" r:id="rId15"/>
    <p:sldId id="280" r:id="rId16"/>
    <p:sldId id="283" r:id="rId17"/>
    <p:sldId id="293" r:id="rId18"/>
    <p:sldId id="294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6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29962" y="449656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24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7763" y="1305509"/>
            <a:ext cx="7548473" cy="1306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0"/>
                </a:moveTo>
                <a:lnTo>
                  <a:pt x="0" y="989076"/>
                </a:lnTo>
                <a:lnTo>
                  <a:pt x="989076" y="989076"/>
                </a:lnTo>
                <a:lnTo>
                  <a:pt x="0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344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989076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419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0" y="989076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D2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989076" y="0"/>
                </a:moveTo>
                <a:lnTo>
                  <a:pt x="0" y="0"/>
                </a:lnTo>
                <a:lnTo>
                  <a:pt x="989076" y="989076"/>
                </a:lnTo>
                <a:lnTo>
                  <a:pt x="989076" y="0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2039"/>
            <a:ext cx="9144000" cy="251460"/>
          </a:xfrm>
          <a:custGeom>
            <a:avLst/>
            <a:gdLst/>
            <a:ahLst/>
            <a:cxnLst/>
            <a:rect l="l" t="t" r="r" b="b"/>
            <a:pathLst>
              <a:path w="9144000" h="251460">
                <a:moveTo>
                  <a:pt x="9144000" y="0"/>
                </a:moveTo>
                <a:lnTo>
                  <a:pt x="0" y="0"/>
                </a:lnTo>
                <a:lnTo>
                  <a:pt x="0" y="251459"/>
                </a:lnTo>
                <a:lnTo>
                  <a:pt x="9144000" y="251459"/>
                </a:lnTo>
                <a:lnTo>
                  <a:pt x="9144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34343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9015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3" y="0"/>
                </a:moveTo>
                <a:lnTo>
                  <a:pt x="0" y="0"/>
                </a:lnTo>
                <a:lnTo>
                  <a:pt x="0" y="1014984"/>
                </a:lnTo>
                <a:lnTo>
                  <a:pt x="1014983" y="1014984"/>
                </a:lnTo>
                <a:lnTo>
                  <a:pt x="1014983" y="0"/>
                </a:lnTo>
                <a:close/>
              </a:path>
            </a:pathLst>
          </a:custGeom>
          <a:solidFill>
            <a:srgbClr val="202C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4031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4" y="0"/>
                </a:moveTo>
                <a:lnTo>
                  <a:pt x="0" y="1014984"/>
                </a:lnTo>
                <a:lnTo>
                  <a:pt x="1014984" y="1014984"/>
                </a:lnTo>
                <a:lnTo>
                  <a:pt x="1014984" y="0"/>
                </a:lnTo>
                <a:close/>
              </a:path>
            </a:pathLst>
          </a:custGeom>
          <a:solidFill>
            <a:srgbClr val="394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4031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4" y="0"/>
                </a:moveTo>
                <a:lnTo>
                  <a:pt x="0" y="0"/>
                </a:lnTo>
                <a:lnTo>
                  <a:pt x="0" y="1014984"/>
                </a:lnTo>
                <a:lnTo>
                  <a:pt x="1014984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9047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4983" y="0"/>
                </a:moveTo>
                <a:lnTo>
                  <a:pt x="0" y="0"/>
                </a:lnTo>
                <a:lnTo>
                  <a:pt x="1014983" y="1014984"/>
                </a:lnTo>
                <a:lnTo>
                  <a:pt x="1014983" y="0"/>
                </a:lnTo>
                <a:close/>
              </a:path>
            </a:pathLst>
          </a:custGeom>
          <a:solidFill>
            <a:srgbClr val="202C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9015" y="1014983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4983" y="0"/>
                </a:moveTo>
                <a:lnTo>
                  <a:pt x="0" y="0"/>
                </a:lnTo>
                <a:lnTo>
                  <a:pt x="1014983" y="1014983"/>
                </a:lnTo>
                <a:lnTo>
                  <a:pt x="1014983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9538" y="2040077"/>
            <a:ext cx="4344923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19" y="1274653"/>
            <a:ext cx="8195360" cy="1288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34343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.asu.edu/~fmorstat/paperpdfs/asonam16.pdf" TargetMode="External"/><Relationship Id="rId2" Type="http://schemas.openxmlformats.org/officeDocument/2006/relationships/hyperlink" Target="http://www.pensivepuffin.com/dwmcphd/syllabi/hcde530_wi17/twitter_readings/chu-who.tweets.ACSAC20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science.com.co/creating-an-api-using-scikit-learn-aws-lambda-s3-and-amazon-api-gateway-d9d10317e38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1022984"/>
            <a:ext cx="5958840" cy="148399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5720"/>
              </a:lnSpc>
              <a:spcBef>
                <a:spcPts val="244"/>
              </a:spcBef>
            </a:pPr>
            <a:r>
              <a:rPr sz="4800" spc="85" dirty="0">
                <a:latin typeface="Trebuchet MS"/>
                <a:cs typeface="Trebuchet MS"/>
              </a:rPr>
              <a:t>Detection</a:t>
            </a:r>
            <a:r>
              <a:rPr sz="4800" spc="-345" dirty="0">
                <a:latin typeface="Trebuchet MS"/>
                <a:cs typeface="Trebuchet MS"/>
              </a:rPr>
              <a:t> </a:t>
            </a:r>
            <a:r>
              <a:rPr sz="4800" spc="95" dirty="0">
                <a:latin typeface="Trebuchet MS"/>
                <a:cs typeface="Trebuchet MS"/>
              </a:rPr>
              <a:t>of</a:t>
            </a:r>
            <a:r>
              <a:rPr sz="4800" spc="-320" dirty="0">
                <a:latin typeface="Trebuchet MS"/>
                <a:cs typeface="Trebuchet MS"/>
              </a:rPr>
              <a:t> </a:t>
            </a:r>
            <a:r>
              <a:rPr sz="4800" spc="175" dirty="0">
                <a:latin typeface="Trebuchet MS"/>
                <a:cs typeface="Trebuchet MS"/>
              </a:rPr>
              <a:t>bots</a:t>
            </a:r>
            <a:r>
              <a:rPr sz="4800" spc="-335" dirty="0">
                <a:latin typeface="Trebuchet MS"/>
                <a:cs typeface="Trebuchet MS"/>
              </a:rPr>
              <a:t> </a:t>
            </a:r>
            <a:r>
              <a:rPr sz="4800" spc="125" dirty="0">
                <a:latin typeface="Trebuchet MS"/>
                <a:cs typeface="Trebuchet MS"/>
              </a:rPr>
              <a:t>on </a:t>
            </a:r>
            <a:r>
              <a:rPr sz="4800" spc="-1430" dirty="0">
                <a:latin typeface="Trebuchet MS"/>
                <a:cs typeface="Trebuchet MS"/>
              </a:rPr>
              <a:t> </a:t>
            </a:r>
            <a:r>
              <a:rPr sz="4800" spc="-15" dirty="0">
                <a:latin typeface="Trebuchet MS"/>
                <a:cs typeface="Trebuchet MS"/>
              </a:rPr>
              <a:t>Twitter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784" y="2350007"/>
            <a:ext cx="3720084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123" y="4215371"/>
            <a:ext cx="8080375" cy="226060"/>
          </a:xfrm>
          <a:custGeom>
            <a:avLst/>
            <a:gdLst/>
            <a:ahLst/>
            <a:cxnLst/>
            <a:rect l="l" t="t" r="r" b="b"/>
            <a:pathLst>
              <a:path w="8080375" h="226060">
                <a:moveTo>
                  <a:pt x="8080248" y="0"/>
                </a:moveTo>
                <a:lnTo>
                  <a:pt x="0" y="0"/>
                </a:lnTo>
                <a:lnTo>
                  <a:pt x="0" y="225552"/>
                </a:lnTo>
                <a:lnTo>
                  <a:pt x="8080248" y="225552"/>
                </a:lnTo>
                <a:lnTo>
                  <a:pt x="80802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53682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5" dirty="0">
                <a:solidFill>
                  <a:srgbClr val="2A3990"/>
                </a:solidFill>
              </a:rPr>
              <a:t>Logistic</a:t>
            </a:r>
            <a:r>
              <a:rPr sz="2700" spc="-30" dirty="0">
                <a:solidFill>
                  <a:srgbClr val="2A3990"/>
                </a:solidFill>
              </a:rPr>
              <a:t> </a:t>
            </a:r>
            <a:r>
              <a:rPr sz="2700" spc="-15" dirty="0">
                <a:solidFill>
                  <a:srgbClr val="2A3990"/>
                </a:solidFill>
              </a:rPr>
              <a:t>Regression</a:t>
            </a:r>
            <a:r>
              <a:rPr sz="2700" spc="-40" dirty="0">
                <a:solidFill>
                  <a:srgbClr val="2A3990"/>
                </a:solidFill>
              </a:rPr>
              <a:t> </a:t>
            </a:r>
            <a:r>
              <a:rPr sz="2700" spc="-409" dirty="0">
                <a:solidFill>
                  <a:srgbClr val="2A3990"/>
                </a:solidFill>
              </a:rPr>
              <a:t>-</a:t>
            </a:r>
            <a:r>
              <a:rPr sz="2700" spc="-15" dirty="0">
                <a:solidFill>
                  <a:srgbClr val="2A3990"/>
                </a:solidFill>
              </a:rPr>
              <a:t> </a:t>
            </a:r>
            <a:r>
              <a:rPr sz="2700" spc="25" dirty="0">
                <a:solidFill>
                  <a:srgbClr val="2A3990"/>
                </a:solidFill>
              </a:rPr>
              <a:t>The</a:t>
            </a:r>
            <a:r>
              <a:rPr sz="2700" spc="-5" dirty="0">
                <a:solidFill>
                  <a:srgbClr val="2A3990"/>
                </a:solidFill>
              </a:rPr>
              <a:t> </a:t>
            </a:r>
            <a:r>
              <a:rPr sz="2700" spc="15" dirty="0">
                <a:solidFill>
                  <a:srgbClr val="2A3990"/>
                </a:solidFill>
              </a:rPr>
              <a:t>C</a:t>
            </a:r>
            <a:r>
              <a:rPr sz="2700" spc="-30" dirty="0">
                <a:solidFill>
                  <a:srgbClr val="2A3990"/>
                </a:solidFill>
              </a:rPr>
              <a:t>lassifier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390550" y="1278614"/>
            <a:ext cx="8033384" cy="247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0330">
              <a:lnSpc>
                <a:spcPct val="115100"/>
              </a:lnSpc>
              <a:spcBef>
                <a:spcPts val="105"/>
              </a:spcBef>
            </a:pP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Logistic regression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does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not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try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predict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value of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numeric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variable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given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 a</a:t>
            </a:r>
            <a:r>
              <a:rPr sz="1600" spc="1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set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inputs.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Instead,</a:t>
            </a:r>
            <a:r>
              <a:rPr sz="1600" spc="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output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600" spc="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b="1" i="1" spc="-5" dirty="0">
                <a:solidFill>
                  <a:srgbClr val="434343"/>
                </a:solidFill>
                <a:latin typeface="Arial"/>
                <a:cs typeface="Arial"/>
              </a:rPr>
              <a:t>probability</a:t>
            </a:r>
            <a:r>
              <a:rPr sz="1600" b="1" i="1" spc="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that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given input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point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belongs</a:t>
            </a:r>
            <a:r>
              <a:rPr sz="16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to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600" spc="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certain </a:t>
            </a:r>
            <a:r>
              <a:rPr sz="1600" spc="-4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class(human</a:t>
            </a:r>
            <a:r>
              <a:rPr sz="1600" spc="-1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or</a:t>
            </a:r>
            <a:r>
              <a:rPr sz="1600" spc="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Arial MT"/>
                <a:cs typeface="Arial MT"/>
              </a:rPr>
              <a:t>bot).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736600" indent="-330835">
              <a:lnSpc>
                <a:spcPct val="100000"/>
              </a:lnSpc>
              <a:buChar char="●"/>
              <a:tabLst>
                <a:tab pos="735965" algn="l"/>
                <a:tab pos="736600" algn="l"/>
              </a:tabLst>
            </a:pP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0</a:t>
            </a:r>
            <a:r>
              <a:rPr sz="16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=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Arial MT"/>
                <a:cs typeface="Arial MT"/>
              </a:rPr>
              <a:t>you</a:t>
            </a:r>
            <a:r>
              <a:rPr sz="16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absolutely sure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user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is a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human.</a:t>
            </a:r>
            <a:endParaRPr sz="1600">
              <a:latin typeface="Arial MT"/>
              <a:cs typeface="Arial MT"/>
            </a:endParaRPr>
          </a:p>
          <a:p>
            <a:pPr marL="736600" indent="-330835">
              <a:lnSpc>
                <a:spcPct val="100000"/>
              </a:lnSpc>
              <a:spcBef>
                <a:spcPts val="290"/>
              </a:spcBef>
              <a:buChar char="●"/>
              <a:tabLst>
                <a:tab pos="735965" algn="l"/>
                <a:tab pos="736600" algn="l"/>
              </a:tabLst>
            </a:pP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1 =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Arial MT"/>
                <a:cs typeface="Arial MT"/>
              </a:rPr>
              <a:t>you</a:t>
            </a:r>
            <a:r>
              <a:rPr sz="16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sz="16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absolutely sure</a:t>
            </a:r>
            <a:r>
              <a:rPr sz="16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user</a:t>
            </a:r>
            <a:r>
              <a:rPr sz="16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is a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bot.</a:t>
            </a:r>
            <a:endParaRPr sz="1600">
              <a:latin typeface="Arial MT"/>
              <a:cs typeface="Arial MT"/>
            </a:endParaRPr>
          </a:p>
          <a:p>
            <a:pPr marL="736600" marR="5080" indent="-330835">
              <a:lnSpc>
                <a:spcPct val="114999"/>
              </a:lnSpc>
              <a:buChar char="●"/>
              <a:tabLst>
                <a:tab pos="735965" algn="l"/>
                <a:tab pos="736600" algn="l"/>
              </a:tabLst>
            </a:pP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Any</a:t>
            </a:r>
            <a:r>
              <a:rPr sz="16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value</a:t>
            </a:r>
            <a:r>
              <a:rPr sz="16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above</a:t>
            </a:r>
            <a:r>
              <a:rPr sz="16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0.5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=</a:t>
            </a:r>
            <a:r>
              <a:rPr sz="16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Arial MT"/>
                <a:cs typeface="Arial MT"/>
              </a:rPr>
              <a:t>you</a:t>
            </a:r>
            <a:r>
              <a:rPr sz="1600" spc="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pretty</a:t>
            </a:r>
            <a:r>
              <a:rPr sz="1600" spc="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sure</a:t>
            </a:r>
            <a:r>
              <a:rPr sz="16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about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sz="16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user</a:t>
            </a:r>
            <a:r>
              <a:rPr sz="16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being</a:t>
            </a:r>
            <a:r>
              <a:rPr sz="16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bot.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Say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Arial MT"/>
                <a:cs typeface="Arial MT"/>
              </a:rPr>
              <a:t>you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 predict</a:t>
            </a:r>
            <a:r>
              <a:rPr sz="16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0.8,</a:t>
            </a:r>
            <a:r>
              <a:rPr sz="16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then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Arial MT"/>
                <a:cs typeface="Arial MT"/>
              </a:rPr>
              <a:t>you</a:t>
            </a:r>
            <a:r>
              <a:rPr sz="16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80%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confident</a:t>
            </a:r>
            <a:r>
              <a:rPr sz="16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sz="1600" spc="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user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is bot.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Likewise,</a:t>
            </a:r>
            <a:r>
              <a:rPr sz="16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any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value </a:t>
            </a:r>
            <a:r>
              <a:rPr sz="16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below</a:t>
            </a:r>
            <a:r>
              <a:rPr sz="16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0.5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Arial MT"/>
                <a:cs typeface="Arial MT"/>
              </a:rPr>
              <a:t>you</a:t>
            </a:r>
            <a:r>
              <a:rPr sz="1600" spc="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can</a:t>
            </a:r>
            <a:r>
              <a:rPr sz="16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say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sz="16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corresponding</a:t>
            </a:r>
            <a:r>
              <a:rPr sz="16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degree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confidence that</a:t>
            </a:r>
            <a:r>
              <a:rPr sz="16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user</a:t>
            </a:r>
            <a:r>
              <a:rPr sz="16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450" y="3763467"/>
            <a:ext cx="873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not</a:t>
            </a:r>
            <a:r>
              <a:rPr sz="16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6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Arial MT"/>
                <a:cs typeface="Arial MT"/>
              </a:rPr>
              <a:t>bot.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4184091"/>
            <a:ext cx="6710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It</a:t>
            </a:r>
            <a:r>
              <a:rPr sz="1600" spc="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clear</a:t>
            </a:r>
            <a:r>
              <a:rPr sz="1600" spc="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that</a:t>
            </a:r>
            <a:r>
              <a:rPr sz="1600" spc="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data</a:t>
            </a:r>
            <a:r>
              <a:rPr sz="1600" spc="2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points</a:t>
            </a:r>
            <a:r>
              <a:rPr sz="1600" spc="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MUST</a:t>
            </a:r>
            <a:r>
              <a:rPr sz="16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be</a:t>
            </a:r>
            <a:r>
              <a:rPr sz="1600" spc="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separable</a:t>
            </a:r>
            <a:r>
              <a:rPr sz="16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into</a:t>
            </a:r>
            <a:r>
              <a:rPr sz="160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Arial MT"/>
                <a:cs typeface="Arial MT"/>
              </a:rPr>
              <a:t>two</a:t>
            </a:r>
            <a:r>
              <a:rPr sz="1600" spc="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aforementio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0419" y="3902964"/>
            <a:ext cx="989330" cy="9893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ned</a:t>
            </a:r>
            <a:r>
              <a:rPr sz="1600" spc="-3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regions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5611" y="4184091"/>
            <a:ext cx="2400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550" y="4464202"/>
            <a:ext cx="1647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a</a:t>
            </a:r>
            <a:r>
              <a:rPr sz="1600" spc="-4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45454"/>
                </a:solidFill>
                <a:latin typeface="Arial MT"/>
                <a:cs typeface="Arial MT"/>
              </a:rPr>
              <a:t>linear</a:t>
            </a:r>
            <a:r>
              <a:rPr sz="1600" spc="-5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Arial MT"/>
                <a:cs typeface="Arial MT"/>
              </a:rPr>
              <a:t>boundary.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123" y="4916415"/>
            <a:ext cx="56515" cy="226060"/>
          </a:xfrm>
          <a:custGeom>
            <a:avLst/>
            <a:gdLst/>
            <a:ahLst/>
            <a:cxnLst/>
            <a:rect l="l" t="t" r="r" b="b"/>
            <a:pathLst>
              <a:path w="56515" h="226060">
                <a:moveTo>
                  <a:pt x="56388" y="0"/>
                </a:moveTo>
                <a:lnTo>
                  <a:pt x="0" y="0"/>
                </a:lnTo>
                <a:lnTo>
                  <a:pt x="0" y="225551"/>
                </a:lnTo>
                <a:lnTo>
                  <a:pt x="56388" y="225551"/>
                </a:lnTo>
                <a:lnTo>
                  <a:pt x="56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47066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3990"/>
                </a:solidFill>
              </a:rPr>
              <a:t>Random</a:t>
            </a:r>
            <a:r>
              <a:rPr sz="2700" spc="-20" dirty="0">
                <a:solidFill>
                  <a:srgbClr val="2A3990"/>
                </a:solidFill>
              </a:rPr>
              <a:t> </a:t>
            </a:r>
            <a:r>
              <a:rPr sz="2700" spc="-15" dirty="0">
                <a:solidFill>
                  <a:srgbClr val="2A3990"/>
                </a:solidFill>
              </a:rPr>
              <a:t>Fo</a:t>
            </a:r>
            <a:r>
              <a:rPr sz="2700" spc="-20" dirty="0">
                <a:solidFill>
                  <a:srgbClr val="2A3990"/>
                </a:solidFill>
              </a:rPr>
              <a:t>r</a:t>
            </a:r>
            <a:r>
              <a:rPr sz="2700" spc="-15" dirty="0">
                <a:solidFill>
                  <a:srgbClr val="2A3990"/>
                </a:solidFill>
              </a:rPr>
              <a:t>est</a:t>
            </a:r>
            <a:r>
              <a:rPr sz="2700" spc="-35" dirty="0">
                <a:solidFill>
                  <a:srgbClr val="2A3990"/>
                </a:solidFill>
              </a:rPr>
              <a:t> </a:t>
            </a:r>
            <a:r>
              <a:rPr sz="2700" spc="-409" dirty="0">
                <a:solidFill>
                  <a:srgbClr val="2A3990"/>
                </a:solidFill>
              </a:rPr>
              <a:t>-</a:t>
            </a:r>
            <a:r>
              <a:rPr sz="2700" spc="-5" dirty="0">
                <a:solidFill>
                  <a:srgbClr val="2A3990"/>
                </a:solidFill>
              </a:rPr>
              <a:t> </a:t>
            </a:r>
            <a:r>
              <a:rPr sz="2700" spc="25" dirty="0">
                <a:solidFill>
                  <a:srgbClr val="2A3990"/>
                </a:solidFill>
              </a:rPr>
              <a:t>The</a:t>
            </a:r>
            <a:r>
              <a:rPr sz="2700" spc="-20" dirty="0">
                <a:solidFill>
                  <a:srgbClr val="2A3990"/>
                </a:solidFill>
              </a:rPr>
              <a:t> </a:t>
            </a:r>
            <a:r>
              <a:rPr sz="2700" dirty="0">
                <a:solidFill>
                  <a:srgbClr val="2A3990"/>
                </a:solidFill>
              </a:rPr>
              <a:t>Clas</a:t>
            </a:r>
            <a:r>
              <a:rPr sz="2700" spc="-10" dirty="0">
                <a:solidFill>
                  <a:srgbClr val="2A3990"/>
                </a:solidFill>
              </a:rPr>
              <a:t>s</a:t>
            </a:r>
            <a:r>
              <a:rPr sz="2700" spc="-45" dirty="0">
                <a:solidFill>
                  <a:srgbClr val="2A3990"/>
                </a:solidFill>
              </a:rPr>
              <a:t>ifier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312420" y="1143000"/>
            <a:ext cx="5390515" cy="3720465"/>
          </a:xfrm>
          <a:custGeom>
            <a:avLst/>
            <a:gdLst/>
            <a:ahLst/>
            <a:cxnLst/>
            <a:rect l="l" t="t" r="r" b="b"/>
            <a:pathLst>
              <a:path w="5390515" h="3720465">
                <a:moveTo>
                  <a:pt x="0" y="3720084"/>
                </a:moveTo>
                <a:lnTo>
                  <a:pt x="5390388" y="3720084"/>
                </a:lnTo>
                <a:lnTo>
                  <a:pt x="5390388" y="0"/>
                </a:lnTo>
                <a:lnTo>
                  <a:pt x="0" y="0"/>
                </a:lnTo>
                <a:lnTo>
                  <a:pt x="0" y="3720084"/>
                </a:lnTo>
                <a:close/>
              </a:path>
            </a:pathLst>
          </a:custGeom>
          <a:ln w="9144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550" y="1192047"/>
            <a:ext cx="505523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b="1" spc="-5" dirty="0">
                <a:latin typeface="Roboto Bk"/>
                <a:cs typeface="Roboto Bk"/>
              </a:rPr>
              <a:t>Random</a:t>
            </a:r>
            <a:r>
              <a:rPr sz="1600" b="1" spc="25" dirty="0">
                <a:latin typeface="Roboto Bk"/>
                <a:cs typeface="Roboto Bk"/>
              </a:rPr>
              <a:t> </a:t>
            </a:r>
            <a:r>
              <a:rPr sz="1600" b="1" spc="-15" dirty="0">
                <a:latin typeface="Roboto Bk"/>
                <a:cs typeface="Roboto Bk"/>
              </a:rPr>
              <a:t>forest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classification</a:t>
            </a:r>
            <a:r>
              <a:rPr sz="1600" b="1" spc="3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algorithm</a:t>
            </a:r>
            <a:r>
              <a:rPr sz="1600" b="1" spc="3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is</a:t>
            </a:r>
            <a:r>
              <a:rPr sz="1600" b="1" spc="-5" dirty="0">
                <a:latin typeface="Roboto Bk"/>
                <a:cs typeface="Roboto Bk"/>
              </a:rPr>
              <a:t> used</a:t>
            </a:r>
            <a:r>
              <a:rPr sz="1600" b="1" spc="15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for </a:t>
            </a:r>
            <a:r>
              <a:rPr sz="1600" b="1" spc="-15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training</a:t>
            </a:r>
            <a:r>
              <a:rPr sz="1600" b="1" spc="4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the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dataset.It</a:t>
            </a:r>
            <a:r>
              <a:rPr sz="1600" b="1" spc="5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is</a:t>
            </a:r>
            <a:r>
              <a:rPr sz="1600" b="1" spc="-5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the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collection</a:t>
            </a:r>
            <a:r>
              <a:rPr sz="1600" b="1" spc="40" dirty="0">
                <a:latin typeface="Roboto Bk"/>
                <a:cs typeface="Roboto Bk"/>
              </a:rPr>
              <a:t> </a:t>
            </a:r>
            <a:r>
              <a:rPr sz="1600" b="1" spc="-10" dirty="0">
                <a:latin typeface="Roboto Bk"/>
                <a:cs typeface="Roboto Bk"/>
              </a:rPr>
              <a:t>of</a:t>
            </a:r>
            <a:r>
              <a:rPr sz="1600" b="1" spc="-5" dirty="0">
                <a:latin typeface="Roboto Bk"/>
                <a:cs typeface="Roboto Bk"/>
              </a:rPr>
              <a:t> </a:t>
            </a:r>
            <a:r>
              <a:rPr sz="1600" b="1" spc="-15" dirty="0">
                <a:latin typeface="Roboto Bk"/>
                <a:cs typeface="Roboto Bk"/>
              </a:rPr>
              <a:t>decision</a:t>
            </a:r>
            <a:r>
              <a:rPr sz="1600" b="1" spc="1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trees. </a:t>
            </a:r>
            <a:r>
              <a:rPr sz="1600" b="1" spc="-385" dirty="0">
                <a:latin typeface="Roboto Bk"/>
                <a:cs typeface="Roboto Bk"/>
              </a:rPr>
              <a:t> </a:t>
            </a:r>
            <a:r>
              <a:rPr sz="1600" b="1" spc="10" dirty="0">
                <a:latin typeface="Roboto Bk"/>
                <a:cs typeface="Roboto Bk"/>
              </a:rPr>
              <a:t>The </a:t>
            </a:r>
            <a:r>
              <a:rPr sz="1600" b="1" spc="-5" dirty="0">
                <a:latin typeface="Roboto Bk"/>
                <a:cs typeface="Roboto Bk"/>
              </a:rPr>
              <a:t>random</a:t>
            </a:r>
            <a:r>
              <a:rPr sz="1600" b="1" spc="30" dirty="0">
                <a:latin typeface="Roboto Bk"/>
                <a:cs typeface="Roboto Bk"/>
              </a:rPr>
              <a:t> </a:t>
            </a:r>
            <a:r>
              <a:rPr sz="1600" b="1" spc="-15" dirty="0">
                <a:latin typeface="Roboto Bk"/>
                <a:cs typeface="Roboto Bk"/>
              </a:rPr>
              <a:t>forest</a:t>
            </a:r>
            <a:r>
              <a:rPr sz="1600" b="1" spc="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learning</a:t>
            </a:r>
            <a:r>
              <a:rPr sz="1600" b="1" spc="6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is</a:t>
            </a:r>
            <a:r>
              <a:rPr sz="1600" b="1" spc="-5" dirty="0">
                <a:latin typeface="Roboto Bk"/>
                <a:cs typeface="Roboto Bk"/>
              </a:rPr>
              <a:t> </a:t>
            </a:r>
            <a:r>
              <a:rPr sz="1600" b="1" spc="-10" dirty="0">
                <a:latin typeface="Roboto Bk"/>
                <a:cs typeface="Roboto Bk"/>
              </a:rPr>
              <a:t>also</a:t>
            </a:r>
            <a:r>
              <a:rPr sz="1600" b="1" spc="15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robust</a:t>
            </a:r>
            <a:r>
              <a:rPr sz="1600" b="1" spc="10" dirty="0">
                <a:latin typeface="Roboto Bk"/>
                <a:cs typeface="Roboto Bk"/>
              </a:rPr>
              <a:t> </a:t>
            </a:r>
            <a:r>
              <a:rPr sz="1600" b="1" spc="-5" dirty="0">
                <a:latin typeface="Roboto Bk"/>
                <a:cs typeface="Roboto Bk"/>
              </a:rPr>
              <a:t>when</a:t>
            </a:r>
            <a:r>
              <a:rPr sz="1600" b="1" spc="30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training </a:t>
            </a:r>
            <a:r>
              <a:rPr sz="1600" b="1" spc="-25" dirty="0">
                <a:latin typeface="Roboto Bk"/>
                <a:cs typeface="Roboto Bk"/>
              </a:rPr>
              <a:t> with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10" dirty="0">
                <a:latin typeface="Roboto Bk"/>
                <a:cs typeface="Roboto Bk"/>
              </a:rPr>
              <a:t>imbalanced</a:t>
            </a:r>
            <a:r>
              <a:rPr sz="1600" b="1" spc="45" dirty="0">
                <a:latin typeface="Roboto Bk"/>
                <a:cs typeface="Roboto Bk"/>
              </a:rPr>
              <a:t> </a:t>
            </a:r>
            <a:r>
              <a:rPr sz="1600" b="1" spc="-5" dirty="0">
                <a:latin typeface="Roboto Bk"/>
                <a:cs typeface="Roboto Bk"/>
              </a:rPr>
              <a:t>data</a:t>
            </a:r>
            <a:r>
              <a:rPr sz="1600" b="1" spc="35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set.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45" dirty="0">
                <a:latin typeface="Roboto Bk"/>
                <a:cs typeface="Roboto Bk"/>
              </a:rPr>
              <a:t>It</a:t>
            </a:r>
            <a:r>
              <a:rPr sz="1600" b="1" spc="15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provides</a:t>
            </a:r>
            <a:r>
              <a:rPr sz="1600" b="1" spc="35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high</a:t>
            </a:r>
            <a:r>
              <a:rPr sz="1600" b="1" spc="25" dirty="0">
                <a:latin typeface="Roboto Bk"/>
                <a:cs typeface="Roboto Bk"/>
              </a:rPr>
              <a:t> </a:t>
            </a:r>
            <a:r>
              <a:rPr sz="1600" b="1" spc="-10" dirty="0">
                <a:latin typeface="Roboto Bk"/>
                <a:cs typeface="Roboto Bk"/>
              </a:rPr>
              <a:t>accuracy</a:t>
            </a:r>
            <a:r>
              <a:rPr sz="1600" b="1" spc="35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rate </a:t>
            </a:r>
            <a:r>
              <a:rPr sz="1600" b="1" spc="-380" dirty="0">
                <a:latin typeface="Roboto Bk"/>
                <a:cs typeface="Roboto Bk"/>
              </a:rPr>
              <a:t> </a:t>
            </a:r>
            <a:r>
              <a:rPr sz="1600" b="1" spc="-5" dirty="0">
                <a:latin typeface="Roboto Bk"/>
                <a:cs typeface="Roboto Bk"/>
              </a:rPr>
              <a:t>when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training</a:t>
            </a:r>
            <a:r>
              <a:rPr sz="1600" b="1" spc="4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with</a:t>
            </a:r>
            <a:r>
              <a:rPr sz="1600" b="1" spc="30" dirty="0">
                <a:latin typeface="Roboto Bk"/>
                <a:cs typeface="Roboto Bk"/>
              </a:rPr>
              <a:t> </a:t>
            </a:r>
            <a:r>
              <a:rPr sz="1600" b="1" spc="-15" dirty="0">
                <a:latin typeface="Roboto Bk"/>
                <a:cs typeface="Roboto Bk"/>
              </a:rPr>
              <a:t>large</a:t>
            </a:r>
            <a:r>
              <a:rPr sz="1600" b="1" spc="10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dataset.</a:t>
            </a:r>
            <a:endParaRPr sz="16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2797835"/>
            <a:ext cx="492887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b="1" spc="-35" dirty="0">
                <a:latin typeface="Roboto Bk"/>
                <a:cs typeface="Roboto Bk"/>
              </a:rPr>
              <a:t>In</a:t>
            </a:r>
            <a:r>
              <a:rPr sz="1600" b="1" spc="10" dirty="0">
                <a:latin typeface="Roboto Bk"/>
                <a:cs typeface="Roboto Bk"/>
              </a:rPr>
              <a:t> </a:t>
            </a:r>
            <a:r>
              <a:rPr sz="1600" b="1" spc="-5" dirty="0">
                <a:latin typeface="Roboto Bk"/>
                <a:cs typeface="Roboto Bk"/>
              </a:rPr>
              <a:t>random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15" dirty="0">
                <a:latin typeface="Roboto Bk"/>
                <a:cs typeface="Roboto Bk"/>
              </a:rPr>
              <a:t>forest</a:t>
            </a:r>
            <a:r>
              <a:rPr sz="1600" b="1" spc="15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classification</a:t>
            </a:r>
            <a:r>
              <a:rPr sz="1600" b="1" spc="40" dirty="0">
                <a:latin typeface="Roboto Bk"/>
                <a:cs typeface="Roboto Bk"/>
              </a:rPr>
              <a:t> </a:t>
            </a:r>
            <a:r>
              <a:rPr sz="1600" b="1" spc="-35" dirty="0">
                <a:latin typeface="Roboto Bk"/>
                <a:cs typeface="Roboto Bk"/>
              </a:rPr>
              <a:t>algorithm,</a:t>
            </a:r>
            <a:r>
              <a:rPr sz="1600" b="1" spc="35" dirty="0">
                <a:latin typeface="Roboto Bk"/>
                <a:cs typeface="Roboto Bk"/>
              </a:rPr>
              <a:t> </a:t>
            </a:r>
            <a:r>
              <a:rPr sz="1600" b="1" spc="15" dirty="0">
                <a:latin typeface="Roboto Bk"/>
                <a:cs typeface="Roboto Bk"/>
              </a:rPr>
              <a:t>a</a:t>
            </a:r>
            <a:r>
              <a:rPr sz="1600" b="1" dirty="0">
                <a:latin typeface="Roboto Bk"/>
                <a:cs typeface="Roboto Bk"/>
              </a:rPr>
              <a:t> </a:t>
            </a:r>
            <a:r>
              <a:rPr sz="1600" b="1" spc="-5" dirty="0">
                <a:latin typeface="Roboto Bk"/>
                <a:cs typeface="Roboto Bk"/>
              </a:rPr>
              <a:t>random </a:t>
            </a:r>
            <a:r>
              <a:rPr sz="1600" b="1" dirty="0">
                <a:latin typeface="Roboto Bk"/>
                <a:cs typeface="Roboto Bk"/>
              </a:rPr>
              <a:t> </a:t>
            </a:r>
            <a:r>
              <a:rPr sz="1600" b="1" spc="-15" dirty="0">
                <a:latin typeface="Roboto Bk"/>
                <a:cs typeface="Roboto Bk"/>
              </a:rPr>
              <a:t>instance</a:t>
            </a:r>
            <a:r>
              <a:rPr sz="1600" b="1" spc="45" dirty="0">
                <a:latin typeface="Roboto Bk"/>
                <a:cs typeface="Roboto Bk"/>
              </a:rPr>
              <a:t> </a:t>
            </a:r>
            <a:r>
              <a:rPr sz="1600" b="1" spc="-10" dirty="0">
                <a:latin typeface="Roboto Bk"/>
                <a:cs typeface="Roboto Bk"/>
              </a:rPr>
              <a:t>of</a:t>
            </a:r>
            <a:r>
              <a:rPr sz="1600" b="1" spc="-5" dirty="0">
                <a:latin typeface="Roboto Bk"/>
                <a:cs typeface="Roboto Bk"/>
              </a:rPr>
              <a:t> data</a:t>
            </a:r>
            <a:r>
              <a:rPr sz="1600" b="1" spc="2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is</a:t>
            </a:r>
            <a:r>
              <a:rPr sz="1600" b="1" spc="-5" dirty="0">
                <a:latin typeface="Roboto Bk"/>
                <a:cs typeface="Roboto Bk"/>
              </a:rPr>
              <a:t> </a:t>
            </a:r>
            <a:r>
              <a:rPr sz="1600" b="1" dirty="0">
                <a:latin typeface="Roboto Bk"/>
                <a:cs typeface="Roboto Bk"/>
              </a:rPr>
              <a:t>chosen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10" dirty="0">
                <a:latin typeface="Roboto Bk"/>
                <a:cs typeface="Roboto Bk"/>
              </a:rPr>
              <a:t>from </a:t>
            </a:r>
            <a:r>
              <a:rPr sz="1600" b="1" spc="-25" dirty="0">
                <a:latin typeface="Roboto Bk"/>
                <a:cs typeface="Roboto Bk"/>
              </a:rPr>
              <a:t>the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training</a:t>
            </a:r>
            <a:r>
              <a:rPr sz="1600" b="1" spc="60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dataset. </a:t>
            </a:r>
            <a:r>
              <a:rPr sz="1600" b="1" spc="-15" dirty="0">
                <a:latin typeface="Roboto Bk"/>
                <a:cs typeface="Roboto Bk"/>
              </a:rPr>
              <a:t> </a:t>
            </a:r>
            <a:r>
              <a:rPr sz="1600" b="1" spc="-40" dirty="0">
                <a:latin typeface="Roboto Bk"/>
                <a:cs typeface="Roboto Bk"/>
              </a:rPr>
              <a:t>With</a:t>
            </a:r>
            <a:r>
              <a:rPr sz="1600" b="1" spc="31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the </a:t>
            </a:r>
            <a:r>
              <a:rPr sz="1600" b="1" spc="-10" dirty="0">
                <a:latin typeface="Roboto Bk"/>
                <a:cs typeface="Roboto Bk"/>
              </a:rPr>
              <a:t>selected </a:t>
            </a:r>
            <a:r>
              <a:rPr sz="1600" b="1" spc="-35" dirty="0">
                <a:latin typeface="Roboto Bk"/>
                <a:cs typeface="Roboto Bk"/>
              </a:rPr>
              <a:t>data,</a:t>
            </a:r>
            <a:r>
              <a:rPr sz="1600" b="1" spc="330" dirty="0">
                <a:latin typeface="Roboto Bk"/>
                <a:cs typeface="Roboto Bk"/>
              </a:rPr>
              <a:t> </a:t>
            </a:r>
            <a:r>
              <a:rPr sz="1600" b="1" spc="15" dirty="0">
                <a:latin typeface="Roboto Bk"/>
                <a:cs typeface="Roboto Bk"/>
              </a:rPr>
              <a:t>a </a:t>
            </a:r>
            <a:r>
              <a:rPr sz="1600" b="1" spc="-5" dirty="0">
                <a:latin typeface="Roboto Bk"/>
                <a:cs typeface="Roboto Bk"/>
              </a:rPr>
              <a:t>random </a:t>
            </a:r>
            <a:r>
              <a:rPr sz="1600" b="1" spc="-10" dirty="0">
                <a:latin typeface="Roboto Bk"/>
                <a:cs typeface="Roboto Bk"/>
              </a:rPr>
              <a:t>set of </a:t>
            </a:r>
            <a:r>
              <a:rPr sz="1600" b="1" spc="-30" dirty="0">
                <a:latin typeface="Roboto Bk"/>
                <a:cs typeface="Roboto Bk"/>
              </a:rPr>
              <a:t>attributes </a:t>
            </a:r>
            <a:r>
              <a:rPr sz="1600" b="1" spc="-25" dirty="0">
                <a:latin typeface="Roboto Bk"/>
                <a:cs typeface="Roboto Bk"/>
              </a:rPr>
              <a:t> </a:t>
            </a:r>
            <a:r>
              <a:rPr sz="1600" b="1" spc="-10" dirty="0">
                <a:latin typeface="Roboto Bk"/>
                <a:cs typeface="Roboto Bk"/>
              </a:rPr>
              <a:t>from</a:t>
            </a:r>
            <a:r>
              <a:rPr sz="1600" b="1" spc="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the</a:t>
            </a:r>
            <a:r>
              <a:rPr sz="1600" b="1" spc="25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original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10" dirty="0">
                <a:latin typeface="Roboto Bk"/>
                <a:cs typeface="Roboto Bk"/>
              </a:rPr>
              <a:t>dataset</a:t>
            </a:r>
            <a:r>
              <a:rPr sz="1600" b="1" spc="55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is</a:t>
            </a:r>
            <a:r>
              <a:rPr sz="1600" b="1" spc="5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chosen.In</a:t>
            </a:r>
            <a:r>
              <a:rPr sz="1600" b="1" spc="50" dirty="0">
                <a:latin typeface="Roboto Bk"/>
                <a:cs typeface="Roboto Bk"/>
              </a:rPr>
              <a:t> </a:t>
            </a:r>
            <a:r>
              <a:rPr sz="1600" b="1" spc="15" dirty="0">
                <a:latin typeface="Roboto Bk"/>
                <a:cs typeface="Roboto Bk"/>
              </a:rPr>
              <a:t>a</a:t>
            </a:r>
            <a:r>
              <a:rPr sz="1600" b="1" spc="10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dataset,</a:t>
            </a:r>
            <a:r>
              <a:rPr sz="1600" b="1" spc="45" dirty="0">
                <a:latin typeface="Roboto Bk"/>
                <a:cs typeface="Roboto Bk"/>
              </a:rPr>
              <a:t> </a:t>
            </a:r>
            <a:r>
              <a:rPr sz="1600" b="1" spc="-5" dirty="0">
                <a:latin typeface="Roboto Bk"/>
                <a:cs typeface="Roboto Bk"/>
              </a:rPr>
              <a:t>where </a:t>
            </a:r>
            <a:r>
              <a:rPr sz="1600" b="1" spc="-385" dirty="0">
                <a:latin typeface="Roboto Bk"/>
                <a:cs typeface="Roboto Bk"/>
              </a:rPr>
              <a:t> </a:t>
            </a:r>
            <a:r>
              <a:rPr sz="1600" b="1" dirty="0">
                <a:latin typeface="Roboto Bk"/>
                <a:cs typeface="Roboto Bk"/>
              </a:rPr>
              <a:t>M</a:t>
            </a:r>
            <a:r>
              <a:rPr sz="1600" b="1" spc="10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is</a:t>
            </a:r>
            <a:r>
              <a:rPr sz="1600" b="1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the</a:t>
            </a:r>
            <a:r>
              <a:rPr sz="1600" b="1" spc="25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total</a:t>
            </a:r>
            <a:r>
              <a:rPr sz="1600" b="1" spc="30" dirty="0">
                <a:latin typeface="Roboto Bk"/>
                <a:cs typeface="Roboto Bk"/>
              </a:rPr>
              <a:t> </a:t>
            </a:r>
            <a:r>
              <a:rPr sz="1600" b="1" spc="-15" dirty="0">
                <a:latin typeface="Roboto Bk"/>
                <a:cs typeface="Roboto Bk"/>
              </a:rPr>
              <a:t>number</a:t>
            </a:r>
            <a:r>
              <a:rPr sz="1600" b="1" spc="35" dirty="0">
                <a:latin typeface="Roboto Bk"/>
                <a:cs typeface="Roboto Bk"/>
              </a:rPr>
              <a:t> </a:t>
            </a:r>
            <a:r>
              <a:rPr sz="1600" b="1" spc="-10" dirty="0">
                <a:latin typeface="Roboto Bk"/>
                <a:cs typeface="Roboto Bk"/>
              </a:rPr>
              <a:t>of</a:t>
            </a:r>
            <a:r>
              <a:rPr sz="1600" b="1" dirty="0">
                <a:latin typeface="Roboto Bk"/>
                <a:cs typeface="Roboto Bk"/>
              </a:rPr>
              <a:t> </a:t>
            </a:r>
            <a:r>
              <a:rPr sz="1600" b="1" spc="-35" dirty="0">
                <a:latin typeface="Roboto Bk"/>
                <a:cs typeface="Roboto Bk"/>
              </a:rPr>
              <a:t>input</a:t>
            </a:r>
            <a:r>
              <a:rPr sz="1600" b="1" spc="30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attributes</a:t>
            </a:r>
            <a:r>
              <a:rPr sz="1600" b="1" spc="80" dirty="0">
                <a:latin typeface="Roboto Bk"/>
                <a:cs typeface="Roboto Bk"/>
              </a:rPr>
              <a:t> </a:t>
            </a:r>
            <a:r>
              <a:rPr sz="1600" b="1" spc="-35" dirty="0">
                <a:latin typeface="Roboto Bk"/>
                <a:cs typeface="Roboto Bk"/>
              </a:rPr>
              <a:t>in</a:t>
            </a:r>
            <a:r>
              <a:rPr sz="1600" b="1" dirty="0">
                <a:latin typeface="Roboto Bk"/>
                <a:cs typeface="Roboto Bk"/>
              </a:rPr>
              <a:t> </a:t>
            </a:r>
            <a:r>
              <a:rPr sz="1600" b="1" spc="-25" dirty="0">
                <a:latin typeface="Roboto Bk"/>
                <a:cs typeface="Roboto Bk"/>
              </a:rPr>
              <a:t>the</a:t>
            </a:r>
            <a:r>
              <a:rPr sz="1600" b="1" spc="25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dataset, </a:t>
            </a:r>
            <a:r>
              <a:rPr sz="1600" b="1" spc="-385" dirty="0">
                <a:latin typeface="Roboto Bk"/>
                <a:cs typeface="Roboto Bk"/>
              </a:rPr>
              <a:t> </a:t>
            </a:r>
            <a:r>
              <a:rPr sz="1600" b="1" spc="-40" dirty="0">
                <a:latin typeface="Roboto Bk"/>
                <a:cs typeface="Roboto Bk"/>
              </a:rPr>
              <a:t>only</a:t>
            </a:r>
            <a:r>
              <a:rPr sz="1600" b="1" spc="20" dirty="0">
                <a:latin typeface="Roboto Bk"/>
                <a:cs typeface="Roboto Bk"/>
              </a:rPr>
              <a:t> m</a:t>
            </a:r>
            <a:r>
              <a:rPr sz="1600" b="1" dirty="0">
                <a:latin typeface="Roboto Bk"/>
                <a:cs typeface="Roboto Bk"/>
              </a:rPr>
              <a:t> </a:t>
            </a:r>
            <a:r>
              <a:rPr sz="1600" b="1" spc="-30" dirty="0">
                <a:latin typeface="Roboto Bk"/>
                <a:cs typeface="Roboto Bk"/>
              </a:rPr>
              <a:t>attributes</a:t>
            </a:r>
            <a:r>
              <a:rPr sz="1600" b="1" spc="60" dirty="0">
                <a:latin typeface="Roboto Bk"/>
                <a:cs typeface="Roboto Bk"/>
              </a:rPr>
              <a:t> </a:t>
            </a:r>
            <a:r>
              <a:rPr sz="1600" b="1" dirty="0">
                <a:latin typeface="Roboto Bk"/>
                <a:cs typeface="Roboto Bk"/>
              </a:rPr>
              <a:t>are</a:t>
            </a:r>
            <a:r>
              <a:rPr sz="1600" b="1" spc="15" dirty="0">
                <a:latin typeface="Roboto Bk"/>
                <a:cs typeface="Roboto Bk"/>
              </a:rPr>
              <a:t> </a:t>
            </a:r>
            <a:r>
              <a:rPr sz="1600" b="1" dirty="0">
                <a:latin typeface="Roboto Bk"/>
                <a:cs typeface="Roboto Bk"/>
              </a:rPr>
              <a:t>chosen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15" dirty="0">
                <a:latin typeface="Roboto Bk"/>
                <a:cs typeface="Roboto Bk"/>
              </a:rPr>
              <a:t>at</a:t>
            </a:r>
            <a:r>
              <a:rPr sz="1600" b="1" spc="10" dirty="0">
                <a:latin typeface="Roboto Bk"/>
                <a:cs typeface="Roboto Bk"/>
              </a:rPr>
              <a:t> </a:t>
            </a:r>
            <a:r>
              <a:rPr sz="1600" b="1" spc="-5" dirty="0">
                <a:latin typeface="Roboto Bk"/>
                <a:cs typeface="Roboto Bk"/>
              </a:rPr>
              <a:t>random</a:t>
            </a:r>
            <a:r>
              <a:rPr sz="1600" b="1" spc="30" dirty="0">
                <a:latin typeface="Roboto Bk"/>
                <a:cs typeface="Roboto Bk"/>
              </a:rPr>
              <a:t> </a:t>
            </a:r>
            <a:r>
              <a:rPr sz="1600" b="1" spc="-15" dirty="0">
                <a:latin typeface="Roboto Bk"/>
                <a:cs typeface="Roboto Bk"/>
              </a:rPr>
              <a:t>for</a:t>
            </a:r>
            <a:r>
              <a:rPr sz="1600" b="1" spc="-5" dirty="0">
                <a:latin typeface="Roboto Bk"/>
                <a:cs typeface="Roboto Bk"/>
              </a:rPr>
              <a:t> </a:t>
            </a:r>
            <a:r>
              <a:rPr sz="1600" b="1" dirty="0">
                <a:latin typeface="Roboto Bk"/>
                <a:cs typeface="Roboto Bk"/>
              </a:rPr>
              <a:t>each</a:t>
            </a:r>
            <a:r>
              <a:rPr sz="1600" b="1" spc="15" dirty="0">
                <a:latin typeface="Roboto Bk"/>
                <a:cs typeface="Roboto Bk"/>
              </a:rPr>
              <a:t> </a:t>
            </a:r>
            <a:r>
              <a:rPr sz="1600" b="1" spc="-20" dirty="0">
                <a:latin typeface="Roboto Bk"/>
                <a:cs typeface="Roboto Bk"/>
              </a:rPr>
              <a:t>tree </a:t>
            </a:r>
            <a:r>
              <a:rPr sz="1600" b="1" spc="-15" dirty="0">
                <a:latin typeface="Roboto Bk"/>
                <a:cs typeface="Roboto Bk"/>
              </a:rPr>
              <a:t> </a:t>
            </a:r>
            <a:r>
              <a:rPr sz="1600" b="1" spc="-5" dirty="0">
                <a:latin typeface="Roboto Bk"/>
                <a:cs typeface="Roboto Bk"/>
              </a:rPr>
              <a:t>where</a:t>
            </a:r>
            <a:r>
              <a:rPr sz="1600" b="1" spc="20" dirty="0">
                <a:latin typeface="Roboto Bk"/>
                <a:cs typeface="Roboto Bk"/>
              </a:rPr>
              <a:t> </a:t>
            </a:r>
            <a:r>
              <a:rPr sz="1600" b="1" spc="-15" dirty="0">
                <a:latin typeface="Roboto Bk"/>
                <a:cs typeface="Roboto Bk"/>
              </a:rPr>
              <a:t>m&lt;M.</a:t>
            </a:r>
            <a:endParaRPr sz="1600">
              <a:latin typeface="Roboto Bk"/>
              <a:cs typeface="Roboto B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0155" y="1143000"/>
            <a:ext cx="3186683" cy="36621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92952" y="3497579"/>
            <a:ext cx="474345" cy="330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2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95"/>
              </a:spcBef>
            </a:pPr>
            <a:r>
              <a:rPr sz="1000" spc="-5" dirty="0">
                <a:latin typeface="Arial MT"/>
                <a:cs typeface="Arial MT"/>
              </a:rPr>
              <a:t>Bot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3259" y="3459479"/>
            <a:ext cx="731520" cy="330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90"/>
              </a:spcBef>
            </a:pPr>
            <a:r>
              <a:rPr sz="1000" dirty="0">
                <a:latin typeface="Arial MT"/>
                <a:cs typeface="Arial MT"/>
              </a:rPr>
              <a:t>Human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3231" y="3459479"/>
            <a:ext cx="548640" cy="330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76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90"/>
              </a:spcBef>
            </a:pPr>
            <a:r>
              <a:rPr sz="1000" spc="-5" dirty="0">
                <a:latin typeface="Arial MT"/>
                <a:cs typeface="Arial MT"/>
              </a:rPr>
              <a:t>Bot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3693" y="4430979"/>
            <a:ext cx="215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B</a:t>
            </a:r>
            <a:r>
              <a:rPr sz="1000" spc="-5" dirty="0">
                <a:latin typeface="Arial MT"/>
                <a:cs typeface="Arial MT"/>
              </a:rPr>
              <a:t>ot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26238"/>
            <a:ext cx="1689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2A3990"/>
                </a:solidFill>
              </a:rPr>
              <a:t>Algorithm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6854" y="642645"/>
            <a:ext cx="8072120" cy="18503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Times New Roman"/>
                <a:cs typeface="Times New Roman"/>
              </a:rPr>
              <a:t>User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visits 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web application.</a:t>
            </a:r>
            <a:endParaRPr sz="13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10" dirty="0">
                <a:latin typeface="Times New Roman"/>
                <a:cs typeface="Times New Roman"/>
              </a:rPr>
              <a:t>User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signs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his/her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Twitter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account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allows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web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application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read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user’s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twitter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feed.</a:t>
            </a:r>
            <a:endParaRPr sz="13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web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application,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access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given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by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fetch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user’s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Twitter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Twitter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API</a:t>
            </a:r>
            <a:endParaRPr sz="13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10" dirty="0">
                <a:latin typeface="Times New Roman"/>
                <a:cs typeface="Times New Roman"/>
              </a:rPr>
              <a:t>For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every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tweet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user’s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Twitter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feed,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web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application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sends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userId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tweeter’s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account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server.</a:t>
            </a:r>
            <a:endParaRPr sz="13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server,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receiving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user-id,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check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Redis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cache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existing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classification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output.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955675" lvl="1" indent="-40449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955675" algn="l"/>
                <a:tab pos="956310" algn="l"/>
              </a:tabLst>
            </a:pPr>
            <a:r>
              <a:rPr sz="1300" spc="-5" dirty="0">
                <a:latin typeface="Times New Roman"/>
                <a:cs typeface="Times New Roman"/>
              </a:rPr>
              <a:t>If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cache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classification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output,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return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output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web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application</a:t>
            </a:r>
            <a:endParaRPr sz="1300">
              <a:latin typeface="Times New Roman"/>
              <a:cs typeface="Times New Roman"/>
            </a:endParaRPr>
          </a:p>
          <a:p>
            <a:pPr marL="923290" lvl="1" indent="-37211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923290" algn="l"/>
                <a:tab pos="923925" algn="l"/>
              </a:tabLst>
            </a:pPr>
            <a:r>
              <a:rPr sz="1300" spc="-5" dirty="0">
                <a:latin typeface="Times New Roman"/>
                <a:cs typeface="Times New Roman"/>
              </a:rPr>
              <a:t>Else,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1832" y="2724988"/>
            <a:ext cx="1123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i.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1832" y="3181350"/>
            <a:ext cx="1581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ii.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1832" y="3637026"/>
            <a:ext cx="2044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iii.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9705" y="2695047"/>
            <a:ext cx="6655434" cy="116522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34"/>
              </a:spcBef>
            </a:pP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server uses the Twitter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API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fetch details necessary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5" dirty="0">
                <a:latin typeface="Times New Roman"/>
                <a:cs typeface="Times New Roman"/>
              </a:rPr>
              <a:t> the classification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model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predict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300" spc="-5" dirty="0">
                <a:latin typeface="Times New Roman"/>
                <a:cs typeface="Times New Roman"/>
              </a:rPr>
              <a:t>output.</a:t>
            </a:r>
            <a:endParaRPr sz="1300">
              <a:latin typeface="Times New Roman"/>
              <a:cs typeface="Times New Roman"/>
            </a:endParaRPr>
          </a:p>
          <a:p>
            <a:pPr marL="12700" marR="459105" indent="119380">
              <a:lnSpc>
                <a:spcPct val="114599"/>
              </a:lnSpc>
              <a:spcBef>
                <a:spcPts val="10"/>
              </a:spcBef>
            </a:pP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server,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successful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fetch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details,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sends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AWS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Lambda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function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classification.</a:t>
            </a:r>
            <a:endParaRPr sz="130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Lambda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receiving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details,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fetches 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trained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machine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learning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model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1832" y="3833266"/>
            <a:ext cx="6664959" cy="709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340"/>
              </a:spcBef>
            </a:pPr>
            <a:r>
              <a:rPr sz="1300" dirty="0">
                <a:latin typeface="Times New Roman"/>
                <a:cs typeface="Times New Roman"/>
              </a:rPr>
              <a:t>from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Amazon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S3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classify 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user.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returns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output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back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server.</a:t>
            </a:r>
            <a:endParaRPr sz="1300">
              <a:latin typeface="Times New Roman"/>
              <a:cs typeface="Times New Roman"/>
            </a:endParaRPr>
          </a:p>
          <a:p>
            <a:pPr marL="520065" marR="5080" indent="-508000">
              <a:lnSpc>
                <a:spcPct val="114599"/>
              </a:lnSpc>
              <a:spcBef>
                <a:spcPts val="10"/>
              </a:spcBef>
              <a:tabLst>
                <a:tab pos="676275" algn="l"/>
              </a:tabLst>
            </a:pPr>
            <a:r>
              <a:rPr sz="1300" spc="-5" dirty="0">
                <a:latin typeface="Times New Roman"/>
                <a:cs typeface="Times New Roman"/>
              </a:rPr>
              <a:t>iv.		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server,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receiving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output,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formats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accordingly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sends</a:t>
            </a:r>
            <a:r>
              <a:rPr sz="1300" spc="-5" dirty="0">
                <a:latin typeface="Times New Roman"/>
                <a:cs typeface="Times New Roman"/>
              </a:rPr>
              <a:t> the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output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web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application.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994" y="4548632"/>
            <a:ext cx="14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6.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4925" y="4548632"/>
            <a:ext cx="6802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web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application,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receiving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classification output,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displays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along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tweet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3123" y="4796249"/>
            <a:ext cx="64135" cy="256540"/>
          </a:xfrm>
          <a:custGeom>
            <a:avLst/>
            <a:gdLst/>
            <a:ahLst/>
            <a:cxnLst/>
            <a:rect l="l" t="t" r="r" b="b"/>
            <a:pathLst>
              <a:path w="64134" h="256539">
                <a:moveTo>
                  <a:pt x="64008" y="0"/>
                </a:moveTo>
                <a:lnTo>
                  <a:pt x="0" y="0"/>
                </a:lnTo>
                <a:lnTo>
                  <a:pt x="0" y="256032"/>
                </a:lnTo>
                <a:lnTo>
                  <a:pt x="64008" y="256032"/>
                </a:lnTo>
                <a:lnTo>
                  <a:pt x="640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0"/>
                </a:moveTo>
                <a:lnTo>
                  <a:pt x="0" y="989076"/>
                </a:lnTo>
                <a:lnTo>
                  <a:pt x="989076" y="989076"/>
                </a:lnTo>
                <a:lnTo>
                  <a:pt x="0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39140"/>
            <a:ext cx="9144000" cy="4404360"/>
            <a:chOff x="0" y="739140"/>
            <a:chExt cx="9144000" cy="4404360"/>
          </a:xfrm>
        </p:grpSpPr>
        <p:sp>
          <p:nvSpPr>
            <p:cNvPr id="4" name="object 4"/>
            <p:cNvSpPr/>
            <p:nvPr/>
          </p:nvSpPr>
          <p:spPr>
            <a:xfrm>
              <a:off x="6181344" y="3902963"/>
              <a:ext cx="989330" cy="989330"/>
            </a:xfrm>
            <a:custGeom>
              <a:avLst/>
              <a:gdLst/>
              <a:ahLst/>
              <a:cxnLst/>
              <a:rect l="l" t="t" r="r" b="b"/>
              <a:pathLst>
                <a:path w="989329" h="989329">
                  <a:moveTo>
                    <a:pt x="989076" y="0"/>
                  </a:moveTo>
                  <a:lnTo>
                    <a:pt x="0" y="989076"/>
                  </a:lnTo>
                  <a:lnTo>
                    <a:pt x="989076" y="989076"/>
                  </a:lnTo>
                  <a:lnTo>
                    <a:pt x="989076" y="0"/>
                  </a:lnTo>
                  <a:close/>
                </a:path>
              </a:pathLst>
            </a:custGeom>
            <a:solidFill>
              <a:srgbClr val="EF6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0419" y="3902963"/>
              <a:ext cx="989330" cy="989330"/>
            </a:xfrm>
            <a:custGeom>
              <a:avLst/>
              <a:gdLst/>
              <a:ahLst/>
              <a:cxnLst/>
              <a:rect l="l" t="t" r="r" b="b"/>
              <a:pathLst>
                <a:path w="989329" h="989329">
                  <a:moveTo>
                    <a:pt x="989076" y="0"/>
                  </a:moveTo>
                  <a:lnTo>
                    <a:pt x="0" y="0"/>
                  </a:lnTo>
                  <a:lnTo>
                    <a:pt x="0" y="989076"/>
                  </a:lnTo>
                  <a:lnTo>
                    <a:pt x="989076" y="989076"/>
                  </a:lnTo>
                  <a:lnTo>
                    <a:pt x="989076" y="0"/>
                  </a:lnTo>
                  <a:close/>
                </a:path>
              </a:pathLst>
            </a:custGeom>
            <a:solidFill>
              <a:srgbClr val="D23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4923" y="3902963"/>
              <a:ext cx="989330" cy="989330"/>
            </a:xfrm>
            <a:custGeom>
              <a:avLst/>
              <a:gdLst/>
              <a:ahLst/>
              <a:cxnLst/>
              <a:rect l="l" t="t" r="r" b="b"/>
              <a:pathLst>
                <a:path w="989329" h="989329">
                  <a:moveTo>
                    <a:pt x="989076" y="0"/>
                  </a:moveTo>
                  <a:lnTo>
                    <a:pt x="0" y="0"/>
                  </a:lnTo>
                  <a:lnTo>
                    <a:pt x="989076" y="989076"/>
                  </a:lnTo>
                  <a:lnTo>
                    <a:pt x="989076" y="0"/>
                  </a:lnTo>
                  <a:close/>
                </a:path>
              </a:pathLst>
            </a:custGeom>
            <a:solidFill>
              <a:srgbClr val="9C2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92039"/>
              <a:ext cx="9144000" cy="251460"/>
            </a:xfrm>
            <a:custGeom>
              <a:avLst/>
              <a:gdLst/>
              <a:ahLst/>
              <a:cxnLst/>
              <a:rect l="l" t="t" r="r" b="b"/>
              <a:pathLst>
                <a:path w="9144000" h="251460">
                  <a:moveTo>
                    <a:pt x="9144000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9144000" y="25145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31" y="739140"/>
              <a:ext cx="8378952" cy="36652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2054" y="233298"/>
            <a:ext cx="150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2A3990"/>
                </a:solidFill>
                <a:latin typeface="Roboto Bk"/>
                <a:cs typeface="Roboto Bk"/>
              </a:rPr>
              <a:t>Block</a:t>
            </a:r>
            <a:r>
              <a:rPr sz="1800" b="1" spc="-50" dirty="0">
                <a:solidFill>
                  <a:srgbClr val="2A3990"/>
                </a:solidFill>
                <a:latin typeface="Roboto Bk"/>
                <a:cs typeface="Roboto Bk"/>
              </a:rPr>
              <a:t> </a:t>
            </a:r>
            <a:r>
              <a:rPr sz="1800" b="1" spc="-5" dirty="0">
                <a:solidFill>
                  <a:srgbClr val="2A3990"/>
                </a:solidFill>
                <a:latin typeface="Roboto Bk"/>
                <a:cs typeface="Roboto Bk"/>
              </a:rPr>
              <a:t>Diagram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1013" y="4345635"/>
            <a:ext cx="2370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Block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Training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Phase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0"/>
                </a:moveTo>
                <a:lnTo>
                  <a:pt x="0" y="989076"/>
                </a:lnTo>
                <a:lnTo>
                  <a:pt x="989076" y="989076"/>
                </a:lnTo>
                <a:lnTo>
                  <a:pt x="0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92708"/>
            <a:ext cx="9144000" cy="4051300"/>
            <a:chOff x="0" y="1092708"/>
            <a:chExt cx="9144000" cy="4051300"/>
          </a:xfrm>
        </p:grpSpPr>
        <p:sp>
          <p:nvSpPr>
            <p:cNvPr id="4" name="object 4"/>
            <p:cNvSpPr/>
            <p:nvPr/>
          </p:nvSpPr>
          <p:spPr>
            <a:xfrm>
              <a:off x="6181344" y="3902963"/>
              <a:ext cx="989330" cy="989330"/>
            </a:xfrm>
            <a:custGeom>
              <a:avLst/>
              <a:gdLst/>
              <a:ahLst/>
              <a:cxnLst/>
              <a:rect l="l" t="t" r="r" b="b"/>
              <a:pathLst>
                <a:path w="989329" h="989329">
                  <a:moveTo>
                    <a:pt x="989076" y="0"/>
                  </a:moveTo>
                  <a:lnTo>
                    <a:pt x="0" y="989076"/>
                  </a:lnTo>
                  <a:lnTo>
                    <a:pt x="989076" y="989076"/>
                  </a:lnTo>
                  <a:lnTo>
                    <a:pt x="989076" y="0"/>
                  </a:lnTo>
                  <a:close/>
                </a:path>
              </a:pathLst>
            </a:custGeom>
            <a:solidFill>
              <a:srgbClr val="EF6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0419" y="3902963"/>
              <a:ext cx="989330" cy="989330"/>
            </a:xfrm>
            <a:custGeom>
              <a:avLst/>
              <a:gdLst/>
              <a:ahLst/>
              <a:cxnLst/>
              <a:rect l="l" t="t" r="r" b="b"/>
              <a:pathLst>
                <a:path w="989329" h="989329">
                  <a:moveTo>
                    <a:pt x="989076" y="0"/>
                  </a:moveTo>
                  <a:lnTo>
                    <a:pt x="0" y="0"/>
                  </a:lnTo>
                  <a:lnTo>
                    <a:pt x="0" y="989076"/>
                  </a:lnTo>
                  <a:lnTo>
                    <a:pt x="989076" y="989076"/>
                  </a:lnTo>
                  <a:lnTo>
                    <a:pt x="989076" y="0"/>
                  </a:lnTo>
                  <a:close/>
                </a:path>
              </a:pathLst>
            </a:custGeom>
            <a:solidFill>
              <a:srgbClr val="D23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4923" y="3902963"/>
              <a:ext cx="989330" cy="989330"/>
            </a:xfrm>
            <a:custGeom>
              <a:avLst/>
              <a:gdLst/>
              <a:ahLst/>
              <a:cxnLst/>
              <a:rect l="l" t="t" r="r" b="b"/>
              <a:pathLst>
                <a:path w="989329" h="989329">
                  <a:moveTo>
                    <a:pt x="989076" y="0"/>
                  </a:moveTo>
                  <a:lnTo>
                    <a:pt x="0" y="0"/>
                  </a:lnTo>
                  <a:lnTo>
                    <a:pt x="989076" y="989076"/>
                  </a:lnTo>
                  <a:lnTo>
                    <a:pt x="989076" y="0"/>
                  </a:lnTo>
                  <a:close/>
                </a:path>
              </a:pathLst>
            </a:custGeom>
            <a:solidFill>
              <a:srgbClr val="9C2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92039"/>
              <a:ext cx="9144000" cy="251460"/>
            </a:xfrm>
            <a:custGeom>
              <a:avLst/>
              <a:gdLst/>
              <a:ahLst/>
              <a:cxnLst/>
              <a:rect l="l" t="t" r="r" b="b"/>
              <a:pathLst>
                <a:path w="9144000" h="251460">
                  <a:moveTo>
                    <a:pt x="9144000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9144000" y="25145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92708"/>
              <a:ext cx="8839200" cy="351586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2366" y="345440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Roboto"/>
                <a:cs typeface="Roboto"/>
              </a:rPr>
              <a:t>DFD</a:t>
            </a:r>
            <a:r>
              <a:rPr sz="1800" b="1" spc="-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Level</a:t>
            </a:r>
            <a:r>
              <a:rPr sz="1800" b="1" spc="-25" dirty="0">
                <a:latin typeface="Roboto"/>
                <a:cs typeface="Roboto"/>
              </a:rPr>
              <a:t> </a:t>
            </a:r>
            <a:r>
              <a:rPr sz="1800" b="1" spc="-90" dirty="0">
                <a:latin typeface="Roboto"/>
                <a:cs typeface="Roboto"/>
              </a:rPr>
              <a:t>-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1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923" y="3902964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0" y="0"/>
                </a:moveTo>
                <a:lnTo>
                  <a:pt x="0" y="989076"/>
                </a:lnTo>
                <a:lnTo>
                  <a:pt x="989076" y="989076"/>
                </a:lnTo>
                <a:lnTo>
                  <a:pt x="0" y="0"/>
                </a:lnTo>
                <a:close/>
              </a:path>
            </a:pathLst>
          </a:custGeom>
          <a:solidFill>
            <a:srgbClr val="EF6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6181344" y="3902964"/>
              <a:ext cx="989330" cy="989330"/>
            </a:xfrm>
            <a:custGeom>
              <a:avLst/>
              <a:gdLst/>
              <a:ahLst/>
              <a:cxnLst/>
              <a:rect l="l" t="t" r="r" b="b"/>
              <a:pathLst>
                <a:path w="989329" h="989329">
                  <a:moveTo>
                    <a:pt x="989076" y="0"/>
                  </a:moveTo>
                  <a:lnTo>
                    <a:pt x="0" y="989076"/>
                  </a:lnTo>
                  <a:lnTo>
                    <a:pt x="989076" y="989076"/>
                  </a:lnTo>
                  <a:lnTo>
                    <a:pt x="989076" y="0"/>
                  </a:lnTo>
                  <a:close/>
                </a:path>
              </a:pathLst>
            </a:custGeom>
            <a:solidFill>
              <a:srgbClr val="EF6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0419" y="3902964"/>
              <a:ext cx="989330" cy="989330"/>
            </a:xfrm>
            <a:custGeom>
              <a:avLst/>
              <a:gdLst/>
              <a:ahLst/>
              <a:cxnLst/>
              <a:rect l="l" t="t" r="r" b="b"/>
              <a:pathLst>
                <a:path w="989329" h="989329">
                  <a:moveTo>
                    <a:pt x="989076" y="0"/>
                  </a:moveTo>
                  <a:lnTo>
                    <a:pt x="0" y="0"/>
                  </a:lnTo>
                  <a:lnTo>
                    <a:pt x="0" y="989076"/>
                  </a:lnTo>
                  <a:lnTo>
                    <a:pt x="989076" y="989076"/>
                  </a:lnTo>
                  <a:lnTo>
                    <a:pt x="989076" y="0"/>
                  </a:lnTo>
                  <a:close/>
                </a:path>
              </a:pathLst>
            </a:custGeom>
            <a:solidFill>
              <a:srgbClr val="D23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4923" y="3902964"/>
              <a:ext cx="989330" cy="989330"/>
            </a:xfrm>
            <a:custGeom>
              <a:avLst/>
              <a:gdLst/>
              <a:ahLst/>
              <a:cxnLst/>
              <a:rect l="l" t="t" r="r" b="b"/>
              <a:pathLst>
                <a:path w="989329" h="989329">
                  <a:moveTo>
                    <a:pt x="989076" y="0"/>
                  </a:moveTo>
                  <a:lnTo>
                    <a:pt x="0" y="0"/>
                  </a:lnTo>
                  <a:lnTo>
                    <a:pt x="989076" y="989076"/>
                  </a:lnTo>
                  <a:lnTo>
                    <a:pt x="989076" y="0"/>
                  </a:lnTo>
                  <a:close/>
                </a:path>
              </a:pathLst>
            </a:custGeom>
            <a:solidFill>
              <a:srgbClr val="9C2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92039"/>
              <a:ext cx="9144000" cy="251460"/>
            </a:xfrm>
            <a:custGeom>
              <a:avLst/>
              <a:gdLst/>
              <a:ahLst/>
              <a:cxnLst/>
              <a:rect l="l" t="t" r="r" b="b"/>
              <a:pathLst>
                <a:path w="9144000" h="251460">
                  <a:moveTo>
                    <a:pt x="9144000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9144000" y="25145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391058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189089" y="328040"/>
            <a:ext cx="138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Roboto"/>
                <a:cs typeface="Roboto"/>
              </a:rPr>
              <a:t>DFD</a:t>
            </a:r>
            <a:r>
              <a:rPr sz="1800" b="1" spc="-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Level</a:t>
            </a:r>
            <a:r>
              <a:rPr sz="1800" b="1" spc="-25" dirty="0">
                <a:latin typeface="Roboto"/>
                <a:cs typeface="Roboto"/>
              </a:rPr>
              <a:t> </a:t>
            </a:r>
            <a:r>
              <a:rPr sz="1800" b="1" spc="-90" dirty="0">
                <a:latin typeface="Roboto"/>
                <a:cs typeface="Roboto"/>
              </a:rPr>
              <a:t>-</a:t>
            </a:r>
            <a:r>
              <a:rPr sz="1800" b="1" spc="-1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2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962" y="4496561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49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3410" y="1917903"/>
            <a:ext cx="3218180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solidFill>
                  <a:srgbClr val="2A3990"/>
                </a:solidFill>
                <a:latin typeface="Roboto Bk"/>
                <a:cs typeface="Roboto Bk"/>
              </a:rPr>
              <a:t>Technologies</a:t>
            </a:r>
            <a:endParaRPr sz="4200">
              <a:latin typeface="Roboto Bk"/>
              <a:cs typeface="Roboto Bk"/>
            </a:endParaRPr>
          </a:p>
          <a:p>
            <a:pPr marL="1225550" marR="685165" algn="ctr">
              <a:lnSpc>
                <a:spcPct val="100000"/>
              </a:lnSpc>
              <a:spcBef>
                <a:spcPts val="2180"/>
              </a:spcBef>
            </a:pPr>
            <a:r>
              <a:rPr sz="2100" b="1" spc="-30" dirty="0">
                <a:solidFill>
                  <a:srgbClr val="434343"/>
                </a:solidFill>
                <a:latin typeface="Roboto Bk"/>
                <a:cs typeface="Roboto Bk"/>
              </a:rPr>
              <a:t>Algor</a:t>
            </a:r>
            <a:r>
              <a:rPr sz="2100" b="1" spc="-25" dirty="0">
                <a:solidFill>
                  <a:srgbClr val="434343"/>
                </a:solidFill>
                <a:latin typeface="Roboto Bk"/>
                <a:cs typeface="Roboto Bk"/>
              </a:rPr>
              <a:t>i</a:t>
            </a:r>
            <a:r>
              <a:rPr sz="2100" b="1" spc="-15" dirty="0">
                <a:solidFill>
                  <a:srgbClr val="434343"/>
                </a:solidFill>
                <a:latin typeface="Roboto Bk"/>
                <a:cs typeface="Roboto Bk"/>
              </a:rPr>
              <a:t>th</a:t>
            </a:r>
            <a:r>
              <a:rPr sz="2100" b="1" spc="-35" dirty="0">
                <a:solidFill>
                  <a:srgbClr val="434343"/>
                </a:solidFill>
                <a:latin typeface="Roboto Bk"/>
                <a:cs typeface="Roboto Bk"/>
              </a:rPr>
              <a:t>m</a:t>
            </a:r>
            <a:r>
              <a:rPr sz="2100" b="1" spc="5" dirty="0">
                <a:solidFill>
                  <a:srgbClr val="434343"/>
                </a:solidFill>
                <a:latin typeface="Roboto Bk"/>
                <a:cs typeface="Roboto Bk"/>
              </a:rPr>
              <a:t>s  </a:t>
            </a:r>
            <a:r>
              <a:rPr sz="2100" b="1" spc="-30" dirty="0">
                <a:solidFill>
                  <a:srgbClr val="434343"/>
                </a:solidFill>
                <a:latin typeface="Roboto Bk"/>
                <a:cs typeface="Roboto Bk"/>
              </a:rPr>
              <a:t>Libraries </a:t>
            </a:r>
            <a:r>
              <a:rPr sz="2100" b="1" spc="-2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2100" b="1" spc="10" dirty="0">
                <a:solidFill>
                  <a:srgbClr val="434343"/>
                </a:solidFill>
                <a:latin typeface="Roboto Bk"/>
                <a:cs typeface="Roboto Bk"/>
              </a:rPr>
              <a:t>Tools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3025" y="715137"/>
            <a:ext cx="3439795" cy="34448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375"/>
              </a:spcBef>
              <a:buChar char="●"/>
              <a:tabLst>
                <a:tab pos="335280" algn="l"/>
                <a:tab pos="335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endParaRPr sz="1500">
              <a:latin typeface="Arial MT"/>
              <a:cs typeface="Arial MT"/>
            </a:endParaRPr>
          </a:p>
          <a:p>
            <a:pPr marL="335280" marR="368935" indent="-323215">
              <a:lnSpc>
                <a:spcPct val="114799"/>
              </a:lnSpc>
              <a:spcBef>
                <a:spcPts val="10"/>
              </a:spcBef>
              <a:buChar char="●"/>
              <a:tabLst>
                <a:tab pos="335280" algn="l"/>
                <a:tab pos="335915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Scikit-learn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learning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algorithms</a:t>
            </a:r>
            <a:endParaRPr sz="1500">
              <a:latin typeface="Arial MT"/>
              <a:cs typeface="Arial MT"/>
            </a:endParaRPr>
          </a:p>
          <a:p>
            <a:pPr marL="335280" indent="-323215">
              <a:lnSpc>
                <a:spcPct val="100000"/>
              </a:lnSpc>
              <a:spcBef>
                <a:spcPts val="275"/>
              </a:spcBef>
              <a:buChar char="●"/>
              <a:tabLst>
                <a:tab pos="335280" algn="l"/>
                <a:tab pos="335915" algn="l"/>
              </a:tabLst>
            </a:pP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(Lambda,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Gateway,</a:t>
            </a:r>
            <a:r>
              <a:rPr sz="1500" spc="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S3)</a:t>
            </a:r>
            <a:endParaRPr sz="1500">
              <a:latin typeface="Arial MT"/>
              <a:cs typeface="Arial MT"/>
            </a:endParaRPr>
          </a:p>
          <a:p>
            <a:pPr marL="335280" marR="933450" indent="-323215">
              <a:lnSpc>
                <a:spcPts val="2080"/>
              </a:lnSpc>
              <a:spcBef>
                <a:spcPts val="100"/>
              </a:spcBef>
              <a:buChar char="●"/>
              <a:tabLst>
                <a:tab pos="335280" algn="l"/>
                <a:tab pos="335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Seaborn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graphing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visualization.</a:t>
            </a:r>
            <a:endParaRPr sz="1500">
              <a:latin typeface="Arial MT"/>
              <a:cs typeface="Arial MT"/>
            </a:endParaRPr>
          </a:p>
          <a:p>
            <a:pPr marL="335280" indent="-323215">
              <a:lnSpc>
                <a:spcPct val="100000"/>
              </a:lnSpc>
              <a:spcBef>
                <a:spcPts val="145"/>
              </a:spcBef>
              <a:buChar char="●"/>
              <a:tabLst>
                <a:tab pos="335280" algn="l"/>
                <a:tab pos="335915" algn="l"/>
                <a:tab pos="134175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MongoDB	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(Database)</a:t>
            </a:r>
            <a:endParaRPr sz="1500">
              <a:latin typeface="Arial MT"/>
              <a:cs typeface="Arial MT"/>
            </a:endParaRPr>
          </a:p>
          <a:p>
            <a:pPr marL="335280" indent="-323215">
              <a:lnSpc>
                <a:spcPct val="100000"/>
              </a:lnSpc>
              <a:spcBef>
                <a:spcPts val="275"/>
              </a:spcBef>
              <a:buChar char="●"/>
              <a:tabLst>
                <a:tab pos="335280" algn="l"/>
                <a:tab pos="335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libraries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pickle</a:t>
            </a:r>
            <a:endParaRPr sz="1500">
              <a:latin typeface="Arial MT"/>
              <a:cs typeface="Arial MT"/>
            </a:endParaRPr>
          </a:p>
          <a:p>
            <a:pPr marL="335280" indent="-323215">
              <a:lnSpc>
                <a:spcPct val="100000"/>
              </a:lnSpc>
              <a:spcBef>
                <a:spcPts val="265"/>
              </a:spcBef>
              <a:buChar char="●"/>
              <a:tabLst>
                <a:tab pos="335280" algn="l"/>
                <a:tab pos="335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Twitter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endParaRPr sz="1500">
              <a:latin typeface="Arial MT"/>
              <a:cs typeface="Arial MT"/>
            </a:endParaRPr>
          </a:p>
          <a:p>
            <a:pPr marL="335280" indent="-323215">
              <a:lnSpc>
                <a:spcPct val="100000"/>
              </a:lnSpc>
              <a:spcBef>
                <a:spcPts val="275"/>
              </a:spcBef>
              <a:buChar char="●"/>
              <a:tabLst>
                <a:tab pos="335280" algn="l"/>
                <a:tab pos="335915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Redis</a:t>
            </a:r>
            <a:r>
              <a:rPr sz="15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(Cache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Store)</a:t>
            </a:r>
            <a:endParaRPr sz="1500">
              <a:latin typeface="Arial MT"/>
              <a:cs typeface="Arial MT"/>
            </a:endParaRPr>
          </a:p>
          <a:p>
            <a:pPr marL="335280" indent="-323215">
              <a:lnSpc>
                <a:spcPct val="100000"/>
              </a:lnSpc>
              <a:spcBef>
                <a:spcPts val="270"/>
              </a:spcBef>
              <a:buChar char="●"/>
              <a:tabLst>
                <a:tab pos="335280" algn="l"/>
                <a:tab pos="335915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Nodejs</a:t>
            </a:r>
            <a:r>
              <a:rPr sz="15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(Back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End)</a:t>
            </a:r>
            <a:endParaRPr sz="1500">
              <a:latin typeface="Arial MT"/>
              <a:cs typeface="Arial MT"/>
            </a:endParaRPr>
          </a:p>
          <a:p>
            <a:pPr marL="335280" marR="5080" indent="-323215">
              <a:lnSpc>
                <a:spcPct val="1147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●"/>
              <a:tabLst>
                <a:tab pos="387350" algn="l"/>
                <a:tab pos="387985" algn="l"/>
                <a:tab pos="1021080" algn="l"/>
              </a:tabLst>
            </a:pPr>
            <a:r>
              <a:rPr dirty="0"/>
              <a:t>	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HTML,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CSS,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JS,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JQuery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,Bootstrap,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AJAX	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(FrontEnd)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1934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A3990"/>
                </a:solidFill>
              </a:rPr>
              <a:t>References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009675" y="1727961"/>
            <a:ext cx="43180" cy="169545"/>
          </a:xfrm>
          <a:custGeom>
            <a:avLst/>
            <a:gdLst/>
            <a:ahLst/>
            <a:cxnLst/>
            <a:rect l="l" t="t" r="r" b="b"/>
            <a:pathLst>
              <a:path w="43180" h="169544">
                <a:moveTo>
                  <a:pt x="42671" y="0"/>
                </a:moveTo>
                <a:lnTo>
                  <a:pt x="0" y="0"/>
                </a:lnTo>
                <a:lnTo>
                  <a:pt x="0" y="169163"/>
                </a:lnTo>
                <a:lnTo>
                  <a:pt x="42671" y="169163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3975" y="2550922"/>
            <a:ext cx="43180" cy="169545"/>
          </a:xfrm>
          <a:custGeom>
            <a:avLst/>
            <a:gdLst/>
            <a:ahLst/>
            <a:cxnLst/>
            <a:rect l="l" t="t" r="r" b="b"/>
            <a:pathLst>
              <a:path w="43180" h="169544">
                <a:moveTo>
                  <a:pt x="42671" y="0"/>
                </a:moveTo>
                <a:lnTo>
                  <a:pt x="0" y="0"/>
                </a:lnTo>
                <a:lnTo>
                  <a:pt x="0" y="169163"/>
                </a:lnTo>
                <a:lnTo>
                  <a:pt x="42671" y="169163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2075" y="3373882"/>
            <a:ext cx="43180" cy="169545"/>
          </a:xfrm>
          <a:custGeom>
            <a:avLst/>
            <a:gdLst/>
            <a:ahLst/>
            <a:cxnLst/>
            <a:rect l="l" t="t" r="r" b="b"/>
            <a:pathLst>
              <a:path w="43180" h="169545">
                <a:moveTo>
                  <a:pt x="42671" y="0"/>
                </a:moveTo>
                <a:lnTo>
                  <a:pt x="0" y="0"/>
                </a:lnTo>
                <a:lnTo>
                  <a:pt x="0" y="169164"/>
                </a:lnTo>
                <a:lnTo>
                  <a:pt x="42671" y="169164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50" y="1057990"/>
            <a:ext cx="8097520" cy="32080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825"/>
              </a:spcBef>
              <a:buAutoNum type="arabicPlain"/>
              <a:tabLst>
                <a:tab pos="305435" algn="l"/>
              </a:tabLst>
            </a:pPr>
            <a:r>
              <a:rPr sz="1200" dirty="0">
                <a:latin typeface="Times New Roman"/>
                <a:cs typeface="Times New Roman"/>
              </a:rPr>
              <a:t>Title: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Tweeting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 Twitter: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Cyborg?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Authors: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Zi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Chu,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Steven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Gianvecchio,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Haining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Sushil </a:t>
            </a:r>
            <a:r>
              <a:rPr sz="1200" dirty="0">
                <a:latin typeface="Times New Roman"/>
                <a:cs typeface="Times New Roman"/>
              </a:rPr>
              <a:t>Jajodia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20"/>
              </a:spcBef>
            </a:pPr>
            <a:r>
              <a:rPr sz="1200" spc="-10" dirty="0">
                <a:latin typeface="Times New Roman"/>
                <a:cs typeface="Times New Roman"/>
              </a:rPr>
              <a:t>URL: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Times New Roman"/>
                <a:cs typeface="Times New Roman"/>
                <a:hlinkClick r:id="rId2"/>
              </a:rPr>
              <a:t>http</a:t>
            </a:r>
            <a:r>
              <a:rPr sz="1200" dirty="0">
                <a:solidFill>
                  <a:srgbClr val="EF6192"/>
                </a:solidFill>
                <a:latin typeface="Times New Roman"/>
                <a:cs typeface="Times New Roman"/>
                <a:hlinkClick r:id="rId2"/>
              </a:rPr>
              <a:t>://www.pensivepuffin.com/dwmcphd/syllabi/hcde530_wi17/twitter_readings/chu-who.tweets.ACSAC2010.pdf</a:t>
            </a:r>
            <a:endParaRPr sz="1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720"/>
              </a:spcBef>
              <a:buAutoNum type="arabicPlain" startAt="2"/>
              <a:tabLst>
                <a:tab pos="419100" algn="l"/>
                <a:tab pos="419734" algn="l"/>
              </a:tabLst>
            </a:pPr>
            <a:r>
              <a:rPr sz="1200" spc="-5" dirty="0">
                <a:latin typeface="Times New Roman"/>
                <a:cs typeface="Times New Roman"/>
              </a:rPr>
              <a:t>Title: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Detection: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Balance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Precision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Recall</a:t>
            </a:r>
            <a:endParaRPr sz="12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Authors: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Morstatter,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Liang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Wu,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Tahora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Nazer,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Kathleen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 Carley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Liu</a:t>
            </a:r>
            <a:endParaRPr sz="12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725"/>
              </a:spcBef>
            </a:pPr>
            <a:r>
              <a:rPr sz="1200" spc="-10" dirty="0">
                <a:latin typeface="Times New Roman"/>
                <a:cs typeface="Times New Roman"/>
              </a:rPr>
              <a:t>URL: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Times New Roman"/>
                <a:cs typeface="Times New Roman"/>
                <a:hlinkClick r:id="rId3"/>
              </a:rPr>
              <a:t>http</a:t>
            </a:r>
            <a:r>
              <a:rPr sz="1200" spc="-5" dirty="0">
                <a:solidFill>
                  <a:srgbClr val="EF6192"/>
                </a:solidFill>
                <a:latin typeface="Times New Roman"/>
                <a:cs typeface="Times New Roman"/>
                <a:hlinkClick r:id="rId3"/>
              </a:rPr>
              <a:t>://www.public.asu.edu/~fmorstat/paperpdfs/asonam16.pdf</a:t>
            </a:r>
            <a:endParaRPr sz="1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720"/>
              </a:spcBef>
              <a:buAutoNum type="arabicPlain" startAt="3"/>
              <a:tabLst>
                <a:tab pos="419100" algn="l"/>
                <a:tab pos="419734" algn="l"/>
              </a:tabLst>
            </a:pPr>
            <a:r>
              <a:rPr sz="1200" spc="-5" dirty="0">
                <a:latin typeface="Times New Roman"/>
                <a:cs typeface="Times New Roman"/>
              </a:rPr>
              <a:t>Title: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Human-Bot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Interactions: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Detection,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Estimation,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Characterization</a:t>
            </a:r>
            <a:endParaRPr sz="12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Times New Roman"/>
                <a:cs typeface="Times New Roman"/>
              </a:rPr>
              <a:t>Authors: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Onur </a:t>
            </a:r>
            <a:r>
              <a:rPr sz="1200" spc="-5" dirty="0">
                <a:latin typeface="Times New Roman"/>
                <a:cs typeface="Times New Roman"/>
              </a:rPr>
              <a:t>Varol,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Emilio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Ferrara,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Clayton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A.Davis,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Filippo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Menczer,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Alessandro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Flammini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1200" spc="-10" dirty="0">
                <a:latin typeface="Times New Roman"/>
                <a:cs typeface="Times New Roman"/>
              </a:rPr>
              <a:t>URL: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Times New Roman"/>
                <a:cs typeface="Times New Roman"/>
              </a:rPr>
              <a:t>https</a:t>
            </a:r>
            <a:r>
              <a:rPr sz="1200" spc="-5" dirty="0">
                <a:solidFill>
                  <a:srgbClr val="EF6192"/>
                </a:solidFill>
                <a:latin typeface="Times New Roman"/>
                <a:cs typeface="Times New Roman"/>
              </a:rPr>
              <a:t>://arxiv.org/pdf/1703.03107.pdf</a:t>
            </a:r>
            <a:endParaRPr sz="1200">
              <a:latin typeface="Times New Roman"/>
              <a:cs typeface="Times New Roman"/>
            </a:endParaRPr>
          </a:p>
          <a:p>
            <a:pPr marL="469900" marR="4773930" indent="-457200">
              <a:lnSpc>
                <a:spcPct val="124200"/>
              </a:lnSpc>
              <a:spcBef>
                <a:spcPts val="370"/>
              </a:spcBef>
              <a:buAutoNum type="arabicPlain" startAt="4"/>
              <a:tabLst>
                <a:tab pos="457200" algn="l"/>
                <a:tab pos="457834" algn="l"/>
              </a:tabLst>
            </a:pPr>
            <a:r>
              <a:rPr sz="1200" spc="-5" dirty="0">
                <a:latin typeface="Times New Roman"/>
                <a:cs typeface="Times New Roman"/>
              </a:rPr>
              <a:t>Title: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deploying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trained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Author: </a:t>
            </a:r>
            <a:r>
              <a:rPr sz="1200" dirty="0">
                <a:latin typeface="Times New Roman"/>
                <a:cs typeface="Times New Roman"/>
              </a:rPr>
              <a:t>Jose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Miguel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Arrieta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1200" spc="-10" dirty="0">
                <a:latin typeface="Times New Roman"/>
                <a:cs typeface="Times New Roman"/>
              </a:rPr>
              <a:t>URL: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Times New Roman"/>
                <a:cs typeface="Times New Roman"/>
                <a:hlinkClick r:id="rId4"/>
              </a:rPr>
              <a:t>https://datascience.com.co/creating-an-api-using-scikit-learn-aws-lambda-s3-and-amazon-api-gateway-d9d10317e38d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Thank</a:t>
            </a:r>
            <a:r>
              <a:rPr spc="-80" dirty="0"/>
              <a:t> </a:t>
            </a:r>
            <a:r>
              <a:rPr spc="-9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" y="82294"/>
            <a:ext cx="8805672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7" y="94486"/>
            <a:ext cx="8849868" cy="49667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2213559"/>
            <a:ext cx="411670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/>
              <a:t>Literature</a:t>
            </a:r>
            <a:r>
              <a:rPr sz="4200" spc="-15" dirty="0"/>
              <a:t> </a:t>
            </a:r>
            <a:r>
              <a:rPr sz="4200" spc="-30" dirty="0"/>
              <a:t>Review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201168"/>
            <a:ext cx="2245360" cy="4901565"/>
            <a:chOff x="316991" y="201168"/>
            <a:chExt cx="2245360" cy="4901565"/>
          </a:xfrm>
        </p:grpSpPr>
        <p:sp>
          <p:nvSpPr>
            <p:cNvPr id="3" name="object 3"/>
            <p:cNvSpPr/>
            <p:nvPr/>
          </p:nvSpPr>
          <p:spPr>
            <a:xfrm>
              <a:off x="321563" y="205740"/>
              <a:ext cx="2235835" cy="664845"/>
            </a:xfrm>
            <a:custGeom>
              <a:avLst/>
              <a:gdLst/>
              <a:ahLst/>
              <a:cxnLst/>
              <a:rect l="l" t="t" r="r" b="b"/>
              <a:pathLst>
                <a:path w="2235835" h="664844">
                  <a:moveTo>
                    <a:pt x="2235708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2235708" y="664463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1563" y="205740"/>
              <a:ext cx="2235835" cy="4892040"/>
            </a:xfrm>
            <a:custGeom>
              <a:avLst/>
              <a:gdLst/>
              <a:ahLst/>
              <a:cxnLst/>
              <a:rect l="l" t="t" r="r" b="b"/>
              <a:pathLst>
                <a:path w="2235835" h="4892040">
                  <a:moveTo>
                    <a:pt x="0" y="4892040"/>
                  </a:moveTo>
                  <a:lnTo>
                    <a:pt x="2235708" y="4892040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4892040"/>
                  </a:lnTo>
                  <a:close/>
                </a:path>
              </a:pathLst>
            </a:custGeom>
            <a:ln w="9144">
              <a:solidFill>
                <a:srgbClr val="2A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09876" y="250549"/>
            <a:ext cx="582930" cy="4368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900" spc="-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900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900" spc="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250" y="250549"/>
            <a:ext cx="1417320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0100"/>
              </a:lnSpc>
              <a:spcBef>
                <a:spcPts val="95"/>
              </a:spcBef>
              <a:tabLst>
                <a:tab pos="589280" algn="l"/>
                <a:tab pos="880744" algn="l"/>
              </a:tabLst>
            </a:pP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Online	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Human-Bot 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9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n,		Esti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9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n,  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Characterization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136" y="990727"/>
            <a:ext cx="2226945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" marR="129539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Using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clustering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analysis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characterize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bots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</a:t>
            </a:r>
            <a:endParaRPr sz="1300">
              <a:latin typeface="Arial MT"/>
              <a:cs typeface="Arial MT"/>
            </a:endParaRPr>
          </a:p>
          <a:p>
            <a:pPr marL="543560" indent="-311150">
              <a:lnSpc>
                <a:spcPct val="100000"/>
              </a:lnSpc>
              <a:buChar char="●"/>
              <a:tabLst>
                <a:tab pos="543560" algn="l"/>
                <a:tab pos="544195" algn="l"/>
              </a:tabLst>
            </a:pPr>
            <a:r>
              <a:rPr sz="1300" spc="-10" dirty="0">
                <a:latin typeface="Arial MT"/>
                <a:cs typeface="Arial MT"/>
              </a:rPr>
              <a:t>Spammers</a:t>
            </a:r>
            <a:endParaRPr sz="1300">
              <a:latin typeface="Arial MT"/>
              <a:cs typeface="Arial MT"/>
            </a:endParaRPr>
          </a:p>
          <a:p>
            <a:pPr marL="543560" indent="-311150">
              <a:lnSpc>
                <a:spcPct val="100000"/>
              </a:lnSpc>
              <a:buChar char="●"/>
              <a:tabLst>
                <a:tab pos="543560" algn="l"/>
                <a:tab pos="544195" algn="l"/>
              </a:tabLst>
            </a:pPr>
            <a:r>
              <a:rPr sz="1300" spc="-5" dirty="0">
                <a:latin typeface="Arial MT"/>
                <a:cs typeface="Arial MT"/>
              </a:rPr>
              <a:t>Self-Promoter</a:t>
            </a:r>
            <a:endParaRPr sz="1300">
              <a:latin typeface="Arial MT"/>
              <a:cs typeface="Arial MT"/>
            </a:endParaRPr>
          </a:p>
          <a:p>
            <a:pPr marL="543560" marR="316865" indent="-311150">
              <a:lnSpc>
                <a:spcPct val="100000"/>
              </a:lnSpc>
              <a:buChar char="●"/>
              <a:tabLst>
                <a:tab pos="543560" algn="l"/>
                <a:tab pos="544195" algn="l"/>
              </a:tabLst>
            </a:pPr>
            <a:r>
              <a:rPr sz="1300" spc="-10" dirty="0">
                <a:latin typeface="Arial MT"/>
                <a:cs typeface="Arial MT"/>
              </a:rPr>
              <a:t>Accounts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post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content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from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connected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applications.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86360" marR="222250">
              <a:lnSpc>
                <a:spcPct val="100000"/>
              </a:lnSpc>
            </a:pPr>
            <a:r>
              <a:rPr sz="1300" dirty="0">
                <a:latin typeface="Arial MT"/>
                <a:cs typeface="Arial MT"/>
              </a:rPr>
              <a:t>The </a:t>
            </a:r>
            <a:r>
              <a:rPr sz="1300" spc="-5" dirty="0">
                <a:latin typeface="Arial MT"/>
                <a:cs typeface="Arial MT"/>
              </a:rPr>
              <a:t>best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classification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performance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0.95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AUC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was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obtained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by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Random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Forest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algorithm.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 MT"/>
              <a:cs typeface="Arial MT"/>
            </a:endParaRPr>
          </a:p>
          <a:p>
            <a:pPr marL="543560" marR="130175" indent="-311150">
              <a:lnSpc>
                <a:spcPct val="100000"/>
              </a:lnSpc>
              <a:buChar char="●"/>
              <a:tabLst>
                <a:tab pos="543560" algn="l"/>
                <a:tab pos="544195" algn="l"/>
              </a:tabLst>
            </a:pPr>
            <a:r>
              <a:rPr sz="1300" spc="-5" dirty="0">
                <a:latin typeface="Arial MT"/>
                <a:cs typeface="Arial MT"/>
              </a:rPr>
              <a:t>In some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cases,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boundary separating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bot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human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not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sharp.</a:t>
            </a:r>
            <a:endParaRPr sz="1300">
              <a:latin typeface="Arial MT"/>
              <a:cs typeface="Arial MT"/>
            </a:endParaRPr>
          </a:p>
          <a:p>
            <a:pPr marL="543560" marR="379095" indent="-311150">
              <a:lnSpc>
                <a:spcPct val="100000"/>
              </a:lnSpc>
              <a:buChar char="●"/>
              <a:tabLst>
                <a:tab pos="543560" algn="l"/>
                <a:tab pos="544195" algn="l"/>
              </a:tabLst>
            </a:pPr>
            <a:r>
              <a:rPr sz="1300" dirty="0">
                <a:latin typeface="Arial MT"/>
                <a:cs typeface="Arial MT"/>
              </a:rPr>
              <a:t>Too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many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feature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sets used.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6332" y="185928"/>
            <a:ext cx="2628900" cy="4892040"/>
          </a:xfrm>
          <a:custGeom>
            <a:avLst/>
            <a:gdLst/>
            <a:ahLst/>
            <a:cxnLst/>
            <a:rect l="l" t="t" r="r" b="b"/>
            <a:pathLst>
              <a:path w="2628900" h="4892040">
                <a:moveTo>
                  <a:pt x="0" y="4892040"/>
                </a:moveTo>
                <a:lnTo>
                  <a:pt x="2628899" y="4892040"/>
                </a:lnTo>
                <a:lnTo>
                  <a:pt x="2628899" y="0"/>
                </a:lnTo>
                <a:lnTo>
                  <a:pt x="0" y="0"/>
                </a:lnTo>
                <a:lnTo>
                  <a:pt x="0" y="4892040"/>
                </a:lnTo>
                <a:close/>
              </a:path>
            </a:pathLst>
          </a:custGeom>
          <a:ln w="9143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60904" y="185928"/>
            <a:ext cx="2620010" cy="664845"/>
          </a:xfrm>
          <a:prstGeom prst="rect">
            <a:avLst/>
          </a:prstGeom>
          <a:solidFill>
            <a:srgbClr val="2A3990"/>
          </a:solidFill>
        </p:spPr>
        <p:txBody>
          <a:bodyPr vert="horz" wrap="square" lIns="0" tIns="74295" rIns="0" bIns="0" rtlCol="0">
            <a:spAutoFit/>
          </a:bodyPr>
          <a:lstStyle/>
          <a:p>
            <a:pPr marL="86360" marR="213995">
              <a:lnSpc>
                <a:spcPct val="150200"/>
              </a:lnSpc>
              <a:spcBef>
                <a:spcPts val="585"/>
              </a:spcBef>
            </a:pP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Approach</a:t>
            </a:r>
            <a:r>
              <a:rPr sz="1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Times New Roman"/>
                <a:cs typeface="Times New Roman"/>
              </a:rPr>
              <a:t>Bot</a:t>
            </a:r>
            <a:r>
              <a:rPr sz="1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Detection:</a:t>
            </a:r>
            <a:r>
              <a:rPr sz="1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Striking </a:t>
            </a:r>
            <a:r>
              <a:rPr sz="10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Balance</a:t>
            </a:r>
            <a:r>
              <a:rPr sz="1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Precision and</a:t>
            </a:r>
            <a:r>
              <a:rPr sz="1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imes New Roman"/>
                <a:cs typeface="Times New Roman"/>
              </a:rPr>
              <a:t>Recall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0904" y="1064767"/>
            <a:ext cx="262001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marR="28511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Bot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detection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which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considers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recall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 its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formulation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along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with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precision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using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AdaBoost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algorithm.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 MT"/>
              <a:cs typeface="Arial MT"/>
            </a:endParaRPr>
          </a:p>
          <a:p>
            <a:pPr marL="581025" marR="480695" indent="-311150">
              <a:lnSpc>
                <a:spcPct val="100000"/>
              </a:lnSpc>
              <a:buChar char="●"/>
              <a:tabLst>
                <a:tab pos="581025" algn="l"/>
                <a:tab pos="581660" algn="l"/>
              </a:tabLst>
            </a:pPr>
            <a:r>
              <a:rPr sz="1300" spc="-10" dirty="0">
                <a:latin typeface="Arial MT"/>
                <a:cs typeface="Arial MT"/>
              </a:rPr>
              <a:t>Increased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calculation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complexity.</a:t>
            </a:r>
            <a:endParaRPr sz="1300">
              <a:latin typeface="Arial MT"/>
              <a:cs typeface="Arial MT"/>
            </a:endParaRPr>
          </a:p>
          <a:p>
            <a:pPr marL="581025" indent="-311150">
              <a:lnSpc>
                <a:spcPct val="100000"/>
              </a:lnSpc>
              <a:buChar char="●"/>
              <a:tabLst>
                <a:tab pos="581025" algn="l"/>
                <a:tab pos="581660" algn="l"/>
              </a:tabLst>
            </a:pPr>
            <a:r>
              <a:rPr sz="1300" spc="-5" dirty="0">
                <a:latin typeface="Arial MT"/>
                <a:cs typeface="Arial MT"/>
              </a:rPr>
              <a:t>Decreased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precision.</a:t>
            </a:r>
            <a:endParaRPr sz="1300">
              <a:latin typeface="Arial MT"/>
              <a:cs typeface="Arial MT"/>
            </a:endParaRPr>
          </a:p>
          <a:p>
            <a:pPr marL="581025" indent="-311150">
              <a:lnSpc>
                <a:spcPct val="100000"/>
              </a:lnSpc>
              <a:buChar char="●"/>
              <a:tabLst>
                <a:tab pos="581025" algn="l"/>
                <a:tab pos="581660" algn="l"/>
              </a:tabLst>
            </a:pPr>
            <a:r>
              <a:rPr sz="1300" spc="-5" dirty="0">
                <a:latin typeface="Arial MT"/>
                <a:cs typeface="Arial MT"/>
              </a:rPr>
              <a:t>Need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boosting</a:t>
            </a:r>
            <a:endParaRPr sz="1300">
              <a:latin typeface="Arial MT"/>
              <a:cs typeface="Arial MT"/>
            </a:endParaRPr>
          </a:p>
          <a:p>
            <a:pPr marL="581025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algorithm.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1911" y="230124"/>
            <a:ext cx="3435350" cy="4057015"/>
          </a:xfrm>
          <a:custGeom>
            <a:avLst/>
            <a:gdLst/>
            <a:ahLst/>
            <a:cxnLst/>
            <a:rect l="l" t="t" r="r" b="b"/>
            <a:pathLst>
              <a:path w="3435350" h="4057015">
                <a:moveTo>
                  <a:pt x="0" y="4056888"/>
                </a:moveTo>
                <a:lnTo>
                  <a:pt x="3435095" y="4056888"/>
                </a:lnTo>
                <a:lnTo>
                  <a:pt x="3435095" y="0"/>
                </a:lnTo>
                <a:lnTo>
                  <a:pt x="0" y="0"/>
                </a:lnTo>
                <a:lnTo>
                  <a:pt x="0" y="4056888"/>
                </a:lnTo>
                <a:close/>
              </a:path>
            </a:pathLst>
          </a:custGeom>
          <a:ln w="9144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6484" y="230124"/>
            <a:ext cx="3426460" cy="551815"/>
          </a:xfrm>
          <a:prstGeom prst="rect">
            <a:avLst/>
          </a:prstGeom>
          <a:solidFill>
            <a:srgbClr val="2A3990"/>
          </a:solidFill>
        </p:spPr>
        <p:txBody>
          <a:bodyPr vert="horz" wrap="square" lIns="0" tIns="20955" rIns="0" bIns="0" rtlCol="0">
            <a:spAutoFit/>
          </a:bodyPr>
          <a:lstStyle/>
          <a:p>
            <a:pPr marL="83185" marR="115570">
              <a:lnSpc>
                <a:spcPts val="2340"/>
              </a:lnSpc>
              <a:spcBef>
                <a:spcPts val="165"/>
              </a:spcBef>
            </a:pPr>
            <a:r>
              <a:rPr sz="1300" spc="-10" dirty="0">
                <a:solidFill>
                  <a:srgbClr val="F3F3F3"/>
                </a:solidFill>
                <a:latin typeface="Times New Roman"/>
                <a:cs typeface="Times New Roman"/>
              </a:rPr>
              <a:t>Who</a:t>
            </a:r>
            <a:r>
              <a:rPr sz="1300" spc="280" dirty="0">
                <a:solidFill>
                  <a:srgbClr val="F3F3F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3F3F3"/>
                </a:solidFill>
                <a:latin typeface="Times New Roman"/>
                <a:cs typeface="Times New Roman"/>
              </a:rPr>
              <a:t>is</a:t>
            </a:r>
            <a:r>
              <a:rPr sz="1300" spc="265" dirty="0">
                <a:solidFill>
                  <a:srgbClr val="F3F3F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3F3F3"/>
                </a:solidFill>
                <a:latin typeface="Times New Roman"/>
                <a:cs typeface="Times New Roman"/>
              </a:rPr>
              <a:t>Tweeting</a:t>
            </a:r>
            <a:r>
              <a:rPr sz="1300" spc="270" dirty="0">
                <a:solidFill>
                  <a:srgbClr val="F3F3F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3F3F3"/>
                </a:solidFill>
                <a:latin typeface="Times New Roman"/>
                <a:cs typeface="Times New Roman"/>
              </a:rPr>
              <a:t>on</a:t>
            </a:r>
            <a:r>
              <a:rPr sz="1300" spc="280" dirty="0">
                <a:solidFill>
                  <a:srgbClr val="F3F3F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3F3F3"/>
                </a:solidFill>
                <a:latin typeface="Times New Roman"/>
                <a:cs typeface="Times New Roman"/>
              </a:rPr>
              <a:t>Twitter:</a:t>
            </a:r>
            <a:r>
              <a:rPr sz="1300" spc="265" dirty="0">
                <a:solidFill>
                  <a:srgbClr val="F3F3F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3F3F3"/>
                </a:solidFill>
                <a:latin typeface="Times New Roman"/>
                <a:cs typeface="Times New Roman"/>
              </a:rPr>
              <a:t>Human,</a:t>
            </a:r>
            <a:r>
              <a:rPr sz="1300" spc="270" dirty="0">
                <a:solidFill>
                  <a:srgbClr val="F3F3F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3F3F3"/>
                </a:solidFill>
                <a:latin typeface="Times New Roman"/>
                <a:cs typeface="Times New Roman"/>
              </a:rPr>
              <a:t>Bot,</a:t>
            </a:r>
            <a:r>
              <a:rPr sz="1300" spc="280" dirty="0">
                <a:solidFill>
                  <a:srgbClr val="F3F3F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F3F3F3"/>
                </a:solidFill>
                <a:latin typeface="Times New Roman"/>
                <a:cs typeface="Times New Roman"/>
              </a:rPr>
              <a:t>or </a:t>
            </a:r>
            <a:r>
              <a:rPr sz="1300" spc="-310" dirty="0">
                <a:solidFill>
                  <a:srgbClr val="F3F3F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F3F3F3"/>
                </a:solidFill>
                <a:latin typeface="Times New Roman"/>
                <a:cs typeface="Times New Roman"/>
              </a:rPr>
              <a:t>Cyborg?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96484" y="1004443"/>
            <a:ext cx="34264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0" marR="13398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classify a </a:t>
            </a:r>
            <a:r>
              <a:rPr sz="1400" spc="-5" dirty="0">
                <a:latin typeface="Arial MT"/>
                <a:cs typeface="Arial MT"/>
              </a:rPr>
              <a:t>Twitter </a:t>
            </a:r>
            <a:r>
              <a:rPr sz="1400" dirty="0">
                <a:latin typeface="Arial MT"/>
                <a:cs typeface="Arial MT"/>
              </a:rPr>
              <a:t>user as a human 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observing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among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human and bot in terms of </a:t>
            </a:r>
            <a:r>
              <a:rPr sz="1400" spc="-5" dirty="0">
                <a:latin typeface="Arial MT"/>
                <a:cs typeface="Arial MT"/>
              </a:rPr>
              <a:t>tweeting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behavior, tweet </a:t>
            </a:r>
            <a:r>
              <a:rPr sz="1400" dirty="0">
                <a:latin typeface="Arial MT"/>
                <a:cs typeface="Arial MT"/>
              </a:rPr>
              <a:t>content, and account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properties.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340" y="2458211"/>
            <a:ext cx="3439667" cy="6263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4620" y="3236976"/>
            <a:ext cx="3439667" cy="17785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2A3990"/>
                </a:solidFill>
              </a:rPr>
              <a:t>The</a:t>
            </a:r>
            <a:r>
              <a:rPr sz="3000" spc="-85" dirty="0">
                <a:solidFill>
                  <a:srgbClr val="2A3990"/>
                </a:solidFill>
              </a:rPr>
              <a:t> </a:t>
            </a:r>
            <a:r>
              <a:rPr sz="3000" spc="-15" dirty="0">
                <a:solidFill>
                  <a:srgbClr val="2A3990"/>
                </a:solidFill>
              </a:rPr>
              <a:t>problem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31291" y="1304544"/>
            <a:ext cx="2235835" cy="3416935"/>
          </a:xfrm>
          <a:custGeom>
            <a:avLst/>
            <a:gdLst/>
            <a:ahLst/>
            <a:cxnLst/>
            <a:rect l="l" t="t" r="r" b="b"/>
            <a:pathLst>
              <a:path w="2235835" h="3416935">
                <a:moveTo>
                  <a:pt x="0" y="3416808"/>
                </a:moveTo>
                <a:lnTo>
                  <a:pt x="2235708" y="3416808"/>
                </a:lnTo>
                <a:lnTo>
                  <a:pt x="22357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144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863" y="1304544"/>
            <a:ext cx="2226945" cy="464820"/>
          </a:xfrm>
          <a:prstGeom prst="rect">
            <a:avLst/>
          </a:prstGeom>
          <a:solidFill>
            <a:srgbClr val="2A3990"/>
          </a:solidFill>
        </p:spPr>
        <p:txBody>
          <a:bodyPr vert="horz" wrap="square" lIns="0" tIns="9969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785"/>
              </a:spcBef>
            </a:pP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Objective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863" y="1856892"/>
            <a:ext cx="222694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marR="231140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Classify a Twitter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 as a human or 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 by observing 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difference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among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human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terms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tweeting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behavior, tweet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content, and account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properties.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3595" y="1304544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3416808"/>
                </a:moveTo>
                <a:lnTo>
                  <a:pt x="2628900" y="3416808"/>
                </a:lnTo>
                <a:lnTo>
                  <a:pt x="26289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144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8167" y="1304544"/>
            <a:ext cx="2620010" cy="464820"/>
          </a:xfrm>
          <a:prstGeom prst="rect">
            <a:avLst/>
          </a:prstGeom>
          <a:solidFill>
            <a:srgbClr val="2A3990"/>
          </a:solidFill>
        </p:spPr>
        <p:txBody>
          <a:bodyPr vert="horz" wrap="square" lIns="0" tIns="9969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785"/>
              </a:spcBef>
            </a:pPr>
            <a:r>
              <a:rPr sz="1800" b="1" spc="-15" dirty="0">
                <a:solidFill>
                  <a:srgbClr val="FFFFFF"/>
                </a:solidFill>
                <a:latin typeface="Roboto Bk"/>
                <a:cs typeface="Roboto Bk"/>
              </a:rPr>
              <a:t>Context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8167" y="1841118"/>
            <a:ext cx="262001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830" marR="28321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544830" algn="l"/>
                <a:tab pos="545465" algn="l"/>
              </a:tabLst>
            </a:pPr>
            <a:r>
              <a:rPr sz="1600" spc="-5" dirty="0">
                <a:latin typeface="Arial MT"/>
                <a:cs typeface="Arial MT"/>
              </a:rPr>
              <a:t>Around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9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percent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15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percent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Twitter's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active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monthly users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bots</a:t>
            </a:r>
            <a:endParaRPr sz="1600">
              <a:latin typeface="Arial MT"/>
              <a:cs typeface="Arial MT"/>
            </a:endParaRPr>
          </a:p>
          <a:p>
            <a:pPr marL="544830" marR="349250" indent="-330835">
              <a:lnSpc>
                <a:spcPct val="100000"/>
              </a:lnSpc>
              <a:buChar char="●"/>
              <a:tabLst>
                <a:tab pos="544830" algn="l"/>
                <a:tab pos="545465" algn="l"/>
              </a:tabLst>
            </a:pPr>
            <a:r>
              <a:rPr sz="1600" spc="-5" dirty="0">
                <a:latin typeface="Arial MT"/>
                <a:cs typeface="Arial MT"/>
              </a:rPr>
              <a:t>So,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319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million active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monthly users, that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translates into 28.7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million to 47.9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million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4040" y="1281683"/>
            <a:ext cx="3177540" cy="3365500"/>
          </a:xfrm>
          <a:custGeom>
            <a:avLst/>
            <a:gdLst/>
            <a:ahLst/>
            <a:cxnLst/>
            <a:rect l="l" t="t" r="r" b="b"/>
            <a:pathLst>
              <a:path w="3177540" h="3365500">
                <a:moveTo>
                  <a:pt x="0" y="3364991"/>
                </a:moveTo>
                <a:lnTo>
                  <a:pt x="3177540" y="3364991"/>
                </a:lnTo>
                <a:lnTo>
                  <a:pt x="3177540" y="0"/>
                </a:lnTo>
                <a:lnTo>
                  <a:pt x="0" y="0"/>
                </a:lnTo>
                <a:lnTo>
                  <a:pt x="0" y="3364991"/>
                </a:lnTo>
                <a:close/>
              </a:path>
            </a:pathLst>
          </a:custGeom>
          <a:ln w="9144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58611" y="1281683"/>
            <a:ext cx="3168650" cy="457200"/>
          </a:xfrm>
          <a:prstGeom prst="rect">
            <a:avLst/>
          </a:prstGeom>
          <a:solidFill>
            <a:srgbClr val="2A3990"/>
          </a:solidFill>
        </p:spPr>
        <p:txBody>
          <a:bodyPr vert="horz" wrap="square" lIns="0" tIns="12255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65"/>
              </a:spcBef>
            </a:pPr>
            <a:r>
              <a:rPr sz="1800" b="1" spc="-10" dirty="0">
                <a:solidFill>
                  <a:srgbClr val="FFFFFF"/>
                </a:solidFill>
                <a:latin typeface="Roboto Bk"/>
                <a:cs typeface="Roboto Bk"/>
              </a:rPr>
              <a:t>Problem</a:t>
            </a: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Roboto Bk"/>
                <a:cs typeface="Roboto Bk"/>
              </a:rPr>
              <a:t>statement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8611" y="1841118"/>
            <a:ext cx="316865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 marR="2813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assist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human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users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identifying</a:t>
            </a:r>
            <a:r>
              <a:rPr sz="1600" spc="-10" dirty="0">
                <a:latin typeface="Arial MT"/>
                <a:cs typeface="Arial MT"/>
              </a:rPr>
              <a:t> who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interacting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with,our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project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focuses 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classification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human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accounts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Twitter,by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combination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features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extracted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user's’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account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determine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likelihood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human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0661"/>
            <a:ext cx="1407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2A3990"/>
                </a:solidFill>
              </a:rPr>
              <a:t>P</a:t>
            </a:r>
            <a:r>
              <a:rPr sz="3000" spc="-20" dirty="0">
                <a:solidFill>
                  <a:srgbClr val="2A3990"/>
                </a:solidFill>
              </a:rPr>
              <a:t>r</a:t>
            </a:r>
            <a:r>
              <a:rPr sz="3000" spc="25" dirty="0">
                <a:solidFill>
                  <a:srgbClr val="2A3990"/>
                </a:solidFill>
              </a:rPr>
              <a:t>o</a:t>
            </a:r>
            <a:r>
              <a:rPr sz="3000" spc="30" dirty="0">
                <a:solidFill>
                  <a:srgbClr val="2A3990"/>
                </a:solidFill>
              </a:rPr>
              <a:t>c</a:t>
            </a:r>
            <a:r>
              <a:rPr sz="3000" spc="15" dirty="0">
                <a:solidFill>
                  <a:srgbClr val="2A3990"/>
                </a:solidFill>
              </a:rPr>
              <a:t>ess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32816" y="1304544"/>
            <a:ext cx="2468880" cy="608330"/>
          </a:xfrm>
          <a:custGeom>
            <a:avLst/>
            <a:gdLst/>
            <a:ahLst/>
            <a:cxnLst/>
            <a:rect l="l" t="t" r="r" b="b"/>
            <a:pathLst>
              <a:path w="2468880" h="608330">
                <a:moveTo>
                  <a:pt x="2164841" y="0"/>
                </a:moveTo>
                <a:lnTo>
                  <a:pt x="0" y="0"/>
                </a:lnTo>
                <a:lnTo>
                  <a:pt x="0" y="608075"/>
                </a:lnTo>
                <a:lnTo>
                  <a:pt x="2164841" y="608075"/>
                </a:lnTo>
                <a:lnTo>
                  <a:pt x="2468879" y="304038"/>
                </a:lnTo>
                <a:lnTo>
                  <a:pt x="2164841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251" y="1448815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Roboto Bk"/>
                <a:cs typeface="Roboto Bk"/>
              </a:rPr>
              <a:t>F</a:t>
            </a:r>
            <a:r>
              <a:rPr sz="1800" b="1" spc="-5" dirty="0">
                <a:solidFill>
                  <a:srgbClr val="FFFFFF"/>
                </a:solidFill>
                <a:latin typeface="Roboto Bk"/>
                <a:cs typeface="Roboto Bk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Roboto Bk"/>
                <a:cs typeface="Roboto Bk"/>
              </a:rPr>
              <a:t>atu</a:t>
            </a:r>
            <a:r>
              <a:rPr sz="1800" b="1" spc="-10" dirty="0">
                <a:solidFill>
                  <a:srgbClr val="FFFFFF"/>
                </a:solidFill>
                <a:latin typeface="Roboto Bk"/>
                <a:cs typeface="Roboto Bk"/>
              </a:rPr>
              <a:t>res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251" y="2017474"/>
            <a:ext cx="2290445" cy="163322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600" b="1" spc="-5" dirty="0">
                <a:solidFill>
                  <a:srgbClr val="434343"/>
                </a:solidFill>
                <a:latin typeface="Roboto"/>
                <a:cs typeface="Roboto"/>
              </a:rPr>
              <a:t>Identifying</a:t>
            </a:r>
            <a:r>
              <a:rPr sz="16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434343"/>
                </a:solidFill>
                <a:latin typeface="Roboto"/>
                <a:cs typeface="Roboto"/>
              </a:rPr>
              <a:t>Features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5100"/>
              </a:lnSpc>
              <a:spcBef>
                <a:spcPts val="805"/>
              </a:spcBef>
            </a:pPr>
            <a:r>
              <a:rPr sz="1600" b="1" spc="-5" dirty="0">
                <a:solidFill>
                  <a:srgbClr val="434343"/>
                </a:solidFill>
                <a:latin typeface="Roboto Bk"/>
                <a:cs typeface="Roboto Bk"/>
              </a:rPr>
              <a:t>We</a:t>
            </a:r>
            <a:r>
              <a:rPr sz="1600" b="1" spc="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35" dirty="0">
                <a:solidFill>
                  <a:srgbClr val="434343"/>
                </a:solidFill>
                <a:latin typeface="Roboto Bk"/>
                <a:cs typeface="Roboto Bk"/>
              </a:rPr>
              <a:t>will</a:t>
            </a:r>
            <a:r>
              <a:rPr sz="1600" b="1" spc="-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 Bk"/>
                <a:cs typeface="Roboto Bk"/>
              </a:rPr>
              <a:t>use</a:t>
            </a:r>
            <a:r>
              <a:rPr sz="1600" b="1" spc="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various </a:t>
            </a:r>
            <a:r>
              <a:rPr sz="1600" b="1" spc="-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30" dirty="0">
                <a:solidFill>
                  <a:srgbClr val="434343"/>
                </a:solidFill>
                <a:latin typeface="Roboto Bk"/>
                <a:cs typeface="Roboto Bk"/>
              </a:rPr>
              <a:t>features,</a:t>
            </a:r>
            <a:r>
              <a:rPr sz="1600" b="1" spc="2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45" dirty="0">
                <a:solidFill>
                  <a:srgbClr val="434343"/>
                </a:solidFill>
                <a:latin typeface="Roboto Bk"/>
                <a:cs typeface="Roboto Bk"/>
              </a:rPr>
              <a:t>like</a:t>
            </a:r>
            <a:r>
              <a:rPr sz="1600" b="1" spc="-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followers</a:t>
            </a:r>
            <a:r>
              <a:rPr sz="1600" b="1" spc="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to </a:t>
            </a:r>
            <a:r>
              <a:rPr sz="1600" b="1" spc="-38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434343"/>
                </a:solidFill>
                <a:latin typeface="Roboto Bk"/>
                <a:cs typeface="Roboto Bk"/>
              </a:rPr>
              <a:t>friends</a:t>
            </a:r>
            <a:r>
              <a:rPr sz="1600" b="1" spc="1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45" dirty="0">
                <a:solidFill>
                  <a:srgbClr val="434343"/>
                </a:solidFill>
                <a:latin typeface="Roboto Bk"/>
                <a:cs typeface="Roboto Bk"/>
              </a:rPr>
              <a:t>ratio,</a:t>
            </a:r>
            <a:r>
              <a:rPr sz="1600" b="1" spc="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55" dirty="0">
                <a:solidFill>
                  <a:srgbClr val="434343"/>
                </a:solidFill>
                <a:latin typeface="Roboto Bk"/>
                <a:cs typeface="Roboto Bk"/>
              </a:rPr>
              <a:t>URL</a:t>
            </a:r>
            <a:r>
              <a:rPr sz="1600" b="1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45" dirty="0">
                <a:solidFill>
                  <a:srgbClr val="434343"/>
                </a:solidFill>
                <a:latin typeface="Roboto Bk"/>
                <a:cs typeface="Roboto Bk"/>
              </a:rPr>
              <a:t>ratio, </a:t>
            </a:r>
            <a:r>
              <a:rPr sz="1600" b="1" spc="-4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30" dirty="0">
                <a:solidFill>
                  <a:srgbClr val="434343"/>
                </a:solidFill>
                <a:latin typeface="Roboto Bk"/>
                <a:cs typeface="Roboto Bk"/>
              </a:rPr>
              <a:t>etc.</a:t>
            </a:r>
            <a:r>
              <a:rPr sz="1600" b="1" spc="1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for</a:t>
            </a:r>
            <a:r>
              <a:rPr sz="1600" b="1" spc="-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30" dirty="0">
                <a:solidFill>
                  <a:srgbClr val="434343"/>
                </a:solidFill>
                <a:latin typeface="Roboto Bk"/>
                <a:cs typeface="Roboto Bk"/>
              </a:rPr>
              <a:t>identification.</a:t>
            </a:r>
            <a:endParaRPr sz="1600">
              <a:latin typeface="Roboto Bk"/>
              <a:cs typeface="Roboto B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4951" y="1304544"/>
            <a:ext cx="2760345" cy="608330"/>
          </a:xfrm>
          <a:custGeom>
            <a:avLst/>
            <a:gdLst/>
            <a:ahLst/>
            <a:cxnLst/>
            <a:rect l="l" t="t" r="r" b="b"/>
            <a:pathLst>
              <a:path w="2760345" h="608330">
                <a:moveTo>
                  <a:pt x="2455926" y="0"/>
                </a:moveTo>
                <a:lnTo>
                  <a:pt x="0" y="0"/>
                </a:lnTo>
                <a:lnTo>
                  <a:pt x="304038" y="304038"/>
                </a:lnTo>
                <a:lnTo>
                  <a:pt x="0" y="608075"/>
                </a:lnTo>
                <a:lnTo>
                  <a:pt x="2455926" y="608075"/>
                </a:lnTo>
                <a:lnTo>
                  <a:pt x="2759964" y="304038"/>
                </a:lnTo>
                <a:lnTo>
                  <a:pt x="2455926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15410" y="1448815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Roboto Bk"/>
                <a:cs typeface="Roboto Bk"/>
              </a:rPr>
              <a:t>Classification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5410" y="2119736"/>
            <a:ext cx="2279650" cy="23723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solidFill>
                  <a:srgbClr val="434343"/>
                </a:solidFill>
                <a:latin typeface="Roboto"/>
                <a:cs typeface="Roboto"/>
              </a:rPr>
              <a:t>Classify</a:t>
            </a:r>
            <a:r>
              <a:rPr sz="1600" b="1" spc="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"/>
                <a:cs typeface="Roboto"/>
              </a:rPr>
              <a:t>bots</a:t>
            </a:r>
            <a:r>
              <a:rPr sz="1600" b="1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spc="5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15" dirty="0">
                <a:solidFill>
                  <a:srgbClr val="434343"/>
                </a:solidFill>
                <a:latin typeface="Roboto"/>
                <a:cs typeface="Roboto"/>
              </a:rPr>
              <a:t>humans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805"/>
              </a:spcBef>
            </a:pPr>
            <a:r>
              <a:rPr sz="1600" b="1" spc="10" dirty="0">
                <a:solidFill>
                  <a:srgbClr val="434343"/>
                </a:solidFill>
                <a:latin typeface="Roboto Bk"/>
                <a:cs typeface="Roboto Bk"/>
              </a:rPr>
              <a:t>The</a:t>
            </a:r>
            <a:r>
              <a:rPr sz="1600" b="1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decision</a:t>
            </a:r>
            <a:r>
              <a:rPr sz="1600" b="1" spc="1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maker</a:t>
            </a:r>
            <a:r>
              <a:rPr sz="1600" b="1" spc="1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 Bk"/>
                <a:cs typeface="Roboto Bk"/>
              </a:rPr>
              <a:t>uses </a:t>
            </a:r>
            <a:r>
              <a:rPr sz="1600" b="1" spc="-38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the</a:t>
            </a:r>
            <a:r>
              <a:rPr sz="1600" b="1" spc="1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features</a:t>
            </a:r>
            <a:r>
              <a:rPr sz="1600" b="1" spc="4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30" dirty="0">
                <a:solidFill>
                  <a:srgbClr val="434343"/>
                </a:solidFill>
                <a:latin typeface="Roboto Bk"/>
                <a:cs typeface="Roboto Bk"/>
              </a:rPr>
              <a:t>identified</a:t>
            </a:r>
            <a:r>
              <a:rPr sz="1600" b="1" spc="3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to </a:t>
            </a:r>
            <a:r>
              <a:rPr sz="1600" b="1" spc="-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determine</a:t>
            </a:r>
            <a:r>
              <a:rPr sz="1600" b="1" spc="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whether</a:t>
            </a:r>
            <a:r>
              <a:rPr sz="1600" b="1" spc="4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is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15" dirty="0">
                <a:solidFill>
                  <a:srgbClr val="434343"/>
                </a:solidFill>
                <a:latin typeface="Roboto Bk"/>
                <a:cs typeface="Roboto Bk"/>
              </a:rPr>
              <a:t>a </a:t>
            </a:r>
            <a:r>
              <a:rPr sz="1600" b="1" spc="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 Bk"/>
                <a:cs typeface="Roboto Bk"/>
              </a:rPr>
              <a:t>human</a:t>
            </a:r>
            <a:r>
              <a:rPr sz="1600" b="1" spc="2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 Bk"/>
                <a:cs typeface="Roboto Bk"/>
              </a:rPr>
              <a:t>or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bot</a:t>
            </a:r>
            <a:r>
              <a:rPr sz="1600" b="1" spc="-5" dirty="0">
                <a:solidFill>
                  <a:srgbClr val="434343"/>
                </a:solidFill>
                <a:latin typeface="Roboto Bk"/>
                <a:cs typeface="Roboto Bk"/>
              </a:rPr>
              <a:t> and </a:t>
            </a:r>
            <a:r>
              <a:rPr sz="1600" b="1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434343"/>
                </a:solidFill>
                <a:latin typeface="Roboto Bk"/>
                <a:cs typeface="Roboto Bk"/>
              </a:rPr>
              <a:t>classify</a:t>
            </a:r>
            <a:r>
              <a:rPr sz="1600" b="1" spc="-1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the</a:t>
            </a:r>
            <a:r>
              <a:rPr sz="1600" b="1" spc="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 Bk"/>
                <a:cs typeface="Roboto Bk"/>
              </a:rPr>
              <a:t>account</a:t>
            </a:r>
            <a:r>
              <a:rPr sz="1600" b="1" spc="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user </a:t>
            </a:r>
            <a:r>
              <a:rPr sz="1600" b="1" spc="-38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accordingly.</a:t>
            </a:r>
            <a:endParaRPr sz="1600">
              <a:latin typeface="Roboto Bk"/>
              <a:cs typeface="Roboto B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8171" y="1304544"/>
            <a:ext cx="2761615" cy="608330"/>
          </a:xfrm>
          <a:custGeom>
            <a:avLst/>
            <a:gdLst/>
            <a:ahLst/>
            <a:cxnLst/>
            <a:rect l="l" t="t" r="r" b="b"/>
            <a:pathLst>
              <a:path w="2761615" h="608330">
                <a:moveTo>
                  <a:pt x="2457450" y="0"/>
                </a:moveTo>
                <a:lnTo>
                  <a:pt x="0" y="0"/>
                </a:lnTo>
                <a:lnTo>
                  <a:pt x="304038" y="304038"/>
                </a:lnTo>
                <a:lnTo>
                  <a:pt x="0" y="608075"/>
                </a:lnTo>
                <a:lnTo>
                  <a:pt x="2457450" y="608075"/>
                </a:lnTo>
                <a:lnTo>
                  <a:pt x="2761487" y="304038"/>
                </a:lnTo>
                <a:lnTo>
                  <a:pt x="245745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33871" y="1448815"/>
            <a:ext cx="956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Roboto Bk"/>
                <a:cs typeface="Roboto Bk"/>
              </a:rPr>
              <a:t>Analytics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3871" y="2017474"/>
            <a:ext cx="2275840" cy="229489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600" b="1" spc="-10" dirty="0">
                <a:solidFill>
                  <a:srgbClr val="434343"/>
                </a:solidFill>
                <a:latin typeface="Roboto"/>
                <a:cs typeface="Roboto"/>
              </a:rPr>
              <a:t>Visualization</a:t>
            </a:r>
            <a:r>
              <a:rPr sz="1600" b="1" spc="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spc="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b="1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b="1" spc="-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endParaRPr sz="1600">
              <a:latin typeface="Roboto"/>
              <a:cs typeface="Roboto"/>
            </a:endParaRPr>
          </a:p>
          <a:p>
            <a:pPr marL="12700" marR="118745">
              <a:lnSpc>
                <a:spcPct val="115100"/>
              </a:lnSpc>
              <a:spcBef>
                <a:spcPts val="805"/>
              </a:spcBef>
            </a:pPr>
            <a:r>
              <a:rPr sz="1600" b="1" spc="-20" dirty="0">
                <a:solidFill>
                  <a:srgbClr val="434343"/>
                </a:solidFill>
                <a:latin typeface="Roboto Bk"/>
                <a:cs typeface="Roboto Bk"/>
              </a:rPr>
              <a:t>Visualise</a:t>
            </a:r>
            <a:r>
              <a:rPr sz="1600" b="1" spc="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dirty="0">
                <a:solidFill>
                  <a:srgbClr val="434343"/>
                </a:solidFill>
                <a:latin typeface="Roboto Bk"/>
                <a:cs typeface="Roboto Bk"/>
              </a:rPr>
              <a:t>each</a:t>
            </a:r>
            <a:r>
              <a:rPr sz="1600" b="1" spc="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434343"/>
                </a:solidFill>
                <a:latin typeface="Roboto Bk"/>
                <a:cs typeface="Roboto Bk"/>
              </a:rPr>
              <a:t>feature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 Bk"/>
                <a:cs typeface="Roboto Bk"/>
              </a:rPr>
              <a:t>showing</a:t>
            </a:r>
            <a:r>
              <a:rPr sz="1600" b="1" spc="1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the </a:t>
            </a:r>
            <a:r>
              <a:rPr sz="1600" b="1" spc="-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30" dirty="0">
                <a:solidFill>
                  <a:srgbClr val="434343"/>
                </a:solidFill>
                <a:latin typeface="Roboto Bk"/>
                <a:cs typeface="Roboto Bk"/>
              </a:rPr>
              <a:t>differentiating 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434343"/>
                </a:solidFill>
                <a:latin typeface="Roboto Bk"/>
                <a:cs typeface="Roboto Bk"/>
              </a:rPr>
              <a:t>characteristics</a:t>
            </a:r>
            <a:r>
              <a:rPr sz="1600" b="1" spc="1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 Bk"/>
                <a:cs typeface="Roboto Bk"/>
              </a:rPr>
              <a:t>of</a:t>
            </a:r>
            <a:r>
              <a:rPr sz="1600" b="1" spc="-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15" dirty="0">
                <a:solidFill>
                  <a:srgbClr val="434343"/>
                </a:solidFill>
                <a:latin typeface="Roboto Bk"/>
                <a:cs typeface="Roboto Bk"/>
              </a:rPr>
              <a:t>a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30" dirty="0">
                <a:solidFill>
                  <a:srgbClr val="434343"/>
                </a:solidFill>
                <a:latin typeface="Roboto Bk"/>
                <a:cs typeface="Roboto Bk"/>
              </a:rPr>
              <a:t>bot.</a:t>
            </a:r>
            <a:endParaRPr sz="1600">
              <a:latin typeface="Roboto Bk"/>
              <a:cs typeface="Roboto Bk"/>
            </a:endParaRPr>
          </a:p>
          <a:p>
            <a:pPr marL="12700" marR="150495">
              <a:lnSpc>
                <a:spcPct val="114999"/>
              </a:lnSpc>
              <a:spcBef>
                <a:spcPts val="795"/>
              </a:spcBef>
            </a:pPr>
            <a:r>
              <a:rPr sz="1600" b="1" spc="-5" dirty="0">
                <a:solidFill>
                  <a:srgbClr val="434343"/>
                </a:solidFill>
                <a:latin typeface="Roboto Bk"/>
                <a:cs typeface="Roboto Bk"/>
              </a:rPr>
              <a:t>And</a:t>
            </a:r>
            <a:r>
              <a:rPr sz="1600" b="1" spc="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30" dirty="0">
                <a:solidFill>
                  <a:srgbClr val="434343"/>
                </a:solidFill>
                <a:latin typeface="Roboto Bk"/>
                <a:cs typeface="Roboto Bk"/>
              </a:rPr>
              <a:t>displaying</a:t>
            </a:r>
            <a:r>
              <a:rPr sz="1600" b="1" spc="2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434343"/>
                </a:solidFill>
                <a:latin typeface="Roboto Bk"/>
                <a:cs typeface="Roboto Bk"/>
              </a:rPr>
              <a:t>the</a:t>
            </a:r>
            <a:r>
              <a:rPr sz="1600" b="1" spc="1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30" dirty="0">
                <a:solidFill>
                  <a:srgbClr val="434343"/>
                </a:solidFill>
                <a:latin typeface="Roboto Bk"/>
                <a:cs typeface="Roboto Bk"/>
              </a:rPr>
              <a:t>final </a:t>
            </a:r>
            <a:r>
              <a:rPr sz="1600" b="1" spc="-385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434343"/>
                </a:solidFill>
                <a:latin typeface="Roboto Bk"/>
                <a:cs typeface="Roboto Bk"/>
              </a:rPr>
              <a:t>analysis/classification.</a:t>
            </a:r>
            <a:endParaRPr sz="16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962" y="4496561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49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39723" y="1946275"/>
            <a:ext cx="2096135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2A3990"/>
                </a:solidFill>
                <a:latin typeface="Roboto Bk"/>
                <a:cs typeface="Roboto Bk"/>
              </a:rPr>
              <a:t>F</a:t>
            </a:r>
            <a:r>
              <a:rPr sz="4200" b="1" spc="-15" dirty="0">
                <a:solidFill>
                  <a:srgbClr val="2A3990"/>
                </a:solidFill>
                <a:latin typeface="Roboto Bk"/>
                <a:cs typeface="Roboto Bk"/>
              </a:rPr>
              <a:t>e</a:t>
            </a:r>
            <a:r>
              <a:rPr sz="4200" b="1" spc="-25" dirty="0">
                <a:solidFill>
                  <a:srgbClr val="2A3990"/>
                </a:solidFill>
                <a:latin typeface="Roboto Bk"/>
                <a:cs typeface="Roboto Bk"/>
              </a:rPr>
              <a:t>atur</a:t>
            </a:r>
            <a:r>
              <a:rPr sz="4200" b="1" spc="-50" dirty="0">
                <a:solidFill>
                  <a:srgbClr val="2A3990"/>
                </a:solidFill>
                <a:latin typeface="Roboto Bk"/>
                <a:cs typeface="Roboto Bk"/>
              </a:rPr>
              <a:t>e</a:t>
            </a:r>
            <a:r>
              <a:rPr sz="4200" b="1" spc="15" dirty="0">
                <a:solidFill>
                  <a:srgbClr val="2A3990"/>
                </a:solidFill>
                <a:latin typeface="Roboto Bk"/>
                <a:cs typeface="Roboto Bk"/>
              </a:rPr>
              <a:t>s</a:t>
            </a:r>
            <a:endParaRPr sz="4200">
              <a:latin typeface="Roboto Bk"/>
              <a:cs typeface="Roboto Bk"/>
            </a:endParaRPr>
          </a:p>
          <a:p>
            <a:pPr marL="76200">
              <a:lnSpc>
                <a:spcPct val="100000"/>
              </a:lnSpc>
              <a:spcBef>
                <a:spcPts val="1955"/>
              </a:spcBef>
            </a:pPr>
            <a:r>
              <a:rPr sz="2100" b="1" spc="45" dirty="0">
                <a:solidFill>
                  <a:srgbClr val="434343"/>
                </a:solidFill>
                <a:latin typeface="Roboto Bk"/>
                <a:cs typeface="Roboto Bk"/>
              </a:rPr>
              <a:t>To</a:t>
            </a:r>
            <a:r>
              <a:rPr sz="2100" b="1" spc="-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2100" b="1" spc="-40" dirty="0">
                <a:solidFill>
                  <a:srgbClr val="434343"/>
                </a:solidFill>
                <a:latin typeface="Roboto Bk"/>
                <a:cs typeface="Roboto Bk"/>
              </a:rPr>
              <a:t>Identify</a:t>
            </a:r>
            <a:r>
              <a:rPr sz="2100" b="1" spc="-20" dirty="0">
                <a:solidFill>
                  <a:srgbClr val="434343"/>
                </a:solidFill>
                <a:latin typeface="Roboto Bk"/>
                <a:cs typeface="Roboto Bk"/>
              </a:rPr>
              <a:t> </a:t>
            </a:r>
            <a:r>
              <a:rPr sz="2100" b="1" spc="25" dirty="0">
                <a:solidFill>
                  <a:srgbClr val="434343"/>
                </a:solidFill>
                <a:latin typeface="Roboto Bk"/>
                <a:cs typeface="Roboto Bk"/>
              </a:rPr>
              <a:t>a</a:t>
            </a:r>
            <a:r>
              <a:rPr sz="2100" b="1" spc="-25" dirty="0">
                <a:solidFill>
                  <a:srgbClr val="434343"/>
                </a:solidFill>
                <a:latin typeface="Roboto Bk"/>
                <a:cs typeface="Roboto Bk"/>
              </a:rPr>
              <a:t> Bot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8913" y="847750"/>
            <a:ext cx="368300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FFFF"/>
                </a:solidFill>
                <a:latin typeface="Roboto Bk"/>
                <a:cs typeface="Roboto Bk"/>
              </a:rPr>
              <a:t>1.</a:t>
            </a:r>
            <a:r>
              <a:rPr sz="1600" b="1" spc="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Roboto Bk"/>
                <a:cs typeface="Roboto Bk"/>
              </a:rPr>
              <a:t>Huge</a:t>
            </a:r>
            <a:r>
              <a:rPr sz="1600" b="1" spc="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Roboto Bk"/>
                <a:cs typeface="Roboto Bk"/>
              </a:rPr>
              <a:t>amount</a:t>
            </a:r>
            <a:r>
              <a:rPr sz="1600" b="1" spc="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 Bk"/>
                <a:cs typeface="Roboto Bk"/>
              </a:rPr>
              <a:t>of</a:t>
            </a:r>
            <a:r>
              <a:rPr sz="1600" b="1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Roboto Bk"/>
                <a:cs typeface="Roboto Bk"/>
              </a:rPr>
              <a:t>following,</a:t>
            </a:r>
            <a:r>
              <a:rPr sz="1600" b="1" spc="1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Roboto Bk"/>
                <a:cs typeface="Roboto Bk"/>
              </a:rPr>
              <a:t>small </a:t>
            </a:r>
            <a:r>
              <a:rPr sz="1600" b="1" spc="-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Roboto Bk"/>
                <a:cs typeface="Roboto Bk"/>
              </a:rPr>
              <a:t>amount</a:t>
            </a:r>
            <a:r>
              <a:rPr sz="1600" b="1" spc="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 Bk"/>
                <a:cs typeface="Roboto Bk"/>
              </a:rPr>
              <a:t>of </a:t>
            </a:r>
            <a:r>
              <a:rPr sz="1600" b="1" spc="-15" dirty="0">
                <a:solidFill>
                  <a:srgbClr val="FFFFFF"/>
                </a:solidFill>
                <a:latin typeface="Roboto Bk"/>
                <a:cs typeface="Roboto Bk"/>
              </a:rPr>
              <a:t>followers</a:t>
            </a:r>
            <a:r>
              <a:rPr sz="1600" b="1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Roboto Bk"/>
                <a:cs typeface="Roboto Bk"/>
              </a:rPr>
              <a:t>(Followers</a:t>
            </a:r>
            <a:r>
              <a:rPr sz="1600" b="1" spc="1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Roboto Bk"/>
                <a:cs typeface="Roboto Bk"/>
              </a:rPr>
              <a:t>to</a:t>
            </a:r>
            <a:r>
              <a:rPr sz="1600" b="1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Roboto Bk"/>
                <a:cs typeface="Roboto Bk"/>
              </a:rPr>
              <a:t>Friend </a:t>
            </a:r>
            <a:r>
              <a:rPr sz="1600" b="1" spc="-38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Roboto Bk"/>
                <a:cs typeface="Roboto Bk"/>
              </a:rPr>
              <a:t>Ratio)</a:t>
            </a:r>
            <a:endParaRPr sz="160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8913" y="1891944"/>
            <a:ext cx="301498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b="1" spc="-50" dirty="0">
                <a:solidFill>
                  <a:srgbClr val="FFFFFF"/>
                </a:solidFill>
                <a:latin typeface="Roboto Bk"/>
                <a:cs typeface="Roboto Bk"/>
              </a:rPr>
              <a:t>2.</a:t>
            </a:r>
            <a:r>
              <a:rPr sz="1600" b="1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 Bk"/>
                <a:cs typeface="Roboto Bk"/>
              </a:rPr>
              <a:t>Coming</a:t>
            </a:r>
            <a:r>
              <a:rPr sz="1600" b="1" spc="-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 Bk"/>
                <a:cs typeface="Roboto Bk"/>
              </a:rPr>
              <a:t>from </a:t>
            </a:r>
            <a:r>
              <a:rPr sz="1600" b="1" dirty="0">
                <a:solidFill>
                  <a:srgbClr val="FFFFFF"/>
                </a:solidFill>
                <a:latin typeface="Roboto Bk"/>
                <a:cs typeface="Roboto Bk"/>
              </a:rPr>
              <a:t>an</a:t>
            </a:r>
            <a:r>
              <a:rPr sz="1600" b="1" spc="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Roboto Bk"/>
                <a:cs typeface="Roboto Bk"/>
              </a:rPr>
              <a:t>API</a:t>
            </a:r>
            <a:r>
              <a:rPr sz="1600" b="1" spc="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 Bk"/>
                <a:cs typeface="Roboto Bk"/>
              </a:rPr>
              <a:t>(Tweeting </a:t>
            </a:r>
            <a:r>
              <a:rPr sz="1600" b="1" spc="-38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Roboto Bk"/>
                <a:cs typeface="Roboto Bk"/>
              </a:rPr>
              <a:t>device)</a:t>
            </a:r>
            <a:endParaRPr sz="1600">
              <a:latin typeface="Roboto Bk"/>
              <a:cs typeface="Roboto B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8912" y="2693873"/>
            <a:ext cx="191528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FFFFFF"/>
                </a:solidFill>
                <a:latin typeface="Roboto Bk"/>
                <a:cs typeface="Roboto Bk"/>
              </a:rPr>
              <a:t>3.</a:t>
            </a:r>
            <a:r>
              <a:rPr sz="1600" b="1" spc="-2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Roboto Bk"/>
                <a:cs typeface="Roboto Bk"/>
              </a:rPr>
              <a:t>URL</a:t>
            </a:r>
            <a:r>
              <a:rPr sz="1600" b="1" spc="-25" dirty="0">
                <a:solidFill>
                  <a:srgbClr val="FFFFFF"/>
                </a:solidFill>
                <a:latin typeface="Roboto Bk"/>
                <a:cs typeface="Roboto Bk"/>
              </a:rPr>
              <a:t> Ratio</a:t>
            </a:r>
            <a:endParaRPr sz="1600">
              <a:latin typeface="Roboto Bk"/>
              <a:cs typeface="Roboto B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8912" y="3177666"/>
            <a:ext cx="2372487" cy="75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232410" algn="l"/>
              </a:tabLst>
            </a:pPr>
            <a:r>
              <a:rPr sz="1600" b="1" spc="-25" dirty="0">
                <a:solidFill>
                  <a:srgbClr val="FFFFFF"/>
                </a:solidFill>
                <a:latin typeface="Roboto Bk"/>
                <a:cs typeface="Roboto Bk"/>
              </a:rPr>
              <a:t>Reciprocity</a:t>
            </a:r>
            <a:endParaRPr sz="16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Roboto Bk"/>
              <a:buAutoNum type="arabicPeriod" startAt="4"/>
            </a:pPr>
            <a:endParaRPr sz="1550">
              <a:latin typeface="Roboto Bk"/>
              <a:cs typeface="Roboto Bk"/>
            </a:endParaRPr>
          </a:p>
          <a:p>
            <a:pPr marL="231775" indent="-21971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32410" algn="l"/>
              </a:tabLst>
            </a:pPr>
            <a:r>
              <a:rPr sz="1600" b="1" spc="-25" dirty="0">
                <a:solidFill>
                  <a:srgbClr val="FFFFFF"/>
                </a:solidFill>
                <a:latin typeface="Roboto Bk"/>
                <a:cs typeface="Roboto Bk"/>
              </a:rPr>
              <a:t>Entropy</a:t>
            </a:r>
            <a:endParaRPr sz="16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2213559"/>
            <a:ext cx="4123538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35" dirty="0" smtClean="0"/>
              <a:t>Methodology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61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1022</Words>
  <Application>Microsoft Office PowerPoint</Application>
  <PresentationFormat>On-screen Show (16:9)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Detection of bots on  Twitter</vt:lpstr>
      <vt:lpstr>Slide 2</vt:lpstr>
      <vt:lpstr>Slide 3</vt:lpstr>
      <vt:lpstr>Literature Review</vt:lpstr>
      <vt:lpstr>Slide 5</vt:lpstr>
      <vt:lpstr>The problem</vt:lpstr>
      <vt:lpstr>Process</vt:lpstr>
      <vt:lpstr>Slide 8</vt:lpstr>
      <vt:lpstr>Methodology</vt:lpstr>
      <vt:lpstr>Logistic Regression - The Classifier</vt:lpstr>
      <vt:lpstr>Random Forest - The Classifier</vt:lpstr>
      <vt:lpstr>Algorithm</vt:lpstr>
      <vt:lpstr>Slide 13</vt:lpstr>
      <vt:lpstr>Slide 14</vt:lpstr>
      <vt:lpstr>Slide 15</vt:lpstr>
      <vt:lpstr>Slide 16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bots on  Twitter</dc:title>
  <dc:creator>CSEISE</dc:creator>
  <cp:lastModifiedBy>CSEISE</cp:lastModifiedBy>
  <cp:revision>1</cp:revision>
  <dcterms:created xsi:type="dcterms:W3CDTF">2022-01-13T05:04:22Z</dcterms:created>
  <dcterms:modified xsi:type="dcterms:W3CDTF">2022-01-13T05:09:06Z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2022-01-13T00:00:00Z</vt:filetime>
  </property>
</Properties>
</file>