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4"/>
    <p:sldMasterId id="2147483891" r:id="rId5"/>
  </p:sldMasterIdLst>
  <p:notesMasterIdLst>
    <p:notesMasterId r:id="rId20"/>
  </p:notesMasterIdLst>
  <p:handoutMasterIdLst>
    <p:handoutMasterId r:id="rId21"/>
  </p:handoutMasterIdLst>
  <p:sldIdLst>
    <p:sldId id="260" r:id="rId6"/>
    <p:sldId id="265" r:id="rId7"/>
    <p:sldId id="264" r:id="rId8"/>
    <p:sldId id="267" r:id="rId9"/>
    <p:sldId id="266" r:id="rId10"/>
    <p:sldId id="268" r:id="rId11"/>
    <p:sldId id="276" r:id="rId12"/>
    <p:sldId id="273" r:id="rId13"/>
    <p:sldId id="269" r:id="rId14"/>
    <p:sldId id="270" r:id="rId15"/>
    <p:sldId id="271" r:id="rId16"/>
    <p:sldId id="272" r:id="rId17"/>
    <p:sldId id="275" r:id="rId18"/>
    <p:sldId id="274" r:id="rId19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4" userDrawn="1">
          <p15:clr>
            <a:srgbClr val="A4A3A4"/>
          </p15:clr>
        </p15:guide>
        <p15:guide id="2" pos="264" userDrawn="1">
          <p15:clr>
            <a:srgbClr val="A4A3A4"/>
          </p15:clr>
        </p15:guide>
        <p15:guide id="3" pos="564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4" userDrawn="1">
          <p15:clr>
            <a:srgbClr val="A4A3A4"/>
          </p15:clr>
        </p15:guide>
        <p15:guide id="2" pos="3082" userDrawn="1">
          <p15:clr>
            <a:srgbClr val="A4A3A4"/>
          </p15:clr>
        </p15:guide>
        <p15:guide id="3" orient="horz" pos="3006" userDrawn="1">
          <p15:clr>
            <a:srgbClr val="A4A3A4"/>
          </p15:clr>
        </p15:guide>
        <p15:guide id="4" pos="230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epenburg, Marianne" initials="MP" lastIdx="1" clrIdx="0"/>
  <p:cmAuthor id="1" name="Sutton, Brad" initials="SB" lastIdx="2" clrIdx="1">
    <p:extLst>
      <p:ext uri="{19B8F6BF-5375-455C-9EA6-DF929625EA0E}">
        <p15:presenceInfo xmlns:p15="http://schemas.microsoft.com/office/powerpoint/2012/main" userId="S-1-5-21-111288279-36659543-794563710-126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202"/>
    <a:srgbClr val="D49D1B"/>
    <a:srgbClr val="FFCC33"/>
    <a:srgbClr val="F2A835"/>
    <a:srgbClr val="BB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 autoAdjust="0"/>
    <p:restoredTop sz="84953" autoAdjust="0"/>
  </p:normalViewPr>
  <p:slideViewPr>
    <p:cSldViewPr snapToGrid="0">
      <p:cViewPr varScale="1">
        <p:scale>
          <a:sx n="147" d="100"/>
          <a:sy n="147" d="100"/>
        </p:scale>
        <p:origin x="1344" y="192"/>
      </p:cViewPr>
      <p:guideLst>
        <p:guide orient="horz" pos="804"/>
        <p:guide pos="264"/>
        <p:guide pos="564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5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50" d="100"/>
          <a:sy n="50" d="100"/>
        </p:scale>
        <p:origin x="4116" y="66"/>
      </p:cViewPr>
      <p:guideLst>
        <p:guide orient="horz" pos="2254"/>
        <p:guide pos="3082"/>
        <p:guide orient="horz" pos="3006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r">
              <a:defRPr sz="1200"/>
            </a:lvl1pPr>
          </a:lstStyle>
          <a:p>
            <a:fld id="{05E48B40-F575-F045-AF98-7241656AD336}" type="datetimeFigureOut">
              <a:rPr lang="en-US" smtClean="0"/>
              <a:pPr/>
              <a:t>4/5/18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119474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r">
              <a:defRPr sz="1200"/>
            </a:lvl1pPr>
          </a:lstStyle>
          <a:p>
            <a:fld id="{99DF1ECE-AF69-F740-9EB1-7C3F346519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18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r">
              <a:defRPr sz="1200"/>
            </a:lvl1pPr>
          </a:lstStyle>
          <a:p>
            <a:fld id="{5503108B-28A2-4A1F-97E4-23F53BEF9B1F}" type="datetimeFigureOut">
              <a:rPr lang="en-US" smtClean="0"/>
              <a:pPr/>
              <a:t>4/5/18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5" tIns="48323" rIns="96645" bIns="483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45" tIns="48323" rIns="96645" bIns="483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119474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r">
              <a:defRPr sz="1200"/>
            </a:lvl1pPr>
          </a:lstStyle>
          <a:p>
            <a:fld id="{1A47E64D-F0A2-43B3-B0BA-78A854B03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3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7E64D-F0A2-43B3-B0BA-78A854B03B2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4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7E64D-F0A2-43B3-B0BA-78A854B03B2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88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7E64D-F0A2-43B3-B0BA-78A854B03B2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5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808306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71829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0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1800" i="0">
                <a:solidFill>
                  <a:schemeClr val="bg1"/>
                </a:solidFill>
              </a:defRPr>
            </a:lvl1pPr>
            <a:lvl2pPr marL="25716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3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1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7163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74625" indent="-17462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400050" indent="-14287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77052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899" y="1178074"/>
            <a:ext cx="4196953" cy="34186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178074"/>
            <a:ext cx="4244579" cy="34186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88064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469" y="1184672"/>
            <a:ext cx="418271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469" y="1802606"/>
            <a:ext cx="4182714" cy="2763441"/>
          </a:xfrm>
        </p:spPr>
        <p:txBody>
          <a:bodyPr>
            <a:normAutofit/>
          </a:bodyPr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84672"/>
            <a:ext cx="432234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02606"/>
            <a:ext cx="4322344" cy="2763441"/>
          </a:xfrm>
        </p:spPr>
        <p:txBody>
          <a:bodyPr>
            <a:normAutofit/>
          </a:bodyPr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299973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014702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451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2683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hot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/>
          <p:nvPr/>
        </p:nvSpPr>
        <p:spPr>
          <a:xfrm>
            <a:off x="2459831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207526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2824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7035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photo blue">
    <p:bg>
      <p:bgPr>
        <a:gradFill rotWithShape="1">
          <a:gsLst>
            <a:gs pos="0">
              <a:srgbClr val="32A3FF"/>
            </a:gs>
            <a:gs pos="71001">
              <a:srgbClr val="002E55"/>
            </a:gs>
            <a:gs pos="100000">
              <a:srgbClr val="002E5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24591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3" name="Rectangle 8"/>
          <p:cNvSpPr/>
          <p:nvPr/>
        </p:nvSpPr>
        <p:spPr>
          <a:xfrm flipH="1">
            <a:off x="0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 flipH="1">
            <a:off x="5897167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273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6412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d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23574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4625" indent="-17462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789126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4625" indent="-17462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59326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67209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183699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 S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0006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241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899" y="1216819"/>
            <a:ext cx="4196953" cy="34694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216819"/>
            <a:ext cx="4244579" cy="34694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273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0650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59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808306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808306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3479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4" y="0"/>
            <a:ext cx="4752531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4" y="0"/>
            <a:ext cx="4752531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9759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673601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673601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5697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000750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000750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4127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42682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42682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547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87900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87900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6891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0" t="-185" r="25230" b="-1"/>
          <a:stretch/>
        </p:blipFill>
        <p:spPr>
          <a:xfrm>
            <a:off x="0" y="0"/>
            <a:ext cx="4649492" cy="5143500"/>
          </a:xfrm>
          <a:prstGeom prst="rect">
            <a:avLst/>
          </a:prstGeom>
          <a:ln>
            <a:noFill/>
          </a:ln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2586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4" y="0"/>
            <a:ext cx="4752531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346652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862" r="4471"/>
          <a:stretch/>
        </p:blipFill>
        <p:spPr bwMode="hidden">
          <a:xfrm>
            <a:off x="5509260" y="0"/>
            <a:ext cx="362712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0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25716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3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2513350" y="3817621"/>
            <a:ext cx="4163020" cy="8688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1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5818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0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1800" i="0">
                <a:solidFill>
                  <a:schemeClr val="bg1"/>
                </a:solidFill>
              </a:defRPr>
            </a:lvl1pPr>
            <a:lvl2pPr marL="25716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3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2513350" y="3817621"/>
            <a:ext cx="4163020" cy="868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1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4222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74625" indent="-17462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400050" indent="-14287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091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899" y="1216819"/>
            <a:ext cx="4196953" cy="34186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216819"/>
            <a:ext cx="4244579" cy="34186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1419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469" y="1184672"/>
            <a:ext cx="418271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469" y="1802606"/>
            <a:ext cx="4182714" cy="2763441"/>
          </a:xfrm>
        </p:spPr>
        <p:txBody>
          <a:bodyPr>
            <a:normAutofit/>
          </a:bodyPr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84672"/>
            <a:ext cx="432234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02606"/>
            <a:ext cx="4322344" cy="2763441"/>
          </a:xfrm>
        </p:spPr>
        <p:txBody>
          <a:bodyPr>
            <a:normAutofit/>
          </a:bodyPr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038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1489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451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711614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hot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/>
          <p:nvPr/>
        </p:nvSpPr>
        <p:spPr>
          <a:xfrm>
            <a:off x="2459831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207526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2824" y="4666971"/>
            <a:ext cx="404813" cy="389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2824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8579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photo blue">
    <p:bg>
      <p:bgPr>
        <a:gradFill rotWithShape="1">
          <a:gsLst>
            <a:gs pos="0">
              <a:srgbClr val="32A3FF"/>
            </a:gs>
            <a:gs pos="71001">
              <a:srgbClr val="002E55"/>
            </a:gs>
            <a:gs pos="100000">
              <a:srgbClr val="002E5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24591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3" name="Rectangle 8"/>
          <p:cNvSpPr/>
          <p:nvPr/>
        </p:nvSpPr>
        <p:spPr>
          <a:xfrm flipH="1">
            <a:off x="0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 flipH="1">
            <a:off x="5897167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105273" y="4666971"/>
            <a:ext cx="404813" cy="3896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273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5303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d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hidden">
          <a:xfrm>
            <a:off x="-14288" y="0"/>
            <a:ext cx="23574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4625" indent="-17462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0176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0" t="553" r="25185"/>
          <a:stretch/>
        </p:blipFill>
        <p:spPr>
          <a:xfrm>
            <a:off x="0" y="0"/>
            <a:ext cx="4695986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6848152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hidden">
          <a:xfrm flipH="1">
            <a:off x="1" y="0"/>
            <a:ext cx="338160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4625" indent="-17462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3192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 S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hidden">
          <a:xfrm flipH="1">
            <a:off x="1" y="0"/>
            <a:ext cx="3381608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6252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hidden">
          <a:xfrm>
            <a:off x="401241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899" y="1216819"/>
            <a:ext cx="4196953" cy="34694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216819"/>
            <a:ext cx="4244579" cy="34694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105273" y="4666971"/>
            <a:ext cx="404813" cy="389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273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7917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1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673601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096169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000750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888641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42682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73046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87900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82038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241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0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25716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3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1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548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0">
              <a:schemeClr val="tx2"/>
            </a:gs>
            <a:gs pos="0">
              <a:schemeClr val="tx2">
                <a:lumMod val="5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17899" y="0"/>
            <a:ext cx="8555831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17899" y="1181101"/>
            <a:ext cx="8555831" cy="345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AutoShape 11"/>
          <p:cNvSpPr>
            <a:spLocks noChangeAspect="1" noChangeArrowheads="1" noTextEdit="1"/>
          </p:cNvSpPr>
          <p:nvPr userDrawn="1"/>
        </p:nvSpPr>
        <p:spPr bwMode="auto">
          <a:xfrm>
            <a:off x="7602141" y="4575573"/>
            <a:ext cx="1360884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  <a:ea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2824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2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9" r:id="rId2"/>
    <p:sldLayoutId id="2147483887" r:id="rId3"/>
    <p:sldLayoutId id="2147483888" r:id="rId4"/>
    <p:sldLayoutId id="2147483886" r:id="rId5"/>
    <p:sldLayoutId id="2147483882" r:id="rId6"/>
    <p:sldLayoutId id="2147483883" r:id="rId7"/>
    <p:sldLayoutId id="2147483885" r:id="rId8"/>
    <p:sldLayoutId id="2147483865" r:id="rId9"/>
    <p:sldLayoutId id="2147483854" r:id="rId10"/>
    <p:sldLayoutId id="2147483853" r:id="rId11"/>
    <p:sldLayoutId id="2147483855" r:id="rId12"/>
    <p:sldLayoutId id="2147483856" r:id="rId13"/>
    <p:sldLayoutId id="2147483857" r:id="rId14"/>
    <p:sldLayoutId id="2147483858" r:id="rId15"/>
    <p:sldLayoutId id="2147483860" r:id="rId16"/>
    <p:sldLayoutId id="2147483861" r:id="rId17"/>
    <p:sldLayoutId id="2147483862" r:id="rId18"/>
    <p:sldLayoutId id="2147483863" r:id="rId19"/>
    <p:sldLayoutId id="2147483864" r:id="rId20"/>
    <p:sldLayoutId id="2147483866" r:id="rId21"/>
    <p:sldLayoutId id="2147483890" r:id="rId2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51433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Palatino Linotype" panose="02040502050505030304" pitchFamily="18" charset="0"/>
          <a:ea typeface="+mj-ea"/>
          <a:cs typeface="+mj-cs"/>
        </a:defRPr>
      </a:lvl1pPr>
      <a:lvl2pPr algn="l" defTabSz="51433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2pPr>
      <a:lvl3pPr algn="l" defTabSz="51433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3pPr>
      <a:lvl4pPr algn="l" defTabSz="51433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4pPr>
      <a:lvl5pPr algn="l" defTabSz="51433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5pPr>
      <a:lvl6pPr marL="342892" algn="l" defTabSz="514337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6pPr>
      <a:lvl7pPr marL="685783" algn="l" defTabSz="514337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7pPr>
      <a:lvl8pPr marL="1028675" algn="l" defTabSz="514337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8pPr>
      <a:lvl9pPr marL="1371566" algn="l" defTabSz="514337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9pPr>
    </p:titleStyle>
    <p:bodyStyle>
      <a:lvl1pPr marL="128585" indent="-128585" algn="l" defTabSz="514337" rtl="0" eaLnBrk="0" fontAlgn="base" hangingPunct="0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1pPr>
      <a:lvl2pPr marL="385754" indent="-128585" algn="l" defTabSz="514337" rtl="0" eaLnBrk="0" fontAlgn="base" hangingPunct="0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2pPr>
      <a:lvl3pPr marL="642922" indent="-128585" algn="l" defTabSz="514337" rtl="0" eaLnBrk="0" fontAlgn="base" hangingPunct="0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3pPr>
      <a:lvl4pPr marL="900091" indent="-128585" algn="l" defTabSz="514337" rtl="0" eaLnBrk="0" fontAlgn="base" hangingPunct="0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4pPr>
      <a:lvl5pPr marL="1157259" indent="-128585" algn="l" defTabSz="514337" rtl="0" eaLnBrk="0" fontAlgn="base" hangingPunct="0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0">
              <a:schemeClr val="tx2"/>
            </a:gs>
            <a:gs pos="0">
              <a:schemeClr val="tx2">
                <a:lumMod val="5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17899" y="0"/>
            <a:ext cx="8555831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17899" y="1181101"/>
            <a:ext cx="8555831" cy="345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9" name="AutoShape 11"/>
          <p:cNvSpPr>
            <a:spLocks noChangeAspect="1" noChangeArrowheads="1" noTextEdit="1"/>
          </p:cNvSpPr>
          <p:nvPr/>
        </p:nvSpPr>
        <p:spPr bwMode="auto">
          <a:xfrm>
            <a:off x="7602141" y="4575573"/>
            <a:ext cx="1360884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  <a:ea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8632824" y="4666971"/>
            <a:ext cx="404813" cy="389614"/>
          </a:xfrm>
          <a:prstGeom prst="rect">
            <a:avLst/>
          </a:prstGeom>
        </p:spPr>
      </p:pic>
      <p:sp>
        <p:nvSpPr>
          <p:cNvPr id="7" name="AutoShape 11"/>
          <p:cNvSpPr>
            <a:spLocks noChangeAspect="1" noChangeArrowheads="1" noTextEdit="1"/>
          </p:cNvSpPr>
          <p:nvPr userDrawn="1"/>
        </p:nvSpPr>
        <p:spPr bwMode="auto">
          <a:xfrm>
            <a:off x="7602141" y="4575573"/>
            <a:ext cx="1360884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  <a:ea typeface="ＭＳ Ｐゴシック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2824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7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  <p:sldLayoutId id="2147483909" r:id="rId18"/>
    <p:sldLayoutId id="2147483910" r:id="rId19"/>
    <p:sldLayoutId id="2147483911" r:id="rId20"/>
    <p:sldLayoutId id="2147483912" r:id="rId2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Palatino Linotype" panose="02040502050505030304" pitchFamily="18" charset="0"/>
          <a:ea typeface="+mj-ea"/>
          <a:cs typeface="+mj-cs"/>
        </a:defRPr>
      </a:lvl1pPr>
      <a:lvl2pPr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2pPr>
      <a:lvl3pPr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3pPr>
      <a:lvl4pPr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4pPr>
      <a:lvl5pPr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5pPr>
      <a:lvl6pPr marL="342892"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6pPr>
      <a:lvl7pPr marL="685783"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7pPr>
      <a:lvl8pPr marL="1028675"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8pPr>
      <a:lvl9pPr marL="1371566"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9pPr>
    </p:titleStyle>
    <p:bodyStyle>
      <a:lvl1pPr marL="128585" indent="-128585" algn="l" defTabSz="514337" rtl="0" eaLnBrk="1" fontAlgn="base" hangingPunct="1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1pPr>
      <a:lvl2pPr marL="385754" indent="-128585" algn="l" defTabSz="514337" rtl="0" eaLnBrk="1" fontAlgn="base" hangingPunct="1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2pPr>
      <a:lvl3pPr marL="642922" indent="-128585" algn="l" defTabSz="514337" rtl="0" eaLnBrk="1" fontAlgn="base" hangingPunct="1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3pPr>
      <a:lvl4pPr marL="900091" indent="-128585" algn="l" defTabSz="514337" rtl="0" eaLnBrk="1" fontAlgn="base" hangingPunct="1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4pPr>
      <a:lvl5pPr marL="1157259" indent="-128585" algn="l" defTabSz="514337" rtl="0" eaLnBrk="1" fontAlgn="base" hangingPunct="1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Selection of Variable for Stratification:</a:t>
            </a:r>
            <a:br>
              <a:rPr lang="en-US" dirty="0"/>
            </a:br>
            <a:r>
              <a:rPr lang="en-US" dirty="0"/>
              <a:t>Sales vs. Inventory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Kaitlin </a:t>
            </a:r>
            <a:r>
              <a:rPr lang="en-US" dirty="0" err="1"/>
              <a:t>Kirasich</a:t>
            </a:r>
            <a:endParaRPr lang="en-US" dirty="0"/>
          </a:p>
          <a:p>
            <a:r>
              <a:rPr lang="en-US" dirty="0"/>
              <a:t>Dennis Murray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70584" y="3553872"/>
            <a:ext cx="4456143" cy="343204"/>
          </a:xfrm>
        </p:spPr>
        <p:txBody>
          <a:bodyPr/>
          <a:lstStyle/>
          <a:p>
            <a:r>
              <a:rPr lang="en-US" dirty="0"/>
              <a:t>MSDS 6370 – Spring 2018</a:t>
            </a:r>
          </a:p>
        </p:txBody>
      </p:sp>
    </p:spTree>
    <p:extLst>
      <p:ext uri="{BB962C8B-B14F-4D97-AF65-F5344CB8AC3E}">
        <p14:creationId xmlns:p14="http://schemas.microsoft.com/office/powerpoint/2010/main" val="121681749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Certainty Strata - Inventory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4471" y="3455894"/>
            <a:ext cx="8841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16 Companies Comprise 20% of Overall Total Sales of all 9,762 Companies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0.1% of all Companies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6BDE974-AEE9-AC4B-B3BD-5E6EFC950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519822"/>
            <a:ext cx="8556625" cy="171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711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Stratification - 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Scatterplots and Histograms, again guessed there were 6 to 10 clear groups of observations</a:t>
            </a:r>
          </a:p>
          <a:p>
            <a:r>
              <a:rPr lang="en-US" dirty="0"/>
              <a:t>Used R library </a:t>
            </a:r>
            <a:r>
              <a:rPr lang="en-US" i="1" dirty="0"/>
              <a:t>stratification, </a:t>
            </a:r>
            <a:r>
              <a:rPr lang="en-US" dirty="0"/>
              <a:t>the </a:t>
            </a:r>
            <a:r>
              <a:rPr lang="en-US" dirty="0" err="1"/>
              <a:t>strat.cumrootf</a:t>
            </a:r>
            <a:r>
              <a:rPr lang="en-US" dirty="0"/>
              <a:t>() function to perform the assignment of observations to strata and then perform the </a:t>
            </a:r>
            <a:r>
              <a:rPr lang="en-US" dirty="0" err="1"/>
              <a:t>Neyman</a:t>
            </a:r>
            <a:r>
              <a:rPr lang="en-US" dirty="0"/>
              <a:t> allocation</a:t>
            </a:r>
          </a:p>
          <a:p>
            <a:r>
              <a:rPr lang="en-US" dirty="0"/>
              <a:t>Tested 6, 7, and 8 (including certainty) </a:t>
            </a:r>
          </a:p>
          <a:p>
            <a:pPr lvl="1"/>
            <a:r>
              <a:rPr lang="en-US" dirty="0"/>
              <a:t>8 Strata returned a lower standard error of the sum and was selected for the full stratification</a:t>
            </a:r>
          </a:p>
        </p:txBody>
      </p:sp>
    </p:spTree>
    <p:extLst>
      <p:ext uri="{BB962C8B-B14F-4D97-AF65-F5344CB8AC3E}">
        <p14:creationId xmlns:p14="http://schemas.microsoft.com/office/powerpoint/2010/main" val="148570342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Inventory Eight Strata Allocation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7867" y="4283120"/>
            <a:ext cx="46682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ea typeface="Futura Com Book" panose="02000504030000020003" pitchFamily="2" charset="0"/>
                <a:cs typeface="Times New Roman" panose="02020603050405020304" pitchFamily="18" charset="0"/>
              </a:rPr>
              <a:t>True </a:t>
            </a:r>
            <a:r>
              <a:rPr lang="de-DE" dirty="0" err="1">
                <a:solidFill>
                  <a:schemeClr val="bg1"/>
                </a:solidFill>
                <a:ea typeface="Futura Com Book" panose="02000504030000020003" pitchFamily="2" charset="0"/>
                <a:cs typeface="Times New Roman" panose="02020603050405020304" pitchFamily="18" charset="0"/>
              </a:rPr>
              <a:t>Sum</a:t>
            </a:r>
            <a:r>
              <a:rPr lang="de-DE" dirty="0">
                <a:solidFill>
                  <a:schemeClr val="bg1"/>
                </a:solidFill>
                <a:ea typeface="Futura Com Book" panose="02000504030000020003" pitchFamily="2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Futura Com Book" panose="02000504030000020003" pitchFamily="2" charset="0"/>
                <a:cs typeface="Times New Roman" panose="02020603050405020304" pitchFamily="18" charset="0"/>
              </a:rPr>
              <a:t>of</a:t>
            </a:r>
            <a:r>
              <a:rPr lang="de-DE" dirty="0">
                <a:solidFill>
                  <a:schemeClr val="bg1"/>
                </a:solidFill>
                <a:ea typeface="Futura Com Book" panose="02000504030000020003" pitchFamily="2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Futura Com Book" panose="02000504030000020003" pitchFamily="2" charset="0"/>
                <a:cs typeface="Times New Roman" panose="02020603050405020304" pitchFamily="18" charset="0"/>
              </a:rPr>
              <a:t>Inventory</a:t>
            </a:r>
            <a:r>
              <a:rPr lang="de-DE" dirty="0">
                <a:solidFill>
                  <a:schemeClr val="bg1"/>
                </a:solidFill>
                <a:ea typeface="Futura Com Book" panose="02000504030000020003" pitchFamily="2" charset="0"/>
                <a:cs typeface="Times New Roman" panose="02020603050405020304" pitchFamily="18" charset="0"/>
              </a:rPr>
              <a:t>: 1,745,954,823</a:t>
            </a:r>
          </a:p>
          <a:p>
            <a:pPr algn="ctr"/>
            <a:r>
              <a:rPr lang="de-DE" dirty="0">
                <a:solidFill>
                  <a:schemeClr val="bg1"/>
                </a:solidFill>
                <a:cs typeface="Times New Roman" panose="02020603050405020304" pitchFamily="18" charset="0"/>
              </a:rPr>
              <a:t>All Samples are Within Confidence Intervals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66B341-66C5-F644-84B0-F080EB25F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8984"/>
            <a:ext cx="9144000" cy="194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6792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Inventory Eight Strata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E0370-DCF9-C74A-93EE-8D5BF5B1C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Using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our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best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seed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101011,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estimate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sales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total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sum</a:t>
            </a:r>
            <a:endParaRPr lang="de-DE" dirty="0">
              <a:ea typeface="Futura Com Book" panose="02000504030000020003" pitchFamily="2" charset="0"/>
              <a:cs typeface="Times New Roman" panose="02020603050405020304" pitchFamily="18" charset="0"/>
            </a:endParaRPr>
          </a:p>
          <a:p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Estimated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sum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: 1,349,489,489</a:t>
            </a:r>
          </a:p>
          <a:p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True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Sum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: 1,388,810,308</a:t>
            </a:r>
          </a:p>
          <a:p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Standard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error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: 29,053,333</a:t>
            </a:r>
          </a:p>
          <a:p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Interval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: 1,292,405,290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to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1,406,573,688</a:t>
            </a:r>
          </a:p>
          <a:p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Captures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true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sum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in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interval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but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has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large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standard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error</a:t>
            </a:r>
            <a:endParaRPr lang="de-DE" dirty="0">
              <a:ea typeface="Futura Com Book" panose="02000504030000020003" pitchFamily="2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0148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7F0B-1EDB-0344-9F8E-E956FB1B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F58A-8BF8-3043-97EE-F4E7B3E5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Using a simple random sample for this disproportionately skewed dataset provided estimates far away from the </a:t>
            </a:r>
            <a:r>
              <a:rPr lang="en-US"/>
              <a:t>true values</a:t>
            </a:r>
            <a:endParaRPr lang="en-US" dirty="0"/>
          </a:p>
          <a:p>
            <a:r>
              <a:rPr lang="en-US" dirty="0"/>
              <a:t>Stratification by sales and stratification by inventory both return an estimate of the sum that captures the true sum of both inventory and sales in its confidence interval</a:t>
            </a:r>
          </a:p>
          <a:p>
            <a:r>
              <a:rPr lang="en-US" dirty="0"/>
              <a:t>Makes sense because of high correlation of 0.83</a:t>
            </a:r>
          </a:p>
          <a:p>
            <a:r>
              <a:rPr lang="en-US" dirty="0"/>
              <a:t>Stratification by sales will return a more precise estimate of sum of sales than stratification by inventory</a:t>
            </a:r>
          </a:p>
          <a:p>
            <a:r>
              <a:rPr lang="en-US" dirty="0"/>
              <a:t>Since a higher priority is given to estimation of sales, we choose stratification by sales as best sample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892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– Sales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5853" y="3716448"/>
            <a:ext cx="8816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Mean: $142,267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Median: $62,033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Long Tails in Both Ranges – From &lt;$1000 to &gt;$10MM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901453"/>
            <a:ext cx="845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NOTE: X-AXIS SHOWN ON LOG BASE 10 SCALE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" y="1276350"/>
            <a:ext cx="914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1339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– Sales vs. Inventory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49" y="1181100"/>
            <a:ext cx="8873730" cy="2218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854" y="3657600"/>
            <a:ext cx="8816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Correlation between Sales and Inventory: </a:t>
            </a:r>
            <a:r>
              <a:rPr lang="en-US" sz="2400" b="1" dirty="0">
                <a:solidFill>
                  <a:schemeClr val="bg1"/>
                </a:solidFill>
              </a:rPr>
              <a:t>0.83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901453"/>
            <a:ext cx="845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BOTH AXIS SHOWN ON LOG BASE 10 SCALE</a:t>
            </a:r>
          </a:p>
        </p:txBody>
      </p:sp>
    </p:spTree>
    <p:extLst>
      <p:ext uri="{BB962C8B-B14F-4D97-AF65-F5344CB8AC3E}">
        <p14:creationId xmlns:p14="http://schemas.microsoft.com/office/powerpoint/2010/main" val="88871523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Certainty Strata - Sales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7568"/>
            <a:ext cx="9144000" cy="2286000"/>
          </a:xfrm>
        </p:spPr>
      </p:pic>
      <p:sp>
        <p:nvSpPr>
          <p:cNvPr id="5" name="TextBox 4"/>
          <p:cNvSpPr txBox="1"/>
          <p:nvPr/>
        </p:nvSpPr>
        <p:spPr>
          <a:xfrm>
            <a:off x="134471" y="3455894"/>
            <a:ext cx="8841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68 Companies Comprise 20% of Overall Total Sales of all 9,762 Companies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0.7% of all Companies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0349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Stratification -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Scatterplots and Histograms, guessed there were 6 to 10 clear groups of observations</a:t>
            </a:r>
          </a:p>
          <a:p>
            <a:r>
              <a:rPr lang="en-US" dirty="0"/>
              <a:t>Used R library </a:t>
            </a:r>
            <a:r>
              <a:rPr lang="en-US" i="1" dirty="0"/>
              <a:t>stratification, </a:t>
            </a:r>
            <a:r>
              <a:rPr lang="en-US" dirty="0"/>
              <a:t>the </a:t>
            </a:r>
            <a:r>
              <a:rPr lang="en-US" dirty="0" err="1"/>
              <a:t>strat.cumrootf</a:t>
            </a:r>
            <a:r>
              <a:rPr lang="en-US" dirty="0"/>
              <a:t>() function to perform the assignment of observations to strata and then perform the </a:t>
            </a:r>
            <a:r>
              <a:rPr lang="en-US" dirty="0" err="1"/>
              <a:t>Neyman</a:t>
            </a:r>
            <a:r>
              <a:rPr lang="en-US" dirty="0"/>
              <a:t> allocation</a:t>
            </a:r>
          </a:p>
          <a:p>
            <a:r>
              <a:rPr lang="en-US" dirty="0"/>
              <a:t>Tested two different counts of strata – 7 and 8 (including certainty) </a:t>
            </a:r>
          </a:p>
          <a:p>
            <a:pPr lvl="1"/>
            <a:r>
              <a:rPr lang="en-US" dirty="0"/>
              <a:t>8 Strata returned a lower standard error of the sum than 7, and was selected for the full stratification</a:t>
            </a:r>
          </a:p>
        </p:txBody>
      </p:sp>
    </p:spTree>
    <p:extLst>
      <p:ext uri="{BB962C8B-B14F-4D97-AF65-F5344CB8AC3E}">
        <p14:creationId xmlns:p14="http://schemas.microsoft.com/office/powerpoint/2010/main" val="204404944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Sales Eight Strata Allocation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65200" y="1152525"/>
          <a:ext cx="7213600" cy="2838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305238751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90220271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80058709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47087419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417562755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304332643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65732415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9569424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53894106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26270872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Sum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49745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Sample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Seed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Mean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Standard Error Of the Mean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Lower Bound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Upper Bound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Sum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Standard Error of the Sum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Lower Bound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Upper Bound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58204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143,338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888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141,593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145,083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1,399,264,168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8,668,861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1,382,231,528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1,416,296,809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06948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142,149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841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140,496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143,802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1,387,658,685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8,212,136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1,371,523,420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1,403,793,949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85332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142,560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859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140,873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144,248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1,391,675,501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8,386,610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1,375,197,428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1,408,153,574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36826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142,048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881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140,317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143,779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1,386,669,612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8,600,601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1,386,669,612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1,403,568,134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69774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141,222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901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139,452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142,992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1,378,610,719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8,795,646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1,378,610,719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1,395,892,467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812760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37867" y="4283120"/>
            <a:ext cx="46682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ea typeface="Futura Com Book" panose="02000504030000020003" pitchFamily="2" charset="0"/>
                <a:cs typeface="Times New Roman" panose="02020603050405020304" pitchFamily="18" charset="0"/>
              </a:rPr>
              <a:t>True Sum 1,388,810,308</a:t>
            </a:r>
          </a:p>
          <a:p>
            <a:pPr algn="ctr"/>
            <a:r>
              <a:rPr lang="de-DE" dirty="0">
                <a:solidFill>
                  <a:schemeClr val="bg1"/>
                </a:solidFill>
                <a:cs typeface="Times New Roman" panose="02020603050405020304" pitchFamily="18" charset="0"/>
              </a:rPr>
              <a:t>All Samples are Within Confidence Intervals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37881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Random Sample, No Stratification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Mean: $123,775</a:t>
            </a:r>
          </a:p>
          <a:p>
            <a:pPr lvl="1"/>
            <a:r>
              <a:rPr lang="en-US" dirty="0"/>
              <a:t>Under estimates the mean by about $20,000 * More than 9,000 Observations</a:t>
            </a:r>
          </a:p>
          <a:p>
            <a:r>
              <a:rPr lang="en-US" dirty="0"/>
              <a:t>Estimate of the Population: $61,887,665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8867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1AFC-6C20-DF48-8624-7B3D0493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99" y="1907182"/>
            <a:ext cx="8555831" cy="1181100"/>
          </a:xfrm>
        </p:spPr>
        <p:txBody>
          <a:bodyPr/>
          <a:lstStyle/>
          <a:p>
            <a:pPr algn="ctr"/>
            <a:r>
              <a:rPr lang="en-US" dirty="0"/>
              <a:t>Stratification by Inventory</a:t>
            </a:r>
          </a:p>
        </p:txBody>
      </p:sp>
    </p:spTree>
    <p:extLst>
      <p:ext uri="{BB962C8B-B14F-4D97-AF65-F5344CB8AC3E}">
        <p14:creationId xmlns:p14="http://schemas.microsoft.com/office/powerpoint/2010/main" val="7745466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– Inventory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5853" y="3716448"/>
            <a:ext cx="8816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Mean: 179774.1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Median: 55629.19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Long Tails in Both Ranges – From &lt;8000 to &gt;12Mil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901453"/>
            <a:ext cx="845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NOTE: X-AXIS SHOWN ON LOG BASE 10 SCALE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D177BB-C5F5-4346-AB60-1776B1ACB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7350"/>
            <a:ext cx="9144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558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3_UniversityTemplate2016">
  <a:themeElements>
    <a:clrScheme name="SMU Palette 2016">
      <a:dk1>
        <a:sysClr val="windowText" lastClr="000000"/>
      </a:dk1>
      <a:lt1>
        <a:sysClr val="window" lastClr="FFFFFF"/>
      </a:lt1>
      <a:dk2>
        <a:srgbClr val="005DA9"/>
      </a:dk2>
      <a:lt2>
        <a:srgbClr val="CDCFCE"/>
      </a:lt2>
      <a:accent1>
        <a:srgbClr val="5E84BE"/>
      </a:accent1>
      <a:accent2>
        <a:srgbClr val="B10000"/>
      </a:accent2>
      <a:accent3>
        <a:srgbClr val="E2D8B9"/>
      </a:accent3>
      <a:accent4>
        <a:srgbClr val="D49F0E"/>
      </a:accent4>
      <a:accent5>
        <a:srgbClr val="457E28"/>
      </a:accent5>
      <a:accent6>
        <a:srgbClr val="66695B"/>
      </a:accent6>
      <a:hlink>
        <a:srgbClr val="619FFA"/>
      </a:hlink>
      <a:folHlink>
        <a:srgbClr val="FF3737"/>
      </a:folHlink>
    </a:clrScheme>
    <a:fontScheme name="SMU 2016">
      <a:majorFont>
        <a:latin typeface="Palatino Linotype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U Campus Template 2016.potx" id="{5BB5FD36-020D-4A45-9F7E-7A10706E850B}" vid="{D50E9D77-49AA-4337-8F05-E04A2AB071FD}"/>
    </a:ext>
  </a:extLst>
</a:theme>
</file>

<file path=ppt/theme/theme2.xml><?xml version="1.0" encoding="utf-8"?>
<a:theme xmlns:a="http://schemas.openxmlformats.org/drawingml/2006/main" name="SMUThemeJune2017">
  <a:themeElements>
    <a:clrScheme name="SMU Palette 2016">
      <a:dk1>
        <a:sysClr val="windowText" lastClr="000000"/>
      </a:dk1>
      <a:lt1>
        <a:sysClr val="window" lastClr="FFFFFF"/>
      </a:lt1>
      <a:dk2>
        <a:srgbClr val="005DA9"/>
      </a:dk2>
      <a:lt2>
        <a:srgbClr val="CDCFCE"/>
      </a:lt2>
      <a:accent1>
        <a:srgbClr val="5E84BE"/>
      </a:accent1>
      <a:accent2>
        <a:srgbClr val="B10000"/>
      </a:accent2>
      <a:accent3>
        <a:srgbClr val="E2D8B9"/>
      </a:accent3>
      <a:accent4>
        <a:srgbClr val="D49F0E"/>
      </a:accent4>
      <a:accent5>
        <a:srgbClr val="457E28"/>
      </a:accent5>
      <a:accent6>
        <a:srgbClr val="66695B"/>
      </a:accent6>
      <a:hlink>
        <a:srgbClr val="619FFA"/>
      </a:hlink>
      <a:folHlink>
        <a:srgbClr val="FF3737"/>
      </a:folHlink>
    </a:clrScheme>
    <a:fontScheme name="SMU 2016">
      <a:majorFont>
        <a:latin typeface="Palatino Linotype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UThemeJune2017" id="{6CE5CF7F-E433-47EC-B4C3-42CCD5B87159}" vid="{98A82494-0B3C-4361-A89B-532B84D7F14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F7EA714CC39040883754BC4B32E8BA" ma:contentTypeVersion="0" ma:contentTypeDescription="Create a new document." ma:contentTypeScope="" ma:versionID="82fca3889656e9b49c3f85370df2045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30D25C-2B8C-4E8E-A3EA-861E33399DB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4E5588E-D5D4-4A9C-9FD2-3305314A5B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9C28EF2-5F72-4F36-9FAB-E29A52179F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DCAlumniRoadshow_Mar2016_BradCheves (MBP)</Template>
  <TotalTime>20554</TotalTime>
  <Words>623</Words>
  <Application>Microsoft Macintosh PowerPoint</Application>
  <PresentationFormat>On-screen Show (16:9)</PresentationFormat>
  <Paragraphs>122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ＭＳ Ｐゴシック</vt:lpstr>
      <vt:lpstr>Arial</vt:lpstr>
      <vt:lpstr>Calibri</vt:lpstr>
      <vt:lpstr>Futura Com Book</vt:lpstr>
      <vt:lpstr>Helvetica LT Std</vt:lpstr>
      <vt:lpstr>Palatino Linotype</vt:lpstr>
      <vt:lpstr>Times New Roman</vt:lpstr>
      <vt:lpstr>3_UniversityTemplate2016</vt:lpstr>
      <vt:lpstr>SMUThemeJune2017</vt:lpstr>
      <vt:lpstr>Selection of Variable for Stratification: Sales vs. Inventory</vt:lpstr>
      <vt:lpstr>Data Exploration – Sales</vt:lpstr>
      <vt:lpstr>Data Exploration – Sales vs. Inventory</vt:lpstr>
      <vt:lpstr>Certainty Strata - Sales</vt:lpstr>
      <vt:lpstr>Stratification - Sales</vt:lpstr>
      <vt:lpstr>Results – Sales Eight Strata Allocation</vt:lpstr>
      <vt:lpstr>Simple Random Sample, No Stratification</vt:lpstr>
      <vt:lpstr>Stratification by Inventory</vt:lpstr>
      <vt:lpstr>Data Exploration – Inventory</vt:lpstr>
      <vt:lpstr>Certainty Strata - Inventory</vt:lpstr>
      <vt:lpstr>Stratification - Inventory</vt:lpstr>
      <vt:lpstr>Results – Inventory Eight Strata Allocation</vt:lpstr>
      <vt:lpstr>Results – Inventory Eight Strata Allocation</vt:lpstr>
      <vt:lpstr>Conclusion</vt:lpstr>
    </vt:vector>
  </TitlesOfParts>
  <Company>Southern Methodist University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Snow, Andrew</dc:creator>
  <cp:lastModifiedBy>Kirasich, Kaitlin</cp:lastModifiedBy>
  <cp:revision>594</cp:revision>
  <cp:lastPrinted>2017-04-26T00:32:18Z</cp:lastPrinted>
  <dcterms:created xsi:type="dcterms:W3CDTF">2013-05-07T11:43:08Z</dcterms:created>
  <dcterms:modified xsi:type="dcterms:W3CDTF">2018-04-06T00:57:10Z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0x0101005AF7EA714CC39040883754BC4B32E8BA</vt:lpwstr>
  </property>
</Properties>
</file>