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20"/>
  </p:notesMasterIdLst>
  <p:handoutMasterIdLst>
    <p:handoutMasterId r:id="rId21"/>
  </p:handoutMasterIdLst>
  <p:sldIdLst>
    <p:sldId id="260" r:id="rId6"/>
    <p:sldId id="265" r:id="rId7"/>
    <p:sldId id="264" r:id="rId8"/>
    <p:sldId id="267" r:id="rId9"/>
    <p:sldId id="266" r:id="rId10"/>
    <p:sldId id="268" r:id="rId11"/>
    <p:sldId id="276" r:id="rId12"/>
    <p:sldId id="273" r:id="rId13"/>
    <p:sldId id="269" r:id="rId14"/>
    <p:sldId id="270" r:id="rId15"/>
    <p:sldId id="271" r:id="rId16"/>
    <p:sldId id="272" r:id="rId17"/>
    <p:sldId id="275" r:id="rId18"/>
    <p:sldId id="274" r:id="rId19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 autoAdjust="0"/>
    <p:restoredTop sz="84953" autoAdjust="0"/>
  </p:normalViewPr>
  <p:slideViewPr>
    <p:cSldViewPr snapToGrid="0">
      <p:cViewPr varScale="1">
        <p:scale>
          <a:sx n="142" d="100"/>
          <a:sy n="142" d="100"/>
        </p:scale>
        <p:origin x="864" y="120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of Variable for Stratification:</a:t>
            </a:r>
            <a:br>
              <a:rPr lang="en-US" dirty="0"/>
            </a:br>
            <a:r>
              <a:rPr lang="en-US" dirty="0"/>
              <a:t>Sales vs. Inventory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Kaitlin </a:t>
            </a:r>
            <a:r>
              <a:rPr lang="en-US" dirty="0" err="1"/>
              <a:t>Kirasich</a:t>
            </a:r>
            <a:endParaRPr lang="en-US" dirty="0"/>
          </a:p>
          <a:p>
            <a:r>
              <a:rPr lang="en-US" dirty="0"/>
              <a:t>Dennis Murray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0584" y="3553872"/>
            <a:ext cx="4456143" cy="343204"/>
          </a:xfrm>
        </p:spPr>
        <p:txBody>
          <a:bodyPr/>
          <a:lstStyle/>
          <a:p>
            <a:r>
              <a:rPr lang="en-US" dirty="0"/>
              <a:t>MSDS 6370 – Spring 2018</a:t>
            </a:r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0.1%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BDE974-AEE9-AC4B-B3BD-5E6EFC95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19822"/>
            <a:ext cx="855662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11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again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6, 7, and 8 (including certainty) </a:t>
            </a:r>
          </a:p>
          <a:p>
            <a:pPr lvl="1"/>
            <a:r>
              <a:rPr lang="en-US" dirty="0"/>
              <a:t>8 Strata returned a lower standard error of the sum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14857034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Inventory</a:t>
            </a:r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: 1,745,954,823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6B341-66C5-F644-84B0-F080EB25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984"/>
            <a:ext cx="9144000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67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Inventory Eight Strata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0370-DCF9-C74A-93EE-8D5BF5B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Using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our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best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seed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101011,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sales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total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Estimated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1,349,489,489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True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1,388,810,308</a:t>
            </a:r>
          </a:p>
          <a:p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Standard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29,053,333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: 1,292,405,290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to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1,406,573,688</a:t>
            </a:r>
          </a:p>
          <a:p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Captures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true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sum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interval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but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has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large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standard</a:t>
            </a:r>
            <a:r>
              <a:rPr lang="de-DE" dirty="0">
                <a:ea typeface="Futura Com Book" panose="02000504030000020003" pitchFamily="2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a typeface="Futura Com Book" panose="02000504030000020003" pitchFamily="2" charset="0"/>
                <a:cs typeface="Times New Roman" panose="02020603050405020304" pitchFamily="18" charset="0"/>
              </a:rPr>
              <a:t>error</a:t>
            </a:r>
            <a:endParaRPr lang="de-DE" dirty="0">
              <a:ea typeface="Futura Com Book" panose="02000504030000020003" pitchFamily="2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1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7F0B-1EDB-0344-9F8E-E956FB1B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F58A-8BF8-3043-97EE-F4E7B3E5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Stratification by sales and stratification by inventory both return an estimate of the sum that captures the true sum of both inventory and sales in its confidence interval</a:t>
            </a:r>
          </a:p>
          <a:p>
            <a:r>
              <a:rPr lang="en-US" dirty="0"/>
              <a:t>Makes sense because of high correlation of 0.83</a:t>
            </a:r>
          </a:p>
          <a:p>
            <a:r>
              <a:rPr lang="en-US" dirty="0"/>
              <a:t>Stratification by sales will return a more precise estimate of sum of sales than stratification by inventory</a:t>
            </a:r>
          </a:p>
          <a:p>
            <a:r>
              <a:rPr lang="en-US" dirty="0"/>
              <a:t>Since a higher priority is given to estimation of sales, we choose stratification by sales as best sample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$142,267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$62,033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&lt;$1000 to &gt;$10MM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" y="127635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133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Sales vs. Inventory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" y="1181100"/>
            <a:ext cx="8873730" cy="221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854" y="3657600"/>
            <a:ext cx="8816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Correlation between Sales and Inventory: </a:t>
            </a:r>
            <a:r>
              <a:rPr lang="en-US" sz="2400" b="1" dirty="0">
                <a:solidFill>
                  <a:schemeClr val="bg1"/>
                </a:solidFill>
              </a:rPr>
              <a:t>0.83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BOTH AXIS SHOWN ON LOG BASE 10 SCALE</a:t>
            </a:r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Strata - Sales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568"/>
            <a:ext cx="9144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134471" y="3455894"/>
            <a:ext cx="884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68 Companies Comprise 20% of Overall Total Sales of all 9,762 Companies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0.7% of all Companies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034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 -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Scatterplots and Histograms, guessed there were 6 to 10 clear groups of observations</a:t>
            </a:r>
          </a:p>
          <a:p>
            <a:r>
              <a:rPr lang="en-US" dirty="0"/>
              <a:t>Used R library </a:t>
            </a:r>
            <a:r>
              <a:rPr lang="en-US" i="1" dirty="0"/>
              <a:t>stratification, </a:t>
            </a:r>
            <a:r>
              <a:rPr lang="en-US" dirty="0"/>
              <a:t>the </a:t>
            </a:r>
            <a:r>
              <a:rPr lang="en-US" dirty="0" err="1"/>
              <a:t>strat.cumrootf</a:t>
            </a:r>
            <a:r>
              <a:rPr lang="en-US" dirty="0"/>
              <a:t>() function to perform the assignment of observations to strata and then perform the </a:t>
            </a:r>
            <a:r>
              <a:rPr lang="en-US" dirty="0" err="1"/>
              <a:t>Neyman</a:t>
            </a:r>
            <a:r>
              <a:rPr lang="en-US" dirty="0"/>
              <a:t> allocation</a:t>
            </a:r>
          </a:p>
          <a:p>
            <a:r>
              <a:rPr lang="en-US" dirty="0"/>
              <a:t>Tested two different counts of strata – 7 and 8 (including certainty) </a:t>
            </a:r>
          </a:p>
          <a:p>
            <a:pPr lvl="1"/>
            <a:r>
              <a:rPr lang="en-US" dirty="0"/>
              <a:t>8 Strata returned a lower standard error of the sum than 7, and was selected for the full stratification</a:t>
            </a:r>
          </a:p>
        </p:txBody>
      </p:sp>
    </p:spTree>
    <p:extLst>
      <p:ext uri="{BB962C8B-B14F-4D97-AF65-F5344CB8AC3E}">
        <p14:creationId xmlns:p14="http://schemas.microsoft.com/office/powerpoint/2010/main" val="20440494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Sales Eight Strata Allocation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5200" y="1152525"/>
          <a:ext cx="72136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30523875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0220271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0058709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347087419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17562755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30433264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657324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9569424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53894106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2627087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74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Sample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Standard Error of the Sum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Lower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 Upper Bound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820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143,338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141,593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145,083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1,399,264,168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8,668,861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1,382,231,528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1,416,296,809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694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841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140,496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143,802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1,387,658,685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8,212,136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1,371,523,420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1,403,793,949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533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142,560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140,873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144,248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1,391,675,501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8,386,610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1,375,197,428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1,408,153,574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8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142,048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881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140,317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143,779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8,600,601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1,386,669,612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1,403,568,134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977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141,222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901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139,452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142,992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8,795,646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1,378,610,719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1,395,892,467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1276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37867" y="4283120"/>
            <a:ext cx="4668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ea typeface="Futura Com Book" panose="02000504030000020003" pitchFamily="2" charset="0"/>
                <a:cs typeface="Times New Roman" panose="02020603050405020304" pitchFamily="18" charset="0"/>
              </a:rPr>
              <a:t>True Sum 1,388,810,308</a:t>
            </a:r>
          </a:p>
          <a:p>
            <a:pPr algn="ctr"/>
            <a:r>
              <a:rPr lang="de-DE" dirty="0">
                <a:solidFill>
                  <a:schemeClr val="bg1"/>
                </a:solidFill>
                <a:cs typeface="Times New Roman" panose="02020603050405020304" pitchFamily="18" charset="0"/>
              </a:rPr>
              <a:t>All Samples are Within Confidence Intervals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78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Random Sample, No Stratification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Mean: $123,775</a:t>
            </a:r>
          </a:p>
          <a:p>
            <a:pPr lvl="1"/>
            <a:r>
              <a:rPr lang="en-US" dirty="0" smtClean="0"/>
              <a:t>Under estimates the mean by about $20,000 * More than 9,000 Observations</a:t>
            </a:r>
          </a:p>
          <a:p>
            <a:r>
              <a:rPr lang="en-US" dirty="0" smtClean="0"/>
              <a:t>Estimate of the Population: $61,887,665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88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C-6C20-DF48-8624-7B3D049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99" y="1907182"/>
            <a:ext cx="8555831" cy="1181100"/>
          </a:xfrm>
        </p:spPr>
        <p:txBody>
          <a:bodyPr/>
          <a:lstStyle/>
          <a:p>
            <a:pPr algn="ctr"/>
            <a:r>
              <a:rPr lang="en-US" dirty="0"/>
              <a:t>Stratification by Inventory</a:t>
            </a:r>
          </a:p>
        </p:txBody>
      </p:sp>
    </p:spTree>
    <p:extLst>
      <p:ext uri="{BB962C8B-B14F-4D97-AF65-F5344CB8AC3E}">
        <p14:creationId xmlns:p14="http://schemas.microsoft.com/office/powerpoint/2010/main" val="77454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Inventory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853" y="3716448"/>
            <a:ext cx="8816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Mean: 179774.1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Median: 55629.19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Long Tails in Both Ranges – From &lt;8000 to &gt;12Mil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901453"/>
            <a:ext cx="845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NOTE: X-AXIS SHOWN ON LOG BASE 10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177BB-C5F5-4346-AB60-1776B1AC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5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20553</TotalTime>
  <Words>601</Words>
  <Application>Microsoft Office PowerPoint</Application>
  <PresentationFormat>On-screen Show (16:9)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Futura Com Book</vt:lpstr>
      <vt:lpstr>Helvetica LT Std</vt:lpstr>
      <vt:lpstr>Palatino Linotype</vt:lpstr>
      <vt:lpstr>Times New Roman</vt:lpstr>
      <vt:lpstr>3_UniversityTemplate2016</vt:lpstr>
      <vt:lpstr>SMUThemeJune2017</vt:lpstr>
      <vt:lpstr>Selection of Variable for Stratification: Sales vs. Inventory</vt:lpstr>
      <vt:lpstr>Data Exploration – Sales</vt:lpstr>
      <vt:lpstr>Data Exploration – Sales vs. Inventory</vt:lpstr>
      <vt:lpstr>Certainty Strata - Sales</vt:lpstr>
      <vt:lpstr>Stratification - Sales</vt:lpstr>
      <vt:lpstr>Results – Sales Eight Strata Allocation</vt:lpstr>
      <vt:lpstr>Simple Random Sample, No Stratification</vt:lpstr>
      <vt:lpstr>Stratification by Inventory</vt:lpstr>
      <vt:lpstr>Data Exploration – Inventory</vt:lpstr>
      <vt:lpstr>Certainty Strata - Inventory</vt:lpstr>
      <vt:lpstr>Stratification - Inventory</vt:lpstr>
      <vt:lpstr>Results – Inventory Eight Strata Allocation</vt:lpstr>
      <vt:lpstr>Results – Inventory Eight Strata Allocation</vt:lpstr>
      <vt:lpstr>Conclusion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Dennis Murray</cp:lastModifiedBy>
  <cp:revision>593</cp:revision>
  <cp:lastPrinted>2017-04-26T00:32:18Z</cp:lastPrinted>
  <dcterms:created xsi:type="dcterms:W3CDTF">2013-05-07T11:43:08Z</dcterms:created>
  <dcterms:modified xsi:type="dcterms:W3CDTF">2018-04-06T00:42:08Z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