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65" r:id="rId5"/>
    <p:sldId id="266" r:id="rId6"/>
    <p:sldId id="267" r:id="rId7"/>
    <p:sldId id="268" r:id="rId8"/>
    <p:sldId id="269" r:id="rId9"/>
    <p:sldId id="270" r:id="rId10"/>
    <p:sldId id="271"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3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7F1074B-85DD-4D95-9736-68572E2388FA}" type="datetimeFigureOut">
              <a:rPr lang="en-US" smtClean="0"/>
              <a:t>2/21/2018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4C0B1B8-74AF-467F-979C-0E6320B6B891}" type="slidenum">
              <a:rPr lang="en-US" smtClean="0"/>
              <a:t>‹#›</a:t>
            </a:fld>
            <a:endParaRPr lang="en-US"/>
          </a:p>
        </p:txBody>
      </p:sp>
    </p:spTree>
    <p:extLst>
      <p:ext uri="{BB962C8B-B14F-4D97-AF65-F5344CB8AC3E}">
        <p14:creationId xmlns:p14="http://schemas.microsoft.com/office/powerpoint/2010/main" val="93365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0B1B8-74AF-467F-979C-0E6320B6B891}" type="slidenum">
              <a:rPr lang="en-US" smtClean="0"/>
              <a:t>8</a:t>
            </a:fld>
            <a:endParaRPr lang="en-US"/>
          </a:p>
        </p:txBody>
      </p:sp>
    </p:spTree>
    <p:extLst>
      <p:ext uri="{BB962C8B-B14F-4D97-AF65-F5344CB8AC3E}">
        <p14:creationId xmlns:p14="http://schemas.microsoft.com/office/powerpoint/2010/main" val="21486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8138D6-D12D-4EB0-84B2-F01940E0534C}"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58772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138D6-D12D-4EB0-84B2-F01940E0534C}"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268209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138D6-D12D-4EB0-84B2-F01940E0534C}"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288088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138D6-D12D-4EB0-84B2-F01940E0534C}"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151649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138D6-D12D-4EB0-84B2-F01940E0534C}"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50193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8138D6-D12D-4EB0-84B2-F01940E0534C}"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32517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8138D6-D12D-4EB0-84B2-F01940E0534C}" type="datetimeFigureOut">
              <a:rPr lang="en-US" smtClean="0"/>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224909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138D6-D12D-4EB0-84B2-F01940E0534C}" type="datetimeFigureOut">
              <a:rPr lang="en-US" smtClean="0"/>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18034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138D6-D12D-4EB0-84B2-F01940E0534C}" type="datetimeFigureOut">
              <a:rPr lang="en-US" smtClean="0"/>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129912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138D6-D12D-4EB0-84B2-F01940E0534C}"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129504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138D6-D12D-4EB0-84B2-F01940E0534C}"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A95A8-32F5-4553-B5E2-2EDA3D92ADA9}" type="slidenum">
              <a:rPr lang="en-US" smtClean="0"/>
              <a:t>‹#›</a:t>
            </a:fld>
            <a:endParaRPr lang="en-US"/>
          </a:p>
        </p:txBody>
      </p:sp>
    </p:spTree>
    <p:extLst>
      <p:ext uri="{BB962C8B-B14F-4D97-AF65-F5344CB8AC3E}">
        <p14:creationId xmlns:p14="http://schemas.microsoft.com/office/powerpoint/2010/main" val="73398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138D6-D12D-4EB0-84B2-F01940E0534C}" type="datetimeFigureOut">
              <a:rPr lang="en-US" smtClean="0"/>
              <a:t>2/21/2018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A95A8-32F5-4553-B5E2-2EDA3D92ADA9}" type="slidenum">
              <a:rPr lang="en-US" smtClean="0"/>
              <a:t>‹#›</a:t>
            </a:fld>
            <a:endParaRPr lang="en-US"/>
          </a:p>
        </p:txBody>
      </p:sp>
    </p:spTree>
    <p:extLst>
      <p:ext uri="{BB962C8B-B14F-4D97-AF65-F5344CB8AC3E}">
        <p14:creationId xmlns:p14="http://schemas.microsoft.com/office/powerpoint/2010/main" val="3483823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C00000"/>
                </a:solidFill>
              </a:rPr>
              <a:t>Stratification discussion</a:t>
            </a:r>
          </a:p>
        </p:txBody>
      </p:sp>
    </p:spTree>
    <p:extLst>
      <p:ext uri="{BB962C8B-B14F-4D97-AF65-F5344CB8AC3E}">
        <p14:creationId xmlns:p14="http://schemas.microsoft.com/office/powerpoint/2010/main" val="3723748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563562"/>
          </a:xfrm>
        </p:spPr>
        <p:txBody>
          <a:bodyPr>
            <a:normAutofit/>
          </a:bodyPr>
          <a:lstStyle/>
          <a:p>
            <a:r>
              <a:rPr lang="en-US" sz="2800" b="1" dirty="0" smtClean="0">
                <a:solidFill>
                  <a:srgbClr val="C00000"/>
                </a:solidFill>
              </a:rPr>
              <a:t>Example:  Output Equal </a:t>
            </a:r>
            <a:r>
              <a:rPr lang="en-US" sz="2800" b="1" i="1" dirty="0" err="1">
                <a:solidFill>
                  <a:srgbClr val="C00000"/>
                </a:solidFill>
              </a:rPr>
              <a:t>W</a:t>
            </a:r>
            <a:r>
              <a:rPr lang="en-US" sz="2800" b="1" i="1" baseline="-25000" dirty="0" err="1">
                <a:solidFill>
                  <a:srgbClr val="C00000"/>
                </a:solidFill>
              </a:rPr>
              <a:t>h</a:t>
            </a:r>
            <a:r>
              <a:rPr lang="en-US" sz="2800" b="1" i="1" dirty="0" err="1">
                <a:solidFill>
                  <a:srgbClr val="C00000"/>
                </a:solidFill>
              </a:rPr>
              <a:t>S</a:t>
            </a:r>
            <a:r>
              <a:rPr lang="en-US" sz="2800" b="1" i="1" baseline="-25000" dirty="0" err="1">
                <a:solidFill>
                  <a:srgbClr val="C00000"/>
                </a:solidFill>
              </a:rPr>
              <a:t>h</a:t>
            </a:r>
            <a:r>
              <a:rPr lang="en-US" sz="2800" b="1" i="1" dirty="0">
                <a:solidFill>
                  <a:srgbClr val="C00000"/>
                </a:solidFill>
              </a:rPr>
              <a:t> </a:t>
            </a:r>
            <a:r>
              <a:rPr lang="en-US" sz="2800" b="1" dirty="0">
                <a:solidFill>
                  <a:srgbClr val="C00000"/>
                </a:solidFill>
              </a:rPr>
              <a:t>per stratum method</a:t>
            </a:r>
            <a:endParaRPr lang="en-US" sz="2800"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25100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438400"/>
            <a:ext cx="5486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347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Identifying </a:t>
            </a:r>
            <a:r>
              <a:rPr lang="en-US" dirty="0" smtClean="0">
                <a:solidFill>
                  <a:srgbClr val="C00000"/>
                </a:solidFill>
              </a:rPr>
              <a:t>Certainty Strata</a:t>
            </a:r>
            <a:endParaRPr lang="en-US" dirty="0">
              <a:solidFill>
                <a:srgbClr val="C00000"/>
              </a:solidFill>
            </a:endParaRPr>
          </a:p>
        </p:txBody>
      </p:sp>
      <p:sp>
        <p:nvSpPr>
          <p:cNvPr id="3" name="Content Placeholder 2"/>
          <p:cNvSpPr>
            <a:spLocks noGrp="1"/>
          </p:cNvSpPr>
          <p:nvPr>
            <p:ph idx="1"/>
          </p:nvPr>
        </p:nvSpPr>
        <p:spPr>
          <a:xfrm>
            <a:off x="457200" y="1447800"/>
            <a:ext cx="8229600" cy="4648200"/>
          </a:xfrm>
        </p:spPr>
        <p:txBody>
          <a:bodyPr>
            <a:normAutofit fontScale="92500" lnSpcReduction="20000"/>
          </a:bodyPr>
          <a:lstStyle/>
          <a:p>
            <a:r>
              <a:rPr lang="en-US" dirty="0"/>
              <a:t>Combination of </a:t>
            </a:r>
            <a:r>
              <a:rPr lang="en-US" dirty="0" smtClean="0"/>
              <a:t>evaluating method results &amp; </a:t>
            </a:r>
            <a:r>
              <a:rPr lang="en-US" dirty="0"/>
              <a:t>professional judgment </a:t>
            </a:r>
          </a:p>
          <a:p>
            <a:r>
              <a:rPr lang="en-US" dirty="0" smtClean="0"/>
              <a:t>Units in Certainty Strata </a:t>
            </a:r>
            <a:r>
              <a:rPr lang="en-US" dirty="0"/>
              <a:t>are the big ones in the tail of distribution   </a:t>
            </a:r>
          </a:p>
          <a:p>
            <a:pPr lvl="1"/>
            <a:r>
              <a:rPr lang="en-US" dirty="0"/>
              <a:t>Have a large effect on the </a:t>
            </a:r>
            <a:r>
              <a:rPr lang="en-US" dirty="0" smtClean="0"/>
              <a:t>mean and total</a:t>
            </a:r>
            <a:r>
              <a:rPr lang="en-US" dirty="0"/>
              <a:t> </a:t>
            </a:r>
            <a:r>
              <a:rPr lang="en-US" dirty="0" smtClean="0"/>
              <a:t>estimates so they should be included</a:t>
            </a:r>
          </a:p>
          <a:p>
            <a:pPr lvl="1"/>
            <a:r>
              <a:rPr lang="en-US" dirty="0" smtClean="0"/>
              <a:t>Since they are spread </a:t>
            </a:r>
            <a:r>
              <a:rPr lang="en-US" dirty="0"/>
              <a:t>out, sampling them </a:t>
            </a:r>
            <a:r>
              <a:rPr lang="en-US" dirty="0" smtClean="0"/>
              <a:t>will </a:t>
            </a:r>
            <a:r>
              <a:rPr lang="en-US" dirty="0"/>
              <a:t>not reduce the variance  – goal of stratification</a:t>
            </a:r>
          </a:p>
          <a:p>
            <a:pPr algn="just"/>
            <a:r>
              <a:rPr lang="en-US" dirty="0"/>
              <a:t>Exactly where to draw the line for certainty units requires </a:t>
            </a:r>
            <a:r>
              <a:rPr lang="en-US" dirty="0" smtClean="0"/>
              <a:t>professional </a:t>
            </a:r>
            <a:r>
              <a:rPr lang="en-US" dirty="0"/>
              <a:t>judgment </a:t>
            </a:r>
            <a:r>
              <a:rPr lang="en-US" dirty="0" smtClean="0"/>
              <a:t>and possibly evaluating results of methods to form strata cutoffs</a:t>
            </a:r>
            <a:endParaRPr lang="en-US" dirty="0"/>
          </a:p>
          <a:p>
            <a:pPr marL="0" indent="0">
              <a:buNone/>
            </a:pPr>
            <a:endParaRPr lang="en-US" dirty="0"/>
          </a:p>
        </p:txBody>
      </p:sp>
    </p:spTree>
    <p:extLst>
      <p:ext uri="{BB962C8B-B14F-4D97-AF65-F5344CB8AC3E}">
        <p14:creationId xmlns:p14="http://schemas.microsoft.com/office/powerpoint/2010/main" val="2814375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7151" y="683567"/>
            <a:ext cx="5562600" cy="461665"/>
          </a:xfrm>
          <a:prstGeom prst="rect">
            <a:avLst/>
          </a:prstGeom>
          <a:noFill/>
        </p:spPr>
        <p:txBody>
          <a:bodyPr wrap="square" rtlCol="0">
            <a:spAutoFit/>
          </a:bodyPr>
          <a:lstStyle/>
          <a:p>
            <a:r>
              <a:rPr lang="en-US" sz="2400" dirty="0" smtClean="0">
                <a:solidFill>
                  <a:srgbClr val="C00000"/>
                </a:solidFill>
              </a:rPr>
              <a:t>Identifying Strata: Original </a:t>
            </a:r>
            <a:r>
              <a:rPr lang="en-US" sz="2400" dirty="0">
                <a:solidFill>
                  <a:srgbClr val="C00000"/>
                </a:solidFill>
              </a:rPr>
              <a:t>Distribution </a:t>
            </a:r>
          </a:p>
        </p:txBody>
      </p:sp>
      <p:pic>
        <p:nvPicPr>
          <p:cNvPr id="5" name="Picture 4"/>
          <p:cNvPicPr>
            <a:picLocks noChangeAspect="1"/>
          </p:cNvPicPr>
          <p:nvPr/>
        </p:nvPicPr>
        <p:blipFill>
          <a:blip r:embed="rId2"/>
          <a:stretch>
            <a:fillRect/>
          </a:stretch>
        </p:blipFill>
        <p:spPr>
          <a:xfrm>
            <a:off x="990600" y="1600200"/>
            <a:ext cx="6858000" cy="4495800"/>
          </a:xfrm>
          <a:prstGeom prst="rect">
            <a:avLst/>
          </a:prstGeom>
        </p:spPr>
      </p:pic>
    </p:spTree>
    <p:extLst>
      <p:ext uri="{BB962C8B-B14F-4D97-AF65-F5344CB8AC3E}">
        <p14:creationId xmlns:p14="http://schemas.microsoft.com/office/powerpoint/2010/main" val="1168456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solidFill>
                  <a:srgbClr val="C00000"/>
                </a:solidFill>
              </a:rPr>
              <a:t>Methods for Finding Strata Cutoffs</a:t>
            </a:r>
            <a:endParaRPr lang="en-US" sz="2800"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371600"/>
                <a:ext cx="8229600" cy="3200400"/>
              </a:xfrm>
            </p:spPr>
            <p:txBody>
              <a:bodyPr>
                <a:normAutofit lnSpcReduction="10000"/>
              </a:bodyPr>
              <a:lstStyle/>
              <a:p>
                <a:pPr lvl="0"/>
                <a:r>
                  <a:rPr lang="en-US" dirty="0"/>
                  <a:t>Cumulative </a:t>
                </a:r>
                <a:r>
                  <a:rPr lang="en-US" dirty="0" smtClean="0"/>
                  <a:t>method </a:t>
                </a:r>
                <a:r>
                  <a:rPr lang="en-US" dirty="0"/>
                  <a:t>of forming strata (Equal Sum of Values in Strata) </a:t>
                </a:r>
                <a:endParaRPr lang="en-US" dirty="0" smtClean="0"/>
              </a:p>
              <a:p>
                <a:pPr lvl="0"/>
                <a:r>
                  <a:rPr lang="en-US" dirty="0" smtClean="0"/>
                  <a:t>The </a:t>
                </a:r>
                <a14:m>
                  <m:oMath xmlns:m="http://schemas.openxmlformats.org/officeDocument/2006/math">
                    <m:r>
                      <a:rPr lang="en-US" i="1">
                        <a:latin typeface="Cambria Math"/>
                      </a:rPr>
                      <m:t>𝑐𝑢𝑚</m:t>
                    </m:r>
                    <m:rad>
                      <m:radPr>
                        <m:degHide m:val="on"/>
                        <m:ctrlPr>
                          <a:rPr lang="en-US" i="1">
                            <a:latin typeface="Cambria Math"/>
                          </a:rPr>
                        </m:ctrlPr>
                      </m:radPr>
                      <m:deg/>
                      <m:e>
                        <m:r>
                          <a:rPr lang="en-US" i="1">
                            <a:latin typeface="Cambria Math"/>
                          </a:rPr>
                          <m:t>𝑓</m:t>
                        </m:r>
                      </m:e>
                    </m:rad>
                  </m:oMath>
                </a14:m>
                <a:r>
                  <a:rPr lang="en-US" dirty="0"/>
                  <a:t> method of forming strata  </a:t>
                </a:r>
                <a:endParaRPr lang="en-US" dirty="0" smtClean="0"/>
              </a:p>
              <a:p>
                <a:pPr lvl="0"/>
                <a:r>
                  <a:rPr lang="en-US" dirty="0" smtClean="0"/>
                  <a:t>Equal </a:t>
                </a:r>
                <a:r>
                  <a:rPr lang="en-US" i="1" dirty="0" err="1"/>
                  <a:t>W</a:t>
                </a:r>
                <a:r>
                  <a:rPr lang="en-US" i="1" baseline="-25000" dirty="0" err="1"/>
                  <a:t>h</a:t>
                </a:r>
                <a:r>
                  <a:rPr lang="en-US" i="1" dirty="0" err="1"/>
                  <a:t>S</a:t>
                </a:r>
                <a:r>
                  <a:rPr lang="en-US" i="1" baseline="-25000" dirty="0" err="1"/>
                  <a:t>h</a:t>
                </a:r>
                <a:r>
                  <a:rPr lang="en-US" dirty="0"/>
                  <a:t> per stratum </a:t>
                </a:r>
                <a:r>
                  <a:rPr lang="en-US" dirty="0" smtClean="0"/>
                  <a:t>method</a:t>
                </a:r>
              </a:p>
              <a:p>
                <a:pPr lvl="0"/>
                <a:r>
                  <a:rPr lang="en-US" dirty="0" smtClean="0"/>
                  <a:t>Do not include items in certainty strata for any of the methods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371600"/>
                <a:ext cx="8229600" cy="3200400"/>
              </a:xfrm>
              <a:blipFill rotWithShape="1">
                <a:blip r:embed="rId2"/>
                <a:stretch>
                  <a:fillRect l="-1704" t="-4000" r="-2370" b="-4190"/>
                </a:stretch>
              </a:blipFill>
            </p:spPr>
            <p:txBody>
              <a:bodyPr/>
              <a:lstStyle/>
              <a:p>
                <a:r>
                  <a:rPr lang="en-US">
                    <a:noFill/>
                  </a:rPr>
                  <a:t> </a:t>
                </a:r>
              </a:p>
            </p:txBody>
          </p:sp>
        </mc:Fallback>
      </mc:AlternateContent>
    </p:spTree>
    <p:extLst>
      <p:ext uri="{BB962C8B-B14F-4D97-AF65-F5344CB8AC3E}">
        <p14:creationId xmlns:p14="http://schemas.microsoft.com/office/powerpoint/2010/main" val="110438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C00000"/>
                </a:solidFill>
              </a:rPr>
              <a:t>Steps in Cumulative Method </a:t>
            </a:r>
            <a:r>
              <a:rPr lang="en-US" sz="2800" dirty="0">
                <a:solidFill>
                  <a:srgbClr val="C00000"/>
                </a:solidFill>
              </a:rPr>
              <a:t>of </a:t>
            </a:r>
            <a:r>
              <a:rPr lang="en-US" sz="2800" dirty="0" smtClean="0">
                <a:solidFill>
                  <a:srgbClr val="C00000"/>
                </a:solidFill>
              </a:rPr>
              <a:t>Forming Strata</a:t>
            </a:r>
            <a:endParaRPr lang="en-US" sz="2800" dirty="0">
              <a:solidFill>
                <a:srgbClr val="C00000"/>
              </a:solidFill>
            </a:endParaRPr>
          </a:p>
        </p:txBody>
      </p:sp>
      <p:sp>
        <p:nvSpPr>
          <p:cNvPr id="3" name="Content Placeholder 2"/>
          <p:cNvSpPr>
            <a:spLocks noGrp="1"/>
          </p:cNvSpPr>
          <p:nvPr>
            <p:ph idx="1"/>
          </p:nvPr>
        </p:nvSpPr>
        <p:spPr>
          <a:xfrm>
            <a:off x="457200" y="1371600"/>
            <a:ext cx="8229600" cy="4525963"/>
          </a:xfrm>
        </p:spPr>
        <p:txBody>
          <a:bodyPr>
            <a:normAutofit fontScale="92500" lnSpcReduction="10000"/>
          </a:bodyPr>
          <a:lstStyle/>
          <a:p>
            <a:pPr marL="514350" indent="-514350">
              <a:buFont typeface="+mj-lt"/>
              <a:buAutoNum type="arabicPeriod"/>
            </a:pPr>
            <a:r>
              <a:rPr lang="en-US" dirty="0"/>
              <a:t>Use only elements in non-certainty strata.</a:t>
            </a:r>
          </a:p>
          <a:p>
            <a:pPr marL="514350" indent="-514350">
              <a:buFont typeface="+mj-lt"/>
              <a:buAutoNum type="arabicPeriod"/>
            </a:pPr>
            <a:r>
              <a:rPr lang="en-US" dirty="0" smtClean="0"/>
              <a:t>Sort </a:t>
            </a:r>
            <a:r>
              <a:rPr lang="en-US" dirty="0"/>
              <a:t>the data in ascending order. </a:t>
            </a:r>
            <a:endParaRPr lang="en-US" dirty="0" smtClean="0"/>
          </a:p>
          <a:p>
            <a:pPr marL="514350" indent="-514350">
              <a:buFont typeface="+mj-lt"/>
              <a:buAutoNum type="arabicPeriod"/>
            </a:pPr>
            <a:r>
              <a:rPr lang="en-US" dirty="0" smtClean="0"/>
              <a:t>Calculate </a:t>
            </a:r>
            <a:r>
              <a:rPr lang="en-US" dirty="0"/>
              <a:t>the sum of all the elements. </a:t>
            </a:r>
            <a:endParaRPr lang="en-US" dirty="0" smtClean="0"/>
          </a:p>
          <a:p>
            <a:pPr marL="514350" indent="-514350">
              <a:buFont typeface="+mj-lt"/>
              <a:buAutoNum type="arabicPeriod"/>
            </a:pPr>
            <a:r>
              <a:rPr lang="en-US" dirty="0" smtClean="0"/>
              <a:t>Divide </a:t>
            </a:r>
            <a:r>
              <a:rPr lang="en-US" dirty="0"/>
              <a:t>this sum by the number of strata to get the length of the strata interval.  </a:t>
            </a:r>
            <a:endParaRPr lang="en-US" dirty="0" smtClean="0"/>
          </a:p>
          <a:p>
            <a:pPr marL="514350" indent="-514350">
              <a:buFont typeface="+mj-lt"/>
              <a:buAutoNum type="arabicPeriod"/>
            </a:pPr>
            <a:r>
              <a:rPr lang="en-US" dirty="0" smtClean="0"/>
              <a:t>Create </a:t>
            </a:r>
            <a:r>
              <a:rPr lang="en-US" dirty="0"/>
              <a:t>the cumulative distribution of values of the elements.   </a:t>
            </a:r>
            <a:endParaRPr lang="en-US" dirty="0" smtClean="0"/>
          </a:p>
          <a:p>
            <a:pPr marL="514350" indent="-514350">
              <a:buFont typeface="+mj-lt"/>
              <a:buAutoNum type="arabicPeriod"/>
            </a:pPr>
            <a:r>
              <a:rPr lang="en-US" dirty="0" smtClean="0"/>
              <a:t>Assign </a:t>
            </a:r>
            <a:r>
              <a:rPr lang="en-US" dirty="0"/>
              <a:t>the elements to strata based on the strata interval and cumulative distribution.</a:t>
            </a:r>
          </a:p>
          <a:p>
            <a:endParaRPr lang="en-US" dirty="0"/>
          </a:p>
        </p:txBody>
      </p:sp>
    </p:spTree>
    <p:extLst>
      <p:ext uri="{BB962C8B-B14F-4D97-AF65-F5344CB8AC3E}">
        <p14:creationId xmlns:p14="http://schemas.microsoft.com/office/powerpoint/2010/main" val="2514477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solidFill>
                  <a:srgbClr val="C00000"/>
                </a:solidFill>
              </a:rPr>
              <a:t>Example:</a:t>
            </a:r>
            <a:r>
              <a:rPr lang="en-US" sz="2800" dirty="0" smtClean="0"/>
              <a:t> </a:t>
            </a:r>
            <a:r>
              <a:rPr lang="en-US" sz="2800" dirty="0">
                <a:solidFill>
                  <a:srgbClr val="C00000"/>
                </a:solidFill>
              </a:rPr>
              <a:t>Cumulative Method of Forming Strata</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239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2332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274638"/>
                <a:ext cx="8229600" cy="715962"/>
              </a:xfrm>
            </p:spPr>
            <p:txBody>
              <a:bodyPr>
                <a:normAutofit/>
              </a:bodyPr>
              <a:lstStyle/>
              <a:p>
                <a:r>
                  <a:rPr lang="en-US" sz="2800" dirty="0" smtClean="0">
                    <a:solidFill>
                      <a:srgbClr val="C00000"/>
                    </a:solidFill>
                  </a:rPr>
                  <a:t>Steps in </a:t>
                </a:r>
                <a:r>
                  <a:rPr lang="en-US" sz="2800" dirty="0">
                    <a:solidFill>
                      <a:srgbClr val="C00000"/>
                    </a:solidFill>
                  </a:rPr>
                  <a:t>The </a:t>
                </a:r>
                <a14:m>
                  <m:oMath xmlns:m="http://schemas.openxmlformats.org/officeDocument/2006/math">
                    <m:r>
                      <a:rPr lang="en-US" sz="2800" i="1">
                        <a:solidFill>
                          <a:srgbClr val="C00000"/>
                        </a:solidFill>
                        <a:latin typeface="Cambria Math"/>
                      </a:rPr>
                      <m:t>𝑐𝑢𝑚</m:t>
                    </m:r>
                    <m:rad>
                      <m:radPr>
                        <m:degHide m:val="on"/>
                        <m:ctrlPr>
                          <a:rPr lang="en-US" sz="2800" i="1">
                            <a:solidFill>
                              <a:srgbClr val="C00000"/>
                            </a:solidFill>
                            <a:latin typeface="Cambria Math"/>
                          </a:rPr>
                        </m:ctrlPr>
                      </m:radPr>
                      <m:deg/>
                      <m:e>
                        <m:r>
                          <a:rPr lang="en-US" sz="2800" i="1">
                            <a:solidFill>
                              <a:srgbClr val="C00000"/>
                            </a:solidFill>
                            <a:latin typeface="Cambria Math"/>
                          </a:rPr>
                          <m:t>𝑓</m:t>
                        </m:r>
                      </m:e>
                    </m:rad>
                  </m:oMath>
                </a14:m>
                <a:r>
                  <a:rPr lang="en-US" sz="2800" dirty="0">
                    <a:solidFill>
                      <a:srgbClr val="C00000"/>
                    </a:solidFill>
                  </a:rPr>
                  <a:t> method of forming strata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274638"/>
                <a:ext cx="8229600" cy="715962"/>
              </a:xfrm>
              <a:blipFill rotWithShape="1">
                <a:blip r:embed="rId2"/>
                <a:stretch>
                  <a:fillRect b="-13559"/>
                </a:stretch>
              </a:blipFill>
            </p:spPr>
            <p:txBody>
              <a:bodyPr/>
              <a:lstStyle/>
              <a:p>
                <a:r>
                  <a:rPr lang="en-US">
                    <a:noFill/>
                  </a:rPr>
                  <a:t> </a:t>
                </a:r>
              </a:p>
            </p:txBody>
          </p:sp>
        </mc:Fallback>
      </mc:AlternateContent>
      <p:sp>
        <p:nvSpPr>
          <p:cNvPr id="3" name="Content Placeholder 2"/>
          <p:cNvSpPr>
            <a:spLocks noGrp="1"/>
          </p:cNvSpPr>
          <p:nvPr>
            <p:ph idx="1"/>
          </p:nvPr>
        </p:nvSpPr>
        <p:spPr>
          <a:xfrm>
            <a:off x="533400" y="990600"/>
            <a:ext cx="8229600" cy="4876800"/>
          </a:xfrm>
        </p:spPr>
        <p:txBody>
          <a:bodyPr>
            <a:normAutofit fontScale="55000" lnSpcReduction="20000"/>
          </a:bodyPr>
          <a:lstStyle/>
          <a:p>
            <a:pPr marL="514350" indent="-514350">
              <a:buFont typeface="+mj-lt"/>
              <a:buAutoNum type="arabicPeriod"/>
            </a:pPr>
            <a:r>
              <a:rPr lang="en-US" dirty="0" smtClean="0"/>
              <a:t>Use only elements in non-certainty strata.</a:t>
            </a:r>
          </a:p>
          <a:p>
            <a:pPr marL="514350" indent="-514350">
              <a:buFont typeface="+mj-lt"/>
              <a:buAutoNum type="arabicPeriod"/>
            </a:pPr>
            <a:r>
              <a:rPr lang="en-US" dirty="0" smtClean="0"/>
              <a:t>Sort </a:t>
            </a:r>
            <a:r>
              <a:rPr lang="en-US" dirty="0"/>
              <a:t>the data in ascending order. </a:t>
            </a:r>
            <a:endParaRPr lang="en-US" dirty="0" smtClean="0"/>
          </a:p>
          <a:p>
            <a:pPr marL="514350" indent="-514350" algn="just">
              <a:buFont typeface="+mj-lt"/>
              <a:buAutoNum type="arabicPeriod"/>
            </a:pPr>
            <a:r>
              <a:rPr lang="en-US" dirty="0" smtClean="0"/>
              <a:t>Assign elements to classes such that the interval for all classes is the same (See example with 20 classes).  </a:t>
            </a:r>
          </a:p>
          <a:p>
            <a:pPr marL="914400" lvl="1" indent="-274320" algn="just">
              <a:buFont typeface="Wingdings" panose="05000000000000000000" pitchFamily="2" charset="2"/>
              <a:buChar char="ü"/>
            </a:pPr>
            <a:r>
              <a:rPr lang="en-US" dirty="0"/>
              <a:t>The easiest way to do this is in terms of percentages of the population total of the variable used in designing the </a:t>
            </a:r>
            <a:r>
              <a:rPr lang="en-US" dirty="0" smtClean="0"/>
              <a:t>strata.  For </a:t>
            </a:r>
            <a:r>
              <a:rPr lang="en-US" dirty="0"/>
              <a:t>example 0 to 5% of the total, 5% to 10% of the total and so on until the last range is 95% to 100% of the </a:t>
            </a:r>
            <a:r>
              <a:rPr lang="en-US" dirty="0" smtClean="0"/>
              <a:t>total.</a:t>
            </a:r>
          </a:p>
          <a:p>
            <a:pPr marL="914400" lvl="1" indent="-274320" algn="just">
              <a:buFont typeface="Wingdings" panose="05000000000000000000" pitchFamily="2" charset="2"/>
              <a:buChar char="ü"/>
            </a:pPr>
            <a:r>
              <a:rPr lang="en-US" dirty="0" smtClean="0"/>
              <a:t>If you do not have equal intervals for classes you will have to make an adjustment in the calculations as described in the note on the next slide.  We do not have to worry about this for our purposes.</a:t>
            </a:r>
          </a:p>
          <a:p>
            <a:pPr marL="514350" indent="-514350" algn="just">
              <a:buFont typeface="+mj-lt"/>
              <a:buAutoNum type="arabicPeriod"/>
            </a:pPr>
            <a:r>
              <a:rPr lang="en-US" dirty="0" smtClean="0"/>
              <a:t>Count the number of elements in each percentile and take the square root of this number, call it </a:t>
            </a:r>
            <a:r>
              <a:rPr lang="en-US" dirty="0" err="1" smtClean="0"/>
              <a:t>sqrt</a:t>
            </a:r>
            <a:r>
              <a:rPr lang="en-US" dirty="0" smtClean="0"/>
              <a:t>(</a:t>
            </a:r>
            <a:r>
              <a:rPr lang="en-US" i="1" dirty="0" smtClean="0"/>
              <a:t>f(y)).</a:t>
            </a:r>
          </a:p>
          <a:p>
            <a:pPr marL="514350" indent="-514350" algn="just">
              <a:buFont typeface="+mj-lt"/>
              <a:buAutoNum type="arabicPeriod"/>
            </a:pPr>
            <a:r>
              <a:rPr lang="en-US" dirty="0" smtClean="0"/>
              <a:t>Calculate the cumulative </a:t>
            </a:r>
            <a:r>
              <a:rPr lang="en-US" dirty="0" err="1"/>
              <a:t>sqrt</a:t>
            </a:r>
            <a:r>
              <a:rPr lang="en-US" dirty="0"/>
              <a:t>(</a:t>
            </a:r>
            <a:r>
              <a:rPr lang="en-US" i="1" dirty="0" smtClean="0"/>
              <a:t>f(y)) </a:t>
            </a:r>
            <a:r>
              <a:rPr lang="en-US" dirty="0" smtClean="0"/>
              <a:t>for each percentile</a:t>
            </a:r>
            <a:r>
              <a:rPr lang="en-US" i="1" dirty="0" smtClean="0"/>
              <a:t>.</a:t>
            </a:r>
          </a:p>
          <a:p>
            <a:pPr marL="514350" indent="-514350" algn="just">
              <a:buFont typeface="+mj-lt"/>
              <a:buAutoNum type="arabicPeriod"/>
            </a:pPr>
            <a:r>
              <a:rPr lang="en-US" dirty="0" smtClean="0"/>
              <a:t>Divide the total </a:t>
            </a:r>
            <a:r>
              <a:rPr lang="en-US" dirty="0"/>
              <a:t>cumulative </a:t>
            </a:r>
            <a:r>
              <a:rPr lang="en-US" dirty="0" err="1"/>
              <a:t>sqrt</a:t>
            </a:r>
            <a:r>
              <a:rPr lang="en-US" dirty="0"/>
              <a:t>(</a:t>
            </a:r>
            <a:r>
              <a:rPr lang="en-US" i="1" dirty="0"/>
              <a:t>f(y)</a:t>
            </a:r>
            <a:r>
              <a:rPr lang="en-US" i="1" dirty="0" smtClean="0"/>
              <a:t> </a:t>
            </a:r>
            <a:r>
              <a:rPr lang="en-US" dirty="0" smtClean="0"/>
              <a:t>by the number of strata</a:t>
            </a:r>
            <a:r>
              <a:rPr lang="en-US" i="1" dirty="0" smtClean="0"/>
              <a:t>. </a:t>
            </a:r>
            <a:r>
              <a:rPr lang="en-US" dirty="0" smtClean="0"/>
              <a:t>We will call this the D.</a:t>
            </a:r>
          </a:p>
          <a:p>
            <a:pPr marL="514350" indent="-514350">
              <a:buFont typeface="+mj-lt"/>
              <a:buAutoNum type="arabicPeriod"/>
            </a:pPr>
            <a:r>
              <a:rPr lang="en-US" dirty="0" smtClean="0"/>
              <a:t>The </a:t>
            </a:r>
            <a:r>
              <a:rPr lang="en-US" dirty="0"/>
              <a:t>cumulative </a:t>
            </a:r>
            <a:r>
              <a:rPr lang="en-US" dirty="0" err="1"/>
              <a:t>sqrt</a:t>
            </a:r>
            <a:r>
              <a:rPr lang="en-US" dirty="0"/>
              <a:t>(</a:t>
            </a:r>
            <a:r>
              <a:rPr lang="en-US" i="1" dirty="0"/>
              <a:t>f(y))</a:t>
            </a:r>
            <a:r>
              <a:rPr lang="en-US" dirty="0" smtClean="0"/>
              <a:t> cutoffs are given by:</a:t>
            </a:r>
          </a:p>
          <a:p>
            <a:pPr marL="0" indent="0" algn="ctr">
              <a:buNone/>
            </a:pPr>
            <a:r>
              <a:rPr lang="en-US" dirty="0" err="1" smtClean="0"/>
              <a:t>cutoff</a:t>
            </a:r>
            <a:r>
              <a:rPr lang="en-US" baseline="-25000" dirty="0" err="1" smtClean="0"/>
              <a:t>i</a:t>
            </a:r>
            <a:r>
              <a:rPr lang="en-US" dirty="0" smtClean="0"/>
              <a:t> = </a:t>
            </a:r>
            <a:r>
              <a:rPr lang="en-US" dirty="0" err="1" smtClean="0"/>
              <a:t>i</a:t>
            </a:r>
            <a:r>
              <a:rPr lang="en-US" smtClean="0"/>
              <a:t>*D   I = 1, … , H</a:t>
            </a:r>
            <a:endParaRPr lang="en-US" dirty="0" smtClean="0"/>
          </a:p>
          <a:p>
            <a:pPr marL="514350" indent="-514350">
              <a:buFont typeface="+mj-lt"/>
              <a:buAutoNum type="arabicPeriod" startAt="7"/>
            </a:pPr>
            <a:r>
              <a:rPr lang="en-US" dirty="0" smtClean="0"/>
              <a:t>Assign the number elements in each stratum using the closet cumulative </a:t>
            </a:r>
            <a:r>
              <a:rPr lang="en-US" dirty="0" err="1"/>
              <a:t>sqrt</a:t>
            </a:r>
            <a:r>
              <a:rPr lang="en-US" dirty="0"/>
              <a:t>(</a:t>
            </a:r>
            <a:r>
              <a:rPr lang="en-US" i="1" dirty="0"/>
              <a:t>f(y</a:t>
            </a:r>
            <a:r>
              <a:rPr lang="en-US" i="1" dirty="0" smtClean="0"/>
              <a:t>) </a:t>
            </a:r>
            <a:r>
              <a:rPr lang="en-US" dirty="0" smtClean="0"/>
              <a:t>value</a:t>
            </a:r>
            <a:r>
              <a:rPr lang="en-US" i="1" dirty="0" smtClean="0"/>
              <a:t> </a:t>
            </a:r>
            <a:r>
              <a:rPr lang="en-US" dirty="0" smtClean="0"/>
              <a:t>to the cutoffs</a:t>
            </a:r>
          </a:p>
          <a:p>
            <a:pPr marL="0" indent="0">
              <a:buNone/>
            </a:pPr>
            <a:endParaRPr lang="en-US" dirty="0"/>
          </a:p>
        </p:txBody>
      </p:sp>
    </p:spTree>
    <p:extLst>
      <p:ext uri="{BB962C8B-B14F-4D97-AF65-F5344CB8AC3E}">
        <p14:creationId xmlns:p14="http://schemas.microsoft.com/office/powerpoint/2010/main" val="2595001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61898" y="228600"/>
                <a:ext cx="8229600" cy="715962"/>
              </a:xfrm>
            </p:spPr>
            <p:txBody>
              <a:bodyPr>
                <a:normAutofit/>
              </a:bodyPr>
              <a:lstStyle/>
              <a:p>
                <a:r>
                  <a:rPr lang="en-US" sz="2400" dirty="0" smtClean="0">
                    <a:solidFill>
                      <a:srgbClr val="C00000"/>
                    </a:solidFill>
                  </a:rPr>
                  <a:t>Example for the </a:t>
                </a:r>
                <a14:m>
                  <m:oMath xmlns:m="http://schemas.openxmlformats.org/officeDocument/2006/math">
                    <m:r>
                      <a:rPr lang="en-US" sz="2400" i="1">
                        <a:solidFill>
                          <a:srgbClr val="C00000"/>
                        </a:solidFill>
                        <a:latin typeface="Cambria Math"/>
                      </a:rPr>
                      <m:t>𝑐𝑢𝑚</m:t>
                    </m:r>
                    <m:rad>
                      <m:radPr>
                        <m:degHide m:val="on"/>
                        <m:ctrlPr>
                          <a:rPr lang="en-US" sz="2400" i="1">
                            <a:solidFill>
                              <a:srgbClr val="C00000"/>
                            </a:solidFill>
                            <a:latin typeface="Cambria Math"/>
                          </a:rPr>
                        </m:ctrlPr>
                      </m:radPr>
                      <m:deg/>
                      <m:e>
                        <m:r>
                          <a:rPr lang="en-US" sz="2400" i="1">
                            <a:solidFill>
                              <a:srgbClr val="C00000"/>
                            </a:solidFill>
                            <a:latin typeface="Cambria Math"/>
                          </a:rPr>
                          <m:t>𝑓</m:t>
                        </m:r>
                      </m:e>
                    </m:rad>
                  </m:oMath>
                </a14:m>
                <a:r>
                  <a:rPr lang="en-US" sz="2400" dirty="0">
                    <a:solidFill>
                      <a:srgbClr val="C00000"/>
                    </a:solidFill>
                  </a:rPr>
                  <a:t> method of forming strata </a:t>
                </a:r>
                <a:endParaRPr lang="en-US" sz="24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61898" y="228600"/>
                <a:ext cx="8229600" cy="715962"/>
              </a:xfrm>
              <a:blipFill rotWithShape="1">
                <a:blip r:embed="rId3"/>
                <a:stretch>
                  <a:fillRect b="-4274"/>
                </a:stretch>
              </a:blipFill>
            </p:spPr>
            <p:txBody>
              <a:bodyPr/>
              <a:lstStyle/>
              <a:p>
                <a:r>
                  <a:rPr lang="en-US">
                    <a:noFill/>
                  </a:rPr>
                  <a:t> </a:t>
                </a:r>
              </a:p>
            </p:txBody>
          </p:sp>
        </mc:Fallback>
      </mc:AlternateContent>
      <p:pic>
        <p:nvPicPr>
          <p:cNvPr id="205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81411" y="886216"/>
            <a:ext cx="594411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2181616"/>
            <a:ext cx="1810011" cy="808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These are classes based on each item's % of total</a:t>
            </a:r>
            <a:endParaRPr lang="en-US" sz="1200" b="1" dirty="0">
              <a:solidFill>
                <a:schemeClr val="tx1"/>
              </a:solidFill>
            </a:endParaRPr>
          </a:p>
        </p:txBody>
      </p:sp>
      <p:sp>
        <p:nvSpPr>
          <p:cNvPr id="7" name="Rectangle 6"/>
          <p:cNvSpPr/>
          <p:nvPr/>
        </p:nvSpPr>
        <p:spPr>
          <a:xfrm>
            <a:off x="362211" y="2888293"/>
            <a:ext cx="1752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These are number items in the classes</a:t>
            </a:r>
            <a:endParaRPr lang="en-US" sz="1200" b="1" dirty="0">
              <a:solidFill>
                <a:schemeClr val="tx1"/>
              </a:solidFill>
            </a:endParaRPr>
          </a:p>
        </p:txBody>
      </p:sp>
      <p:cxnSp>
        <p:nvCxnSpPr>
          <p:cNvPr id="8" name="Straight Arrow Connector 7"/>
          <p:cNvCxnSpPr/>
          <p:nvPr/>
        </p:nvCxnSpPr>
        <p:spPr>
          <a:xfrm flipV="1">
            <a:off x="1981200" y="2334017"/>
            <a:ext cx="356470" cy="304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184487" y="2638816"/>
            <a:ext cx="1149524" cy="702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339208" y="2489548"/>
            <a:ext cx="1752600" cy="664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
            </a:r>
            <a:r>
              <a:rPr lang="en-US" sz="1200" b="1" dirty="0" smtClean="0">
                <a:solidFill>
                  <a:schemeClr val="tx1"/>
                </a:solidFill>
              </a:rPr>
              <a:t> = 389.5/5 = 77.9</a:t>
            </a:r>
            <a:endParaRPr lang="en-US" sz="1200" b="1" dirty="0">
              <a:solidFill>
                <a:schemeClr val="tx1"/>
              </a:solidFill>
            </a:endParaRPr>
          </a:p>
        </p:txBody>
      </p:sp>
      <p:cxnSp>
        <p:nvCxnSpPr>
          <p:cNvPr id="15" name="Straight Arrow Connector 14"/>
          <p:cNvCxnSpPr/>
          <p:nvPr/>
        </p:nvCxnSpPr>
        <p:spPr>
          <a:xfrm flipH="1">
            <a:off x="7339209" y="2990066"/>
            <a:ext cx="490602" cy="486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0498" y="3730253"/>
            <a:ext cx="2057400" cy="664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Cum </a:t>
            </a:r>
            <a:r>
              <a:rPr lang="en-US" sz="1200" b="1" dirty="0" err="1" smtClean="0">
                <a:solidFill>
                  <a:schemeClr val="tx1"/>
                </a:solidFill>
              </a:rPr>
              <a:t>sqrt</a:t>
            </a:r>
            <a:r>
              <a:rPr lang="en-US" sz="1200" b="1" dirty="0" smtClean="0">
                <a:solidFill>
                  <a:schemeClr val="tx1"/>
                </a:solidFill>
              </a:rPr>
              <a:t>(f(y) number closest to Strata x D</a:t>
            </a:r>
            <a:endParaRPr lang="en-US" sz="1200" b="1" dirty="0">
              <a:solidFill>
                <a:schemeClr val="tx1"/>
              </a:solidFill>
            </a:endParaRPr>
          </a:p>
        </p:txBody>
      </p:sp>
      <p:cxnSp>
        <p:nvCxnSpPr>
          <p:cNvPr id="20" name="Straight Arrow Connector 19"/>
          <p:cNvCxnSpPr/>
          <p:nvPr/>
        </p:nvCxnSpPr>
        <p:spPr>
          <a:xfrm>
            <a:off x="990600" y="4267200"/>
            <a:ext cx="673274" cy="876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Picture 22"/>
          <p:cNvPicPr/>
          <p:nvPr/>
        </p:nvPicPr>
        <p:blipFill>
          <a:blip r:embed="rId5">
            <a:extLst>
              <a:ext uri="{28A0092B-C50C-407E-A947-70E740481C1C}">
                <a14:useLocalDpi xmlns:a14="http://schemas.microsoft.com/office/drawing/2010/main" val="0"/>
              </a:ext>
            </a:extLst>
          </a:blip>
          <a:srcRect/>
          <a:stretch>
            <a:fillRect/>
          </a:stretch>
        </p:blipFill>
        <p:spPr bwMode="auto">
          <a:xfrm>
            <a:off x="1696319" y="4099846"/>
            <a:ext cx="5638800" cy="1704975"/>
          </a:xfrm>
          <a:prstGeom prst="rect">
            <a:avLst/>
          </a:prstGeom>
          <a:noFill/>
          <a:ln>
            <a:noFill/>
          </a:ln>
        </p:spPr>
      </p:pic>
      <mc:AlternateContent xmlns:mc="http://schemas.openxmlformats.org/markup-compatibility/2006" xmlns:a14="http://schemas.microsoft.com/office/drawing/2010/main">
        <mc:Choice Requires="a14">
          <p:sp>
            <p:nvSpPr>
              <p:cNvPr id="27" name="Rectangle 26"/>
              <p:cNvSpPr/>
              <p:nvPr/>
            </p:nvSpPr>
            <p:spPr>
              <a:xfrm>
                <a:off x="671706" y="5806484"/>
                <a:ext cx="754380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Note:  If the initial </a:t>
                </a:r>
                <a:r>
                  <a:rPr lang="en-US" sz="1200" dirty="0">
                    <a:solidFill>
                      <a:schemeClr val="tx1"/>
                    </a:solidFill>
                  </a:rPr>
                  <a:t> </a:t>
                </a:r>
                <a:r>
                  <a:rPr lang="en-US" sz="1200" dirty="0" smtClean="0">
                    <a:solidFill>
                      <a:schemeClr val="tx1"/>
                    </a:solidFill>
                  </a:rPr>
                  <a:t>class intervals in the original distribution  of the data are of unequal length, then  a slight change is needed.  When the interval changes from one of length d to one of length </a:t>
                </a:r>
                <a:r>
                  <a:rPr lang="en-US" sz="1200" i="1" dirty="0" err="1" smtClean="0">
                    <a:solidFill>
                      <a:schemeClr val="tx1"/>
                    </a:solidFill>
                    <a:latin typeface="Times New Roman" panose="02020603050405020304" pitchFamily="18" charset="0"/>
                    <a:cs typeface="Times New Roman" panose="02020603050405020304" pitchFamily="18" charset="0"/>
                  </a:rPr>
                  <a:t>ud</a:t>
                </a:r>
                <a:r>
                  <a:rPr lang="en-US" sz="1200" dirty="0" smtClean="0">
                    <a:solidFill>
                      <a:schemeClr val="tx1"/>
                    </a:solidFill>
                  </a:rPr>
                  <a:t> the value of </a:t>
                </a:r>
                <a14:m>
                  <m:oMath xmlns:m="http://schemas.openxmlformats.org/officeDocument/2006/math">
                    <m:rad>
                      <m:radPr>
                        <m:degHide m:val="on"/>
                        <m:ctrlPr>
                          <a:rPr lang="en-US" sz="1200" i="1" smtClean="0">
                            <a:solidFill>
                              <a:schemeClr val="tx1"/>
                            </a:solidFill>
                            <a:latin typeface="Cambria Math"/>
                          </a:rPr>
                        </m:ctrlPr>
                      </m:radPr>
                      <m:deg/>
                      <m:e>
                        <m:r>
                          <a:rPr lang="en-US" sz="1200" b="0" i="1" smtClean="0">
                            <a:solidFill>
                              <a:schemeClr val="tx1"/>
                            </a:solidFill>
                            <a:latin typeface="Cambria Math"/>
                          </a:rPr>
                          <m:t>𝑓</m:t>
                        </m:r>
                      </m:e>
                    </m:rad>
                  </m:oMath>
                </a14:m>
                <a:r>
                  <a:rPr lang="en-US" sz="1200" dirty="0" smtClean="0">
                    <a:solidFill>
                      <a:schemeClr val="tx1"/>
                    </a:solidFill>
                  </a:rPr>
                  <a:t> for the second interval is multiplied by </a:t>
                </a:r>
                <a14:m>
                  <m:oMath xmlns:m="http://schemas.openxmlformats.org/officeDocument/2006/math">
                    <m:rad>
                      <m:radPr>
                        <m:degHide m:val="on"/>
                        <m:ctrlPr>
                          <a:rPr lang="en-US" sz="1200" i="1" smtClean="0">
                            <a:solidFill>
                              <a:schemeClr val="tx1"/>
                            </a:solidFill>
                            <a:latin typeface="Cambria Math"/>
                          </a:rPr>
                        </m:ctrlPr>
                      </m:radPr>
                      <m:deg/>
                      <m:e>
                        <m:r>
                          <a:rPr lang="en-US" sz="1200" b="0" i="1" smtClean="0">
                            <a:solidFill>
                              <a:schemeClr val="tx1"/>
                            </a:solidFill>
                            <a:latin typeface="Cambria Math"/>
                          </a:rPr>
                          <m:t>𝑢</m:t>
                        </m:r>
                      </m:e>
                    </m:rad>
                  </m:oMath>
                </a14:m>
                <a:r>
                  <a:rPr lang="en-US" sz="1200" dirty="0" smtClean="0">
                    <a:solidFill>
                      <a:schemeClr val="tx1"/>
                    </a:solidFill>
                  </a:rPr>
                  <a:t>  when forming cum </a:t>
                </a:r>
                <a14:m>
                  <m:oMath xmlns:m="http://schemas.openxmlformats.org/officeDocument/2006/math">
                    <m:rad>
                      <m:radPr>
                        <m:degHide m:val="on"/>
                        <m:ctrlPr>
                          <a:rPr lang="en-US" sz="1200" i="1" smtClean="0">
                            <a:solidFill>
                              <a:schemeClr val="tx1"/>
                            </a:solidFill>
                            <a:latin typeface="Cambria Math"/>
                          </a:rPr>
                        </m:ctrlPr>
                      </m:radPr>
                      <m:deg/>
                      <m:e>
                        <m:r>
                          <a:rPr lang="en-US" sz="1200" b="0" i="1" smtClean="0">
                            <a:solidFill>
                              <a:schemeClr val="tx1"/>
                            </a:solidFill>
                            <a:latin typeface="Cambria Math"/>
                          </a:rPr>
                          <m:t>𝑓</m:t>
                        </m:r>
                      </m:e>
                    </m:rad>
                  </m:oMath>
                </a14:m>
                <a:r>
                  <a:rPr lang="en-US" sz="1200" dirty="0" smtClean="0">
                    <a:solidFill>
                      <a:schemeClr val="tx1"/>
                    </a:solidFill>
                  </a:rPr>
                  <a:t>.  In the example shown here the initial class intervals are of the same length.</a:t>
                </a:r>
                <a:endParaRPr lang="en-US" sz="1200"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671706" y="5806484"/>
                <a:ext cx="7543802" cy="914400"/>
              </a:xfrm>
              <a:prstGeom prst="rect">
                <a:avLst/>
              </a:prstGeom>
              <a:blipFill rotWithShape="1">
                <a:blip r:embed="rId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629723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rmAutofit fontScale="90000"/>
          </a:bodyPr>
          <a:lstStyle/>
          <a:p>
            <a:r>
              <a:rPr lang="en-US" sz="3100" b="1" dirty="0" smtClean="0">
                <a:solidFill>
                  <a:srgbClr val="C00000"/>
                </a:solidFill>
              </a:rPr>
              <a:t>Steps in Equal </a:t>
            </a:r>
            <a:r>
              <a:rPr lang="en-US" sz="3100" b="1" i="1" dirty="0" err="1">
                <a:solidFill>
                  <a:srgbClr val="C00000"/>
                </a:solidFill>
              </a:rPr>
              <a:t>W</a:t>
            </a:r>
            <a:r>
              <a:rPr lang="en-US" sz="3100" b="1" i="1" baseline="-25000" dirty="0" err="1">
                <a:solidFill>
                  <a:srgbClr val="C00000"/>
                </a:solidFill>
              </a:rPr>
              <a:t>h</a:t>
            </a:r>
            <a:r>
              <a:rPr lang="en-US" sz="3100" b="1" i="1" dirty="0" err="1">
                <a:solidFill>
                  <a:srgbClr val="C00000"/>
                </a:solidFill>
              </a:rPr>
              <a:t>S</a:t>
            </a:r>
            <a:r>
              <a:rPr lang="en-US" sz="3100" b="1" i="1" baseline="-25000" dirty="0" err="1">
                <a:solidFill>
                  <a:srgbClr val="C00000"/>
                </a:solidFill>
              </a:rPr>
              <a:t>h</a:t>
            </a:r>
            <a:r>
              <a:rPr lang="en-US" sz="3100" b="1" i="1" dirty="0">
                <a:solidFill>
                  <a:srgbClr val="C00000"/>
                </a:solidFill>
              </a:rPr>
              <a:t> </a:t>
            </a:r>
            <a:r>
              <a:rPr lang="en-US" sz="3100" b="1" dirty="0">
                <a:solidFill>
                  <a:srgbClr val="C00000"/>
                </a:solidFill>
              </a:rPr>
              <a:t>per stratum method</a:t>
            </a:r>
            <a:r>
              <a:rPr lang="en-US" dirty="0"/>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143000"/>
                <a:ext cx="8229600" cy="4525963"/>
              </a:xfrm>
            </p:spPr>
            <p:txBody>
              <a:bodyPr>
                <a:normAutofit fontScale="77500" lnSpcReduction="20000"/>
              </a:bodyPr>
              <a:lstStyle/>
              <a:p>
                <a:pPr marL="514350" indent="-514350">
                  <a:buFont typeface="+mj-lt"/>
                  <a:buAutoNum type="arabicPeriod"/>
                </a:pPr>
                <a:r>
                  <a:rPr lang="en-US" dirty="0"/>
                  <a:t>Use only elements in non-certainty strata.</a:t>
                </a:r>
              </a:p>
              <a:p>
                <a:pPr marL="514350" indent="-514350">
                  <a:buFont typeface="+mj-lt"/>
                  <a:buAutoNum type="arabicPeriod"/>
                </a:pPr>
                <a:r>
                  <a:rPr lang="en-US" dirty="0" smtClean="0"/>
                  <a:t>Initialize </a:t>
                </a:r>
                <a:r>
                  <a:rPr lang="en-US" i="1" dirty="0" err="1"/>
                  <a:t>S</a:t>
                </a:r>
                <a:r>
                  <a:rPr lang="en-US" i="1" baseline="-25000" dirty="0" err="1"/>
                  <a:t>h</a:t>
                </a:r>
                <a:r>
                  <a:rPr lang="en-US" baseline="-25000" dirty="0"/>
                  <a:t> </a:t>
                </a:r>
                <a:r>
                  <a:rPr lang="en-US" dirty="0"/>
                  <a:t>by picking strata with another method such as the cumulative </a:t>
                </a:r>
                <a:r>
                  <a:rPr lang="en-US" dirty="0" smtClean="0"/>
                  <a:t>method and calculate </a:t>
                </a:r>
                <a:r>
                  <a:rPr lang="en-US" i="1" dirty="0" err="1" smtClean="0"/>
                  <a:t>S</a:t>
                </a:r>
                <a:r>
                  <a:rPr lang="en-US" i="1" baseline="-25000" dirty="0" err="1" smtClean="0"/>
                  <a:t>h</a:t>
                </a:r>
                <a:r>
                  <a:rPr lang="en-US" i="1" baseline="-25000" dirty="0" smtClean="0"/>
                  <a:t> </a:t>
                </a:r>
                <a:r>
                  <a:rPr lang="en-US" dirty="0"/>
                  <a:t>for each </a:t>
                </a:r>
                <a:r>
                  <a:rPr lang="en-US" dirty="0" smtClean="0"/>
                  <a:t>strata.  </a:t>
                </a:r>
              </a:p>
              <a:p>
                <a:pPr marL="514350" indent="-514350">
                  <a:buFont typeface="+mj-lt"/>
                  <a:buAutoNum type="arabicPeriod"/>
                </a:pPr>
                <a:r>
                  <a:rPr lang="en-US" dirty="0" smtClean="0"/>
                  <a:t>Find </a:t>
                </a:r>
                <a:r>
                  <a:rPr lang="en-US" i="1" dirty="0" smtClean="0"/>
                  <a:t>k </a:t>
                </a:r>
                <a:r>
                  <a:rPr lang="en-US" i="1" dirty="0"/>
                  <a:t>=</a:t>
                </a:r>
                <a:r>
                  <a:rPr lang="en-US" dirty="0"/>
                  <a:t> </a:t>
                </a:r>
                <a14:m>
                  <m:oMath xmlns:m="http://schemas.openxmlformats.org/officeDocument/2006/math">
                    <m:f>
                      <m:fPr>
                        <m:ctrlPr>
                          <a:rPr lang="en-US" i="1">
                            <a:latin typeface="Cambria Math"/>
                          </a:rPr>
                        </m:ctrlPr>
                      </m:fPr>
                      <m:num>
                        <m:r>
                          <a:rPr lang="en-US" i="1">
                            <a:latin typeface="Cambria Math"/>
                          </a:rPr>
                          <m:t>1</m:t>
                        </m:r>
                      </m:num>
                      <m:den>
                        <m:nary>
                          <m:naryPr>
                            <m:chr m:val="∑"/>
                            <m:limLoc m:val="undOvr"/>
                            <m:ctrlPr>
                              <a:rPr lang="en-US" i="1">
                                <a:latin typeface="Cambria Math"/>
                              </a:rPr>
                            </m:ctrlPr>
                          </m:naryPr>
                          <m:sub>
                            <m:r>
                              <a:rPr lang="en-US" i="1">
                                <a:latin typeface="Cambria Math"/>
                              </a:rPr>
                              <m:t>h</m:t>
                            </m:r>
                          </m:sub>
                          <m:sup>
                            <m:r>
                              <a:rPr lang="en-US" i="1">
                                <a:latin typeface="Cambria Math"/>
                              </a:rPr>
                              <m:t>𝐻</m:t>
                            </m:r>
                          </m:sup>
                          <m:e>
                            <m:sSubSup>
                              <m:sSubSupPr>
                                <m:ctrlPr>
                                  <a:rPr lang="en-US" i="1">
                                    <a:latin typeface="Cambria Math"/>
                                  </a:rPr>
                                </m:ctrlPr>
                              </m:sSubSupPr>
                              <m:e>
                                <m:r>
                                  <a:rPr lang="en-US" i="1">
                                    <a:latin typeface="Cambria Math"/>
                                  </a:rPr>
                                  <m:t>𝑆</m:t>
                                </m:r>
                              </m:e>
                              <m:sub>
                                <m:r>
                                  <a:rPr lang="en-US" i="1">
                                    <a:latin typeface="Cambria Math"/>
                                  </a:rPr>
                                  <m:t>h</m:t>
                                </m:r>
                              </m:sub>
                              <m:sup>
                                <m:r>
                                  <a:rPr lang="en-US" i="1">
                                    <a:latin typeface="Cambria Math"/>
                                  </a:rPr>
                                  <m:t>−1</m:t>
                                </m:r>
                              </m:sup>
                            </m:sSubSup>
                          </m:e>
                        </m:nary>
                      </m:den>
                    </m:f>
                  </m:oMath>
                </a14:m>
                <a:r>
                  <a:rPr lang="en-US" dirty="0" smtClean="0"/>
                  <a:t> and </a:t>
                </a:r>
                <a:r>
                  <a:rPr lang="en-US" dirty="0"/>
                  <a:t>calculate </a:t>
                </a:r>
                <a:r>
                  <a:rPr lang="en-US" i="1" dirty="0" err="1" smtClean="0"/>
                  <a:t>N</a:t>
                </a:r>
                <a:r>
                  <a:rPr lang="en-US" i="1" baseline="-25000" dirty="0" err="1" smtClean="0"/>
                  <a:t>h</a:t>
                </a:r>
                <a:r>
                  <a:rPr lang="en-US" i="1" dirty="0"/>
                  <a:t>=(k/ </a:t>
                </a:r>
                <a:r>
                  <a:rPr lang="en-US" i="1" dirty="0" err="1"/>
                  <a:t>S</a:t>
                </a:r>
                <a:r>
                  <a:rPr lang="en-US" i="1" baseline="-25000" dirty="0" err="1"/>
                  <a:t>h</a:t>
                </a:r>
                <a:r>
                  <a:rPr lang="en-US" i="1" dirty="0"/>
                  <a:t>)(N)</a:t>
                </a:r>
                <a:r>
                  <a:rPr lang="en-US" dirty="0" smtClean="0"/>
                  <a:t> </a:t>
                </a:r>
                <a:r>
                  <a:rPr lang="en-US" dirty="0"/>
                  <a:t>for all the </a:t>
                </a:r>
                <a:r>
                  <a:rPr lang="en-US" dirty="0" smtClean="0"/>
                  <a:t>strata.  </a:t>
                </a:r>
              </a:p>
              <a:p>
                <a:pPr marL="514350" indent="-514350">
                  <a:buFont typeface="+mj-lt"/>
                  <a:buAutoNum type="arabicPeriod"/>
                </a:pPr>
                <a:r>
                  <a:rPr lang="en-US" dirty="0" smtClean="0"/>
                  <a:t>From </a:t>
                </a:r>
                <a:r>
                  <a:rPr lang="en-US" dirty="0"/>
                  <a:t>these strata </a:t>
                </a:r>
                <a:r>
                  <a:rPr lang="en-US" dirty="0" smtClean="0"/>
                  <a:t>calculate </a:t>
                </a:r>
                <a:r>
                  <a:rPr lang="en-US" dirty="0"/>
                  <a:t>a new set of </a:t>
                </a:r>
                <a:r>
                  <a:rPr lang="en-US" i="1" dirty="0" err="1"/>
                  <a:t>S</a:t>
                </a:r>
                <a:r>
                  <a:rPr lang="en-US" i="1" baseline="-25000" dirty="0" err="1"/>
                  <a:t>h</a:t>
                </a:r>
                <a:r>
                  <a:rPr lang="en-US" baseline="-25000" dirty="0"/>
                  <a:t> </a:t>
                </a:r>
                <a:r>
                  <a:rPr lang="en-US" dirty="0"/>
                  <a:t>.  </a:t>
                </a:r>
                <a:endParaRPr lang="en-US" dirty="0" smtClean="0"/>
              </a:p>
              <a:p>
                <a:pPr marL="514350" indent="-514350" algn="just">
                  <a:buFont typeface="+mj-lt"/>
                  <a:buAutoNum type="arabicPeriod"/>
                </a:pPr>
                <a:r>
                  <a:rPr lang="en-US" dirty="0" smtClean="0"/>
                  <a:t>Iterate by </a:t>
                </a:r>
                <a:r>
                  <a:rPr lang="en-US" dirty="0"/>
                  <a:t>finding a new </a:t>
                </a:r>
                <a:r>
                  <a:rPr lang="en-US" i="1" dirty="0"/>
                  <a:t>k </a:t>
                </a:r>
                <a:r>
                  <a:rPr lang="en-US" dirty="0" smtClean="0"/>
                  <a:t>until </a:t>
                </a:r>
                <a:r>
                  <a:rPr lang="en-US" dirty="0"/>
                  <a:t>the change in the number of elements in each strata is less than some tolerance.  A stopping rule could be, stop iterating if the change in the number of elements in each stratum </a:t>
                </a:r>
                <a:r>
                  <a:rPr lang="en-US" dirty="0" smtClean="0"/>
                  <a:t>summed over all stratum is </a:t>
                </a:r>
                <a:r>
                  <a:rPr lang="en-US" dirty="0"/>
                  <a:t>less than 5</a:t>
                </a:r>
                <a:r>
                  <a:rPr lang="en-US" dirty="0" smtClean="0"/>
                  <a:t>% of the total elements.</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525963"/>
              </a:xfrm>
              <a:blipFill rotWithShape="1">
                <a:blip r:embed="rId2"/>
                <a:stretch>
                  <a:fillRect l="-1259" t="-2830" r="-1185"/>
                </a:stretch>
              </a:blipFill>
            </p:spPr>
            <p:txBody>
              <a:bodyPr/>
              <a:lstStyle/>
              <a:p>
                <a:r>
                  <a:rPr lang="en-US">
                    <a:noFill/>
                  </a:rPr>
                  <a:t> </a:t>
                </a:r>
              </a:p>
            </p:txBody>
          </p:sp>
        </mc:Fallback>
      </mc:AlternateContent>
    </p:spTree>
    <p:extLst>
      <p:ext uri="{BB962C8B-B14F-4D97-AF65-F5344CB8AC3E}">
        <p14:creationId xmlns:p14="http://schemas.microsoft.com/office/powerpoint/2010/main" val="1969085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630</Words>
  <Application>Microsoft Office PowerPoint</Application>
  <PresentationFormat>On-screen Show (4:3)</PresentationFormat>
  <Paragraphs>47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Stratification discussion</vt:lpstr>
      <vt:lpstr>Identifying Certainty Strata</vt:lpstr>
      <vt:lpstr>PowerPoint Presentation</vt:lpstr>
      <vt:lpstr>Methods for Finding Strata Cutoffs</vt:lpstr>
      <vt:lpstr>Steps in Cumulative Method of Forming Strata</vt:lpstr>
      <vt:lpstr>Example: Cumulative Method of Forming Strata</vt:lpstr>
      <vt:lpstr>Steps in The cum√f method of forming strata </vt:lpstr>
      <vt:lpstr>Example for the cum√f method of forming strata </vt:lpstr>
      <vt:lpstr>Steps in Equal WhSh per stratum method </vt:lpstr>
      <vt:lpstr>Example:  Output Equal WhSh per stratum method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M</dc:creator>
  <cp:lastModifiedBy>Martin Selzer</cp:lastModifiedBy>
  <cp:revision>47</cp:revision>
  <cp:lastPrinted>2017-10-17T16:36:04Z</cp:lastPrinted>
  <dcterms:created xsi:type="dcterms:W3CDTF">2016-04-03T02:06:43Z</dcterms:created>
  <dcterms:modified xsi:type="dcterms:W3CDTF">2018-02-21T11:14:14Z</dcterms:modified>
</cp:coreProperties>
</file>