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79" r:id="rId5"/>
    <p:sldId id="264" r:id="rId6"/>
    <p:sldId id="267" r:id="rId7"/>
    <p:sldId id="268" r:id="rId8"/>
    <p:sldId id="269" r:id="rId9"/>
    <p:sldId id="270" r:id="rId10"/>
    <p:sldId id="260" r:id="rId11"/>
    <p:sldId id="261" r:id="rId12"/>
    <p:sldId id="265" r:id="rId13"/>
    <p:sldId id="282" r:id="rId14"/>
    <p:sldId id="266" r:id="rId15"/>
    <p:sldId id="259" r:id="rId16"/>
    <p:sldId id="272" r:id="rId17"/>
    <p:sldId id="273" r:id="rId18"/>
    <p:sldId id="274" r:id="rId19"/>
    <p:sldId id="275" r:id="rId20"/>
    <p:sldId id="278" r:id="rId21"/>
    <p:sldId id="276" r:id="rId22"/>
    <p:sldId id="281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39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EAF33-B0EA-4BBA-861B-9D711B2A5303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2E486-C4E0-4F26-9C19-6FD41D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(eyex, eyey, eyez) là vị  trí đặt của view, </a:t>
            </a:r>
          </a:p>
          <a:p>
            <a:r>
              <a:rPr lang="vi-VN" dirty="0"/>
              <a:t>(centerx, centery, centerz) là điểm nằm trên đường thẳng xuất phát từ tâm view hướng ra</a:t>
            </a:r>
            <a:r>
              <a:rPr lang="en-US" dirty="0"/>
              <a:t> </a:t>
            </a:r>
            <a:r>
              <a:rPr lang="vi-VN" dirty="0"/>
              <a:t>ngoài,</a:t>
            </a:r>
          </a:p>
          <a:p>
            <a:r>
              <a:rPr lang="vi-VN" dirty="0"/>
              <a:t>(upx, upy, upz) là vector chỉ  hướng lên trên của 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:</a:t>
            </a:r>
          </a:p>
          <a:p>
            <a:r>
              <a:rPr lang="en-US" dirty="0"/>
              <a:t>	T</a:t>
            </a:r>
            <a:r>
              <a:rPr lang="vi-VN" dirty="0"/>
              <a:t>hứ tự thực hiện sẽ  ngược  với  suy nghĩ của chúng ta, ví dụ thứ tự thực hiện mà chúng ta nghĩ là: quay quanh trục z một góc </a:t>
            </a:r>
            <a:r>
              <a:rPr lang="en-US" dirty="0"/>
              <a:t>a</a:t>
            </a:r>
            <a:r>
              <a:rPr lang="vi-VN" dirty="0"/>
              <a:t>, sau đó tịnh tiến đi một đoạn (trx, try, trz) thì sẽ được thực thi trong OpenGL như sau</a:t>
            </a:r>
            <a:r>
              <a:rPr lang="en-US" dirty="0"/>
              <a:t>:</a:t>
            </a:r>
            <a:endParaRPr lang="vi-VN" dirty="0"/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vi-VN" b="1" dirty="0">
                <a:solidFill>
                  <a:srgbClr val="FF0000"/>
                </a:solidFill>
              </a:rPr>
              <a:t>glTranslatef(trx, try, trz) </a:t>
            </a:r>
          </a:p>
          <a:p>
            <a:pPr lvl="1">
              <a:buNone/>
            </a:pP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vi-VN" b="1" dirty="0">
                <a:solidFill>
                  <a:srgbClr val="FF0000"/>
                </a:solidFill>
              </a:rPr>
              <a:t>glRotatef(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vi-VN" b="1" dirty="0">
                <a:solidFill>
                  <a:srgbClr val="FF0000"/>
                </a:solidFill>
              </a:rPr>
              <a:t>, 0, 0, 1)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2E486-C4E0-4F26-9C19-6FD41DA0D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2E486-C4E0-4F26-9C19-6FD41DA0D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2E486-C4E0-4F26-9C19-6FD41DA0D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5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2E486-C4E0-4F26-9C19-6FD41DA0D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Tạo</a:t>
            </a:r>
            <a:r>
              <a:rPr lang="en-US" baseline="0" dirty="0"/>
              <a:t> </a:t>
            </a:r>
            <a:r>
              <a:rPr lang="en-US" baseline="0" dirty="0" err="1"/>
              <a:t>mặt</a:t>
            </a:r>
            <a:r>
              <a:rPr lang="en-US" baseline="0" dirty="0"/>
              <a:t> </a:t>
            </a:r>
            <a:r>
              <a:rPr lang="en-US" baseline="0" dirty="0" err="1"/>
              <a:t>trời</a:t>
            </a:r>
            <a:r>
              <a:rPr lang="en-US" baseline="0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to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(0,0,0):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quay </a:t>
            </a:r>
            <a:r>
              <a:rPr lang="en-US" dirty="0" err="1"/>
              <a:t>quanh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E486-C4E0-4F26-9C19-6FD41DA0D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SolarSystem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TGA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đuôi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Camera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camera,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camera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E486-C4E0-4F26-9C19-6FD41DA0D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9BC0-7BA5-445F-8C1E-85D859468919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6B9-B93D-407B-B313-1CDE83E4297F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94A0-94DB-4772-B3C2-40030A88E22F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4A70-9C86-456C-B740-5B380330159B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0898C26-59C6-4808-B880-FA648461ED73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4EEF-B78C-4677-9B29-3810256CC7FA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ADE1-14F1-4B06-A061-3DD9E6A84CDC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AC5-25C1-4E83-8C2B-CBB7553F3B92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10BD-4B60-49D6-8067-13C81515D92D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0DCF-3B9B-46C9-A8F8-AA8BE8A658A0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202E-161C-46B6-8B28-446A1054ACEE}" type="datetime1">
              <a:rPr lang="en-US" smtClean="0"/>
              <a:t>12/29/2018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417CA59-D99F-4CE3-A4D7-9447AF04E5B2}" type="datetime1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Nhóm AutoPass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systemscope.com/textures/" TargetMode="External"/><Relationship Id="rId2" Type="http://schemas.openxmlformats.org/officeDocument/2006/relationships/hyperlink" Target="https://pds.jpl.nasa.gov/plan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programming.com/red/" TargetMode="External"/><Relationship Id="rId5" Type="http://schemas.openxmlformats.org/officeDocument/2006/relationships/hyperlink" Target="https://thuthuattienich.vn/thu-thuat/opengl-la-gi" TargetMode="External"/><Relationship Id="rId4" Type="http://schemas.openxmlformats.org/officeDocument/2006/relationships/hyperlink" Target="https://github.com/RyanPridgeon/solarsyst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AE20-BDFE-475C-8FE9-A4337A6EC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984237"/>
            <a:ext cx="9966960" cy="95774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 ĐỒ ÁN MÔN HỌC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D8BE-7A90-4C60-A7AD-F8EDB7A3F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273" y="4507788"/>
            <a:ext cx="6364622" cy="323753"/>
          </a:xfrm>
        </p:spPr>
        <p:txBody>
          <a:bodyPr>
            <a:normAutofit lnSpcReduction="10000"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91151F-FB6F-497A-8F2A-1BD462BC9842}"/>
              </a:ext>
            </a:extLst>
          </p:cNvPr>
          <p:cNvSpPr txBox="1">
            <a:spLocks/>
          </p:cNvSpPr>
          <p:nvPr/>
        </p:nvSpPr>
        <p:spPr>
          <a:xfrm>
            <a:off x="3215931" y="441286"/>
            <a:ext cx="6140104" cy="746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MÔN HỌC: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ĐỒ HỌA MÁY TÍNH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LỚP CQ2016/2 – Thầy: 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endParaRPr lang="vi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90257-BF10-4AA5-9437-1DB1DD7D680B}"/>
              </a:ext>
            </a:extLst>
          </p:cNvPr>
          <p:cNvSpPr/>
          <p:nvPr/>
        </p:nvSpPr>
        <p:spPr>
          <a:xfrm>
            <a:off x="2825695" y="2941983"/>
            <a:ext cx="7600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vi-VN" sz="3200" b="1" dirty="0"/>
              <a:t>Xây dựng ứng dụng 3D (tĩnh và động) dựa vào OpenGL trên môi trường Windows.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58673-8292-4391-A91D-51BA7469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44" y="4846112"/>
            <a:ext cx="2912871" cy="174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BB476-9F25-4146-9618-6DA94F7D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5" y="4746464"/>
            <a:ext cx="2912871" cy="174575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536AB72-0033-4928-AB1D-7094B370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07C119-A004-4963-BC34-853C4D54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5136-6DF7-4214-BA16-E6248DA96248}"/>
              </a:ext>
            </a:extLst>
          </p:cNvPr>
          <p:cNvSpPr/>
          <p:nvPr/>
        </p:nvSpPr>
        <p:spPr>
          <a:xfrm>
            <a:off x="1233093" y="2093976"/>
            <a:ext cx="4441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/>
              <a:t>Cấu</a:t>
            </a:r>
            <a:r>
              <a:rPr lang="en-US" sz="2400" b="1" u="sng" dirty="0"/>
              <a:t> </a:t>
            </a:r>
            <a:r>
              <a:rPr lang="en-US" sz="2400" b="1" u="sng" dirty="0" err="1"/>
              <a:t>trúc</a:t>
            </a:r>
            <a:r>
              <a:rPr lang="en-US" sz="2400" b="1" u="sng" dirty="0"/>
              <a:t> </a:t>
            </a:r>
            <a:r>
              <a:rPr lang="en-US" sz="2400" b="1" u="sng" dirty="0" err="1"/>
              <a:t>lệnh</a:t>
            </a:r>
            <a:r>
              <a:rPr lang="en-US" sz="2400" b="1" u="sng" dirty="0"/>
              <a:t> </a:t>
            </a:r>
            <a:r>
              <a:rPr lang="en-US" sz="2400" b="1" u="sng" dirty="0" err="1"/>
              <a:t>trong</a:t>
            </a:r>
            <a:r>
              <a:rPr lang="en-US" sz="2400" b="1" u="sng" dirty="0"/>
              <a:t> OpenGL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AEC19-BF19-484E-887B-72057FC1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37708"/>
            <a:ext cx="4768463" cy="33536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1BE012-B47B-4AA0-9AF0-8EB7A02FBD09}"/>
              </a:ext>
            </a:extLst>
          </p:cNvPr>
          <p:cNvSpPr/>
          <p:nvPr/>
        </p:nvSpPr>
        <p:spPr>
          <a:xfrm>
            <a:off x="6095999" y="2740641"/>
            <a:ext cx="5314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OpenGL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GL_và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‘_’,  </a:t>
            </a:r>
          </a:p>
          <a:p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dụ: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GL_COLOR_BUFFER_BIT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10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5136-6DF7-4214-BA16-E6248DA96248}"/>
              </a:ext>
            </a:extLst>
          </p:cNvPr>
          <p:cNvSpPr/>
          <p:nvPr/>
        </p:nvSpPr>
        <p:spPr>
          <a:xfrm>
            <a:off x="1088136" y="1892182"/>
            <a:ext cx="4441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/>
              <a:t>Vẽ</a:t>
            </a:r>
            <a:r>
              <a:rPr lang="en-US" sz="2400" b="1" u="sng" dirty="0"/>
              <a:t> </a:t>
            </a:r>
            <a:r>
              <a:rPr lang="en-US" sz="2400" b="1" u="sng" dirty="0" err="1"/>
              <a:t>đối</a:t>
            </a:r>
            <a:r>
              <a:rPr lang="en-US" sz="2400" b="1" u="sng" dirty="0"/>
              <a:t> t</a:t>
            </a:r>
            <a:r>
              <a:rPr lang="vi-VN" sz="2400" b="1" u="sng" dirty="0"/>
              <a:t>ư</a:t>
            </a:r>
            <a:r>
              <a:rPr lang="en-US" sz="2400" b="1" u="sng" dirty="0" err="1"/>
              <a:t>ợng</a:t>
            </a:r>
            <a:r>
              <a:rPr lang="en-US" sz="2400" b="1" u="sng" dirty="0"/>
              <a:t> c</a:t>
            </a:r>
            <a:r>
              <a:rPr lang="vi-VN" sz="2400" b="1" u="sng" dirty="0"/>
              <a:t>ơ</a:t>
            </a:r>
            <a:r>
              <a:rPr lang="en-US" sz="2400" b="1" u="sng" dirty="0"/>
              <a:t> </a:t>
            </a:r>
            <a:r>
              <a:rPr lang="en-US" sz="2400" b="1" u="sng" dirty="0" err="1"/>
              <a:t>bản</a:t>
            </a:r>
            <a:endParaRPr lang="en-US" sz="2400" b="1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BE012-B47B-4AA0-9AF0-8EB7A02FBD09}"/>
              </a:ext>
            </a:extLst>
          </p:cNvPr>
          <p:cNvSpPr/>
          <p:nvPr/>
        </p:nvSpPr>
        <p:spPr>
          <a:xfrm>
            <a:off x="1069848" y="3075384"/>
            <a:ext cx="53141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glColor3f(1.0,0.0,0.0);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endParaRPr 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glBegin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glEnd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glFlush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//render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68AA5-0CF4-4202-8542-215B757D6E5E}"/>
              </a:ext>
            </a:extLst>
          </p:cNvPr>
          <p:cNvSpPr/>
          <p:nvPr/>
        </p:nvSpPr>
        <p:spPr>
          <a:xfrm>
            <a:off x="1069848" y="2873591"/>
            <a:ext cx="5204343" cy="3048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70E4D-2892-4C18-9DB6-B737F243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80" y="1376362"/>
            <a:ext cx="5314123" cy="45461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33E898-0BDD-4FFB-A8CC-A3C610E923C5}"/>
              </a:ext>
            </a:extLst>
          </p:cNvPr>
          <p:cNvCxnSpPr>
            <a:cxnSpLocks/>
          </p:cNvCxnSpPr>
          <p:nvPr/>
        </p:nvCxnSpPr>
        <p:spPr>
          <a:xfrm flipV="1">
            <a:off x="2827606" y="3429002"/>
            <a:ext cx="4065563" cy="39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5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5136-6DF7-4214-BA16-E6248DA96248}"/>
              </a:ext>
            </a:extLst>
          </p:cNvPr>
          <p:cNvSpPr/>
          <p:nvPr/>
        </p:nvSpPr>
        <p:spPr>
          <a:xfrm>
            <a:off x="1467964" y="1892182"/>
            <a:ext cx="4441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/>
              <a:t>Ví</a:t>
            </a:r>
            <a:r>
              <a:rPr lang="en-US" sz="2400" b="1" u="sng" dirty="0"/>
              <a:t> </a:t>
            </a:r>
            <a:r>
              <a:rPr lang="en-US" sz="2400" b="1" u="sng" dirty="0" err="1"/>
              <a:t>dụ</a:t>
            </a:r>
            <a:r>
              <a:rPr lang="en-US" sz="2400" b="1" u="sng" dirty="0"/>
              <a:t> </a:t>
            </a:r>
            <a:r>
              <a:rPr lang="en-US" sz="2400" b="1" u="sng" dirty="0" err="1"/>
              <a:t>vẽ</a:t>
            </a:r>
            <a:r>
              <a:rPr lang="en-US" sz="2400" b="1" u="sng" dirty="0"/>
              <a:t> </a:t>
            </a:r>
            <a:r>
              <a:rPr lang="en-US" sz="2400" b="1" u="sng" dirty="0" err="1"/>
              <a:t>hình</a:t>
            </a:r>
            <a:r>
              <a:rPr lang="en-US" sz="2400" b="1" u="sng" dirty="0"/>
              <a:t> Cube 3D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35838-C5F0-48E9-8038-C5808346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64" y="2578417"/>
            <a:ext cx="3276600" cy="3209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0FB309-562C-49F4-991E-4A4A88DAEC3D}"/>
              </a:ext>
            </a:extLst>
          </p:cNvPr>
          <p:cNvSpPr/>
          <p:nvPr/>
        </p:nvSpPr>
        <p:spPr>
          <a:xfrm>
            <a:off x="6879590" y="607591"/>
            <a:ext cx="4130887" cy="58477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 int size =10; </a:t>
            </a:r>
          </a:p>
          <a:p>
            <a:endParaRPr lang="en-US" sz="2200" dirty="0"/>
          </a:p>
          <a:p>
            <a:r>
              <a:rPr lang="en-US" sz="2200" dirty="0"/>
              <a:t> </a:t>
            </a:r>
            <a:r>
              <a:rPr lang="en-US" sz="2200" dirty="0" err="1"/>
              <a:t>glBegin</a:t>
            </a:r>
            <a:r>
              <a:rPr lang="en-US" sz="2200" dirty="0"/>
              <a:t>(GL_QUADS);</a:t>
            </a:r>
          </a:p>
          <a:p>
            <a:r>
              <a:rPr lang="en-US" sz="2200" dirty="0"/>
              <a:t>  //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endParaRPr lang="en-US" sz="2200" dirty="0"/>
          </a:p>
          <a:p>
            <a:r>
              <a:rPr lang="en-US" sz="2200" dirty="0"/>
              <a:t>  glVertex3f(-size, -size, size);</a:t>
            </a:r>
          </a:p>
          <a:p>
            <a:r>
              <a:rPr lang="en-US" sz="2200" dirty="0"/>
              <a:t>  glVertex3f( size, -size, size);</a:t>
            </a:r>
          </a:p>
          <a:p>
            <a:r>
              <a:rPr lang="en-US" sz="2200" dirty="0"/>
              <a:t>  glVertex3f( size, size, size);</a:t>
            </a:r>
          </a:p>
          <a:p>
            <a:r>
              <a:rPr lang="en-US" sz="2200" dirty="0"/>
              <a:t>  glVertex3f(-size, size, size);</a:t>
            </a:r>
          </a:p>
          <a:p>
            <a:endParaRPr lang="en-US" sz="2200" dirty="0"/>
          </a:p>
          <a:p>
            <a:r>
              <a:rPr lang="en-US" sz="2200" dirty="0"/>
              <a:t>  //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endParaRPr lang="en-US" sz="2200" dirty="0"/>
          </a:p>
          <a:p>
            <a:r>
              <a:rPr lang="en-US" sz="2200" dirty="0"/>
              <a:t>  //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endParaRPr lang="en-US" sz="2200" dirty="0"/>
          </a:p>
          <a:p>
            <a:r>
              <a:rPr lang="en-US" sz="2200" dirty="0"/>
              <a:t>  //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d</a:t>
            </a:r>
            <a:r>
              <a:rPr lang="vi-VN" sz="2200" dirty="0"/>
              <a:t>ư</a:t>
            </a:r>
            <a:r>
              <a:rPr lang="en-US" sz="2200" dirty="0" err="1"/>
              <a:t>ới</a:t>
            </a:r>
            <a:endParaRPr lang="en-US" sz="2200" dirty="0"/>
          </a:p>
          <a:p>
            <a:r>
              <a:rPr lang="en-US" sz="2200" dirty="0"/>
              <a:t>  //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trái</a:t>
            </a:r>
            <a:endParaRPr lang="en-US" sz="2200" dirty="0"/>
          </a:p>
          <a:p>
            <a:r>
              <a:rPr lang="en-US" sz="2200" dirty="0"/>
              <a:t>  //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endParaRPr lang="en-US" sz="2200" dirty="0"/>
          </a:p>
          <a:p>
            <a:r>
              <a:rPr lang="en-US" sz="2200" dirty="0"/>
              <a:t> </a:t>
            </a:r>
          </a:p>
          <a:p>
            <a:r>
              <a:rPr lang="en-US" sz="2200" dirty="0"/>
              <a:t>  </a:t>
            </a:r>
            <a:r>
              <a:rPr lang="en-US" sz="2200" dirty="0" err="1"/>
              <a:t>glEnd</a:t>
            </a:r>
            <a:r>
              <a:rPr lang="en-US" sz="2200" dirty="0"/>
              <a:t>();</a:t>
            </a:r>
          </a:p>
          <a:p>
            <a:r>
              <a:rPr lang="en-US" sz="2200" dirty="0"/>
              <a:t>  </a:t>
            </a:r>
            <a:r>
              <a:rPr lang="en-US" sz="2200" dirty="0" err="1"/>
              <a:t>glFlush</a:t>
            </a:r>
            <a:r>
              <a:rPr lang="en-US" sz="2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6516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AABF73-DE09-4EE3-A501-EA7660199D2E}"/>
              </a:ext>
            </a:extLst>
          </p:cNvPr>
          <p:cNvSpPr/>
          <p:nvPr/>
        </p:nvSpPr>
        <p:spPr>
          <a:xfrm>
            <a:off x="1063752" y="1609753"/>
            <a:ext cx="10778478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GLUT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vẽ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8EA24-758C-4857-94C6-033E66C25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2093976"/>
            <a:ext cx="9841992" cy="41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9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5136-6DF7-4214-BA16-E6248DA96248}"/>
              </a:ext>
            </a:extLst>
          </p:cNvPr>
          <p:cNvSpPr/>
          <p:nvPr/>
        </p:nvSpPr>
        <p:spPr>
          <a:xfrm>
            <a:off x="1467964" y="1892182"/>
            <a:ext cx="63276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OpenGL </a:t>
            </a:r>
            <a:r>
              <a:rPr lang="en-US" sz="2400" b="1" u="sng" dirty="0" err="1"/>
              <a:t>còn</a:t>
            </a:r>
            <a:r>
              <a:rPr lang="en-US" sz="2400" b="1" u="sng" dirty="0"/>
              <a:t> </a:t>
            </a:r>
            <a:r>
              <a:rPr lang="en-US" sz="2400" b="1" u="sng" dirty="0" err="1"/>
              <a:t>cung</a:t>
            </a:r>
            <a:r>
              <a:rPr lang="en-US" sz="2400" b="1" u="sng" dirty="0"/>
              <a:t> </a:t>
            </a:r>
            <a:r>
              <a:rPr lang="en-US" sz="2400" b="1" u="sng" dirty="0" err="1"/>
              <a:t>cấp</a:t>
            </a:r>
            <a:r>
              <a:rPr lang="en-US" sz="2400" b="1" u="sng" dirty="0"/>
              <a:t> </a:t>
            </a:r>
            <a:r>
              <a:rPr lang="en-US" sz="2400" b="1" u="sng" dirty="0" err="1"/>
              <a:t>một</a:t>
            </a:r>
            <a:r>
              <a:rPr lang="en-US" sz="2400" b="1" u="sng" dirty="0"/>
              <a:t> </a:t>
            </a:r>
            <a:r>
              <a:rPr lang="en-US" sz="2400" b="1" u="sng" dirty="0" err="1"/>
              <a:t>số</a:t>
            </a:r>
            <a:r>
              <a:rPr lang="en-US" sz="2400" b="1" u="sng" dirty="0"/>
              <a:t> </a:t>
            </a:r>
            <a:r>
              <a:rPr lang="en-US" sz="2400" b="1" u="sng" dirty="0" err="1"/>
              <a:t>xử</a:t>
            </a:r>
            <a:r>
              <a:rPr lang="en-US" sz="2400" b="1" u="sng" dirty="0"/>
              <a:t> </a:t>
            </a:r>
            <a:r>
              <a:rPr lang="en-US" sz="2400" b="1" u="sng" dirty="0" err="1"/>
              <a:t>lý</a:t>
            </a:r>
            <a:r>
              <a:rPr lang="en-US" sz="2400" b="1" u="sng" dirty="0"/>
              <a:t> </a:t>
            </a:r>
            <a:r>
              <a:rPr lang="en-US" sz="2400" b="1" u="sng" dirty="0" err="1"/>
              <a:t>sau</a:t>
            </a:r>
            <a:r>
              <a:rPr lang="en-US" sz="2400" b="1" u="sng" dirty="0"/>
              <a:t>:</a:t>
            </a:r>
          </a:p>
          <a:p>
            <a:endParaRPr lang="en-US" sz="2400" b="1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Display List.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Khử</a:t>
            </a:r>
            <a:r>
              <a:rPr lang="en-US" sz="2400" dirty="0"/>
              <a:t> </a:t>
            </a:r>
            <a:r>
              <a:rPr lang="en-US" sz="2400" dirty="0" err="1"/>
              <a:t>răng</a:t>
            </a:r>
            <a:r>
              <a:rPr lang="en-US" sz="2400" dirty="0"/>
              <a:t> c</a:t>
            </a:r>
            <a:r>
              <a:rPr lang="vi-VN" sz="2400" dirty="0"/>
              <a:t>ư</a:t>
            </a:r>
            <a:r>
              <a:rPr lang="en-US" sz="2400" dirty="0"/>
              <a:t>a,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s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mù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Dán</a:t>
            </a:r>
            <a:r>
              <a:rPr lang="en-US" sz="2400" dirty="0"/>
              <a:t> Texture.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4390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3ADA-05D5-47EF-A7C7-7BEEB2E7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XÂY DỰNG 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A693-2005-4A06-A337-A2FF6F06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DA091-0479-43FE-A852-AB5448DB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1A4BD-1AEB-4218-BE76-8D1F1CAE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0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FB88-C9E3-4FFC-96C1-493EBBC0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75448"/>
            <a:ext cx="10058400" cy="1234986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B8FC6-DFD5-4D24-8904-D89BAED7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2E88D-841E-4D3A-A016-0856B30E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9" y="1378423"/>
            <a:ext cx="5888383" cy="43672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174" y="1425768"/>
            <a:ext cx="4655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+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-&gt; “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3D”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0731"/>
            <a:ext cx="10058400" cy="1609344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29835"/>
            <a:ext cx="10058400" cy="22185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OpenGL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3D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3D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chi </a:t>
            </a:r>
            <a:r>
              <a:rPr lang="en-US" dirty="0" err="1"/>
              <a:t>tiết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8136" y="3548418"/>
            <a:ext cx="10058400" cy="218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ích</a:t>
            </a:r>
            <a:r>
              <a:rPr lang="en-US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demo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.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.</a:t>
            </a: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0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0731"/>
            <a:ext cx="10058400" cy="1609344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1357131"/>
            <a:ext cx="10058400" cy="49156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quay,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quay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quay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(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24,3</a:t>
            </a:r>
            <a:r>
              <a:rPr lang="en-US" baseline="30000" dirty="0"/>
              <a:t>o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Trăng</a:t>
            </a:r>
            <a:r>
              <a:rPr lang="en-US" dirty="0"/>
              <a:t> quay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dán</a:t>
            </a:r>
            <a:r>
              <a:rPr lang="en-US" dirty="0"/>
              <a:t> texture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).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API OpenGL,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74209"/>
            <a:ext cx="10058400" cy="4397991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/>
              <a:t>Trời</a:t>
            </a:r>
            <a:r>
              <a:rPr lang="en-US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,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quay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(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quay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quay 360</a:t>
            </a:r>
            <a:r>
              <a:rPr lang="en-US" baseline="30000" dirty="0"/>
              <a:t>o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).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quay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quay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.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: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</a:t>
            </a:r>
            <a:endParaRPr lang="en-US" sz="14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0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B04-1D2A-44C3-A1CA-3241083D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66C7-6EEE-41C1-B50B-7B4DF817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SỬ DỤNG OPENGL CHO CÁC TÁC VỤ 3D.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XÂY DỰNG ỨNG DỤNG.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DBD1F-EC2F-4168-9BDB-E3CF487E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B4ECD-9674-404D-93E2-1D71AC06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1279"/>
            <a:ext cx="10058400" cy="1609344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77" y="1132768"/>
            <a:ext cx="9348672" cy="541297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23877" y="1316188"/>
            <a:ext cx="5344600" cy="30510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</a:rPr>
              <a:t>Kiến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về</a:t>
            </a:r>
            <a:r>
              <a:rPr lang="en-US" b="1" dirty="0">
                <a:solidFill>
                  <a:schemeClr val="bg1"/>
                </a:solidFill>
              </a:rPr>
              <a:t> OpenGL </a:t>
            </a:r>
            <a:r>
              <a:rPr lang="en-US" b="1" dirty="0" err="1">
                <a:solidFill>
                  <a:schemeClr val="bg1"/>
                </a:solidFill>
              </a:rPr>
              <a:t>được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dụng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Vẽ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học</a:t>
            </a:r>
            <a:r>
              <a:rPr lang="en-US" dirty="0">
                <a:solidFill>
                  <a:schemeClr val="bg1"/>
                </a:solidFill>
              </a:rPr>
              <a:t> 3D (Sphere, Circle).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Affine (Translate, Rotate).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chiếu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Perpective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Dán</a:t>
            </a:r>
            <a:r>
              <a:rPr lang="en-US" dirty="0">
                <a:solidFill>
                  <a:schemeClr val="bg1"/>
                </a:solidFill>
              </a:rPr>
              <a:t> Texture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tượng</a:t>
            </a:r>
            <a:r>
              <a:rPr lang="en-US" dirty="0">
                <a:solidFill>
                  <a:schemeClr val="bg1"/>
                </a:solidFill>
              </a:rPr>
              <a:t> 3D.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Xử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phím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9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1279"/>
            <a:ext cx="10058400" cy="1609344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23876" y="1193355"/>
            <a:ext cx="9804371" cy="5321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/>
              <a:t>trời</a:t>
            </a:r>
            <a:r>
              <a:rPr lang="en-US" b="1" dirty="0"/>
              <a:t>:</a:t>
            </a:r>
          </a:p>
          <a:p>
            <a:pPr lvl="0"/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quay</a:t>
            </a:r>
          </a:p>
          <a:p>
            <a:pPr lvl="0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0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endParaRPr lang="en-US" dirty="0"/>
          </a:p>
          <a:p>
            <a:pPr lvl="0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quay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endParaRPr lang="en-US" dirty="0"/>
          </a:p>
          <a:p>
            <a:pPr lvl="0"/>
            <a:r>
              <a:rPr lang="en-US" dirty="0" err="1"/>
              <a:t>Vẽ</a:t>
            </a:r>
            <a:r>
              <a:rPr lang="en-US" dirty="0"/>
              <a:t> them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trăng</a:t>
            </a:r>
            <a:endParaRPr lang="en-US" dirty="0"/>
          </a:p>
          <a:p>
            <a:pPr lvl="0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quay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: quay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+ quay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trục</a:t>
            </a:r>
            <a:endParaRPr lang="en-US" dirty="0"/>
          </a:p>
          <a:p>
            <a:pPr lvl="0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camera </a:t>
            </a:r>
          </a:p>
          <a:p>
            <a:pPr lvl="0"/>
            <a:r>
              <a:rPr lang="en-US" dirty="0"/>
              <a:t>Load texture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3D.</a:t>
            </a:r>
          </a:p>
          <a:p>
            <a:pPr lvl="0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6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1279"/>
            <a:ext cx="10058400" cy="1609344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B4E14-2626-4513-95CC-4422D6E1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36" y="994212"/>
            <a:ext cx="9728616" cy="48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9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3ADA-05D5-47EF-A7C7-7BEEB2E7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A693-2005-4A06-A337-A2FF6F06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DA091-0479-43FE-A852-AB5448DB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1A4BD-1AEB-4218-BE76-8D1F1CAE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30518-DD05-48C8-9EF3-0CCEE56F19A0}"/>
              </a:ext>
            </a:extLst>
          </p:cNvPr>
          <p:cNvSpPr txBox="1">
            <a:spLocks/>
          </p:cNvSpPr>
          <p:nvPr/>
        </p:nvSpPr>
        <p:spPr>
          <a:xfrm>
            <a:off x="1220724" y="1899053"/>
            <a:ext cx="97505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[1] Joey de Vries, Learn OpenGL, An offline transcript of learnopengl.com,  2015</a:t>
            </a:r>
          </a:p>
          <a:p>
            <a:r>
              <a:rPr lang="en-US" dirty="0"/>
              <a:t>[2] Mark Segal, Kurt Akeley, The </a:t>
            </a:r>
            <a:r>
              <a:rPr lang="en-US" dirty="0" err="1"/>
              <a:t>OpenGLR</a:t>
            </a:r>
            <a:r>
              <a:rPr lang="en-US" dirty="0"/>
              <a:t> Graphics System, The </a:t>
            </a:r>
            <a:r>
              <a:rPr lang="en-US" dirty="0" err="1"/>
              <a:t>Khronos</a:t>
            </a:r>
            <a:r>
              <a:rPr lang="en-US" dirty="0"/>
              <a:t> Group, 2010</a:t>
            </a:r>
          </a:p>
          <a:p>
            <a:r>
              <a:rPr lang="en-US" dirty="0"/>
              <a:t>[3] </a:t>
            </a:r>
            <a:r>
              <a:rPr lang="en-US" u="sng" dirty="0">
                <a:hlinkClick r:id="rId2"/>
              </a:rPr>
              <a:t>https://pds.jpl.nasa.gov/planets/</a:t>
            </a:r>
            <a:r>
              <a:rPr lang="en-US" dirty="0"/>
              <a:t> </a:t>
            </a:r>
          </a:p>
          <a:p>
            <a:r>
              <a:rPr lang="en-US" dirty="0"/>
              <a:t>[4] </a:t>
            </a:r>
            <a:r>
              <a:rPr lang="en-US" u="sng" dirty="0">
                <a:hlinkClick r:id="rId3"/>
              </a:rPr>
              <a:t>https://www.solarsystemscope.com/textures/</a:t>
            </a:r>
            <a:r>
              <a:rPr lang="en-US" dirty="0"/>
              <a:t> </a:t>
            </a:r>
          </a:p>
          <a:p>
            <a:r>
              <a:rPr lang="en-US" dirty="0"/>
              <a:t>[5] </a:t>
            </a:r>
            <a:r>
              <a:rPr lang="en-US" u="sng" dirty="0">
                <a:hlinkClick r:id="rId4"/>
              </a:rPr>
              <a:t>https://github.com/RyanPridgeon/solarsystem</a:t>
            </a:r>
            <a:r>
              <a:rPr lang="en-US" dirty="0"/>
              <a:t>  </a:t>
            </a:r>
          </a:p>
          <a:p>
            <a:r>
              <a:rPr lang="en-US" dirty="0"/>
              <a:t>[6] </a:t>
            </a:r>
            <a:r>
              <a:rPr lang="en-US" u="sng" dirty="0">
                <a:hlinkClick r:id="rId5"/>
              </a:rPr>
              <a:t>https://thuthuattienich.vn/thu-thuat/opengl-la-gi</a:t>
            </a:r>
            <a:r>
              <a:rPr lang="en-US" dirty="0"/>
              <a:t> </a:t>
            </a:r>
          </a:p>
          <a:p>
            <a:r>
              <a:rPr lang="en-US" dirty="0"/>
              <a:t>[7] </a:t>
            </a:r>
            <a:r>
              <a:rPr lang="en-US" u="sng" dirty="0">
                <a:hlinkClick r:id="rId6"/>
              </a:rPr>
              <a:t>http://glprogramming.com/red/</a:t>
            </a:r>
            <a:r>
              <a:rPr lang="en-US" dirty="0"/>
              <a:t> 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91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5136-6DF7-4214-BA16-E6248DA96248}"/>
              </a:ext>
            </a:extLst>
          </p:cNvPr>
          <p:cNvSpPr/>
          <p:nvPr/>
        </p:nvSpPr>
        <p:spPr>
          <a:xfrm>
            <a:off x="968866" y="1786280"/>
            <a:ext cx="10153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OpenGL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bộthư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150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3D.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52D32-E180-4578-8675-7DE23E5365D2}"/>
              </a:ext>
            </a:extLst>
          </p:cNvPr>
          <p:cNvSpPr/>
          <p:nvPr/>
        </p:nvSpPr>
        <p:spPr>
          <a:xfrm>
            <a:off x="968866" y="2665438"/>
            <a:ext cx="52912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OpenGL </a:t>
            </a:r>
            <a:r>
              <a:rPr lang="en-US" sz="2400" b="1" u="sng" dirty="0" err="1"/>
              <a:t>hỗ</a:t>
            </a:r>
            <a:r>
              <a:rPr lang="en-US" sz="2400" b="1" u="sng" dirty="0"/>
              <a:t> </a:t>
            </a:r>
            <a:r>
              <a:rPr lang="en-US" sz="2400" b="1" u="sng" dirty="0" err="1"/>
              <a:t>trợ</a:t>
            </a:r>
            <a:r>
              <a:rPr lang="en-US" sz="2400" b="1" u="sng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đôi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3D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FCDB6-3178-4B4C-9BBC-4106F6490CE3}"/>
              </a:ext>
            </a:extLst>
          </p:cNvPr>
          <p:cNvSpPr/>
          <p:nvPr/>
        </p:nvSpPr>
        <p:spPr>
          <a:xfrm>
            <a:off x="6555545" y="2669694"/>
            <a:ext cx="51751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OpenGL </a:t>
            </a:r>
            <a:r>
              <a:rPr lang="en-US" sz="2400" b="1" u="sng" dirty="0" err="1"/>
              <a:t>không</a:t>
            </a:r>
            <a:r>
              <a:rPr lang="en-US" sz="2400" b="1" u="sng" dirty="0"/>
              <a:t> </a:t>
            </a:r>
            <a:r>
              <a:rPr lang="en-US" sz="2400" b="1" u="sng" dirty="0" err="1"/>
              <a:t>hỗ</a:t>
            </a:r>
            <a:r>
              <a:rPr lang="en-US" sz="2400" b="1" u="sng" dirty="0"/>
              <a:t> </a:t>
            </a:r>
            <a:r>
              <a:rPr lang="en-US" sz="2400" b="1" u="sng" dirty="0" err="1"/>
              <a:t>trợ</a:t>
            </a:r>
            <a:r>
              <a:rPr lang="en-US" sz="2400" b="1" u="sng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hay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Window.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-&gt; GLUT (OpenGL Utility Toolkit)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khắc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3D99D-79D0-408D-B3C6-6C38B8018410}"/>
              </a:ext>
            </a:extLst>
          </p:cNvPr>
          <p:cNvSpPr/>
          <p:nvPr/>
        </p:nvSpPr>
        <p:spPr>
          <a:xfrm>
            <a:off x="853674" y="1771863"/>
            <a:ext cx="1048465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673A99-6535-47F6-99BE-1DEA35B23000}"/>
              </a:ext>
            </a:extLst>
          </p:cNvPr>
          <p:cNvCxnSpPr/>
          <p:nvPr/>
        </p:nvCxnSpPr>
        <p:spPr>
          <a:xfrm>
            <a:off x="6260123" y="2813538"/>
            <a:ext cx="0" cy="3268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http://glprogramming.com/red/images/Image26.gif">
            <a:extLst>
              <a:ext uri="{FF2B5EF4-FFF2-40B4-BE49-F238E27FC236}">
                <a16:creationId xmlns:a16="http://schemas.microsoft.com/office/drawing/2014/main" id="{AB3FA1E3-0EA9-469D-A73A-CD6C551766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08" y="2366704"/>
            <a:ext cx="9521584" cy="363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0BCE19-24C5-4FCF-A6CA-FAC6F84C12B0}"/>
              </a:ext>
            </a:extLst>
          </p:cNvPr>
          <p:cNvSpPr/>
          <p:nvPr/>
        </p:nvSpPr>
        <p:spPr>
          <a:xfrm>
            <a:off x="1088135" y="1895628"/>
            <a:ext cx="10405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OpenGL</a:t>
            </a:r>
          </a:p>
        </p:txBody>
      </p:sp>
    </p:spTree>
    <p:extLst>
      <p:ext uri="{BB962C8B-B14F-4D97-AF65-F5344CB8AC3E}">
        <p14:creationId xmlns:p14="http://schemas.microsoft.com/office/powerpoint/2010/main" val="410415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BEACE-3578-46E4-B62F-710D6C604155}"/>
              </a:ext>
            </a:extLst>
          </p:cNvPr>
          <p:cNvSpPr/>
          <p:nvPr/>
        </p:nvSpPr>
        <p:spPr>
          <a:xfrm>
            <a:off x="1088135" y="1895628"/>
            <a:ext cx="10405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OpenGL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pixel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D8C08-6EE8-46DB-908C-AAB45751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8629" y="2714283"/>
            <a:ext cx="886942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27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BEACE-3578-46E4-B62F-710D6C604155}"/>
              </a:ext>
            </a:extLst>
          </p:cNvPr>
          <p:cNvSpPr/>
          <p:nvPr/>
        </p:nvSpPr>
        <p:spPr>
          <a:xfrm>
            <a:off x="1088135" y="1895628"/>
            <a:ext cx="10405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Thao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tác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trên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ModelView</a:t>
            </a:r>
            <a:endParaRPr lang="en-US" sz="2400" b="1" u="sng" dirty="0">
              <a:latin typeface="Rockwell (Body)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glMatrixMode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(GL_MODELVIEW);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376C3-1ACF-4EA4-8D56-3C180CF8B033}"/>
              </a:ext>
            </a:extLst>
          </p:cNvPr>
          <p:cNvSpPr/>
          <p:nvPr/>
        </p:nvSpPr>
        <p:spPr>
          <a:xfrm>
            <a:off x="1069848" y="2777813"/>
            <a:ext cx="1040516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affine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glTranslate{fd}(TYPE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x, TYPE y, TYPEz);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quay quanh trục nối gốc tọa độ với điểm (x,y,z)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glRotate{fd}(TYPE angle, TYPE x, TYPE y, TYPE z);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tỉ lệ (tâm tỉ lệ tại gốc tọa độ)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glScale{fd}(TYPEx, TYPE y, TYPEz);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 view: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2D39B28-D314-4079-A852-A55C81DA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91" y="5333778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893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BEACE-3578-46E4-B62F-710D6C604155}"/>
              </a:ext>
            </a:extLst>
          </p:cNvPr>
          <p:cNvSpPr/>
          <p:nvPr/>
        </p:nvSpPr>
        <p:spPr>
          <a:xfrm>
            <a:off x="1088135" y="1895628"/>
            <a:ext cx="10405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Thao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tác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trên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 </a:t>
            </a:r>
            <a:r>
              <a:rPr lang="en-US" sz="2400" b="1" u="sng" dirty="0">
                <a:latin typeface="Rockwell (Body)"/>
              </a:rPr>
              <a:t>Projection</a:t>
            </a:r>
            <a:endParaRPr lang="en-US" sz="2400" b="1" u="sng" dirty="0">
              <a:latin typeface="Rockwell (Body)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glMatrixMode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(GL_PROJECTION);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B91BB3-353A-4904-8EAD-D8D7DD30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5224636"/>
            <a:ext cx="2239005" cy="8309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C1D1C85-19D9-48E3-8E13-2D9E9868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140" y="2726625"/>
            <a:ext cx="8304028" cy="354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777475-1EA8-47E5-84B1-3030634083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1759" y="3331313"/>
            <a:ext cx="19716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BEACE-3578-46E4-B62F-710D6C604155}"/>
              </a:ext>
            </a:extLst>
          </p:cNvPr>
          <p:cNvSpPr/>
          <p:nvPr/>
        </p:nvSpPr>
        <p:spPr>
          <a:xfrm>
            <a:off x="1088135" y="1895628"/>
            <a:ext cx="10405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Thao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tác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trên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 </a:t>
            </a:r>
            <a:r>
              <a:rPr lang="en-US" sz="2400" b="1" u="sng" dirty="0">
                <a:latin typeface="Rockwell (Body)"/>
              </a:rPr>
              <a:t>Projection</a:t>
            </a:r>
            <a:endParaRPr lang="en-US" sz="2400" b="1" u="sng" dirty="0">
              <a:latin typeface="Rockwell (Body)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glMatrixMode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(GL_PROJECTION);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B91BB3-353A-4904-8EAD-D8D7DD30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5224636"/>
            <a:ext cx="2239005" cy="8309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giao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8FCB0DC-22E2-4024-B524-C14ADA6D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3096" y="2835199"/>
            <a:ext cx="8525376" cy="332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1BB9B8-02BF-4530-9FD7-1599718793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7947" y="3614911"/>
            <a:ext cx="20193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3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03F-9051-4D98-9D03-A732996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CHO 3D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C3E15-6029-42D0-8009-6027A59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AutoPass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6A83-A680-4057-9F27-5BD81BB8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BEACE-3578-46E4-B62F-710D6C604155}"/>
              </a:ext>
            </a:extLst>
          </p:cNvPr>
          <p:cNvSpPr/>
          <p:nvPr/>
        </p:nvSpPr>
        <p:spPr>
          <a:xfrm>
            <a:off x="1088135" y="1895628"/>
            <a:ext cx="10405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Thao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tác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trên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Rockwell (Body)"/>
                <a:cs typeface="Arial" panose="020B0604020202020204" pitchFamily="34" charset="0"/>
              </a:rPr>
              <a:t>ViewPort</a:t>
            </a:r>
            <a:r>
              <a:rPr lang="en-US" sz="2400" b="1" u="sng" dirty="0">
                <a:latin typeface="Rockwell (Body)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F8B8AF-83EF-428F-96AE-7104B974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6" y="2699754"/>
            <a:ext cx="8229600" cy="6210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viewport: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4F504-E745-4BC7-AF60-49A47528E7FE}"/>
              </a:ext>
            </a:extLst>
          </p:cNvPr>
          <p:cNvSpPr/>
          <p:nvPr/>
        </p:nvSpPr>
        <p:spPr>
          <a:xfrm>
            <a:off x="1776177" y="4108969"/>
            <a:ext cx="9352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(x,y)  là  vị  trí  điểm  trái-trên  trong  cửa  sổ  vẽ,  width,  height  là  chiều  rộng  và  cao  của viewpo</a:t>
            </a:r>
            <a:r>
              <a:rPr lang="en-US" sz="2400" dirty="0"/>
              <a:t>r</a:t>
            </a:r>
            <a:r>
              <a:rPr lang="vi-VN" sz="2400" dirty="0"/>
              <a:t>t.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(x,y,width,height) =(0,0,winWidth, winHeight) (chiếm toàn bộ cửa sổ)</a:t>
            </a:r>
            <a:endParaRPr lang="en-US" sz="2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AC41414-2926-4FF3-BAC0-E174EDAB8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057" y="3282239"/>
            <a:ext cx="7584281" cy="6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900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366</TotalTime>
  <Words>1660</Words>
  <Application>Microsoft Office PowerPoint</Application>
  <PresentationFormat>Widescreen</PresentationFormat>
  <Paragraphs>224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Rockwell</vt:lpstr>
      <vt:lpstr>Rockwell (Body)</vt:lpstr>
      <vt:lpstr>Rockwell Condensed</vt:lpstr>
      <vt:lpstr>Symbol</vt:lpstr>
      <vt:lpstr>Times New Roman</vt:lpstr>
      <vt:lpstr>Wingdings</vt:lpstr>
      <vt:lpstr>Wood Type</vt:lpstr>
      <vt:lpstr>SEMINAR ĐỒ ÁN MÔN HỌC </vt:lpstr>
      <vt:lpstr>NỘI DUNG</vt:lpstr>
      <vt:lpstr>OPENGL CHO 3D </vt:lpstr>
      <vt:lpstr>OPENGL CHO 3D </vt:lpstr>
      <vt:lpstr>OPENGL CHO 3D </vt:lpstr>
      <vt:lpstr>OPENGL CHO 3D </vt:lpstr>
      <vt:lpstr>OPENGL CHO 3D </vt:lpstr>
      <vt:lpstr>OPENGL CHO 3D </vt:lpstr>
      <vt:lpstr>OPENGL CHO 3D </vt:lpstr>
      <vt:lpstr>OPENGL CHO 3D </vt:lpstr>
      <vt:lpstr>OPENGL CHO 3D </vt:lpstr>
      <vt:lpstr>OPENGL CHO 3D </vt:lpstr>
      <vt:lpstr>OPENGL CHO 3D </vt:lpstr>
      <vt:lpstr>OPENGL CHO 3D </vt:lpstr>
      <vt:lpstr>XÂY DỰNG ỨNG DỤNG</vt:lpstr>
      <vt:lpstr>Giới thiệu</vt:lpstr>
      <vt:lpstr>Phát biểu bài toán</vt:lpstr>
      <vt:lpstr>Phát biểu bài toán</vt:lpstr>
      <vt:lpstr>Giải quyết bài toán</vt:lpstr>
      <vt:lpstr>Giải quyết bài toán</vt:lpstr>
      <vt:lpstr>Giải quyết bài toán</vt:lpstr>
      <vt:lpstr>Giải quyết bài toán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ĐỒ ÁN MÔN HỌC</dc:title>
  <dc:creator>ĐẶNG PHƯƠNG NAM</dc:creator>
  <cp:lastModifiedBy>ĐẶNG PHƯƠNG NAM</cp:lastModifiedBy>
  <cp:revision>48</cp:revision>
  <dcterms:created xsi:type="dcterms:W3CDTF">2018-12-25T14:57:59Z</dcterms:created>
  <dcterms:modified xsi:type="dcterms:W3CDTF">2018-12-29T13:49:10Z</dcterms:modified>
</cp:coreProperties>
</file>