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8" r:id="rId9"/>
    <p:sldId id="289" r:id="rId10"/>
    <p:sldId id="290" r:id="rId11"/>
    <p:sldId id="291" r:id="rId12"/>
    <p:sldId id="292" r:id="rId13"/>
    <p:sldId id="285" r:id="rId14"/>
    <p:sldId id="293" r:id="rId15"/>
    <p:sldId id="296" r:id="rId16"/>
    <p:sldId id="299" r:id="rId17"/>
    <p:sldId id="294" r:id="rId18"/>
    <p:sldId id="300" r:id="rId19"/>
    <p:sldId id="301" r:id="rId20"/>
    <p:sldId id="297" r:id="rId21"/>
    <p:sldId id="295" r:id="rId22"/>
    <p:sldId id="29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A11378"/>
    <a:srgbClr val="FF0066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95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15649 records, </a:t>
            </a:r>
            <a:r>
              <a:rPr lang="en-US" dirty="0" err="1">
                <a:latin typeface="Helvetica Neue"/>
              </a:rPr>
              <a:t>giờ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tách</a:t>
            </a:r>
            <a:r>
              <a:rPr lang="en-US" dirty="0">
                <a:latin typeface="Helvetica Neue"/>
              </a:rPr>
              <a:t> ra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2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80% train (</a:t>
            </a:r>
            <a:r>
              <a:rPr lang="en-US" dirty="0">
                <a:latin typeface="Helvetica Neue"/>
              </a:rPr>
              <a:t>12519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 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20% test (</a:t>
            </a:r>
            <a:r>
              <a:rPr lang="en-US" dirty="0">
                <a:latin typeface="Helvetica Neue"/>
              </a:rPr>
              <a:t>3130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). Train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70% train (</a:t>
            </a:r>
            <a:r>
              <a:rPr lang="en-US" dirty="0">
                <a:latin typeface="Helvetica Neue"/>
              </a:rPr>
              <a:t>8763 records)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30% validation (3756 records).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train dung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đánh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đạt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Ban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DataFame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sẵn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,…)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còn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vậy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xem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!.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43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7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9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ngày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10/12/2019,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21268 records,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18893 records,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năm</a:t>
            </a:r>
            <a:r>
              <a:rPr lang="en-US" dirty="0">
                <a:latin typeface="Helvetica Neue"/>
              </a:rPr>
              <a:t> 2019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15755 record, </a:t>
            </a:r>
            <a:r>
              <a:rPr lang="en-US" dirty="0" err="1">
                <a:latin typeface="Helvetica Neue"/>
              </a:rPr>
              <a:t>lựa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chọn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những</a:t>
            </a:r>
            <a:r>
              <a:rPr lang="en-US" dirty="0">
                <a:latin typeface="Helvetica Neue"/>
              </a:rPr>
              <a:t> records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correct output (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địa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duy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record t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ứng</a:t>
            </a:r>
            <a:r>
              <a:rPr lang="en-US" dirty="0">
                <a:latin typeface="Helvetica Neue"/>
              </a:rPr>
              <a:t>), </a:t>
            </a:r>
            <a:r>
              <a:rPr lang="en-US" dirty="0" err="1">
                <a:latin typeface="Helvetica Neue"/>
              </a:rPr>
              <a:t>cuối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15649 records.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ealtytrac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realtytrac.com/robots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.realtytrac.com/robots.txt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.realtytrac.com/robot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3681085"/>
            <a:ext cx="11290511" cy="12503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học</a:t>
            </a:r>
            <a:r>
              <a:rPr lang="en-US" dirty="0">
                <a:solidFill>
                  <a:schemeClr val="bg1"/>
                </a:solidFill>
              </a:rPr>
              <a:t> CUỐI KỲ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42453" y="5852416"/>
            <a:ext cx="11290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42452" y="5000592"/>
            <a:ext cx="1129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Vấn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đáp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với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giảng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viên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09-01-2020&gt;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E60B2-1FEA-43BC-A5F7-2F35E6498DC3}"/>
              </a:ext>
            </a:extLst>
          </p:cNvPr>
          <p:cNvSpPr txBox="1"/>
          <p:nvPr/>
        </p:nvSpPr>
        <p:spPr>
          <a:xfrm>
            <a:off x="4371078" y="6521548"/>
            <a:ext cx="344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Gill Sans MT (Body)"/>
              </a:rPr>
              <a:t>TP. </a:t>
            </a:r>
            <a:r>
              <a:rPr lang="en-US" sz="1400" i="1" dirty="0" err="1">
                <a:latin typeface="Gill Sans MT (Body)"/>
              </a:rPr>
              <a:t>Hồ</a:t>
            </a:r>
            <a:r>
              <a:rPr lang="en-US" sz="1400" i="1" dirty="0">
                <a:latin typeface="Gill Sans MT (Body)"/>
              </a:rPr>
              <a:t> </a:t>
            </a:r>
            <a:r>
              <a:rPr lang="en-US" sz="1400" i="1" dirty="0" err="1">
                <a:latin typeface="Gill Sans MT (Body)"/>
              </a:rPr>
              <a:t>Chí</a:t>
            </a:r>
            <a:r>
              <a:rPr lang="en-US" sz="1400" i="1" dirty="0">
                <a:latin typeface="Gill Sans MT (Body)"/>
              </a:rPr>
              <a:t> Minh, </a:t>
            </a:r>
            <a:r>
              <a:rPr lang="en-US" sz="1400" i="1" dirty="0" err="1">
                <a:latin typeface="Gill Sans MT (Body)"/>
              </a:rPr>
              <a:t>ngày</a:t>
            </a:r>
            <a:r>
              <a:rPr lang="en-US" sz="1400" i="1" dirty="0">
                <a:latin typeface="Gill Sans MT (Body)"/>
              </a:rPr>
              <a:t> 09 </a:t>
            </a:r>
            <a:r>
              <a:rPr lang="en-US" sz="1400" i="1" dirty="0" err="1">
                <a:latin typeface="Gill Sans MT (Body)"/>
              </a:rPr>
              <a:t>tháng</a:t>
            </a:r>
            <a:r>
              <a:rPr lang="en-US" sz="1400" i="1" dirty="0">
                <a:latin typeface="Gill Sans MT (Body)"/>
              </a:rPr>
              <a:t> 01 </a:t>
            </a:r>
            <a:r>
              <a:rPr lang="en-US" sz="1400" i="1" dirty="0" err="1">
                <a:latin typeface="Gill Sans MT (Body)"/>
              </a:rPr>
              <a:t>năm</a:t>
            </a:r>
            <a:r>
              <a:rPr lang="en-US" sz="1400" i="1" dirty="0">
                <a:latin typeface="Gill Sans MT (Body)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5474331"/>
            <a:ext cx="943756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LỰA CHỌN DỮ LIỆU NĂM 2019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16F17-F152-404C-9C97-EC96439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1770196-BA5A-4469-9C09-BE30F678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61D74-F024-4FAB-A667-01B0A0A5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21" y="1097414"/>
            <a:ext cx="11308804" cy="34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FF1CB-714B-4AAC-B69A-A31E0FF13171}"/>
              </a:ext>
            </a:extLst>
          </p:cNvPr>
          <p:cNvSpPr/>
          <p:nvPr/>
        </p:nvSpPr>
        <p:spPr>
          <a:xfrm>
            <a:off x="446534" y="1815170"/>
            <a:ext cx="3422034" cy="461664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 Neue"/>
              </a:rPr>
              <a:t>1. </a:t>
            </a:r>
            <a:r>
              <a:rPr lang="vi-VN" sz="1400" dirty="0">
                <a:latin typeface="Helvetica Neue"/>
              </a:rPr>
              <a:t>address_street: tên đường.</a:t>
            </a:r>
          </a:p>
          <a:p>
            <a:pPr algn="just"/>
            <a:r>
              <a:rPr lang="en-US" sz="1400" dirty="0">
                <a:latin typeface="Helvetica Neue"/>
              </a:rPr>
              <a:t>2. </a:t>
            </a:r>
            <a:r>
              <a:rPr lang="vi-VN" sz="1400" dirty="0">
                <a:latin typeface="Helvetica Neue"/>
              </a:rPr>
              <a:t>address_locality: tên địa phương.</a:t>
            </a:r>
          </a:p>
          <a:p>
            <a:pPr algn="just"/>
            <a:r>
              <a:rPr lang="en-US" sz="1400" dirty="0">
                <a:latin typeface="Helvetica Neue"/>
              </a:rPr>
              <a:t>3. </a:t>
            </a:r>
            <a:r>
              <a:rPr lang="vi-VN" sz="1400" dirty="0">
                <a:latin typeface="Helvetica Neue"/>
              </a:rPr>
              <a:t>address_region: tên vùng.</a:t>
            </a:r>
          </a:p>
          <a:p>
            <a:pPr algn="just"/>
            <a:r>
              <a:rPr lang="en-US" sz="1400" dirty="0">
                <a:latin typeface="Helvetica Neue"/>
              </a:rPr>
              <a:t>4. </a:t>
            </a:r>
            <a:r>
              <a:rPr lang="vi-VN" sz="1400" dirty="0">
                <a:latin typeface="Helvetica Neue"/>
              </a:rPr>
              <a:t>address_code: mã </a:t>
            </a:r>
            <a:r>
              <a:rPr lang="en-US" sz="1400" dirty="0">
                <a:latin typeface="Helvetica Neue"/>
              </a:rPr>
              <a:t>b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>
                <a:latin typeface="Helvetica Neue"/>
              </a:rPr>
              <a:t>u </a:t>
            </a:r>
            <a:r>
              <a:rPr lang="en-US" sz="1400" dirty="0" err="1">
                <a:latin typeface="Helvetica Neue"/>
              </a:rPr>
              <a:t>điện</a:t>
            </a:r>
            <a:r>
              <a:rPr lang="vi-VN" sz="1400" dirty="0">
                <a:latin typeface="Helvetica Neue"/>
              </a:rPr>
              <a:t>.</a:t>
            </a:r>
          </a:p>
          <a:p>
            <a:pPr algn="just"/>
            <a:r>
              <a:rPr lang="en-US" sz="1400" dirty="0">
                <a:latin typeface="Helvetica Neue"/>
              </a:rPr>
              <a:t>5. </a:t>
            </a:r>
            <a:r>
              <a:rPr lang="vi-VN" sz="1400" dirty="0">
                <a:latin typeface="Helvetica Neue"/>
              </a:rPr>
              <a:t>date_sold: ngày bán thành công ngôi nhà.</a:t>
            </a:r>
          </a:p>
          <a:p>
            <a:pPr algn="just"/>
            <a:r>
              <a:rPr lang="en-US" sz="1400" dirty="0">
                <a:latin typeface="Helvetica Neue"/>
              </a:rPr>
              <a:t>6. </a:t>
            </a:r>
            <a:r>
              <a:rPr lang="vi-VN" sz="1400" dirty="0">
                <a:latin typeface="Helvetica Neue"/>
              </a:rPr>
              <a:t>mortgage: </a:t>
            </a:r>
            <a:r>
              <a:rPr lang="en-US" sz="1400" dirty="0" err="1">
                <a:latin typeface="Helvetica Neue"/>
              </a:rPr>
              <a:t>định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giá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ngôi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thuê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theo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tháng</a:t>
            </a:r>
            <a:r>
              <a:rPr lang="en-US" sz="1400" dirty="0">
                <a:latin typeface="Helvetica Neue"/>
              </a:rPr>
              <a:t> tr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khi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đi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7. </a:t>
            </a:r>
            <a:r>
              <a:rPr lang="vi-VN" sz="1400" dirty="0">
                <a:latin typeface="Helvetica Neue"/>
              </a:rPr>
              <a:t>info_type: loại nhà.</a:t>
            </a:r>
          </a:p>
          <a:p>
            <a:pPr algn="just"/>
            <a:r>
              <a:rPr lang="en-US" sz="1400" dirty="0">
                <a:latin typeface="Helvetica Neue"/>
              </a:rPr>
              <a:t>8. </a:t>
            </a:r>
            <a:r>
              <a:rPr lang="vi-VN" sz="1400" dirty="0">
                <a:latin typeface="Helvetica Neue"/>
              </a:rPr>
              <a:t>info_bedrooms: số lượng phòng ngủ.</a:t>
            </a:r>
          </a:p>
          <a:p>
            <a:pPr algn="just"/>
            <a:r>
              <a:rPr lang="en-US" sz="1400" dirty="0">
                <a:latin typeface="Helvetica Neue"/>
              </a:rPr>
              <a:t>9. </a:t>
            </a:r>
            <a:r>
              <a:rPr lang="vi-VN" sz="1400" dirty="0">
                <a:latin typeface="Helvetica Neue"/>
              </a:rPr>
              <a:t>info_bathrooms: số lượng phòng tắm.</a:t>
            </a:r>
          </a:p>
          <a:p>
            <a:pPr algn="just"/>
            <a:r>
              <a:rPr lang="en-US" sz="1400" dirty="0">
                <a:latin typeface="Helvetica Neue"/>
              </a:rPr>
              <a:t>10. </a:t>
            </a:r>
            <a:r>
              <a:rPr lang="vi-VN" sz="1400" dirty="0">
                <a:latin typeface="Helvetica Neue"/>
              </a:rPr>
              <a:t>info_size: kích thước ngôi nhà (sqft).</a:t>
            </a:r>
          </a:p>
          <a:p>
            <a:pPr algn="just"/>
            <a:r>
              <a:rPr lang="en-US" sz="1400" dirty="0">
                <a:latin typeface="Helvetica Neue"/>
              </a:rPr>
              <a:t>11.</a:t>
            </a:r>
            <a:r>
              <a:rPr lang="vi-VN" sz="1400" dirty="0">
                <a:latin typeface="Helvetica Neue"/>
              </a:rPr>
              <a:t>info_lot_size: kích thước lô đất (sqft).</a:t>
            </a:r>
          </a:p>
          <a:p>
            <a:pPr algn="just"/>
            <a:r>
              <a:rPr lang="en-US" sz="1400" dirty="0">
                <a:latin typeface="Helvetica Neue"/>
              </a:rPr>
              <a:t>12. </a:t>
            </a:r>
            <a:r>
              <a:rPr lang="vi-VN" sz="1400" dirty="0">
                <a:latin typeface="Helvetica Neue"/>
              </a:rPr>
              <a:t>info_year_build: năm ngôi nhà được xây dựng.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13. </a:t>
            </a:r>
            <a:r>
              <a:rPr lang="vi-VN" sz="1400" b="1" dirty="0">
                <a:solidFill>
                  <a:srgbClr val="FF0000"/>
                </a:solidFill>
                <a:latin typeface="Helvetica Neue"/>
              </a:rPr>
              <a:t>info_sold_price: giá bán thành công.</a:t>
            </a:r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14. </a:t>
            </a:r>
            <a:r>
              <a:rPr lang="en-US" sz="1400" dirty="0" err="1">
                <a:latin typeface="Helvetica Neue"/>
              </a:rPr>
              <a:t>info_property_id</a:t>
            </a:r>
            <a:r>
              <a:rPr lang="en-US" sz="1400" dirty="0">
                <a:latin typeface="Helvetica Neue"/>
              </a:rPr>
              <a:t>: id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15. </a:t>
            </a:r>
            <a:r>
              <a:rPr lang="en-US" sz="1400" dirty="0" err="1">
                <a:latin typeface="Helvetica Neue"/>
              </a:rPr>
              <a:t>i</a:t>
            </a:r>
            <a:r>
              <a:rPr lang="vi-VN" sz="1400" dirty="0">
                <a:latin typeface="Helvetica Neue"/>
              </a:rPr>
              <a:t>nfo_county: tên quận.</a:t>
            </a:r>
          </a:p>
          <a:p>
            <a:pPr algn="just"/>
            <a:r>
              <a:rPr lang="en-US" sz="1400" dirty="0">
                <a:latin typeface="Helvetica Neue"/>
              </a:rPr>
              <a:t>16. </a:t>
            </a:r>
            <a:r>
              <a:rPr lang="vi-VN" sz="1400" dirty="0">
                <a:latin typeface="Helvetica Neue"/>
              </a:rPr>
              <a:t>info_parcel_number: số bưu kiện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189B1-5A9C-4F39-B3A0-5EF4B9D3DE7A}"/>
              </a:ext>
            </a:extLst>
          </p:cNvPr>
          <p:cNvSpPr/>
          <p:nvPr/>
        </p:nvSpPr>
        <p:spPr>
          <a:xfrm>
            <a:off x="8315014" y="1815170"/>
            <a:ext cx="3470689" cy="39703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</a:rPr>
              <a:t>17. </a:t>
            </a:r>
            <a:r>
              <a:rPr lang="vi-VN" sz="1400" dirty="0">
                <a:latin typeface="Helvetica Neue"/>
              </a:rPr>
              <a:t>axes_land: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để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tạo</a:t>
            </a:r>
            <a:r>
              <a:rPr lang="vi-VN" sz="1400" dirty="0">
                <a:latin typeface="Helvetica Neue"/>
              </a:rPr>
              <a:t> đất.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18. </a:t>
            </a:r>
            <a:r>
              <a:rPr lang="vi-VN" sz="1400" dirty="0">
                <a:latin typeface="Helvetica Neue"/>
              </a:rPr>
              <a:t>taxes_improvements: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về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các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ích</a:t>
            </a:r>
            <a:r>
              <a:rPr lang="vi-VN" sz="1400" dirty="0">
                <a:latin typeface="Helvetica Neue"/>
              </a:rPr>
              <a:t> </a:t>
            </a:r>
            <a:r>
              <a:rPr lang="en-US" sz="1400" dirty="0">
                <a:latin typeface="Helvetica Neue"/>
              </a:rPr>
              <a:t>(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bỏ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rác</a:t>
            </a:r>
            <a:r>
              <a:rPr lang="en-US" sz="1400" dirty="0">
                <a:latin typeface="Helvetica Neue"/>
              </a:rPr>
              <a:t>,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cố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hàng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rào</a:t>
            </a:r>
            <a:r>
              <a:rPr lang="en-US" sz="1400" dirty="0">
                <a:latin typeface="Helvetica Neue"/>
              </a:rPr>
              <a:t>, ..</a:t>
            </a:r>
            <a:r>
              <a:rPr lang="vi-VN" sz="1400" dirty="0">
                <a:latin typeface="Helvetica Neue"/>
              </a:rPr>
              <a:t>.</a:t>
            </a:r>
            <a:r>
              <a:rPr lang="en-US" sz="1400" dirty="0">
                <a:latin typeface="Helvetica Neue"/>
              </a:rPr>
              <a:t>)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19. </a:t>
            </a:r>
            <a:r>
              <a:rPr lang="vi-VN" sz="1400" dirty="0">
                <a:latin typeface="Helvetica Neue"/>
              </a:rPr>
              <a:t>taxes_total: tổng 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land và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improvements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20. </a:t>
            </a:r>
            <a:r>
              <a:rPr lang="vi-VN" sz="1400" dirty="0">
                <a:latin typeface="Helvetica Neue"/>
              </a:rPr>
              <a:t>taxes_taxes: tiền thuế từ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taxes_total.</a:t>
            </a:r>
          </a:p>
          <a:p>
            <a:r>
              <a:rPr lang="en-US" sz="1400" dirty="0">
                <a:latin typeface="Helvetica Neue"/>
              </a:rPr>
              <a:t>21. </a:t>
            </a:r>
            <a:r>
              <a:rPr lang="vi-VN" sz="1400" dirty="0">
                <a:latin typeface="Helvetica Neue"/>
              </a:rPr>
              <a:t>school: số lượng trường học gần đó.</a:t>
            </a:r>
          </a:p>
          <a:p>
            <a:r>
              <a:rPr lang="en-US" sz="1400" dirty="0">
                <a:latin typeface="Helvetica Neue"/>
              </a:rPr>
              <a:t>22. </a:t>
            </a:r>
            <a:r>
              <a:rPr lang="vi-VN" sz="1400" dirty="0">
                <a:latin typeface="Helvetica Neue"/>
              </a:rPr>
              <a:t>total_crime: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23. </a:t>
            </a:r>
            <a:r>
              <a:rPr lang="vi-VN" sz="1400" dirty="0">
                <a:latin typeface="Helvetica Neue"/>
              </a:rPr>
              <a:t>violent_crime: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bạo lực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24. </a:t>
            </a:r>
            <a:r>
              <a:rPr lang="vi-VN" sz="1400" dirty="0">
                <a:latin typeface="Helvetica Neue"/>
              </a:rPr>
              <a:t>property_crime: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về tài sản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25. </a:t>
            </a:r>
            <a:r>
              <a:rPr lang="vi-VN" sz="1400" dirty="0">
                <a:latin typeface="Helvetica Neue"/>
              </a:rPr>
              <a:t>foreclosures: số lượng các căn nhà bị tịch thu gần đó.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26. </a:t>
            </a:r>
            <a:r>
              <a:rPr lang="en-US" sz="1400" dirty="0" err="1">
                <a:latin typeface="Helvetica Neue"/>
              </a:rPr>
              <a:t>year_sold</a:t>
            </a:r>
            <a:r>
              <a:rPr lang="en-US" sz="1400" dirty="0">
                <a:latin typeface="Helvetica Neue"/>
              </a:rPr>
              <a:t>: </a:t>
            </a:r>
            <a:r>
              <a:rPr lang="en-US" sz="1400" dirty="0" err="1">
                <a:latin typeface="Helvetica Neue"/>
              </a:rPr>
              <a:t>năm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34F6C-9EB5-4B2B-BD6A-54E26040E91F}"/>
              </a:ext>
            </a:extLst>
          </p:cNvPr>
          <p:cNvSpPr/>
          <p:nvPr/>
        </p:nvSpPr>
        <p:spPr>
          <a:xfrm>
            <a:off x="4336544" y="686582"/>
            <a:ext cx="351891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15649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cột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2FDAA-9558-43CE-B61F-75199D05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26" y="1387928"/>
            <a:ext cx="3777730" cy="52556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9F45CE-D2F9-433A-9BC4-B41AB41F7684}"/>
              </a:ext>
            </a:extLst>
          </p:cNvPr>
          <p:cNvCxnSpPr>
            <a:cxnSpLocks/>
          </p:cNvCxnSpPr>
          <p:nvPr/>
        </p:nvCxnSpPr>
        <p:spPr>
          <a:xfrm flipH="1">
            <a:off x="6093490" y="1055914"/>
            <a:ext cx="2510" cy="446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14B40A-9F26-40DD-8957-E79844570C60}"/>
              </a:ext>
            </a:extLst>
          </p:cNvPr>
          <p:cNvCxnSpPr>
            <a:cxnSpLocks/>
          </p:cNvCxnSpPr>
          <p:nvPr/>
        </p:nvCxnSpPr>
        <p:spPr>
          <a:xfrm flipV="1">
            <a:off x="3868568" y="3085765"/>
            <a:ext cx="370358" cy="10339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440901-9D0C-41ED-A5EB-7EA455927A2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016656" y="3800329"/>
            <a:ext cx="298358" cy="151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9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DAA5E-54F4-44AD-A836-B711516E0483}"/>
              </a:ext>
            </a:extLst>
          </p:cNvPr>
          <p:cNvSpPr/>
          <p:nvPr/>
        </p:nvSpPr>
        <p:spPr>
          <a:xfrm>
            <a:off x="487388" y="694155"/>
            <a:ext cx="3817326" cy="39703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15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trị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thiếu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: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address_street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46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info_bedrooms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1427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info_bathrooms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1417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712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1334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info_year_built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 5044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info_sold_price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934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151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241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483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endParaRPr lang="en-US" dirty="0">
              <a:latin typeface="Helvetica Neue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6DF88A1-91AF-4BE0-B358-2EC0005D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27221" y="4664473"/>
            <a:ext cx="2168740" cy="2233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06A727-F014-46B5-8B4D-40893EC305E5}"/>
              </a:ext>
            </a:extLst>
          </p:cNvPr>
          <p:cNvSpPr/>
          <p:nvPr/>
        </p:nvSpPr>
        <p:spPr>
          <a:xfrm>
            <a:off x="5205046" y="610408"/>
            <a:ext cx="6499566" cy="147732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70C0"/>
                </a:solidFill>
                <a:latin typeface="Helvetica Neue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nhiều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do ng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đăng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nhập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đủ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tr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tả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chi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>
                <a:latin typeface="Helvetica Neue"/>
              </a:rPr>
              <a:t>hay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nào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thân</a:t>
            </a:r>
            <a:r>
              <a:rPr lang="en-US" dirty="0">
                <a:latin typeface="Helvetica Neue"/>
              </a:rPr>
              <a:t> ng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cũng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rõ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AE04B-6148-4F1E-BED9-B994210BD2D0}"/>
              </a:ext>
            </a:extLst>
          </p:cNvPr>
          <p:cNvSpPr/>
          <p:nvPr/>
        </p:nvSpPr>
        <p:spPr>
          <a:xfrm>
            <a:off x="5077450" y="2941986"/>
            <a:ext cx="6706355" cy="14773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B050"/>
                </a:solidFill>
                <a:latin typeface="Helvetica Neue"/>
              </a:rPr>
              <a:t>Giải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: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sự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nhiều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description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rao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ban </a:t>
            </a:r>
            <a:r>
              <a:rPr lang="en-US" dirty="0" err="1">
                <a:latin typeface="Helvetica Neue"/>
              </a:rPr>
              <a:t>đầu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Nếu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vẫn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lắp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mean, mode, median, KNN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0DB9E18-B1B9-4132-8C15-6E01A8FD015F}"/>
              </a:ext>
            </a:extLst>
          </p:cNvPr>
          <p:cNvSpPr/>
          <p:nvPr/>
        </p:nvSpPr>
        <p:spPr>
          <a:xfrm>
            <a:off x="4304714" y="695976"/>
            <a:ext cx="900332" cy="49237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EC1B40FD-B1DC-4D4F-8F9D-1A71BF8DC01F}"/>
              </a:ext>
            </a:extLst>
          </p:cNvPr>
          <p:cNvSpPr/>
          <p:nvPr/>
        </p:nvSpPr>
        <p:spPr>
          <a:xfrm rot="17843334" flipH="1" flipV="1">
            <a:off x="3326770" y="4426680"/>
            <a:ext cx="804261" cy="1894321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A2D90CC7-A239-439B-88F8-9A046E1B817A}"/>
              </a:ext>
            </a:extLst>
          </p:cNvPr>
          <p:cNvSpPr/>
          <p:nvPr/>
        </p:nvSpPr>
        <p:spPr>
          <a:xfrm>
            <a:off x="8175571" y="2087177"/>
            <a:ext cx="510115" cy="826885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 10 DÒNG ĐẦU TIÊN CỦA DỮ LIỆU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 THU THẬP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232D816-9D08-43E6-BB90-BB5670BF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A7E68-62D0-4B6C-9A3C-E82B4CD1B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43" y="694155"/>
            <a:ext cx="9380541" cy="47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Tiền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xử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3704013D-871F-4853-B1F2-BC5AAD5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82" y="5340154"/>
            <a:ext cx="905216" cy="9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5D892B-4797-452B-9FE1-4DA7D6B2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9" y="559978"/>
            <a:ext cx="10797441" cy="3744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5B78CF-B0B1-4A57-89B0-C6F6A046C7A1}"/>
              </a:ext>
            </a:extLst>
          </p:cNvPr>
          <p:cNvSpPr/>
          <p:nvPr/>
        </p:nvSpPr>
        <p:spPr>
          <a:xfrm>
            <a:off x="675250" y="4420771"/>
            <a:ext cx="10797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Mọi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(8763 records)</a:t>
            </a:r>
            <a:r>
              <a:rPr lang="en-US" dirty="0">
                <a:latin typeface="Helvetica Neue"/>
              </a:rPr>
              <a:t>.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validation (3756 records)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(3130 records)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70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1D2C1-1FE9-42DB-8A1C-8C2D4A17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8" y="657997"/>
            <a:ext cx="629287" cy="5476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1238865" y="694232"/>
            <a:ext cx="10249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C291D-AAED-497D-AA6C-1B81392AE53F}"/>
              </a:ext>
            </a:extLst>
          </p:cNvPr>
          <p:cNvSpPr/>
          <p:nvPr/>
        </p:nvSpPr>
        <p:spPr>
          <a:xfrm>
            <a:off x="609578" y="1255628"/>
            <a:ext cx="11262866" cy="552458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1.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format: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(unit, #)&gt;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ví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dụ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>
                <a:latin typeface="Helvetica Neue"/>
              </a:rPr>
              <a:t>2875 S Fairview St Unit B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Helvetica Neue"/>
              </a:rPr>
              <a:t>    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nằm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trong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chung</a:t>
            </a:r>
            <a:r>
              <a:rPr lang="en-US" dirty="0">
                <a:latin typeface="Helvetica Neue"/>
              </a:rPr>
              <a:t> hay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? (1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, 0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).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2.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2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address_locality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address_region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3.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time_sold</a:t>
            </a:r>
            <a:r>
              <a:rPr lang="en-US" dirty="0">
                <a:latin typeface="Helvetica Neue"/>
              </a:rPr>
              <a:t> (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month hay season) ra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4.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mortgage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info_year_built.s</a:t>
            </a:r>
            <a:endParaRPr lang="en-US" dirty="0"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5.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info_type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sử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num_top_types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 dirty="0">
                <a:latin typeface="Helvetica Neue"/>
              </a:rPr>
              <a:t> BT03.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6.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7.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year_build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vẫn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hay </a:t>
            </a:r>
            <a:r>
              <a:rPr lang="en-US" dirty="0" err="1">
                <a:latin typeface="Helvetica Neue"/>
              </a:rPr>
              <a:t>chuyển</a:t>
            </a:r>
            <a:r>
              <a:rPr lang="en-US" dirty="0">
                <a:latin typeface="Helvetica Neue"/>
              </a:rPr>
              <a:t> qua </a:t>
            </a:r>
            <a:r>
              <a:rPr lang="en-US" dirty="0" err="1">
                <a:latin typeface="Helvetica Neue"/>
              </a:rPr>
              <a:t>giai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đoạn</a:t>
            </a:r>
            <a:r>
              <a:rPr lang="en-US" dirty="0">
                <a:latin typeface="Helvetica Neue"/>
              </a:rPr>
              <a:t>: &lt;1900, [1990; 1950), [1950; 2000), &gt;2000.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8.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3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info_county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info_parcel_number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chúng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biệt</a:t>
            </a:r>
            <a:r>
              <a:rPr lang="en-US" dirty="0">
                <a:latin typeface="Helvetica Neue"/>
              </a:rPr>
              <a:t> 100%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ý </a:t>
            </a:r>
            <a:r>
              <a:rPr lang="en-US" dirty="0" err="1">
                <a:latin typeface="Helvetica Neue"/>
              </a:rPr>
              <a:t>nghĩa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huấn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luyện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9.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hai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dạng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%, </a:t>
            </a:r>
            <a:r>
              <a:rPr lang="en-US" dirty="0" err="1">
                <a:latin typeface="Helvetica Neue"/>
              </a:rPr>
              <a:t>ví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</a:t>
            </a:r>
            <a:r>
              <a:rPr lang="en-US" dirty="0">
                <a:latin typeface="Helvetica Neue"/>
              </a:rPr>
              <a:t>: 6969 (1.23 %).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10.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11.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year_sold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162632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442844" y="710115"/>
            <a:ext cx="11302623" cy="19082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dạng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(numerical)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15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apt_unit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mortgage,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,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chuỗi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rời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thứ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(categorical)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address_code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time_sold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info_type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one-hot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2E406-423D-478A-A063-84BFA48CB28D}"/>
              </a:ext>
            </a:extLst>
          </p:cNvPr>
          <p:cNvSpPr/>
          <p:nvPr/>
        </p:nvSpPr>
        <p:spPr>
          <a:xfrm>
            <a:off x="442844" y="2722518"/>
            <a:ext cx="11302621" cy="178510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latin typeface="Helvetica Neue"/>
              </a:rPr>
              <a:t>Điền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giá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trị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thiếu</a:t>
            </a:r>
            <a:r>
              <a:rPr lang="en-US" b="1" dirty="0">
                <a:latin typeface="Helvetica Neue"/>
              </a:rPr>
              <a:t>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7030A0"/>
                </a:solidFill>
                <a:latin typeface="Helvetica Neue"/>
              </a:rPr>
              <a:t>KNN (n = 5)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most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time_sold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info_type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3300"/>
                </a:solidFill>
                <a:latin typeface="Helvetica Neue"/>
              </a:rPr>
              <a:t>mean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mortgage,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66"/>
                </a:solidFill>
                <a:latin typeface="Helvetica Neue"/>
              </a:rPr>
              <a:t>median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09FE0-830C-4386-86EB-02D7BF2C883A}"/>
              </a:ext>
            </a:extLst>
          </p:cNvPr>
          <p:cNvSpPr/>
          <p:nvPr/>
        </p:nvSpPr>
        <p:spPr>
          <a:xfrm>
            <a:off x="442845" y="4688562"/>
            <a:ext cx="11377577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latin typeface="Helvetica Neue"/>
              </a:rPr>
              <a:t>Các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siêu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tham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số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cần</a:t>
            </a:r>
            <a:r>
              <a:rPr lang="en-US" b="1" dirty="0">
                <a:latin typeface="Helvetica Neue"/>
              </a:rPr>
              <a:t> l</a:t>
            </a:r>
            <a:r>
              <a:rPr lang="vi-VN" b="1" dirty="0">
                <a:latin typeface="Helvetica Neue"/>
              </a:rPr>
              <a:t>ư</a:t>
            </a:r>
            <a:r>
              <a:rPr lang="en-US" b="1" dirty="0">
                <a:latin typeface="Helvetica Neue"/>
              </a:rPr>
              <a:t>u ý: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rgbClr val="002060"/>
                </a:solidFill>
                <a:latin typeface="Helvetica Neue"/>
              </a:rPr>
              <a:t>month_to_season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chuyển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theo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bốn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mùa</a:t>
            </a:r>
            <a:r>
              <a:rPr lang="en-US" dirty="0">
                <a:latin typeface="Helvetica Neue"/>
              </a:rPr>
              <a:t>? (True/False).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rgbClr val="002060"/>
                </a:solidFill>
                <a:latin typeface="Helvetica Neue"/>
              </a:rPr>
              <a:t>year_to_period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chuyển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xây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khoảng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tr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ớc</a:t>
            </a:r>
            <a:r>
              <a:rPr lang="en-US" dirty="0">
                <a:latin typeface="Helvetica Neue"/>
              </a:rPr>
              <a:t>? (True/False).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rgbClr val="002060"/>
                </a:solidFill>
                <a:latin typeface="Helvetica Neue"/>
              </a:rPr>
              <a:t>num_top_types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số</a:t>
            </a:r>
            <a:r>
              <a:rPr lang="en-US" dirty="0">
                <a:latin typeface="Helvetica Neue"/>
              </a:rPr>
              <a:t> l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ợng</a:t>
            </a:r>
            <a:r>
              <a:rPr lang="en-US" dirty="0">
                <a:latin typeface="Helvetica Neue"/>
              </a:rPr>
              <a:t> top types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 dirty="0">
                <a:latin typeface="Helvetica Neue"/>
              </a:rPr>
              <a:t> BT03 (</a:t>
            </a:r>
            <a:r>
              <a:rPr lang="en-US" dirty="0" err="1">
                <a:latin typeface="Helvetica Neue"/>
              </a:rPr>
              <a:t>số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dương</a:t>
            </a:r>
            <a:r>
              <a:rPr lang="en-US" dirty="0">
                <a:latin typeface="Helvetica Neue"/>
              </a:rPr>
              <a:t>).</a:t>
            </a:r>
          </a:p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Các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siêu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tham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số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này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cũng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sẽ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đ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ư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ợc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học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trong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mô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hình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máy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học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85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10" descr="Image result for model scikit learn icon">
            <a:extLst>
              <a:ext uri="{FF2B5EF4-FFF2-40B4-BE49-F238E27FC236}">
                <a16:creationId xmlns:a16="http://schemas.microsoft.com/office/drawing/2014/main" id="{07C4DCFC-0297-4ECA-8584-DAB16A6A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74129"/>
            <a:ext cx="1052510" cy="10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CC685-9B05-4028-A482-3A4E243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6" y="694155"/>
            <a:ext cx="1045508" cy="9233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5C755B-5DF6-405B-8A39-62C1B87D0A52}"/>
              </a:ext>
            </a:extLst>
          </p:cNvPr>
          <p:cNvSpPr/>
          <p:nvPr/>
        </p:nvSpPr>
        <p:spPr>
          <a:xfrm>
            <a:off x="1519084" y="741072"/>
            <a:ext cx="10353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month_to_seasons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=True,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year_to_period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=True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num_top_types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=5)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cực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cao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99.99%</a:t>
            </a:r>
            <a:r>
              <a:rPr lang="en-US" dirty="0"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9188B-0D35-4BE2-9E68-20BB4579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596" y="2041127"/>
            <a:ext cx="1308149" cy="107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9CA9A9-F8E5-43A3-8B23-BA36F6664491}"/>
              </a:ext>
            </a:extLst>
          </p:cNvPr>
          <p:cNvSpPr/>
          <p:nvPr/>
        </p:nvSpPr>
        <p:spPr>
          <a:xfrm>
            <a:off x="473577" y="2211685"/>
            <a:ext cx="988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nằm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sau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mortgage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220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ra đ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rất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CD7-8A57-4F00-9278-14D4B0047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50" y="3651235"/>
            <a:ext cx="1019829" cy="10485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7BD695-BAFD-472D-A5AE-547E29CDA874}"/>
              </a:ext>
            </a:extLst>
          </p:cNvPr>
          <p:cNvSpPr/>
          <p:nvPr/>
        </p:nvSpPr>
        <p:spPr>
          <a:xfrm>
            <a:off x="1804236" y="3771117"/>
            <a:ext cx="9884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Bây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giờ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xóa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month_to_seasons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=True,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year_to_period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=True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num_top_types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=5)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36.76%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0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–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LINear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regression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10" descr="Image result for model scikit learn icon">
            <a:extLst>
              <a:ext uri="{FF2B5EF4-FFF2-40B4-BE49-F238E27FC236}">
                <a16:creationId xmlns:a16="http://schemas.microsoft.com/office/drawing/2014/main" id="{07C4DCFC-0297-4ECA-8584-DAB16A6A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74129"/>
            <a:ext cx="1052510" cy="10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BE17A2-542D-4E90-B654-7683154D4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5" y="694155"/>
            <a:ext cx="7562809" cy="43497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515C83-7CFE-48A3-A5BF-396CF2E498D4}"/>
              </a:ext>
            </a:extLst>
          </p:cNvPr>
          <p:cNvSpPr/>
          <p:nvPr/>
        </p:nvSpPr>
        <p:spPr>
          <a:xfrm>
            <a:off x="8008375" y="694155"/>
            <a:ext cx="3738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Linear Regression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yếu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huống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underfitting,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tăng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chiều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siêu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tham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bằng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False,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tăng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ợng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num_top_types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tốt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chút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vẫn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underfitting.</a:t>
            </a:r>
            <a:endParaRPr lang="en-US" dirty="0"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73B70E-9F49-4A7D-91B6-C25A39549F41}"/>
              </a:ext>
            </a:extLst>
          </p:cNvPr>
          <p:cNvSpPr/>
          <p:nvPr/>
        </p:nvSpPr>
        <p:spPr>
          <a:xfrm>
            <a:off x="8008375" y="3375710"/>
            <a:ext cx="3738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latin typeface="Helvetica Neue"/>
              </a:rPr>
              <a:t>Độ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tập</a:t>
            </a:r>
            <a:r>
              <a:rPr lang="en-US" dirty="0">
                <a:latin typeface="Helvetica Neue"/>
              </a:rPr>
              <a:t> validation </a:t>
            </a:r>
            <a:r>
              <a:rPr lang="en-US" dirty="0" err="1">
                <a:latin typeface="Helvetica Neue"/>
              </a:rPr>
              <a:t>thấp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58.66%, </a:t>
            </a:r>
            <a:r>
              <a:rPr lang="en-US" dirty="0" err="1">
                <a:latin typeface="Helvetica Neue"/>
              </a:rPr>
              <a:t>với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month_to_season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False,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year_to_period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False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num_top_types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11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34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– K-neighbors regressor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10" descr="Image result for model scikit learn icon">
            <a:extLst>
              <a:ext uri="{FF2B5EF4-FFF2-40B4-BE49-F238E27FC236}">
                <a16:creationId xmlns:a16="http://schemas.microsoft.com/office/drawing/2014/main" id="{07C4DCFC-0297-4ECA-8584-DAB16A6A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74129"/>
            <a:ext cx="1052510" cy="10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3BAD20-82C7-424F-9696-162EF8580B1D}"/>
              </a:ext>
            </a:extLst>
          </p:cNvPr>
          <p:cNvSpPr/>
          <p:nvPr/>
        </p:nvSpPr>
        <p:spPr>
          <a:xfrm>
            <a:off x="1186047" y="667808"/>
            <a:ext cx="590932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 Neue"/>
              </a:rPr>
              <a:t>K-Neighbors Regressor</a:t>
            </a:r>
          </a:p>
          <a:p>
            <a:pPr algn="ctr"/>
            <a:r>
              <a:rPr lang="en-US" sz="1600" i="1" dirty="0">
                <a:solidFill>
                  <a:srgbClr val="00B050"/>
                </a:solidFill>
                <a:latin typeface="Helvetica Neue"/>
              </a:rPr>
              <a:t>Case 1: </a:t>
            </a:r>
            <a:r>
              <a:rPr lang="en-US" sz="1600" i="1" dirty="0" err="1">
                <a:solidFill>
                  <a:srgbClr val="00B050"/>
                </a:solidFill>
                <a:latin typeface="Helvetica Neue"/>
              </a:rPr>
              <a:t>month_to_seasons</a:t>
            </a:r>
            <a:r>
              <a:rPr lang="en-US" sz="1600" i="1" dirty="0">
                <a:solidFill>
                  <a:srgbClr val="00B050"/>
                </a:solidFill>
                <a:latin typeface="Helvetica Neue"/>
              </a:rPr>
              <a:t> = True </a:t>
            </a:r>
            <a:r>
              <a:rPr lang="en-US" sz="1600" i="1" dirty="0" err="1">
                <a:solidFill>
                  <a:srgbClr val="00B050"/>
                </a:solidFill>
                <a:latin typeface="Helvetica Neue"/>
              </a:rPr>
              <a:t>và</a:t>
            </a:r>
            <a:r>
              <a:rPr lang="en-US" sz="1600" i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sz="1600" i="1" dirty="0" err="1">
                <a:solidFill>
                  <a:srgbClr val="00B050"/>
                </a:solidFill>
                <a:latin typeface="Helvetica Neue"/>
              </a:rPr>
              <a:t>year_to_period</a:t>
            </a:r>
            <a:r>
              <a:rPr lang="en-US" sz="1600" i="1" dirty="0">
                <a:solidFill>
                  <a:srgbClr val="00B050"/>
                </a:solidFill>
                <a:latin typeface="Helvetica Neue"/>
              </a:rPr>
              <a:t> =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72098-A656-4C79-AED2-23ED5454762B}"/>
              </a:ext>
            </a:extLst>
          </p:cNvPr>
          <p:cNvSpPr/>
          <p:nvPr/>
        </p:nvSpPr>
        <p:spPr>
          <a:xfrm>
            <a:off x="7986447" y="712303"/>
            <a:ext cx="344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Nhìn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Num_to_types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nhỏ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8F099-5DBF-41E4-85BC-141735D84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" y="1209368"/>
            <a:ext cx="7691479" cy="37289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95A680-C557-48F4-A0E1-F14A02A771D8}"/>
              </a:ext>
            </a:extLst>
          </p:cNvPr>
          <p:cNvSpPr/>
          <p:nvPr/>
        </p:nvSpPr>
        <p:spPr>
          <a:xfrm>
            <a:off x="7986447" y="3644035"/>
            <a:ext cx="3910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Helvetica Neue"/>
              </a:rPr>
              <a:t>Case 1: </a:t>
            </a:r>
            <a:r>
              <a:rPr lang="en-US" dirty="0" err="1">
                <a:latin typeface="Helvetica Neue"/>
              </a:rPr>
              <a:t>độ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tập</a:t>
            </a:r>
            <a:r>
              <a:rPr lang="en-US" dirty="0">
                <a:latin typeface="Helvetica Neue"/>
              </a:rPr>
              <a:t> validation </a:t>
            </a:r>
            <a:r>
              <a:rPr lang="en-US" dirty="0" err="1">
                <a:latin typeface="Helvetica Neue"/>
              </a:rPr>
              <a:t>thấp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16.56%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với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num_top_types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1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neighbors = 1</a:t>
            </a:r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572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375404" y="4891845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2558172" y="4891845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7" y="2762008"/>
            <a:ext cx="1819767" cy="201492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95" y="2974728"/>
            <a:ext cx="1819767" cy="1802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EE61FDB1-7C35-42BC-A1A5-B856B7C9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8" y="2893626"/>
            <a:ext cx="1628322" cy="19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236870-8999-49E6-A979-77CE9FC5F57E}"/>
              </a:ext>
            </a:extLst>
          </p:cNvPr>
          <p:cNvSpPr/>
          <p:nvPr/>
        </p:nvSpPr>
        <p:spPr>
          <a:xfrm>
            <a:off x="5520340" y="4860919"/>
            <a:ext cx="14544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Tiền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xử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lý</a:t>
            </a:r>
            <a:r>
              <a:rPr lang="en-US" sz="2400" dirty="0">
                <a:latin typeface="Calibri (Body)"/>
              </a:rPr>
              <a:t> </a:t>
            </a:r>
          </a:p>
          <a:p>
            <a:pPr algn="ctr"/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4" name="Picture 10" descr="Image result for model scikit learn icon">
            <a:extLst>
              <a:ext uri="{FF2B5EF4-FFF2-40B4-BE49-F238E27FC236}">
                <a16:creationId xmlns:a16="http://schemas.microsoft.com/office/drawing/2014/main" id="{7D44AA3B-42A1-4DE0-9D7E-567F6B71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73" y="2951894"/>
            <a:ext cx="1825042" cy="18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6614DE-CC17-43A8-B0D2-483AAEF43838}"/>
              </a:ext>
            </a:extLst>
          </p:cNvPr>
          <p:cNvSpPr/>
          <p:nvPr/>
        </p:nvSpPr>
        <p:spPr>
          <a:xfrm>
            <a:off x="7878287" y="4806488"/>
            <a:ext cx="1774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Mô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hình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hóa</a:t>
            </a:r>
            <a:endParaRPr lang="en-US" sz="2400" dirty="0">
              <a:latin typeface="Calibri (Body)"/>
            </a:endParaRPr>
          </a:p>
          <a:p>
            <a:pPr algn="ctr"/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221F60B8-A781-41E3-9B3D-3BF0FFB8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64" y="2762008"/>
            <a:ext cx="2061382" cy="22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54873E-5107-4C5F-BA9D-6D5ED2D4D3E8}"/>
              </a:ext>
            </a:extLst>
          </p:cNvPr>
          <p:cNvSpPr/>
          <p:nvPr/>
        </p:nvSpPr>
        <p:spPr>
          <a:xfrm>
            <a:off x="10524836" y="4842410"/>
            <a:ext cx="1229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Tổng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kết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5A4F8-5D9B-455E-9A56-3C5704A695BE}"/>
              </a:ext>
            </a:extLst>
          </p:cNvPr>
          <p:cNvSpPr/>
          <p:nvPr/>
        </p:nvSpPr>
        <p:spPr>
          <a:xfrm>
            <a:off x="332034" y="730809"/>
            <a:ext cx="11527932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cũng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nghiệm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3 tr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còn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num_top_types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= [1, 3, 5, 7, 9, 11, 13]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neighbors = [1, 3, 5, 7, 9 ,11]: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Helvetica Neue"/>
              </a:rPr>
              <a:t>Case 2: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month_to_season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= True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year_to_period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= False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16.47%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num_top_types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=  3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neighbors = 1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11378"/>
                </a:solidFill>
                <a:latin typeface="Helvetica Neue"/>
              </a:rPr>
              <a:t>Case 3: </a:t>
            </a:r>
            <a:r>
              <a:rPr lang="en-US" dirty="0" err="1">
                <a:solidFill>
                  <a:srgbClr val="A11378"/>
                </a:solidFill>
                <a:latin typeface="Helvetica Neue"/>
              </a:rPr>
              <a:t>month_to_season</a:t>
            </a:r>
            <a:r>
              <a:rPr lang="en-US" dirty="0">
                <a:solidFill>
                  <a:srgbClr val="A11378"/>
                </a:solidFill>
                <a:latin typeface="Helvetica Neue"/>
              </a:rPr>
              <a:t> = False </a:t>
            </a:r>
            <a:r>
              <a:rPr lang="en-US" dirty="0" err="1">
                <a:solidFill>
                  <a:srgbClr val="A11378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A11378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A11378"/>
                </a:solidFill>
                <a:latin typeface="Helvetica Neue"/>
              </a:rPr>
              <a:t>year_to_period</a:t>
            </a:r>
            <a:r>
              <a:rPr lang="en-US" dirty="0">
                <a:solidFill>
                  <a:srgbClr val="A11378"/>
                </a:solidFill>
                <a:latin typeface="Helvetica Neue"/>
              </a:rPr>
              <a:t> = True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A11378"/>
                </a:solidFill>
                <a:latin typeface="Helvetica Neue"/>
              </a:rPr>
              <a:t>15.71%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A11378"/>
                </a:solidFill>
                <a:latin typeface="Helvetica Neue"/>
              </a:rPr>
              <a:t>num_top_types</a:t>
            </a:r>
            <a:r>
              <a:rPr lang="en-US" dirty="0">
                <a:solidFill>
                  <a:srgbClr val="A11378"/>
                </a:solidFill>
                <a:latin typeface="Helvetica Neue"/>
              </a:rPr>
              <a:t> = 1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A11378"/>
                </a:solidFill>
                <a:latin typeface="Helvetica Neue"/>
              </a:rPr>
              <a:t>neighbors = 1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  <a:latin typeface="Helvetica Neue"/>
              </a:rPr>
              <a:t>Case 4: </a:t>
            </a:r>
            <a:r>
              <a:rPr lang="en-US" dirty="0" err="1">
                <a:solidFill>
                  <a:srgbClr val="FF6600"/>
                </a:solidFill>
                <a:latin typeface="Helvetica Neue"/>
              </a:rPr>
              <a:t>month_to_season</a:t>
            </a:r>
            <a:r>
              <a:rPr lang="en-US" dirty="0">
                <a:solidFill>
                  <a:srgbClr val="FF6600"/>
                </a:solidFill>
                <a:latin typeface="Helvetica Neue"/>
              </a:rPr>
              <a:t> = False </a:t>
            </a:r>
            <a:r>
              <a:rPr lang="en-US" dirty="0" err="1">
                <a:solidFill>
                  <a:srgbClr val="FF66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6600"/>
                </a:solidFill>
                <a:latin typeface="Helvetica Neue"/>
              </a:rPr>
              <a:t>year_to_period</a:t>
            </a:r>
            <a:r>
              <a:rPr lang="en-US" dirty="0">
                <a:solidFill>
                  <a:srgbClr val="FF6600"/>
                </a:solidFill>
                <a:latin typeface="Helvetica Neue"/>
              </a:rPr>
              <a:t> = False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3300"/>
                </a:solidFill>
                <a:latin typeface="Helvetica Neue"/>
              </a:rPr>
              <a:t>16.47 % 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3300"/>
                </a:solidFill>
                <a:latin typeface="Helvetica Neue"/>
              </a:rPr>
              <a:t>num_top_types</a:t>
            </a:r>
            <a:r>
              <a:rPr lang="en-US" dirty="0">
                <a:solidFill>
                  <a:srgbClr val="FF3300"/>
                </a:solidFill>
                <a:latin typeface="Helvetica Neue"/>
              </a:rPr>
              <a:t> = 3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3300"/>
                </a:solidFill>
                <a:latin typeface="Helvetica Neue"/>
              </a:rPr>
              <a:t>neighbors =  1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0B703-85EE-42A9-9865-E5B456A074FD}"/>
              </a:ext>
            </a:extLst>
          </p:cNvPr>
          <p:cNvSpPr/>
          <p:nvPr/>
        </p:nvSpPr>
        <p:spPr>
          <a:xfrm>
            <a:off x="288379" y="3391633"/>
            <a:ext cx="11377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tr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K-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Neightbors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Regressor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….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791FA-BAEE-4F78-8D23-1B475939DAD8}"/>
              </a:ext>
            </a:extLst>
          </p:cNvPr>
          <p:cNvSpPr/>
          <p:nvPr/>
        </p:nvSpPr>
        <p:spPr>
          <a:xfrm>
            <a:off x="332034" y="5291224"/>
            <a:ext cx="11377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latin typeface="Helvetica Neue"/>
              </a:rPr>
              <a:t>Ghi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nhận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độ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thấp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tập</a:t>
            </a:r>
            <a:r>
              <a:rPr lang="en-US" dirty="0">
                <a:latin typeface="Helvetica Neue"/>
              </a:rPr>
              <a:t> validation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mô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hình</a:t>
            </a:r>
            <a:r>
              <a:rPr lang="en-US" dirty="0">
                <a:latin typeface="Helvetica Neue"/>
              </a:rPr>
              <a:t> K-Neighbors Regressor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15.71%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ứng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với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siêu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tham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số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month_to_season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False,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year_to_period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True,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num_top_types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1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neighbors = 1</a:t>
            </a:r>
            <a:r>
              <a:rPr lang="en-US" dirty="0">
                <a:latin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239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12" descr="Related image">
            <a:extLst>
              <a:ext uri="{FF2B5EF4-FFF2-40B4-BE49-F238E27FC236}">
                <a16:creationId xmlns:a16="http://schemas.microsoft.com/office/drawing/2014/main" id="{C9CA41F6-E708-45F5-829B-6B8F1FFC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55500"/>
            <a:ext cx="1052509" cy="10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2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1" y="5474331"/>
            <a:ext cx="8059862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Câu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đặt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ra?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320600" y="3690816"/>
            <a:ext cx="4330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khu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vực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loại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thuế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tội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phạm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59DA4-4456-4640-9766-1810739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830D7D7A-6D44-408C-97CF-0C8FC6425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033849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405185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nghĩ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54447-251A-44C1-B228-9DC835A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A73566A-6EC0-471A-9FF1-8832FA1EC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12943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https://www.realtytrac.com/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8A1FB-0F2A-4592-BC5E-D14058C6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8" y="1063487"/>
            <a:ext cx="7176562" cy="447431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0CE2DD8-91A5-416F-8F00-B3E960C1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94155"/>
            <a:ext cx="1137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đã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Cam bang California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Mỹ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946022" y="3554502"/>
            <a:ext cx="231073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66472" y="3933410"/>
            <a:ext cx="1331722" cy="3340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F993D5-9188-4D8C-A97C-5EB0A42C6204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12B88-7881-40A9-BFEA-D7899E776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258" y="1205445"/>
            <a:ext cx="6368142" cy="519535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D5B72C-101D-4CEB-8EC1-96AE1146AD10}"/>
              </a:ext>
            </a:extLst>
          </p:cNvPr>
          <p:cNvCxnSpPr>
            <a:cxnSpLocks/>
          </p:cNvCxnSpPr>
          <p:nvPr/>
        </p:nvCxnSpPr>
        <p:spPr>
          <a:xfrm flipV="1">
            <a:off x="2298194" y="3249637"/>
            <a:ext cx="4369892" cy="90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C3E19-CE7E-4419-885F-26D7E485084D}"/>
              </a:ext>
            </a:extLst>
          </p:cNvPr>
          <p:cNvSpPr/>
          <p:nvPr/>
        </p:nvSpPr>
        <p:spPr>
          <a:xfrm>
            <a:off x="365668" y="1398821"/>
            <a:ext cx="4492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Helvetica Neue"/>
              </a:rPr>
              <a:t>L</a:t>
            </a:r>
            <a:r>
              <a:rPr lang="vi-VN" b="1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u ý: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thập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latin typeface="Helvetica Neue"/>
              </a:rPr>
              <a:t> (parse HTML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kiểm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tra</a:t>
            </a:r>
            <a:r>
              <a:rPr lang="en-US" dirty="0">
                <a:latin typeface="Helvetica Neue"/>
              </a:rPr>
              <a:t> file robots.txt)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correct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ouput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(do </a:t>
            </a:r>
            <a:r>
              <a:rPr lang="en-US" dirty="0" err="1">
                <a:latin typeface="Helvetica Neue"/>
              </a:rPr>
              <a:t>căn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công</a:t>
            </a:r>
            <a:r>
              <a:rPr lang="en-US" dirty="0">
                <a:latin typeface="Helvetica Neue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907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31817" y="1059904"/>
            <a:ext cx="231073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Date Sold.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Description.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Property Infor: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Bedroom.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Bathroom.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Size.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32772" y="1391844"/>
            <a:ext cx="1396444" cy="10451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32772" y="2826559"/>
            <a:ext cx="1853181" cy="17064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4EB92-5A0E-43FA-A890-22DB117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30" y="1101385"/>
            <a:ext cx="3590925" cy="12014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FB5F24-C442-4A71-B56B-6250761E9931}"/>
              </a:ext>
            </a:extLst>
          </p:cNvPr>
          <p:cNvCxnSpPr>
            <a:cxnSpLocks/>
          </p:cNvCxnSpPr>
          <p:nvPr/>
        </p:nvCxnSpPr>
        <p:spPr>
          <a:xfrm flipV="1">
            <a:off x="2357800" y="1261964"/>
            <a:ext cx="4957400" cy="33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A89B8D-DFEA-4841-B811-62C6D57B0CE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9216" y="1587013"/>
            <a:ext cx="4985984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357800" y="1917242"/>
            <a:ext cx="4957400" cy="29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21DD1D-7D5C-4E7E-884E-C6F0A276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69" y="4040500"/>
            <a:ext cx="5748452" cy="236308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F1D40-2FEE-4443-B766-EA62E3F16D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24139" y="3734652"/>
            <a:ext cx="3429230" cy="148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0FDB99-974A-434C-A8E0-6EC47DA81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13" y="2456107"/>
            <a:ext cx="5553075" cy="15525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B9A2D7-0BB9-411F-87C5-42A535FD4FDE}"/>
              </a:ext>
            </a:extLst>
          </p:cNvPr>
          <p:cNvSpPr/>
          <p:nvPr/>
        </p:nvSpPr>
        <p:spPr>
          <a:xfrm>
            <a:off x="932772" y="2475915"/>
            <a:ext cx="1396444" cy="310170"/>
          </a:xfrm>
          <a:prstGeom prst="roundRect">
            <a:avLst/>
          </a:prstGeom>
          <a:noFill/>
          <a:ln>
            <a:solidFill>
              <a:srgbClr val="A11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DB166-4CA3-44A9-ADFF-C6473404E29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61308" y="2640595"/>
            <a:ext cx="3911605" cy="591800"/>
          </a:xfrm>
          <a:prstGeom prst="straightConnector1">
            <a:avLst/>
          </a:prstGeom>
          <a:ln>
            <a:solidFill>
              <a:srgbClr val="A11378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AB929-6798-4B83-9F4E-4D3BB6BA4DB5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5341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Taxes.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 History.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school.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47402"/>
            <a:ext cx="1670568" cy="3228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1" y="2559097"/>
            <a:ext cx="1874341" cy="34300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360782"/>
            <a:ext cx="3291766" cy="6594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BA9C4F-DA33-42B3-A1E7-2B32772C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56" y="700436"/>
            <a:ext cx="6248400" cy="200025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03882"/>
            <a:ext cx="1670569" cy="3185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16590" y="2285456"/>
            <a:ext cx="3291766" cy="77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FE98C88-B1EE-4B0F-A48E-3F30C71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16" y="2841947"/>
            <a:ext cx="5651976" cy="32008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55626-5C8C-4B9C-96FC-E1A8BA4EEFBC}"/>
              </a:ext>
            </a:extLst>
          </p:cNvPr>
          <p:cNvCxnSpPr>
            <a:cxnSpLocks/>
          </p:cNvCxnSpPr>
          <p:nvPr/>
        </p:nvCxnSpPr>
        <p:spPr>
          <a:xfrm>
            <a:off x="2820362" y="2925566"/>
            <a:ext cx="3494046" cy="143347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C2BE91-11B7-4466-B5E5-A253F613A8EA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17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674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Info crime.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near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foreclosures.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275610"/>
            <a:ext cx="4856817" cy="744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645752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7646" y="2552991"/>
            <a:ext cx="4835761" cy="9371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FD91B4-ECC4-4CDC-B680-D420ED30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07" y="708839"/>
            <a:ext cx="4352925" cy="5562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F0CDAC-4D10-4213-8380-A427750FB4D7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517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2951</Words>
  <Application>Microsoft Office PowerPoint</Application>
  <PresentationFormat>Widescreen</PresentationFormat>
  <Paragraphs>202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(Body)</vt:lpstr>
      <vt:lpstr>Gill Sans MT</vt:lpstr>
      <vt:lpstr>Gill Sans MT (Body)</vt:lpstr>
      <vt:lpstr>Helvetica Neue</vt:lpstr>
      <vt:lpstr>Wingdings 2</vt:lpstr>
      <vt:lpstr>Dividend</vt:lpstr>
      <vt:lpstr>BÁO CÁO đồ án môn học CUỐI KỲ -- đề tài dự đoán giá nhà --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PowerPoint Presentation</vt:lpstr>
      <vt:lpstr>PowerPoint Presentation</vt:lpstr>
      <vt:lpstr>THU THẬP DỮ LIỆU – LỰA CHỌN DỮ LIỆU NĂM 2019</vt:lpstr>
      <vt:lpstr>PowerPoint Presentation</vt:lpstr>
      <vt:lpstr>PowerPoint Presentation</vt:lpstr>
      <vt:lpstr>THU THẬP DỮ LIỆU –  10 DÒNG ĐẦU TIÊN CỦA DỮ LIỆU ĐƯỢC THU THẬP</vt:lpstr>
      <vt:lpstr>Tiền xử lý dữ liệu</vt:lpstr>
      <vt:lpstr>PowerPoint Presentation</vt:lpstr>
      <vt:lpstr>PowerPoint Presentation</vt:lpstr>
      <vt:lpstr>Mô hình hóa dữ liệu</vt:lpstr>
      <vt:lpstr>Mô hình hóa dữ liệu – LINear regression</vt:lpstr>
      <vt:lpstr>Mô hình hóa dữ liệu – K-neighbors regressor</vt:lpstr>
      <vt:lpstr>PowerPoint Presentation</vt:lpstr>
      <vt:lpstr>Mô hình hóa dữ liệu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186</cp:revision>
  <dcterms:created xsi:type="dcterms:W3CDTF">2019-12-01T07:22:29Z</dcterms:created>
  <dcterms:modified xsi:type="dcterms:W3CDTF">2020-01-04T13:33:56Z</dcterms:modified>
</cp:coreProperties>
</file>