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76" r:id="rId4"/>
    <p:sldId id="281" r:id="rId5"/>
    <p:sldId id="279" r:id="rId6"/>
    <p:sldId id="282" r:id="rId7"/>
    <p:sldId id="283" r:id="rId8"/>
    <p:sldId id="285" r:id="rId9"/>
    <p:sldId id="286" r:id="rId10"/>
    <p:sldId id="287" r:id="rId11"/>
    <p:sldId id="27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1378"/>
    <a:srgbClr val="EF75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249" autoAdjust="0"/>
  </p:normalViewPr>
  <p:slideViewPr>
    <p:cSldViewPr snapToGrid="0">
      <p:cViewPr varScale="1">
        <p:scale>
          <a:sx n="68" d="100"/>
          <a:sy n="68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3177EF6-3479-425B-AD95-A72BF53BA98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1F1746-D4B0-4507-8204-2C8C09E9513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1FD521-A433-42F2-B3B9-264AAAEBCC33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B29E62-462E-4E57-850E-2B89F603825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C909A4-B627-4181-9CF4-E6645568E21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C10AB4-626C-496C-9464-C50D98659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15683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24090-E782-4539-8661-998478827FB2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2EF4F0-B01F-49F6-8BE3-F23017C9D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65246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EF4F0-B01F-49F6-8BE3-F23017C9D067}" type="slidenum">
              <a:rPr lang="en-US" smtClean="0"/>
              <a:t>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C8223-F029-4BF7-B98A-7C6710FEF75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7669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EF4F0-B01F-49F6-8BE3-F23017C9D067}" type="slidenum">
              <a:rPr lang="en-US" smtClean="0"/>
              <a:t>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C8223-F029-4BF7-B98A-7C6710FEF75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7830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EF4F0-B01F-49F6-8BE3-F23017C9D06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7085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EF4F0-B01F-49F6-8BE3-F23017C9D06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7895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EF4F0-B01F-49F6-8BE3-F23017C9D06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052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1E35505-9D26-4CCA-88A8-7278724AB2D4}" type="datetime1">
              <a:rPr lang="en-US" smtClean="0"/>
              <a:t>12/1/2019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175560" y="6492875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33E7B-35C4-4543-9D47-AB80A65021AB}" type="datetime1">
              <a:rPr lang="en-US" smtClean="0"/>
              <a:t>12/1/2019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139490" y="6492875"/>
            <a:ext cx="1052510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1018BA2-1933-4340-B3FB-8224D14F0FA8}" type="datetime1">
              <a:rPr lang="en-US" smtClean="0"/>
              <a:t>12/1/2019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27805" y="6487388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1B53F-2997-4D61-8750-586F294DFE2D}" type="datetime1">
              <a:rPr lang="en-US" smtClean="0"/>
              <a:t>12/1/2019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139492" y="6492875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1FDFB85-6448-41D5-9F24-0A2BEAC6B81A}" type="datetime1">
              <a:rPr lang="en-US" smtClean="0"/>
              <a:t>12/1/2019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139490" y="6492875"/>
            <a:ext cx="10525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8992D-E0E4-4D28-AB73-9BE6034AD31C}" type="datetime1">
              <a:rPr lang="en-US" smtClean="0"/>
              <a:t>12/1/2019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139490" y="6492875"/>
            <a:ext cx="1052510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CC608-A54C-49C7-B2E1-75402E74D998}" type="datetime1">
              <a:rPr lang="en-US" smtClean="0"/>
              <a:t>12/1/2019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139490" y="6492875"/>
            <a:ext cx="1052510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064EA-42EB-46D8-92ED-7D4EA2DFF68A}" type="datetime1">
              <a:rPr lang="en-US" smtClean="0"/>
              <a:t>12/1/2019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139490" y="6492875"/>
            <a:ext cx="1052510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3EFE-48F4-429B-944D-60C57AEE80C4}" type="datetime1">
              <a:rPr lang="en-US" smtClean="0"/>
              <a:t>12/1/2019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139490" y="6492875"/>
            <a:ext cx="1052510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62E3600-40B4-41AC-811B-F7E030E93608}" type="datetime1">
              <a:rPr lang="en-US" smtClean="0"/>
              <a:t>12/1/2019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139490" y="6461057"/>
            <a:ext cx="10525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8BD02-F7E1-440F-B179-1A4D042378D9}" type="datetime1">
              <a:rPr lang="en-US" smtClean="0"/>
              <a:t>12/1/2019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139490" y="6492875"/>
            <a:ext cx="1052510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5E06560-9C4B-4783-82AD-BD278DD02534}" type="datetime1">
              <a:rPr lang="en-US" smtClean="0"/>
              <a:t>12/1/2019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batdongsan.com.vn/" TargetMode="Externa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batdongsan.com.vn/robots.txt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batdongsan.com.vn/robots.tx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3F921-8010-4E47-AB1B-CA8EE68079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0506" y="3913413"/>
            <a:ext cx="8984974" cy="765951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BÁO CÁO </a:t>
            </a:r>
            <a:r>
              <a:rPr lang="en-US" dirty="0" err="1">
                <a:solidFill>
                  <a:schemeClr val="bg1"/>
                </a:solidFill>
              </a:rPr>
              <a:t>Lần</a:t>
            </a:r>
            <a:r>
              <a:rPr lang="en-US" dirty="0">
                <a:solidFill>
                  <a:schemeClr val="bg1"/>
                </a:solidFill>
              </a:rPr>
              <a:t> 1- ĐỒ ÁN CUỐI KỲ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543043-BD0E-4AA0-A94B-1B19F7D5BEAC}"/>
              </a:ext>
            </a:extLst>
          </p:cNvPr>
          <p:cNvSpPr txBox="1"/>
          <p:nvPr/>
        </p:nvSpPr>
        <p:spPr>
          <a:xfrm>
            <a:off x="4825599" y="5232994"/>
            <a:ext cx="570988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b="1" i="1" dirty="0" err="1">
                <a:solidFill>
                  <a:schemeClr val="bg1"/>
                </a:solidFill>
                <a:latin typeface="Calibri (Body)"/>
              </a:rPr>
              <a:t>Nhóm</a:t>
            </a:r>
            <a:r>
              <a:rPr lang="en-US" b="1" i="1" dirty="0">
                <a:solidFill>
                  <a:schemeClr val="bg1"/>
                </a:solidFill>
                <a:latin typeface="Calibri (Body)"/>
              </a:rPr>
              <a:t> 14: </a:t>
            </a:r>
            <a:r>
              <a:rPr lang="en-US" i="1" dirty="0" err="1">
                <a:solidFill>
                  <a:schemeClr val="bg1"/>
                </a:solidFill>
                <a:latin typeface="Calibri (Body)"/>
              </a:rPr>
              <a:t>Đặng</a:t>
            </a:r>
            <a:r>
              <a:rPr lang="en-US" i="1" dirty="0">
                <a:solidFill>
                  <a:schemeClr val="bg1"/>
                </a:solidFill>
                <a:latin typeface="Calibri (Body)"/>
              </a:rPr>
              <a:t> Ph</a:t>
            </a:r>
            <a:r>
              <a:rPr lang="vi-VN" i="1" dirty="0">
                <a:solidFill>
                  <a:schemeClr val="bg1"/>
                </a:solidFill>
                <a:latin typeface="Calibri (Body)"/>
              </a:rPr>
              <a:t>ư</a:t>
            </a:r>
            <a:r>
              <a:rPr lang="en-US" i="1" dirty="0" err="1">
                <a:solidFill>
                  <a:schemeClr val="bg1"/>
                </a:solidFill>
                <a:latin typeface="Calibri (Body)"/>
              </a:rPr>
              <a:t>ơng</a:t>
            </a:r>
            <a:r>
              <a:rPr lang="en-US" i="1" dirty="0">
                <a:solidFill>
                  <a:schemeClr val="bg1"/>
                </a:solidFill>
                <a:latin typeface="Calibri (Body)"/>
              </a:rPr>
              <a:t> Nam – Lê Minh </a:t>
            </a:r>
            <a:r>
              <a:rPr lang="en-US" i="1" dirty="0" err="1">
                <a:solidFill>
                  <a:schemeClr val="bg1"/>
                </a:solidFill>
                <a:latin typeface="Calibri (Body)"/>
              </a:rPr>
              <a:t>Nghĩa</a:t>
            </a:r>
            <a:endParaRPr lang="en-US" i="1" dirty="0">
              <a:solidFill>
                <a:schemeClr val="bg1"/>
              </a:solidFill>
              <a:latin typeface="Calibri (Body)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FFEDF9-ED0D-4999-B66E-4589E08B4E4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588" y="469951"/>
            <a:ext cx="3033105" cy="2260671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F21330E-A988-4EDF-ABFD-B6212B9E1E35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6534" y="877713"/>
            <a:ext cx="1478931" cy="109523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0417DEE-0006-4F17-A811-C1A0700861D7}"/>
              </a:ext>
            </a:extLst>
          </p:cNvPr>
          <p:cNvSpPr/>
          <p:nvPr/>
        </p:nvSpPr>
        <p:spPr>
          <a:xfrm>
            <a:off x="4683456" y="2090986"/>
            <a:ext cx="3468133" cy="312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b="1" dirty="0">
                <a:solidFill>
                  <a:srgbClr val="2F5496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Faculty of Information Technology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0C51B8-C42A-4CC3-9911-13BBE1905771}"/>
              </a:ext>
            </a:extLst>
          </p:cNvPr>
          <p:cNvSpPr/>
          <p:nvPr/>
        </p:nvSpPr>
        <p:spPr>
          <a:xfrm>
            <a:off x="8042232" y="1059593"/>
            <a:ext cx="3690731" cy="1187718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err="1">
                <a:solidFill>
                  <a:schemeClr val="tx1"/>
                </a:solidFill>
                <a:latin typeface="Calibri (Body)"/>
              </a:rPr>
              <a:t>Môn</a:t>
            </a:r>
            <a:r>
              <a:rPr lang="en-US" i="1" dirty="0">
                <a:solidFill>
                  <a:schemeClr val="tx1"/>
                </a:solidFill>
                <a:latin typeface="Calibri (Body)"/>
              </a:rPr>
              <a:t> </a:t>
            </a:r>
            <a:r>
              <a:rPr lang="en-US" i="1" dirty="0" err="1">
                <a:solidFill>
                  <a:schemeClr val="tx1"/>
                </a:solidFill>
                <a:latin typeface="Calibri (Body)"/>
              </a:rPr>
              <a:t>học</a:t>
            </a:r>
            <a:r>
              <a:rPr lang="en-US" i="1" dirty="0">
                <a:solidFill>
                  <a:schemeClr val="tx1"/>
                </a:solidFill>
                <a:latin typeface="Calibri (Body)"/>
              </a:rPr>
              <a:t> : Khoa </a:t>
            </a:r>
            <a:r>
              <a:rPr lang="en-US" i="1" dirty="0" err="1">
                <a:solidFill>
                  <a:schemeClr val="tx1"/>
                </a:solidFill>
                <a:latin typeface="Calibri (Body)"/>
              </a:rPr>
              <a:t>Học</a:t>
            </a:r>
            <a:r>
              <a:rPr lang="en-US" i="1" dirty="0">
                <a:solidFill>
                  <a:schemeClr val="tx1"/>
                </a:solidFill>
                <a:latin typeface="Calibri (Body)"/>
              </a:rPr>
              <a:t> </a:t>
            </a:r>
            <a:r>
              <a:rPr lang="en-US" i="1" dirty="0" err="1">
                <a:solidFill>
                  <a:schemeClr val="tx1"/>
                </a:solidFill>
                <a:latin typeface="Calibri (Body)"/>
              </a:rPr>
              <a:t>Dữ</a:t>
            </a:r>
            <a:r>
              <a:rPr lang="en-US" i="1" dirty="0">
                <a:solidFill>
                  <a:schemeClr val="tx1"/>
                </a:solidFill>
                <a:latin typeface="Calibri (Body)"/>
              </a:rPr>
              <a:t> </a:t>
            </a:r>
            <a:r>
              <a:rPr lang="en-US" i="1" dirty="0" err="1">
                <a:solidFill>
                  <a:schemeClr val="tx1"/>
                </a:solidFill>
                <a:latin typeface="Calibri (Body)"/>
              </a:rPr>
              <a:t>Liệu</a:t>
            </a:r>
            <a:endParaRPr lang="en-US" i="1" dirty="0">
              <a:solidFill>
                <a:schemeClr val="tx1"/>
              </a:solidFill>
              <a:latin typeface="Calibri (Body)"/>
            </a:endParaRPr>
          </a:p>
          <a:p>
            <a:pPr algn="ctr"/>
            <a:r>
              <a:rPr lang="en-US" i="1" dirty="0" err="1">
                <a:solidFill>
                  <a:schemeClr val="tx1"/>
                </a:solidFill>
                <a:latin typeface="Calibri (Body)"/>
              </a:rPr>
              <a:t>Lớp</a:t>
            </a:r>
            <a:r>
              <a:rPr lang="en-US" i="1" dirty="0">
                <a:solidFill>
                  <a:schemeClr val="tx1"/>
                </a:solidFill>
                <a:latin typeface="Calibri (Body)"/>
              </a:rPr>
              <a:t> CQ2016/2 – </a:t>
            </a:r>
            <a:r>
              <a:rPr lang="en-US" i="1" dirty="0" err="1">
                <a:solidFill>
                  <a:schemeClr val="tx1"/>
                </a:solidFill>
                <a:latin typeface="Calibri (Body)"/>
              </a:rPr>
              <a:t>Học</a:t>
            </a:r>
            <a:r>
              <a:rPr lang="en-US" i="1" dirty="0">
                <a:solidFill>
                  <a:schemeClr val="tx1"/>
                </a:solidFill>
                <a:latin typeface="Calibri (Body)"/>
              </a:rPr>
              <a:t> </a:t>
            </a:r>
            <a:r>
              <a:rPr lang="en-US" i="1" dirty="0" err="1">
                <a:solidFill>
                  <a:schemeClr val="tx1"/>
                </a:solidFill>
                <a:latin typeface="Calibri (Body)"/>
              </a:rPr>
              <a:t>kỳ</a:t>
            </a:r>
            <a:r>
              <a:rPr lang="en-US" i="1" dirty="0">
                <a:solidFill>
                  <a:schemeClr val="tx1"/>
                </a:solidFill>
                <a:latin typeface="Calibri (Body)"/>
              </a:rPr>
              <a:t> I/2019-2020</a:t>
            </a:r>
          </a:p>
          <a:p>
            <a:pPr algn="ctr"/>
            <a:r>
              <a:rPr lang="en-US" i="1" dirty="0">
                <a:solidFill>
                  <a:schemeClr val="tx1"/>
                </a:solidFill>
                <a:latin typeface="Calibri (Body)"/>
              </a:rPr>
              <a:t>GV: </a:t>
            </a:r>
            <a:r>
              <a:rPr lang="en-US" i="1" dirty="0" err="1">
                <a:solidFill>
                  <a:schemeClr val="tx1"/>
                </a:solidFill>
                <a:latin typeface="Calibri (Body)"/>
              </a:rPr>
              <a:t>Trần</a:t>
            </a:r>
            <a:r>
              <a:rPr lang="en-US" i="1" dirty="0">
                <a:solidFill>
                  <a:schemeClr val="tx1"/>
                </a:solidFill>
                <a:latin typeface="Calibri (Body)"/>
              </a:rPr>
              <a:t> </a:t>
            </a:r>
            <a:r>
              <a:rPr lang="en-US" i="1" dirty="0" err="1">
                <a:solidFill>
                  <a:schemeClr val="tx1"/>
                </a:solidFill>
                <a:latin typeface="Calibri (Body)"/>
              </a:rPr>
              <a:t>Trung</a:t>
            </a:r>
            <a:r>
              <a:rPr lang="en-US" i="1" dirty="0">
                <a:solidFill>
                  <a:schemeClr val="tx1"/>
                </a:solidFill>
                <a:latin typeface="Calibri (Body)"/>
              </a:rPr>
              <a:t> </a:t>
            </a:r>
            <a:r>
              <a:rPr lang="en-US" i="1" dirty="0" err="1">
                <a:solidFill>
                  <a:schemeClr val="tx1"/>
                </a:solidFill>
                <a:latin typeface="Calibri (Body)"/>
              </a:rPr>
              <a:t>Kiên</a:t>
            </a:r>
            <a:endParaRPr lang="en-US" i="1" dirty="0">
              <a:solidFill>
                <a:schemeClr val="tx1"/>
              </a:solidFill>
              <a:latin typeface="Calibri (Body)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1964CF-2ABA-4B8E-987A-211596519B85}"/>
              </a:ext>
            </a:extLst>
          </p:cNvPr>
          <p:cNvSpPr txBox="1"/>
          <p:nvPr/>
        </p:nvSpPr>
        <p:spPr>
          <a:xfrm>
            <a:off x="4825600" y="4727565"/>
            <a:ext cx="5741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i="1" dirty="0">
                <a:solidFill>
                  <a:srgbClr val="FFFF00"/>
                </a:solidFill>
                <a:latin typeface="Gill Sans MT (Body)"/>
              </a:rPr>
              <a:t>&lt;</a:t>
            </a:r>
            <a:r>
              <a:rPr lang="en-US" sz="2000" i="1" dirty="0" err="1">
                <a:solidFill>
                  <a:srgbClr val="FFFF00"/>
                </a:solidFill>
                <a:latin typeface="Gill Sans MT (Body)"/>
              </a:rPr>
              <a:t>Tiến</a:t>
            </a:r>
            <a:r>
              <a:rPr lang="en-US" sz="2000" i="1" dirty="0">
                <a:solidFill>
                  <a:srgbClr val="FFFF00"/>
                </a:solidFill>
                <a:latin typeface="Gill Sans MT (Body)"/>
              </a:rPr>
              <a:t> </a:t>
            </a:r>
            <a:r>
              <a:rPr lang="en-US" sz="2000" i="1" dirty="0" err="1">
                <a:solidFill>
                  <a:srgbClr val="FFFF00"/>
                </a:solidFill>
                <a:latin typeface="Gill Sans MT (Body)"/>
              </a:rPr>
              <a:t>độ</a:t>
            </a:r>
            <a:r>
              <a:rPr lang="en-US" sz="2000" i="1" dirty="0">
                <a:solidFill>
                  <a:srgbClr val="FFFF00"/>
                </a:solidFill>
                <a:latin typeface="Gill Sans MT (Body)"/>
              </a:rPr>
              <a:t> </a:t>
            </a:r>
            <a:r>
              <a:rPr lang="en-US" sz="2000" i="1" dirty="0" err="1">
                <a:solidFill>
                  <a:srgbClr val="FFFF00"/>
                </a:solidFill>
                <a:latin typeface="Gill Sans MT (Body)"/>
              </a:rPr>
              <a:t>thực</a:t>
            </a:r>
            <a:r>
              <a:rPr lang="en-US" sz="2000" i="1" dirty="0">
                <a:solidFill>
                  <a:srgbClr val="FFFF00"/>
                </a:solidFill>
                <a:latin typeface="Gill Sans MT (Body)"/>
              </a:rPr>
              <a:t> </a:t>
            </a:r>
            <a:r>
              <a:rPr lang="en-US" sz="2000" i="1" dirty="0" err="1">
                <a:solidFill>
                  <a:srgbClr val="FFFF00"/>
                </a:solidFill>
                <a:latin typeface="Gill Sans MT (Body)"/>
              </a:rPr>
              <a:t>hiện</a:t>
            </a:r>
            <a:r>
              <a:rPr lang="en-US" sz="2000" i="1" dirty="0">
                <a:solidFill>
                  <a:srgbClr val="FFFF00"/>
                </a:solidFill>
                <a:latin typeface="Gill Sans MT (Body)"/>
              </a:rPr>
              <a:t> </a:t>
            </a:r>
            <a:r>
              <a:rPr lang="en-US" sz="2000" i="1" dirty="0" err="1">
                <a:solidFill>
                  <a:srgbClr val="FFFF00"/>
                </a:solidFill>
                <a:latin typeface="Gill Sans MT (Body)"/>
              </a:rPr>
              <a:t>đồ</a:t>
            </a:r>
            <a:r>
              <a:rPr lang="en-US" sz="2000" i="1" dirty="0">
                <a:solidFill>
                  <a:srgbClr val="FFFF00"/>
                </a:solidFill>
                <a:latin typeface="Gill Sans MT (Body)"/>
              </a:rPr>
              <a:t> </a:t>
            </a:r>
            <a:r>
              <a:rPr lang="en-US" sz="2000" i="1" dirty="0" err="1">
                <a:solidFill>
                  <a:srgbClr val="FFFF00"/>
                </a:solidFill>
                <a:latin typeface="Gill Sans MT (Body)"/>
              </a:rPr>
              <a:t>án</a:t>
            </a:r>
            <a:r>
              <a:rPr lang="en-US" sz="2000" i="1" dirty="0">
                <a:solidFill>
                  <a:srgbClr val="FFFF00"/>
                </a:solidFill>
                <a:latin typeface="Gill Sans MT (Body)"/>
              </a:rPr>
              <a:t> </a:t>
            </a:r>
            <a:r>
              <a:rPr lang="en-US" sz="2000" i="1" dirty="0" err="1">
                <a:solidFill>
                  <a:srgbClr val="FFFF00"/>
                </a:solidFill>
                <a:latin typeface="Gill Sans MT (Body)"/>
              </a:rPr>
              <a:t>tính</a:t>
            </a:r>
            <a:r>
              <a:rPr lang="en-US" sz="2000" i="1" dirty="0">
                <a:solidFill>
                  <a:srgbClr val="FFFF00"/>
                </a:solidFill>
                <a:latin typeface="Gill Sans MT (Body)"/>
              </a:rPr>
              <a:t> </a:t>
            </a:r>
            <a:r>
              <a:rPr lang="en-US" sz="2000" i="1" dirty="0" err="1">
                <a:solidFill>
                  <a:srgbClr val="FFFF00"/>
                </a:solidFill>
                <a:latin typeface="Gill Sans MT (Body)"/>
              </a:rPr>
              <a:t>đến</a:t>
            </a:r>
            <a:r>
              <a:rPr lang="en-US" sz="2000" i="1" dirty="0">
                <a:solidFill>
                  <a:srgbClr val="FFFF00"/>
                </a:solidFill>
                <a:latin typeface="Gill Sans MT (Body)"/>
              </a:rPr>
              <a:t> </a:t>
            </a:r>
            <a:r>
              <a:rPr lang="en-US" sz="2000" i="1" dirty="0" err="1">
                <a:solidFill>
                  <a:srgbClr val="FFFF00"/>
                </a:solidFill>
                <a:latin typeface="Gill Sans MT (Body)"/>
              </a:rPr>
              <a:t>ngày</a:t>
            </a:r>
            <a:r>
              <a:rPr lang="en-US" sz="2000" i="1" dirty="0">
                <a:solidFill>
                  <a:srgbClr val="FFFF00"/>
                </a:solidFill>
                <a:latin typeface="Gill Sans MT (Body)"/>
              </a:rPr>
              <a:t> 02-12-2019&gt;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F028D3-3760-451F-8ED0-296523CA4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3717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19108840-FFCC-42C7-88AD-7039908F3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5748" y="5474331"/>
            <a:ext cx="6944216" cy="689514"/>
          </a:xfrm>
        </p:spPr>
        <p:txBody>
          <a:bodyPr>
            <a:noAutofit/>
          </a:bodyPr>
          <a:lstStyle/>
          <a:p>
            <a:pPr algn="r"/>
            <a:r>
              <a:rPr lang="en-US" sz="2400" b="1" dirty="0">
                <a:solidFill>
                  <a:schemeClr val="bg1"/>
                </a:solidFill>
                <a:latin typeface="Calibri (Body)"/>
              </a:rPr>
              <a:t>THU THẬP DỮ LIỆU – CÁC GIÁ TRỊ THIẾU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D2C82B-159A-415B-BF58-266CED74D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AB9706-7D43-4986-8E7B-3E2489DF4C93}"/>
              </a:ext>
            </a:extLst>
          </p:cNvPr>
          <p:cNvSpPr/>
          <p:nvPr/>
        </p:nvSpPr>
        <p:spPr>
          <a:xfrm>
            <a:off x="487388" y="694155"/>
            <a:ext cx="3634446" cy="2554545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sz="1600" b="1" dirty="0" err="1">
                <a:solidFill>
                  <a:srgbClr val="FF0000"/>
                </a:solidFill>
                <a:latin typeface="Helvetica Neue"/>
              </a:rPr>
              <a:t>Các</a:t>
            </a:r>
            <a:r>
              <a:rPr lang="en-US" sz="1600" b="1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sz="1600" b="1" dirty="0" err="1">
                <a:solidFill>
                  <a:srgbClr val="FF0000"/>
                </a:solidFill>
                <a:latin typeface="Helvetica Neue"/>
              </a:rPr>
              <a:t>cột</a:t>
            </a:r>
            <a:r>
              <a:rPr lang="en-US" sz="1600" b="1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sz="1600" b="1" dirty="0" err="1">
                <a:solidFill>
                  <a:srgbClr val="FF0000"/>
                </a:solidFill>
                <a:latin typeface="Helvetica Neue"/>
              </a:rPr>
              <a:t>có</a:t>
            </a:r>
            <a:r>
              <a:rPr lang="en-US" sz="1600" b="1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sz="1600" b="1" dirty="0" err="1">
                <a:solidFill>
                  <a:srgbClr val="FF0000"/>
                </a:solidFill>
                <a:latin typeface="Helvetica Neue"/>
              </a:rPr>
              <a:t>giá</a:t>
            </a:r>
            <a:r>
              <a:rPr lang="en-US" sz="1600" b="1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sz="1600" b="1" dirty="0" err="1">
                <a:solidFill>
                  <a:srgbClr val="FF0000"/>
                </a:solidFill>
                <a:latin typeface="Helvetica Neue"/>
              </a:rPr>
              <a:t>trị</a:t>
            </a:r>
            <a:r>
              <a:rPr lang="en-US" sz="1600" b="1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sz="1600" b="1" dirty="0" err="1">
                <a:solidFill>
                  <a:srgbClr val="FF0000"/>
                </a:solidFill>
                <a:latin typeface="Helvetica Neue"/>
              </a:rPr>
              <a:t>thiểu</a:t>
            </a:r>
            <a:r>
              <a:rPr lang="en-US" sz="1600" b="1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sz="1600" b="1" dirty="0" err="1">
                <a:solidFill>
                  <a:srgbClr val="FF0000"/>
                </a:solidFill>
                <a:latin typeface="Helvetica Neue"/>
              </a:rPr>
              <a:t>là</a:t>
            </a:r>
            <a:r>
              <a:rPr lang="en-US" sz="1600" b="1" dirty="0">
                <a:solidFill>
                  <a:srgbClr val="FF0000"/>
                </a:solidFill>
                <a:latin typeface="Helvetica Neue"/>
              </a:rPr>
              <a:t>:</a:t>
            </a:r>
          </a:p>
          <a:p>
            <a:pPr algn="just"/>
            <a:r>
              <a:rPr lang="en-US" sz="1600" dirty="0">
                <a:latin typeface="Helvetica Neue"/>
              </a:rPr>
              <a:t>- are </a:t>
            </a:r>
            <a:r>
              <a:rPr lang="en-US" sz="1600" dirty="0" err="1">
                <a:latin typeface="Helvetica Neue"/>
              </a:rPr>
              <a:t>thiếu</a:t>
            </a:r>
            <a:r>
              <a:rPr lang="en-US" sz="1600" dirty="0">
                <a:latin typeface="Helvetica Neue"/>
              </a:rPr>
              <a:t> </a:t>
            </a:r>
            <a:r>
              <a:rPr lang="en-US" sz="1600" b="1" dirty="0">
                <a:latin typeface="Helvetica Neue"/>
              </a:rPr>
              <a:t>1182</a:t>
            </a:r>
            <a:r>
              <a:rPr lang="en-US" sz="1600" dirty="0">
                <a:latin typeface="Helvetica Neue"/>
              </a:rPr>
              <a:t> </a:t>
            </a:r>
            <a:r>
              <a:rPr lang="en-US" sz="1600" dirty="0" err="1">
                <a:latin typeface="Helvetica Neue"/>
              </a:rPr>
              <a:t>giá</a:t>
            </a:r>
            <a:r>
              <a:rPr lang="en-US" sz="1600" dirty="0">
                <a:latin typeface="Helvetica Neue"/>
              </a:rPr>
              <a:t> </a:t>
            </a:r>
            <a:r>
              <a:rPr lang="en-US" sz="1600" dirty="0" err="1">
                <a:latin typeface="Helvetica Neue"/>
              </a:rPr>
              <a:t>trị</a:t>
            </a:r>
            <a:r>
              <a:rPr lang="en-US" sz="1600" dirty="0">
                <a:latin typeface="Helvetica Neue"/>
              </a:rPr>
              <a:t>.</a:t>
            </a:r>
          </a:p>
          <a:p>
            <a:pPr algn="just"/>
            <a:r>
              <a:rPr lang="en-US" sz="1600" dirty="0">
                <a:latin typeface="Helvetica Neue"/>
              </a:rPr>
              <a:t>- address </a:t>
            </a:r>
            <a:r>
              <a:rPr lang="en-US" sz="1600" dirty="0" err="1">
                <a:latin typeface="Helvetica Neue"/>
              </a:rPr>
              <a:t>thiếu</a:t>
            </a:r>
            <a:r>
              <a:rPr lang="en-US" sz="1600" dirty="0">
                <a:latin typeface="Helvetica Neue"/>
              </a:rPr>
              <a:t> </a:t>
            </a:r>
            <a:r>
              <a:rPr lang="en-US" sz="1600" b="1" dirty="0">
                <a:latin typeface="Helvetica Neue"/>
              </a:rPr>
              <a:t>470</a:t>
            </a:r>
            <a:r>
              <a:rPr lang="en-US" sz="1600" dirty="0">
                <a:latin typeface="Helvetica Neue"/>
              </a:rPr>
              <a:t> </a:t>
            </a:r>
            <a:r>
              <a:rPr lang="en-US" sz="1600" dirty="0" err="1">
                <a:latin typeface="Helvetica Neue"/>
              </a:rPr>
              <a:t>giá</a:t>
            </a:r>
            <a:r>
              <a:rPr lang="en-US" sz="1600" dirty="0">
                <a:latin typeface="Helvetica Neue"/>
              </a:rPr>
              <a:t> </a:t>
            </a:r>
            <a:r>
              <a:rPr lang="en-US" sz="1600" dirty="0" err="1">
                <a:latin typeface="Helvetica Neue"/>
              </a:rPr>
              <a:t>trị</a:t>
            </a:r>
            <a:endParaRPr lang="en-US" sz="1600" dirty="0">
              <a:latin typeface="Helvetica Neue"/>
            </a:endParaRPr>
          </a:p>
          <a:p>
            <a:pPr algn="just"/>
            <a:r>
              <a:rPr lang="en-US" sz="1600" dirty="0">
                <a:latin typeface="Helvetica Neue"/>
              </a:rPr>
              <a:t>- floors </a:t>
            </a:r>
            <a:r>
              <a:rPr lang="en-US" sz="1600" dirty="0" err="1">
                <a:latin typeface="Helvetica Neue"/>
              </a:rPr>
              <a:t>thiếu</a:t>
            </a:r>
            <a:r>
              <a:rPr lang="en-US" sz="1600" dirty="0">
                <a:latin typeface="Helvetica Neue"/>
              </a:rPr>
              <a:t> </a:t>
            </a:r>
            <a:r>
              <a:rPr lang="en-US" sz="1600" b="1" dirty="0">
                <a:latin typeface="Helvetica Neue"/>
              </a:rPr>
              <a:t>7166</a:t>
            </a:r>
            <a:r>
              <a:rPr lang="en-US" sz="1600" dirty="0">
                <a:latin typeface="Helvetica Neue"/>
              </a:rPr>
              <a:t> </a:t>
            </a:r>
            <a:r>
              <a:rPr lang="en-US" sz="1600" dirty="0" err="1">
                <a:latin typeface="Helvetica Neue"/>
              </a:rPr>
              <a:t>giá</a:t>
            </a:r>
            <a:r>
              <a:rPr lang="en-US" sz="1600" dirty="0">
                <a:latin typeface="Helvetica Neue"/>
              </a:rPr>
              <a:t> </a:t>
            </a:r>
            <a:r>
              <a:rPr lang="en-US" sz="1600" dirty="0" err="1">
                <a:latin typeface="Helvetica Neue"/>
              </a:rPr>
              <a:t>trị</a:t>
            </a:r>
            <a:endParaRPr lang="en-US" sz="1600" dirty="0">
              <a:latin typeface="Helvetica Neue"/>
            </a:endParaRPr>
          </a:p>
          <a:p>
            <a:pPr algn="just"/>
            <a:r>
              <a:rPr lang="en-US" sz="1600" dirty="0">
                <a:latin typeface="Helvetica Neue"/>
              </a:rPr>
              <a:t>- bedrooms </a:t>
            </a:r>
            <a:r>
              <a:rPr lang="en-US" sz="1600" dirty="0" err="1">
                <a:latin typeface="Helvetica Neue"/>
              </a:rPr>
              <a:t>thiếu</a:t>
            </a:r>
            <a:r>
              <a:rPr lang="en-US" sz="1600" dirty="0">
                <a:latin typeface="Helvetica Neue"/>
              </a:rPr>
              <a:t> </a:t>
            </a:r>
            <a:r>
              <a:rPr lang="en-US" sz="1600" b="1" dirty="0">
                <a:latin typeface="Helvetica Neue"/>
              </a:rPr>
              <a:t>10615</a:t>
            </a:r>
            <a:r>
              <a:rPr lang="en-US" sz="1600" dirty="0">
                <a:latin typeface="Helvetica Neue"/>
              </a:rPr>
              <a:t> </a:t>
            </a:r>
            <a:r>
              <a:rPr lang="en-US" sz="1600" dirty="0" err="1">
                <a:latin typeface="Helvetica Neue"/>
              </a:rPr>
              <a:t>giá</a:t>
            </a:r>
            <a:r>
              <a:rPr lang="en-US" sz="1600" dirty="0">
                <a:latin typeface="Helvetica Neue"/>
              </a:rPr>
              <a:t> </a:t>
            </a:r>
            <a:r>
              <a:rPr lang="en-US" sz="1600" dirty="0" err="1">
                <a:latin typeface="Helvetica Neue"/>
              </a:rPr>
              <a:t>trị</a:t>
            </a:r>
            <a:r>
              <a:rPr lang="en-US" sz="1600" dirty="0">
                <a:latin typeface="Helvetica Neue"/>
              </a:rPr>
              <a:t>.</a:t>
            </a:r>
          </a:p>
          <a:p>
            <a:pPr algn="just"/>
            <a:r>
              <a:rPr lang="en-US" sz="1600" dirty="0">
                <a:latin typeface="Helvetica Neue"/>
              </a:rPr>
              <a:t>- toilets </a:t>
            </a:r>
            <a:r>
              <a:rPr lang="en-US" sz="1600" dirty="0" err="1">
                <a:latin typeface="Helvetica Neue"/>
              </a:rPr>
              <a:t>thiếu</a:t>
            </a:r>
            <a:r>
              <a:rPr lang="en-US" sz="1600" dirty="0">
                <a:latin typeface="Helvetica Neue"/>
              </a:rPr>
              <a:t> </a:t>
            </a:r>
            <a:r>
              <a:rPr lang="en-US" sz="1600" b="1" dirty="0">
                <a:latin typeface="Helvetica Neue"/>
              </a:rPr>
              <a:t>11546</a:t>
            </a:r>
            <a:r>
              <a:rPr lang="en-US" sz="1600" dirty="0">
                <a:latin typeface="Helvetica Neue"/>
              </a:rPr>
              <a:t> </a:t>
            </a:r>
            <a:r>
              <a:rPr lang="en-US" sz="1600" dirty="0" err="1">
                <a:latin typeface="Helvetica Neue"/>
              </a:rPr>
              <a:t>giá</a:t>
            </a:r>
            <a:r>
              <a:rPr lang="en-US" sz="1600" dirty="0">
                <a:latin typeface="Helvetica Neue"/>
              </a:rPr>
              <a:t> </a:t>
            </a:r>
            <a:r>
              <a:rPr lang="en-US" sz="1600" dirty="0" err="1">
                <a:latin typeface="Helvetica Neue"/>
              </a:rPr>
              <a:t>trị</a:t>
            </a:r>
            <a:r>
              <a:rPr lang="en-US" sz="1600" dirty="0">
                <a:latin typeface="Helvetica Neue"/>
              </a:rPr>
              <a:t>.</a:t>
            </a:r>
          </a:p>
          <a:p>
            <a:pPr algn="just"/>
            <a:r>
              <a:rPr lang="en-US" sz="1600" dirty="0">
                <a:latin typeface="Helvetica Neue"/>
              </a:rPr>
              <a:t>- entrance </a:t>
            </a:r>
            <a:r>
              <a:rPr lang="en-US" sz="1600" dirty="0" err="1">
                <a:latin typeface="Helvetica Neue"/>
              </a:rPr>
              <a:t>thiếu</a:t>
            </a:r>
            <a:r>
              <a:rPr lang="en-US" sz="1600" dirty="0">
                <a:latin typeface="Helvetica Neue"/>
              </a:rPr>
              <a:t> </a:t>
            </a:r>
            <a:r>
              <a:rPr lang="en-US" sz="1600" b="1" dirty="0">
                <a:latin typeface="Helvetica Neue"/>
              </a:rPr>
              <a:t>9261</a:t>
            </a:r>
            <a:r>
              <a:rPr lang="en-US" sz="1600" dirty="0">
                <a:latin typeface="Helvetica Neue"/>
              </a:rPr>
              <a:t> </a:t>
            </a:r>
            <a:r>
              <a:rPr lang="en-US" sz="1600" dirty="0" err="1">
                <a:latin typeface="Helvetica Neue"/>
              </a:rPr>
              <a:t>giá</a:t>
            </a:r>
            <a:r>
              <a:rPr lang="en-US" sz="1600" dirty="0">
                <a:latin typeface="Helvetica Neue"/>
              </a:rPr>
              <a:t> </a:t>
            </a:r>
            <a:r>
              <a:rPr lang="en-US" sz="1600" dirty="0" err="1">
                <a:latin typeface="Helvetica Neue"/>
              </a:rPr>
              <a:t>trị</a:t>
            </a:r>
            <a:endParaRPr lang="en-US" sz="1600" dirty="0">
              <a:latin typeface="Helvetica Neue"/>
            </a:endParaRPr>
          </a:p>
          <a:p>
            <a:pPr algn="just"/>
            <a:r>
              <a:rPr lang="en-US" sz="1600" dirty="0">
                <a:latin typeface="Helvetica Neue"/>
              </a:rPr>
              <a:t>- </a:t>
            </a:r>
            <a:r>
              <a:rPr lang="en-US" sz="1600" dirty="0" err="1">
                <a:latin typeface="Helvetica Neue"/>
              </a:rPr>
              <a:t>house_aspect</a:t>
            </a:r>
            <a:r>
              <a:rPr lang="en-US" sz="1600" dirty="0">
                <a:latin typeface="Helvetica Neue"/>
              </a:rPr>
              <a:t> </a:t>
            </a:r>
            <a:r>
              <a:rPr lang="en-US" sz="1600" dirty="0" err="1">
                <a:latin typeface="Helvetica Neue"/>
              </a:rPr>
              <a:t>thiếu</a:t>
            </a:r>
            <a:r>
              <a:rPr lang="en-US" sz="1600" dirty="0">
                <a:latin typeface="Helvetica Neue"/>
              </a:rPr>
              <a:t> </a:t>
            </a:r>
            <a:r>
              <a:rPr lang="en-US" sz="1600" b="1" dirty="0">
                <a:latin typeface="Helvetica Neue"/>
              </a:rPr>
              <a:t>15932</a:t>
            </a:r>
            <a:r>
              <a:rPr lang="en-US" sz="1600" dirty="0">
                <a:latin typeface="Helvetica Neue"/>
              </a:rPr>
              <a:t> </a:t>
            </a:r>
            <a:r>
              <a:rPr lang="en-US" sz="1600" dirty="0" err="1">
                <a:latin typeface="Helvetica Neue"/>
              </a:rPr>
              <a:t>giá</a:t>
            </a:r>
            <a:r>
              <a:rPr lang="en-US" sz="1600" dirty="0">
                <a:latin typeface="Helvetica Neue"/>
              </a:rPr>
              <a:t> </a:t>
            </a:r>
            <a:r>
              <a:rPr lang="en-US" sz="1600" dirty="0" err="1">
                <a:latin typeface="Helvetica Neue"/>
              </a:rPr>
              <a:t>trị</a:t>
            </a:r>
            <a:r>
              <a:rPr lang="en-US" sz="1600" dirty="0">
                <a:latin typeface="Helvetica Neue"/>
              </a:rPr>
              <a:t>.</a:t>
            </a:r>
          </a:p>
          <a:p>
            <a:pPr algn="just"/>
            <a:r>
              <a:rPr lang="en-US" sz="1600" dirty="0">
                <a:latin typeface="Helvetica Neue"/>
              </a:rPr>
              <a:t>- </a:t>
            </a:r>
            <a:r>
              <a:rPr lang="en-US" sz="1600" dirty="0" err="1">
                <a:latin typeface="Helvetica Neue"/>
              </a:rPr>
              <a:t>balcony_aspect</a:t>
            </a:r>
            <a:r>
              <a:rPr lang="en-US" sz="1600" dirty="0">
                <a:latin typeface="Helvetica Neue"/>
              </a:rPr>
              <a:t> </a:t>
            </a:r>
            <a:r>
              <a:rPr lang="en-US" sz="1600" dirty="0" err="1">
                <a:latin typeface="Helvetica Neue"/>
              </a:rPr>
              <a:t>thiếu</a:t>
            </a:r>
            <a:r>
              <a:rPr lang="en-US" sz="1600" dirty="0">
                <a:latin typeface="Helvetica Neue"/>
              </a:rPr>
              <a:t> </a:t>
            </a:r>
            <a:r>
              <a:rPr lang="en-US" sz="1600" b="1" dirty="0">
                <a:latin typeface="Helvetica Neue"/>
              </a:rPr>
              <a:t>17839</a:t>
            </a:r>
            <a:r>
              <a:rPr lang="en-US" sz="1600" dirty="0">
                <a:latin typeface="Helvetica Neue"/>
              </a:rPr>
              <a:t> </a:t>
            </a:r>
            <a:r>
              <a:rPr lang="en-US" sz="1600" dirty="0" err="1">
                <a:latin typeface="Helvetica Neue"/>
              </a:rPr>
              <a:t>giá</a:t>
            </a:r>
            <a:r>
              <a:rPr lang="en-US" sz="1600" dirty="0">
                <a:latin typeface="Helvetica Neue"/>
              </a:rPr>
              <a:t> </a:t>
            </a:r>
            <a:r>
              <a:rPr lang="en-US" sz="1600" dirty="0" err="1">
                <a:latin typeface="Helvetica Neue"/>
              </a:rPr>
              <a:t>trị</a:t>
            </a:r>
            <a:r>
              <a:rPr lang="en-US" sz="1600" dirty="0">
                <a:latin typeface="Helvetica Neue"/>
              </a:rPr>
              <a:t>.</a:t>
            </a:r>
          </a:p>
          <a:p>
            <a:pPr algn="just"/>
            <a:r>
              <a:rPr lang="en-US" sz="1600" dirty="0">
                <a:latin typeface="Helvetica Neue"/>
              </a:rPr>
              <a:t>- interior </a:t>
            </a:r>
            <a:r>
              <a:rPr lang="en-US" sz="1600" dirty="0" err="1">
                <a:latin typeface="Helvetica Neue"/>
              </a:rPr>
              <a:t>thiếu</a:t>
            </a:r>
            <a:r>
              <a:rPr lang="en-US" sz="1600" dirty="0">
                <a:latin typeface="Helvetica Neue"/>
              </a:rPr>
              <a:t> </a:t>
            </a:r>
            <a:r>
              <a:rPr lang="en-US" sz="1600" b="1" dirty="0">
                <a:latin typeface="Helvetica Neue"/>
              </a:rPr>
              <a:t>15986</a:t>
            </a:r>
            <a:r>
              <a:rPr lang="en-US" sz="1600" dirty="0">
                <a:latin typeface="Helvetica Neue"/>
              </a:rPr>
              <a:t> </a:t>
            </a:r>
            <a:r>
              <a:rPr lang="en-US" sz="1600" dirty="0" err="1">
                <a:latin typeface="Helvetica Neue"/>
              </a:rPr>
              <a:t>giá</a:t>
            </a:r>
            <a:r>
              <a:rPr lang="en-US" sz="1600" dirty="0">
                <a:latin typeface="Helvetica Neue"/>
              </a:rPr>
              <a:t> </a:t>
            </a:r>
            <a:r>
              <a:rPr lang="en-US" sz="1600" dirty="0" err="1">
                <a:latin typeface="Helvetica Neue"/>
              </a:rPr>
              <a:t>trị</a:t>
            </a:r>
            <a:endParaRPr lang="en-US" sz="1600" dirty="0">
              <a:latin typeface="Helvetica Neue"/>
            </a:endParaRPr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8CB35B91-16BC-4591-8F4B-A06E24460E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712971" y="3429000"/>
            <a:ext cx="1807021" cy="1930791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AEEBC9E-22FF-46EF-BF4B-58B5E415D59D}"/>
              </a:ext>
            </a:extLst>
          </p:cNvPr>
          <p:cNvSpPr/>
          <p:nvPr/>
        </p:nvSpPr>
        <p:spPr>
          <a:xfrm>
            <a:off x="5205046" y="997107"/>
            <a:ext cx="6499566" cy="1077218"/>
          </a:xfrm>
          <a:prstGeom prst="rect">
            <a:avLst/>
          </a:prstGeom>
          <a:ln w="28575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sz="1600" b="1" dirty="0" err="1">
                <a:solidFill>
                  <a:srgbClr val="0070C0"/>
                </a:solidFill>
                <a:latin typeface="Helvetica Neue"/>
              </a:rPr>
              <a:t>Lý</a:t>
            </a:r>
            <a:r>
              <a:rPr lang="en-US" sz="1600" b="1" dirty="0">
                <a:solidFill>
                  <a:srgbClr val="0070C0"/>
                </a:solidFill>
                <a:latin typeface="Helvetica Neue"/>
              </a:rPr>
              <a:t> do </a:t>
            </a:r>
            <a:r>
              <a:rPr lang="en-US" sz="1600" dirty="0" err="1">
                <a:latin typeface="Helvetica Neue"/>
              </a:rPr>
              <a:t>có</a:t>
            </a:r>
            <a:r>
              <a:rPr lang="en-US" sz="1600" dirty="0">
                <a:latin typeface="Helvetica Neue"/>
              </a:rPr>
              <a:t> </a:t>
            </a:r>
            <a:r>
              <a:rPr lang="en-US" sz="1600" dirty="0" err="1">
                <a:latin typeface="Helvetica Neue"/>
              </a:rPr>
              <a:t>nhiều</a:t>
            </a:r>
            <a:r>
              <a:rPr lang="en-US" sz="1600" dirty="0">
                <a:latin typeface="Helvetica Neue"/>
              </a:rPr>
              <a:t> </a:t>
            </a:r>
            <a:r>
              <a:rPr lang="en-US" sz="1600" dirty="0" err="1">
                <a:latin typeface="Helvetica Neue"/>
              </a:rPr>
              <a:t>giá</a:t>
            </a:r>
            <a:r>
              <a:rPr lang="en-US" sz="1600" dirty="0">
                <a:latin typeface="Helvetica Neue"/>
              </a:rPr>
              <a:t> </a:t>
            </a:r>
            <a:r>
              <a:rPr lang="en-US" sz="1600" dirty="0" err="1">
                <a:latin typeface="Helvetica Neue"/>
              </a:rPr>
              <a:t>trị</a:t>
            </a:r>
            <a:r>
              <a:rPr lang="en-US" sz="1600" dirty="0">
                <a:latin typeface="Helvetica Neue"/>
              </a:rPr>
              <a:t> </a:t>
            </a:r>
            <a:r>
              <a:rPr lang="en-US" sz="1600" dirty="0" err="1">
                <a:latin typeface="Helvetica Neue"/>
              </a:rPr>
              <a:t>thiếu</a:t>
            </a:r>
            <a:r>
              <a:rPr lang="en-US" sz="1600" dirty="0">
                <a:latin typeface="Helvetica Neue"/>
              </a:rPr>
              <a:t> </a:t>
            </a:r>
            <a:r>
              <a:rPr lang="en-US" sz="1600" dirty="0" err="1">
                <a:latin typeface="Helvetica Neue"/>
              </a:rPr>
              <a:t>tại</a:t>
            </a:r>
            <a:r>
              <a:rPr lang="en-US" sz="1600" dirty="0">
                <a:latin typeface="Helvetica Neue"/>
              </a:rPr>
              <a:t> </a:t>
            </a:r>
            <a:r>
              <a:rPr lang="en-US" sz="1600" dirty="0" err="1">
                <a:latin typeface="Helvetica Neue"/>
              </a:rPr>
              <a:t>các</a:t>
            </a:r>
            <a:r>
              <a:rPr lang="en-US" sz="1600" dirty="0">
                <a:latin typeface="Helvetica Neue"/>
              </a:rPr>
              <a:t> </a:t>
            </a:r>
            <a:r>
              <a:rPr lang="en-US" sz="1600" dirty="0" err="1">
                <a:latin typeface="Helvetica Neue"/>
              </a:rPr>
              <a:t>cột</a:t>
            </a:r>
            <a:r>
              <a:rPr lang="en-US" sz="1600" dirty="0">
                <a:latin typeface="Helvetica Neue"/>
              </a:rPr>
              <a:t> </a:t>
            </a:r>
            <a:r>
              <a:rPr lang="en-US" sz="1600" dirty="0" err="1">
                <a:latin typeface="Helvetica Neue"/>
              </a:rPr>
              <a:t>bên</a:t>
            </a:r>
            <a:r>
              <a:rPr lang="en-US" sz="1600" dirty="0">
                <a:latin typeface="Helvetica Neue"/>
              </a:rPr>
              <a:t> </a:t>
            </a:r>
            <a:r>
              <a:rPr lang="en-US" sz="1600" dirty="0" err="1">
                <a:latin typeface="Helvetica Neue"/>
              </a:rPr>
              <a:t>là</a:t>
            </a:r>
            <a:r>
              <a:rPr lang="en-US" sz="1600" dirty="0">
                <a:latin typeface="Helvetica Neue"/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Helvetica Neue"/>
              </a:rPr>
              <a:t>do ng</a:t>
            </a:r>
            <a:r>
              <a:rPr lang="vi-VN" sz="1600" dirty="0">
                <a:solidFill>
                  <a:srgbClr val="0070C0"/>
                </a:solidFill>
                <a:latin typeface="Helvetica Neue"/>
              </a:rPr>
              <a:t>ư</a:t>
            </a:r>
            <a:r>
              <a:rPr lang="en-US" sz="1600" dirty="0" err="1">
                <a:solidFill>
                  <a:srgbClr val="0070C0"/>
                </a:solidFill>
                <a:latin typeface="Helvetica Neue"/>
              </a:rPr>
              <a:t>ời</a:t>
            </a:r>
            <a:r>
              <a:rPr lang="en-US" sz="1600" dirty="0">
                <a:solidFill>
                  <a:srgbClr val="0070C0"/>
                </a:solidFill>
                <a:latin typeface="Helvetica Neue"/>
              </a:rPr>
              <a:t> </a:t>
            </a:r>
            <a:r>
              <a:rPr lang="en-US" sz="1600" dirty="0" err="1">
                <a:solidFill>
                  <a:srgbClr val="0070C0"/>
                </a:solidFill>
                <a:latin typeface="Helvetica Neue"/>
              </a:rPr>
              <a:t>muốn</a:t>
            </a:r>
            <a:r>
              <a:rPr lang="en-US" sz="1600" dirty="0">
                <a:solidFill>
                  <a:srgbClr val="0070C0"/>
                </a:solidFill>
                <a:latin typeface="Helvetica Neue"/>
              </a:rPr>
              <a:t> </a:t>
            </a:r>
            <a:r>
              <a:rPr lang="en-US" sz="1600" dirty="0" err="1">
                <a:solidFill>
                  <a:srgbClr val="0070C0"/>
                </a:solidFill>
                <a:latin typeface="Helvetica Neue"/>
              </a:rPr>
              <a:t>bán</a:t>
            </a:r>
            <a:r>
              <a:rPr lang="en-US" sz="1600" dirty="0">
                <a:solidFill>
                  <a:srgbClr val="0070C0"/>
                </a:solidFill>
                <a:latin typeface="Helvetica Neue"/>
              </a:rPr>
              <a:t> </a:t>
            </a:r>
            <a:r>
              <a:rPr lang="en-US" sz="1600" dirty="0" err="1">
                <a:solidFill>
                  <a:srgbClr val="0070C0"/>
                </a:solidFill>
                <a:latin typeface="Helvetica Neue"/>
              </a:rPr>
              <a:t>nhà</a:t>
            </a:r>
            <a:r>
              <a:rPr lang="en-US" sz="1600" dirty="0">
                <a:solidFill>
                  <a:srgbClr val="0070C0"/>
                </a:solidFill>
                <a:latin typeface="Helvetica Neue"/>
              </a:rPr>
              <a:t> </a:t>
            </a:r>
            <a:r>
              <a:rPr lang="en-US" sz="1600" dirty="0" err="1">
                <a:solidFill>
                  <a:srgbClr val="0070C0"/>
                </a:solidFill>
                <a:latin typeface="Helvetica Neue"/>
              </a:rPr>
              <a:t>lúc</a:t>
            </a:r>
            <a:r>
              <a:rPr lang="en-US" sz="1600" dirty="0">
                <a:solidFill>
                  <a:srgbClr val="0070C0"/>
                </a:solidFill>
                <a:latin typeface="Helvetica Neue"/>
              </a:rPr>
              <a:t> </a:t>
            </a:r>
            <a:r>
              <a:rPr lang="en-US" sz="1600" dirty="0" err="1">
                <a:solidFill>
                  <a:srgbClr val="0070C0"/>
                </a:solidFill>
                <a:latin typeface="Helvetica Neue"/>
              </a:rPr>
              <a:t>đăng</a:t>
            </a:r>
            <a:r>
              <a:rPr lang="en-US" sz="1600" dirty="0">
                <a:solidFill>
                  <a:srgbClr val="0070C0"/>
                </a:solidFill>
                <a:latin typeface="Helvetica Neue"/>
              </a:rPr>
              <a:t> tin </a:t>
            </a:r>
            <a:r>
              <a:rPr lang="en-US" sz="1600" dirty="0" err="1">
                <a:solidFill>
                  <a:srgbClr val="0070C0"/>
                </a:solidFill>
                <a:latin typeface="Helvetica Neue"/>
              </a:rPr>
              <a:t>không</a:t>
            </a:r>
            <a:r>
              <a:rPr lang="en-US" sz="1600" dirty="0">
                <a:solidFill>
                  <a:srgbClr val="0070C0"/>
                </a:solidFill>
                <a:latin typeface="Helvetica Neue"/>
              </a:rPr>
              <a:t> </a:t>
            </a:r>
            <a:r>
              <a:rPr lang="en-US" sz="1600" dirty="0" err="1">
                <a:solidFill>
                  <a:srgbClr val="0070C0"/>
                </a:solidFill>
                <a:latin typeface="Helvetica Neue"/>
              </a:rPr>
              <a:t>nhập</a:t>
            </a:r>
            <a:r>
              <a:rPr lang="en-US" sz="1600" dirty="0">
                <a:solidFill>
                  <a:srgbClr val="0070C0"/>
                </a:solidFill>
                <a:latin typeface="Helvetica Neue"/>
              </a:rPr>
              <a:t> </a:t>
            </a:r>
            <a:r>
              <a:rPr lang="en-US" sz="1600" dirty="0" err="1">
                <a:solidFill>
                  <a:srgbClr val="0070C0"/>
                </a:solidFill>
                <a:latin typeface="Helvetica Neue"/>
              </a:rPr>
              <a:t>đầy</a:t>
            </a:r>
            <a:r>
              <a:rPr lang="en-US" sz="1600" dirty="0">
                <a:solidFill>
                  <a:srgbClr val="0070C0"/>
                </a:solidFill>
                <a:latin typeface="Helvetica Neue"/>
              </a:rPr>
              <a:t> </a:t>
            </a:r>
            <a:r>
              <a:rPr lang="en-US" sz="1600" dirty="0" err="1">
                <a:solidFill>
                  <a:srgbClr val="0070C0"/>
                </a:solidFill>
                <a:latin typeface="Helvetica Neue"/>
              </a:rPr>
              <a:t>đủ</a:t>
            </a:r>
            <a:r>
              <a:rPr lang="en-US" sz="1600" dirty="0">
                <a:solidFill>
                  <a:srgbClr val="0070C0"/>
                </a:solidFill>
                <a:latin typeface="Helvetica Neue"/>
              </a:rPr>
              <a:t> </a:t>
            </a:r>
            <a:r>
              <a:rPr lang="en-US" sz="1600" dirty="0" err="1">
                <a:solidFill>
                  <a:srgbClr val="0070C0"/>
                </a:solidFill>
                <a:latin typeface="Helvetica Neue"/>
              </a:rPr>
              <a:t>các</a:t>
            </a:r>
            <a:r>
              <a:rPr lang="en-US" sz="1600" dirty="0">
                <a:solidFill>
                  <a:srgbClr val="0070C0"/>
                </a:solidFill>
                <a:latin typeface="Helvetica Neue"/>
              </a:rPr>
              <a:t> tr</a:t>
            </a:r>
            <a:r>
              <a:rPr lang="vi-VN" sz="1600" dirty="0">
                <a:solidFill>
                  <a:srgbClr val="0070C0"/>
                </a:solidFill>
                <a:latin typeface="Helvetica Neue"/>
              </a:rPr>
              <a:t>ư</a:t>
            </a:r>
            <a:r>
              <a:rPr lang="en-US" sz="1600" dirty="0" err="1">
                <a:solidFill>
                  <a:srgbClr val="0070C0"/>
                </a:solidFill>
                <a:latin typeface="Helvetica Neue"/>
              </a:rPr>
              <a:t>ờng</a:t>
            </a:r>
            <a:r>
              <a:rPr lang="en-US" sz="1600" dirty="0">
                <a:solidFill>
                  <a:srgbClr val="0070C0"/>
                </a:solidFill>
                <a:latin typeface="Helvetica Neue"/>
              </a:rPr>
              <a:t> </a:t>
            </a:r>
            <a:r>
              <a:rPr lang="en-US" sz="1600" dirty="0" err="1">
                <a:solidFill>
                  <a:srgbClr val="0070C0"/>
                </a:solidFill>
                <a:latin typeface="Helvetica Neue"/>
              </a:rPr>
              <a:t>thông</a:t>
            </a:r>
            <a:r>
              <a:rPr lang="en-US" sz="1600" dirty="0">
                <a:solidFill>
                  <a:srgbClr val="0070C0"/>
                </a:solidFill>
                <a:latin typeface="Helvetica Neue"/>
              </a:rPr>
              <a:t> tin </a:t>
            </a:r>
            <a:r>
              <a:rPr lang="en-US" sz="1600" dirty="0" err="1">
                <a:solidFill>
                  <a:srgbClr val="0070C0"/>
                </a:solidFill>
                <a:latin typeface="Helvetica Neue"/>
              </a:rPr>
              <a:t>trên</a:t>
            </a:r>
            <a:r>
              <a:rPr lang="en-US" sz="1600" dirty="0">
                <a:solidFill>
                  <a:srgbClr val="0070C0"/>
                </a:solidFill>
                <a:latin typeface="Helvetica Neue"/>
              </a:rPr>
              <a:t> </a:t>
            </a:r>
            <a:r>
              <a:rPr lang="en-US" sz="1600" dirty="0" err="1">
                <a:solidFill>
                  <a:srgbClr val="0070C0"/>
                </a:solidFill>
                <a:latin typeface="Helvetica Neue"/>
              </a:rPr>
              <a:t>mà</a:t>
            </a:r>
            <a:r>
              <a:rPr lang="en-US" sz="1600" dirty="0">
                <a:solidFill>
                  <a:srgbClr val="0070C0"/>
                </a:solidFill>
                <a:latin typeface="Helvetica Neue"/>
              </a:rPr>
              <a:t> </a:t>
            </a:r>
            <a:r>
              <a:rPr lang="en-US" sz="1600" dirty="0" err="1">
                <a:solidFill>
                  <a:srgbClr val="0070C0"/>
                </a:solidFill>
                <a:latin typeface="Helvetica Neue"/>
              </a:rPr>
              <a:t>th</a:t>
            </a:r>
            <a:r>
              <a:rPr lang="vi-VN" sz="1600" dirty="0">
                <a:solidFill>
                  <a:srgbClr val="0070C0"/>
                </a:solidFill>
                <a:latin typeface="Helvetica Neue"/>
              </a:rPr>
              <a:t>ư</a:t>
            </a:r>
            <a:r>
              <a:rPr lang="en-US" sz="1600" dirty="0" err="1">
                <a:solidFill>
                  <a:srgbClr val="0070C0"/>
                </a:solidFill>
                <a:latin typeface="Helvetica Neue"/>
              </a:rPr>
              <a:t>ờng</a:t>
            </a:r>
            <a:r>
              <a:rPr lang="en-US" sz="1600" dirty="0">
                <a:solidFill>
                  <a:srgbClr val="0070C0"/>
                </a:solidFill>
                <a:latin typeface="Helvetica Neue"/>
              </a:rPr>
              <a:t> </a:t>
            </a:r>
            <a:r>
              <a:rPr lang="en-US" sz="1600" dirty="0" err="1">
                <a:solidFill>
                  <a:srgbClr val="0070C0"/>
                </a:solidFill>
                <a:latin typeface="Helvetica Neue"/>
              </a:rPr>
              <a:t>chỉ</a:t>
            </a:r>
            <a:r>
              <a:rPr lang="en-US" sz="1600" dirty="0">
                <a:solidFill>
                  <a:srgbClr val="0070C0"/>
                </a:solidFill>
                <a:latin typeface="Helvetica Neue"/>
              </a:rPr>
              <a:t> </a:t>
            </a:r>
            <a:r>
              <a:rPr lang="en-US" sz="1600" dirty="0" err="1">
                <a:solidFill>
                  <a:srgbClr val="0070C0"/>
                </a:solidFill>
                <a:latin typeface="Helvetica Neue"/>
              </a:rPr>
              <a:t>mô</a:t>
            </a:r>
            <a:r>
              <a:rPr lang="en-US" sz="1600" dirty="0">
                <a:solidFill>
                  <a:srgbClr val="0070C0"/>
                </a:solidFill>
                <a:latin typeface="Helvetica Neue"/>
              </a:rPr>
              <a:t> </a:t>
            </a:r>
            <a:r>
              <a:rPr lang="en-US" sz="1600" dirty="0" err="1">
                <a:solidFill>
                  <a:srgbClr val="0070C0"/>
                </a:solidFill>
                <a:latin typeface="Helvetica Neue"/>
              </a:rPr>
              <a:t>tả</a:t>
            </a:r>
            <a:r>
              <a:rPr lang="en-US" sz="1600" dirty="0">
                <a:solidFill>
                  <a:srgbClr val="0070C0"/>
                </a:solidFill>
                <a:latin typeface="Helvetica Neue"/>
              </a:rPr>
              <a:t> chi </a:t>
            </a:r>
            <a:r>
              <a:rPr lang="en-US" sz="1600" dirty="0" err="1">
                <a:solidFill>
                  <a:srgbClr val="0070C0"/>
                </a:solidFill>
                <a:latin typeface="Helvetica Neue"/>
              </a:rPr>
              <a:t>tiế</a:t>
            </a:r>
            <a:r>
              <a:rPr lang="en-US" sz="1600" dirty="0">
                <a:solidFill>
                  <a:srgbClr val="0070C0"/>
                </a:solidFill>
                <a:latin typeface="Helvetica Neue"/>
              </a:rPr>
              <a:t> </a:t>
            </a:r>
            <a:r>
              <a:rPr lang="en-US" sz="1600" dirty="0" err="1">
                <a:solidFill>
                  <a:srgbClr val="0070C0"/>
                </a:solidFill>
                <a:latin typeface="Helvetica Neue"/>
              </a:rPr>
              <a:t>tại</a:t>
            </a:r>
            <a:r>
              <a:rPr lang="en-US" sz="1600" dirty="0">
                <a:solidFill>
                  <a:srgbClr val="0070C0"/>
                </a:solidFill>
                <a:latin typeface="Helvetica Neue"/>
              </a:rPr>
              <a:t> </a:t>
            </a:r>
            <a:r>
              <a:rPr lang="en-US" sz="1600" dirty="0" err="1">
                <a:solidFill>
                  <a:srgbClr val="0070C0"/>
                </a:solidFill>
                <a:latin typeface="Helvetica Neue"/>
              </a:rPr>
              <a:t>phần</a:t>
            </a:r>
            <a:r>
              <a:rPr lang="en-US" sz="1600" dirty="0">
                <a:solidFill>
                  <a:srgbClr val="0070C0"/>
                </a:solidFill>
                <a:latin typeface="Helvetica Neue"/>
              </a:rPr>
              <a:t> description </a:t>
            </a:r>
            <a:r>
              <a:rPr lang="en-US" sz="1600" dirty="0" err="1">
                <a:solidFill>
                  <a:srgbClr val="0070C0"/>
                </a:solidFill>
                <a:latin typeface="Helvetica Neue"/>
              </a:rPr>
              <a:t>của</a:t>
            </a:r>
            <a:r>
              <a:rPr lang="en-US" sz="1600" dirty="0">
                <a:solidFill>
                  <a:srgbClr val="0070C0"/>
                </a:solidFill>
                <a:latin typeface="Helvetica Neue"/>
              </a:rPr>
              <a:t> </a:t>
            </a:r>
            <a:r>
              <a:rPr lang="en-US" sz="1600" dirty="0" err="1">
                <a:solidFill>
                  <a:srgbClr val="0070C0"/>
                </a:solidFill>
                <a:latin typeface="Helvetica Neue"/>
              </a:rPr>
              <a:t>bản</a:t>
            </a:r>
            <a:r>
              <a:rPr lang="en-US" sz="1600" dirty="0">
                <a:solidFill>
                  <a:srgbClr val="0070C0"/>
                </a:solidFill>
                <a:latin typeface="Helvetica Neue"/>
              </a:rPr>
              <a:t> tin </a:t>
            </a:r>
            <a:r>
              <a:rPr lang="en-US" sz="1600" dirty="0">
                <a:latin typeface="Helvetica Neue"/>
              </a:rPr>
              <a:t>hay </a:t>
            </a:r>
            <a:r>
              <a:rPr lang="en-US" sz="1600" dirty="0" err="1">
                <a:latin typeface="Helvetica Neue"/>
              </a:rPr>
              <a:t>vì</a:t>
            </a:r>
            <a:r>
              <a:rPr lang="en-US" sz="1600" dirty="0">
                <a:latin typeface="Helvetica Neue"/>
              </a:rPr>
              <a:t> </a:t>
            </a:r>
            <a:r>
              <a:rPr lang="en-US" sz="1600" dirty="0" err="1">
                <a:latin typeface="Helvetica Neue"/>
              </a:rPr>
              <a:t>lý</a:t>
            </a:r>
            <a:r>
              <a:rPr lang="en-US" sz="1600" dirty="0">
                <a:latin typeface="Helvetica Neue"/>
              </a:rPr>
              <a:t> do </a:t>
            </a:r>
            <a:r>
              <a:rPr lang="en-US" sz="1600" dirty="0" err="1">
                <a:latin typeface="Helvetica Neue"/>
              </a:rPr>
              <a:t>nào</a:t>
            </a:r>
            <a:r>
              <a:rPr lang="en-US" sz="1600" dirty="0">
                <a:latin typeface="Helvetica Neue"/>
              </a:rPr>
              <a:t> </a:t>
            </a:r>
            <a:r>
              <a:rPr lang="en-US" sz="1600" dirty="0" err="1">
                <a:latin typeface="Helvetica Neue"/>
              </a:rPr>
              <a:t>đó</a:t>
            </a:r>
            <a:r>
              <a:rPr lang="en-US" sz="1600" dirty="0">
                <a:latin typeface="Helvetica Neue"/>
              </a:rPr>
              <a:t> </a:t>
            </a:r>
            <a:r>
              <a:rPr lang="en-US" sz="1600" dirty="0" err="1">
                <a:latin typeface="Helvetica Neue"/>
              </a:rPr>
              <a:t>mà</a:t>
            </a:r>
            <a:r>
              <a:rPr lang="en-US" sz="1600" dirty="0">
                <a:latin typeface="Helvetica Neue"/>
              </a:rPr>
              <a:t> </a:t>
            </a:r>
            <a:r>
              <a:rPr lang="en-US" sz="1600" dirty="0" err="1">
                <a:latin typeface="Helvetica Neue"/>
              </a:rPr>
              <a:t>bản</a:t>
            </a:r>
            <a:r>
              <a:rPr lang="en-US" sz="1600" dirty="0">
                <a:latin typeface="Helvetica Neue"/>
              </a:rPr>
              <a:t> </a:t>
            </a:r>
            <a:r>
              <a:rPr lang="en-US" sz="1600" dirty="0" err="1">
                <a:latin typeface="Helvetica Neue"/>
              </a:rPr>
              <a:t>thân</a:t>
            </a:r>
            <a:r>
              <a:rPr lang="en-US" sz="1600" dirty="0">
                <a:latin typeface="Helvetica Neue"/>
              </a:rPr>
              <a:t> ng</a:t>
            </a:r>
            <a:r>
              <a:rPr lang="vi-VN" sz="1600" dirty="0">
                <a:latin typeface="Helvetica Neue"/>
              </a:rPr>
              <a:t>ư</a:t>
            </a:r>
            <a:r>
              <a:rPr lang="en-US" sz="1600" dirty="0" err="1">
                <a:latin typeface="Helvetica Neue"/>
              </a:rPr>
              <a:t>ời</a:t>
            </a:r>
            <a:r>
              <a:rPr lang="en-US" sz="1600" dirty="0">
                <a:latin typeface="Helvetica Neue"/>
              </a:rPr>
              <a:t> </a:t>
            </a:r>
            <a:r>
              <a:rPr lang="en-US" sz="1600" dirty="0" err="1">
                <a:latin typeface="Helvetica Neue"/>
              </a:rPr>
              <a:t>bán</a:t>
            </a:r>
            <a:r>
              <a:rPr lang="en-US" sz="1600" dirty="0">
                <a:latin typeface="Helvetica Neue"/>
              </a:rPr>
              <a:t> </a:t>
            </a:r>
            <a:r>
              <a:rPr lang="en-US" sz="1600" dirty="0" err="1">
                <a:latin typeface="Helvetica Neue"/>
              </a:rPr>
              <a:t>cũng</a:t>
            </a:r>
            <a:r>
              <a:rPr lang="en-US" sz="1600" dirty="0">
                <a:latin typeface="Helvetica Neue"/>
              </a:rPr>
              <a:t> </a:t>
            </a:r>
            <a:r>
              <a:rPr lang="en-US" sz="1600" dirty="0" err="1">
                <a:latin typeface="Helvetica Neue"/>
              </a:rPr>
              <a:t>không</a:t>
            </a:r>
            <a:r>
              <a:rPr lang="en-US" sz="1600" dirty="0">
                <a:latin typeface="Helvetica Neue"/>
              </a:rPr>
              <a:t> </a:t>
            </a:r>
            <a:r>
              <a:rPr lang="en-US" sz="1600" dirty="0" err="1">
                <a:latin typeface="Helvetica Neue"/>
              </a:rPr>
              <a:t>biết</a:t>
            </a:r>
            <a:r>
              <a:rPr lang="en-US" sz="1600" dirty="0">
                <a:latin typeface="Helvetica Neue"/>
              </a:rPr>
              <a:t> </a:t>
            </a:r>
            <a:r>
              <a:rPr lang="en-US" sz="1600" dirty="0" err="1">
                <a:latin typeface="Helvetica Neue"/>
              </a:rPr>
              <a:t>rõ</a:t>
            </a:r>
            <a:r>
              <a:rPr lang="en-US" sz="1600" dirty="0">
                <a:latin typeface="Helvetica Neue"/>
              </a:rPr>
              <a:t> </a:t>
            </a:r>
            <a:r>
              <a:rPr lang="en-US" sz="1600" dirty="0" err="1">
                <a:latin typeface="Helvetica Neue"/>
              </a:rPr>
              <a:t>các</a:t>
            </a:r>
            <a:r>
              <a:rPr lang="en-US" sz="1600" dirty="0">
                <a:latin typeface="Helvetica Neue"/>
              </a:rPr>
              <a:t> </a:t>
            </a:r>
            <a:r>
              <a:rPr lang="en-US" sz="1600" dirty="0" err="1">
                <a:latin typeface="Helvetica Neue"/>
              </a:rPr>
              <a:t>thông</a:t>
            </a:r>
            <a:r>
              <a:rPr lang="en-US" sz="1600" dirty="0">
                <a:latin typeface="Helvetica Neue"/>
              </a:rPr>
              <a:t> tin </a:t>
            </a:r>
            <a:r>
              <a:rPr lang="en-US" sz="1600" dirty="0" err="1">
                <a:latin typeface="Helvetica Neue"/>
              </a:rPr>
              <a:t>trên</a:t>
            </a:r>
            <a:r>
              <a:rPr lang="en-US" sz="1600" dirty="0">
                <a:latin typeface="Helvetica Neue"/>
              </a:rPr>
              <a:t>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34F677F-4ABB-46DA-A34B-9DDD17020078}"/>
              </a:ext>
            </a:extLst>
          </p:cNvPr>
          <p:cNvSpPr/>
          <p:nvPr/>
        </p:nvSpPr>
        <p:spPr>
          <a:xfrm>
            <a:off x="5205046" y="3327883"/>
            <a:ext cx="6499566" cy="1323439"/>
          </a:xfrm>
          <a:prstGeom prst="rect">
            <a:avLst/>
          </a:prstGeom>
          <a:ln w="28575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sz="1600" b="1" dirty="0" err="1">
                <a:solidFill>
                  <a:srgbClr val="00B050"/>
                </a:solidFill>
                <a:latin typeface="Helvetica Neue"/>
              </a:rPr>
              <a:t>Giải</a:t>
            </a:r>
            <a:r>
              <a:rPr lang="en-US" sz="1600" b="1" dirty="0">
                <a:solidFill>
                  <a:srgbClr val="00B050"/>
                </a:solidFill>
                <a:latin typeface="Helvetica Neue"/>
              </a:rPr>
              <a:t> </a:t>
            </a:r>
            <a:r>
              <a:rPr lang="en-US" sz="1600" b="1" dirty="0" err="1">
                <a:solidFill>
                  <a:srgbClr val="00B050"/>
                </a:solidFill>
                <a:latin typeface="Helvetica Neue"/>
              </a:rPr>
              <a:t>pháp</a:t>
            </a:r>
            <a:r>
              <a:rPr lang="en-US" sz="1600" b="1" dirty="0">
                <a:solidFill>
                  <a:srgbClr val="00B050"/>
                </a:solidFill>
                <a:latin typeface="Helvetica Neue"/>
              </a:rPr>
              <a:t>:</a:t>
            </a:r>
            <a:r>
              <a:rPr lang="en-US" sz="1600" dirty="0">
                <a:latin typeface="Helvetica Neue"/>
              </a:rPr>
              <a:t> </a:t>
            </a:r>
            <a:r>
              <a:rPr lang="en-US" sz="1600" dirty="0" err="1">
                <a:latin typeface="Helvetica Neue"/>
              </a:rPr>
              <a:t>Sẽ</a:t>
            </a:r>
            <a:r>
              <a:rPr lang="en-US" sz="1600" dirty="0">
                <a:latin typeface="Helvetica Neue"/>
              </a:rPr>
              <a:t> </a:t>
            </a:r>
            <a:r>
              <a:rPr lang="en-US" sz="1600" dirty="0" err="1">
                <a:solidFill>
                  <a:srgbClr val="00B050"/>
                </a:solidFill>
                <a:latin typeface="Helvetica Neue"/>
              </a:rPr>
              <a:t>bỏ</a:t>
            </a:r>
            <a:r>
              <a:rPr lang="en-US" sz="1600" dirty="0">
                <a:solidFill>
                  <a:srgbClr val="00B050"/>
                </a:solidFill>
                <a:latin typeface="Helvetica Neue"/>
              </a:rPr>
              <a:t> </a:t>
            </a:r>
            <a:r>
              <a:rPr lang="en-US" sz="1600" dirty="0" err="1">
                <a:solidFill>
                  <a:srgbClr val="00B050"/>
                </a:solidFill>
                <a:latin typeface="Helvetica Neue"/>
              </a:rPr>
              <a:t>đi</a:t>
            </a:r>
            <a:r>
              <a:rPr lang="en-US" sz="1600" dirty="0">
                <a:solidFill>
                  <a:srgbClr val="00B050"/>
                </a:solidFill>
                <a:latin typeface="Helvetica Neue"/>
              </a:rPr>
              <a:t> </a:t>
            </a:r>
            <a:r>
              <a:rPr lang="en-US" sz="1600" dirty="0" err="1">
                <a:solidFill>
                  <a:srgbClr val="00B050"/>
                </a:solidFill>
                <a:latin typeface="Helvetica Neue"/>
              </a:rPr>
              <a:t>các</a:t>
            </a:r>
            <a:r>
              <a:rPr lang="en-US" sz="1600" dirty="0">
                <a:solidFill>
                  <a:srgbClr val="00B050"/>
                </a:solidFill>
                <a:latin typeface="Helvetica Neue"/>
              </a:rPr>
              <a:t> </a:t>
            </a:r>
            <a:r>
              <a:rPr lang="en-US" sz="1600" dirty="0" err="1">
                <a:solidFill>
                  <a:srgbClr val="00B050"/>
                </a:solidFill>
                <a:latin typeface="Helvetica Neue"/>
              </a:rPr>
              <a:t>cột</a:t>
            </a:r>
            <a:r>
              <a:rPr lang="en-US" sz="1600" dirty="0">
                <a:solidFill>
                  <a:srgbClr val="00B050"/>
                </a:solidFill>
                <a:latin typeface="Helvetica Neue"/>
              </a:rPr>
              <a:t> </a:t>
            </a:r>
            <a:r>
              <a:rPr lang="en-US" sz="1600" dirty="0" err="1">
                <a:solidFill>
                  <a:srgbClr val="00B050"/>
                </a:solidFill>
                <a:latin typeface="Helvetica Neue"/>
              </a:rPr>
              <a:t>thực</a:t>
            </a:r>
            <a:r>
              <a:rPr lang="en-US" sz="1600" dirty="0">
                <a:solidFill>
                  <a:srgbClr val="00B050"/>
                </a:solidFill>
                <a:latin typeface="Helvetica Neue"/>
              </a:rPr>
              <a:t> </a:t>
            </a:r>
            <a:r>
              <a:rPr lang="en-US" sz="1600" dirty="0" err="1">
                <a:solidFill>
                  <a:srgbClr val="00B050"/>
                </a:solidFill>
                <a:latin typeface="Helvetica Neue"/>
              </a:rPr>
              <a:t>sự</a:t>
            </a:r>
            <a:r>
              <a:rPr lang="en-US" sz="1600" dirty="0">
                <a:solidFill>
                  <a:srgbClr val="00B050"/>
                </a:solidFill>
                <a:latin typeface="Helvetica Neue"/>
              </a:rPr>
              <a:t> </a:t>
            </a:r>
            <a:r>
              <a:rPr lang="en-US" sz="1600" dirty="0" err="1">
                <a:solidFill>
                  <a:srgbClr val="00B050"/>
                </a:solidFill>
                <a:latin typeface="Helvetica Neue"/>
              </a:rPr>
              <a:t>không</a:t>
            </a:r>
            <a:r>
              <a:rPr lang="en-US" sz="1600" dirty="0">
                <a:solidFill>
                  <a:srgbClr val="00B050"/>
                </a:solidFill>
                <a:latin typeface="Helvetica Neue"/>
              </a:rPr>
              <a:t> </a:t>
            </a:r>
            <a:r>
              <a:rPr lang="en-US" sz="1600" dirty="0" err="1">
                <a:solidFill>
                  <a:srgbClr val="00B050"/>
                </a:solidFill>
                <a:latin typeface="Helvetica Neue"/>
              </a:rPr>
              <a:t>cần</a:t>
            </a:r>
            <a:r>
              <a:rPr lang="en-US" sz="1600" dirty="0">
                <a:solidFill>
                  <a:srgbClr val="00B050"/>
                </a:solidFill>
                <a:latin typeface="Helvetica Neue"/>
              </a:rPr>
              <a:t> </a:t>
            </a:r>
            <a:r>
              <a:rPr lang="en-US" sz="1600" dirty="0" err="1">
                <a:solidFill>
                  <a:srgbClr val="00B050"/>
                </a:solidFill>
                <a:latin typeface="Helvetica Neue"/>
              </a:rPr>
              <a:t>thiết</a:t>
            </a:r>
            <a:r>
              <a:rPr lang="en-US" sz="1600" dirty="0">
                <a:solidFill>
                  <a:srgbClr val="00B050"/>
                </a:solidFill>
                <a:latin typeface="Helvetica Neue"/>
              </a:rPr>
              <a:t> </a:t>
            </a:r>
            <a:r>
              <a:rPr lang="en-US" sz="1600" dirty="0" err="1">
                <a:solidFill>
                  <a:srgbClr val="00B050"/>
                </a:solidFill>
                <a:latin typeface="Helvetica Neue"/>
              </a:rPr>
              <a:t>mà</a:t>
            </a:r>
            <a:r>
              <a:rPr lang="en-US" sz="1600" dirty="0">
                <a:solidFill>
                  <a:srgbClr val="00B050"/>
                </a:solidFill>
                <a:latin typeface="Helvetica Neue"/>
              </a:rPr>
              <a:t> </a:t>
            </a:r>
            <a:r>
              <a:rPr lang="en-US" sz="1600" dirty="0" err="1">
                <a:solidFill>
                  <a:srgbClr val="00B050"/>
                </a:solidFill>
                <a:latin typeface="Helvetica Neue"/>
              </a:rPr>
              <a:t>có</a:t>
            </a:r>
            <a:r>
              <a:rPr lang="en-US" sz="1600" dirty="0">
                <a:solidFill>
                  <a:srgbClr val="00B050"/>
                </a:solidFill>
                <a:latin typeface="Helvetica Neue"/>
              </a:rPr>
              <a:t> </a:t>
            </a:r>
            <a:r>
              <a:rPr lang="en-US" sz="1600" dirty="0" err="1">
                <a:solidFill>
                  <a:srgbClr val="00B050"/>
                </a:solidFill>
                <a:latin typeface="Helvetica Neue"/>
              </a:rPr>
              <a:t>nhiều</a:t>
            </a:r>
            <a:r>
              <a:rPr lang="en-US" sz="1600" dirty="0">
                <a:solidFill>
                  <a:srgbClr val="00B050"/>
                </a:solidFill>
                <a:latin typeface="Helvetica Neue"/>
              </a:rPr>
              <a:t> </a:t>
            </a:r>
            <a:r>
              <a:rPr lang="en-US" sz="1600" dirty="0" err="1">
                <a:solidFill>
                  <a:srgbClr val="00B050"/>
                </a:solidFill>
                <a:latin typeface="Helvetica Neue"/>
              </a:rPr>
              <a:t>giá</a:t>
            </a:r>
            <a:r>
              <a:rPr lang="en-US" sz="1600" dirty="0">
                <a:solidFill>
                  <a:srgbClr val="00B050"/>
                </a:solidFill>
                <a:latin typeface="Helvetica Neue"/>
              </a:rPr>
              <a:t> </a:t>
            </a:r>
            <a:r>
              <a:rPr lang="en-US" sz="1600" dirty="0" err="1">
                <a:solidFill>
                  <a:srgbClr val="00B050"/>
                </a:solidFill>
                <a:latin typeface="Helvetica Neue"/>
              </a:rPr>
              <a:t>trị</a:t>
            </a:r>
            <a:r>
              <a:rPr lang="en-US" sz="1600" dirty="0">
                <a:solidFill>
                  <a:srgbClr val="00B050"/>
                </a:solidFill>
                <a:latin typeface="Helvetica Neue"/>
              </a:rPr>
              <a:t> </a:t>
            </a:r>
            <a:r>
              <a:rPr lang="en-US" sz="1600" dirty="0" err="1">
                <a:solidFill>
                  <a:srgbClr val="00B050"/>
                </a:solidFill>
                <a:latin typeface="Helvetica Neue"/>
              </a:rPr>
              <a:t>thiếu</a:t>
            </a:r>
            <a:r>
              <a:rPr lang="en-US" sz="1600" dirty="0">
                <a:latin typeface="Helvetica Neue"/>
              </a:rPr>
              <a:t> </a:t>
            </a:r>
            <a:r>
              <a:rPr lang="en-US" sz="1600" dirty="0" err="1">
                <a:latin typeface="Helvetica Neue"/>
              </a:rPr>
              <a:t>nh</a:t>
            </a:r>
            <a:r>
              <a:rPr lang="vi-VN" sz="1600" dirty="0">
                <a:latin typeface="Helvetica Neue"/>
              </a:rPr>
              <a:t>ư</a:t>
            </a:r>
            <a:r>
              <a:rPr lang="en-US" sz="1600" dirty="0">
                <a:latin typeface="Helvetica Neue"/>
              </a:rPr>
              <a:t> bedrooms, toilets, </a:t>
            </a:r>
            <a:r>
              <a:rPr lang="en-US" sz="1600" dirty="0" err="1">
                <a:latin typeface="Helvetica Neue"/>
              </a:rPr>
              <a:t>house_aspect</a:t>
            </a:r>
            <a:r>
              <a:rPr lang="en-US" sz="1600" dirty="0">
                <a:latin typeface="Helvetica Neue"/>
              </a:rPr>
              <a:t>, </a:t>
            </a:r>
            <a:r>
              <a:rPr lang="en-US" sz="1600" dirty="0" err="1">
                <a:latin typeface="Helvetica Neue"/>
              </a:rPr>
              <a:t>balcony_aspect</a:t>
            </a:r>
            <a:r>
              <a:rPr lang="en-US" sz="1600" dirty="0">
                <a:latin typeface="Helvetica Neue"/>
              </a:rPr>
              <a:t>. </a:t>
            </a:r>
            <a:r>
              <a:rPr lang="en-US" sz="1600" dirty="0" err="1">
                <a:latin typeface="Helvetica Neue"/>
              </a:rPr>
              <a:t>Và</a:t>
            </a:r>
            <a:r>
              <a:rPr lang="en-US" sz="1600" dirty="0">
                <a:latin typeface="Helvetica Neue"/>
              </a:rPr>
              <a:t> </a:t>
            </a:r>
            <a:r>
              <a:rPr lang="en-US" sz="1600" dirty="0" err="1">
                <a:latin typeface="Helvetica Neue"/>
              </a:rPr>
              <a:t>phần</a:t>
            </a:r>
            <a:r>
              <a:rPr lang="en-US" sz="1600" dirty="0">
                <a:latin typeface="Helvetica Neue"/>
              </a:rPr>
              <a:t> </a:t>
            </a:r>
            <a:r>
              <a:rPr lang="en-US" sz="1600" dirty="0" err="1">
                <a:latin typeface="Helvetica Neue"/>
              </a:rPr>
              <a:t>giá</a:t>
            </a:r>
            <a:r>
              <a:rPr lang="en-US" sz="1600" dirty="0">
                <a:latin typeface="Helvetica Neue"/>
              </a:rPr>
              <a:t> </a:t>
            </a:r>
            <a:r>
              <a:rPr lang="en-US" sz="1600" dirty="0" err="1">
                <a:latin typeface="Helvetica Neue"/>
              </a:rPr>
              <a:t>trị</a:t>
            </a:r>
            <a:r>
              <a:rPr lang="en-US" sz="1600" dirty="0">
                <a:latin typeface="Helvetica Neue"/>
              </a:rPr>
              <a:t> </a:t>
            </a:r>
            <a:r>
              <a:rPr lang="en-US" sz="1600" dirty="0" err="1">
                <a:latin typeface="Helvetica Neue"/>
              </a:rPr>
              <a:t>thiếu</a:t>
            </a:r>
            <a:r>
              <a:rPr lang="en-US" sz="1600" dirty="0">
                <a:latin typeface="Helvetica Neue"/>
              </a:rPr>
              <a:t> </a:t>
            </a:r>
            <a:r>
              <a:rPr lang="en-US" sz="1600" dirty="0" err="1">
                <a:latin typeface="Helvetica Neue"/>
              </a:rPr>
              <a:t>còn</a:t>
            </a:r>
            <a:r>
              <a:rPr lang="en-US" sz="1600" dirty="0">
                <a:latin typeface="Helvetica Neue"/>
              </a:rPr>
              <a:t> </a:t>
            </a:r>
            <a:r>
              <a:rPr lang="en-US" sz="1600" dirty="0" err="1">
                <a:latin typeface="Helvetica Neue"/>
              </a:rPr>
              <a:t>lại</a:t>
            </a:r>
            <a:r>
              <a:rPr lang="en-US" sz="1600" dirty="0">
                <a:latin typeface="Helvetica Neue"/>
              </a:rPr>
              <a:t>, </a:t>
            </a:r>
            <a:r>
              <a:rPr lang="en-US" sz="1600" dirty="0" err="1">
                <a:latin typeface="Helvetica Neue"/>
              </a:rPr>
              <a:t>nhóm</a:t>
            </a:r>
            <a:r>
              <a:rPr lang="en-US" sz="1600" dirty="0">
                <a:latin typeface="Helvetica Neue"/>
              </a:rPr>
              <a:t> </a:t>
            </a:r>
            <a:r>
              <a:rPr lang="en-US" sz="1600" dirty="0" err="1">
                <a:latin typeface="Helvetica Neue"/>
              </a:rPr>
              <a:t>sẽ</a:t>
            </a:r>
            <a:r>
              <a:rPr lang="en-US" sz="1600" dirty="0">
                <a:latin typeface="Helvetica Neue"/>
              </a:rPr>
              <a:t> </a:t>
            </a:r>
            <a:r>
              <a:rPr lang="en-US" sz="1600" dirty="0" err="1">
                <a:latin typeface="Helvetica Neue"/>
              </a:rPr>
              <a:t>tiếp</a:t>
            </a:r>
            <a:r>
              <a:rPr lang="en-US" sz="1600" dirty="0">
                <a:latin typeface="Helvetica Neue"/>
              </a:rPr>
              <a:t> </a:t>
            </a:r>
            <a:r>
              <a:rPr lang="en-US" sz="1600" dirty="0" err="1">
                <a:latin typeface="Helvetica Neue"/>
              </a:rPr>
              <a:t>tục</a:t>
            </a:r>
            <a:r>
              <a:rPr lang="en-US" sz="1600" dirty="0">
                <a:latin typeface="Helvetica Neue"/>
              </a:rPr>
              <a:t> </a:t>
            </a:r>
            <a:r>
              <a:rPr lang="en-US" sz="1600" dirty="0" err="1">
                <a:solidFill>
                  <a:srgbClr val="00B050"/>
                </a:solidFill>
                <a:latin typeface="Helvetica Neue"/>
              </a:rPr>
              <a:t>thử</a:t>
            </a:r>
            <a:r>
              <a:rPr lang="en-US" sz="1600" dirty="0">
                <a:solidFill>
                  <a:srgbClr val="00B050"/>
                </a:solidFill>
                <a:latin typeface="Helvetica Neue"/>
              </a:rPr>
              <a:t> </a:t>
            </a:r>
            <a:r>
              <a:rPr lang="en-US" sz="1600" dirty="0" err="1">
                <a:solidFill>
                  <a:srgbClr val="00B050"/>
                </a:solidFill>
                <a:latin typeface="Helvetica Neue"/>
              </a:rPr>
              <a:t>tìm</a:t>
            </a:r>
            <a:r>
              <a:rPr lang="en-US" sz="1600" dirty="0">
                <a:solidFill>
                  <a:srgbClr val="00B050"/>
                </a:solidFill>
                <a:latin typeface="Helvetica Neue"/>
              </a:rPr>
              <a:t> </a:t>
            </a:r>
            <a:r>
              <a:rPr lang="en-US" sz="1600" dirty="0" err="1">
                <a:solidFill>
                  <a:srgbClr val="00B050"/>
                </a:solidFill>
                <a:latin typeface="Helvetica Neue"/>
              </a:rPr>
              <a:t>trong</a:t>
            </a:r>
            <a:r>
              <a:rPr lang="en-US" sz="1600" dirty="0">
                <a:solidFill>
                  <a:srgbClr val="00B050"/>
                </a:solidFill>
                <a:latin typeface="Helvetica Neue"/>
              </a:rPr>
              <a:t> </a:t>
            </a:r>
            <a:r>
              <a:rPr lang="en-US" sz="1600" dirty="0" err="1">
                <a:solidFill>
                  <a:srgbClr val="00B050"/>
                </a:solidFill>
                <a:latin typeface="Helvetica Neue"/>
              </a:rPr>
              <a:t>phần</a:t>
            </a:r>
            <a:r>
              <a:rPr lang="en-US" sz="1600" dirty="0">
                <a:solidFill>
                  <a:srgbClr val="00B050"/>
                </a:solidFill>
                <a:latin typeface="Helvetica Neue"/>
              </a:rPr>
              <a:t> description</a:t>
            </a:r>
            <a:r>
              <a:rPr lang="en-US" sz="1600" dirty="0">
                <a:latin typeface="Helvetica Neue"/>
              </a:rPr>
              <a:t> </a:t>
            </a:r>
            <a:r>
              <a:rPr lang="en-US" sz="1600" dirty="0" err="1">
                <a:latin typeface="Helvetica Neue"/>
              </a:rPr>
              <a:t>của</a:t>
            </a:r>
            <a:r>
              <a:rPr lang="en-US" sz="1600" dirty="0">
                <a:latin typeface="Helvetica Neue"/>
              </a:rPr>
              <a:t> </a:t>
            </a:r>
            <a:r>
              <a:rPr lang="en-US" sz="1600" dirty="0" err="1">
                <a:latin typeface="Helvetica Neue"/>
              </a:rPr>
              <a:t>mỗi</a:t>
            </a:r>
            <a:r>
              <a:rPr lang="en-US" sz="1600" dirty="0">
                <a:latin typeface="Helvetica Neue"/>
              </a:rPr>
              <a:t> </a:t>
            </a:r>
            <a:r>
              <a:rPr lang="en-US" sz="1600" dirty="0" err="1">
                <a:latin typeface="Helvetica Neue"/>
              </a:rPr>
              <a:t>bản</a:t>
            </a:r>
            <a:r>
              <a:rPr lang="en-US" sz="1600" dirty="0">
                <a:latin typeface="Helvetica Neue"/>
              </a:rPr>
              <a:t> tin </a:t>
            </a:r>
            <a:r>
              <a:rPr lang="en-US" sz="1600" dirty="0" err="1">
                <a:latin typeface="Helvetica Neue"/>
              </a:rPr>
              <a:t>rao</a:t>
            </a:r>
            <a:r>
              <a:rPr lang="en-US" sz="1600" dirty="0">
                <a:latin typeface="Helvetica Neue"/>
              </a:rPr>
              <a:t> </a:t>
            </a:r>
            <a:r>
              <a:rPr lang="en-US" sz="1600" dirty="0" err="1">
                <a:latin typeface="Helvetica Neue"/>
              </a:rPr>
              <a:t>bán</a:t>
            </a:r>
            <a:r>
              <a:rPr lang="en-US" sz="1600" dirty="0">
                <a:latin typeface="Helvetica Neue"/>
              </a:rPr>
              <a:t> </a:t>
            </a:r>
            <a:r>
              <a:rPr lang="en-US" sz="1600" dirty="0" err="1">
                <a:latin typeface="Helvetica Neue"/>
              </a:rPr>
              <a:t>từ</a:t>
            </a:r>
            <a:r>
              <a:rPr lang="en-US" sz="1600" dirty="0">
                <a:latin typeface="Helvetica Neue"/>
              </a:rPr>
              <a:t> </a:t>
            </a:r>
            <a:r>
              <a:rPr lang="en-US" sz="1600" dirty="0" err="1">
                <a:latin typeface="Helvetica Neue"/>
              </a:rPr>
              <a:t>phần</a:t>
            </a:r>
            <a:r>
              <a:rPr lang="en-US" sz="1600" dirty="0">
                <a:latin typeface="Helvetica Neue"/>
              </a:rPr>
              <a:t> </a:t>
            </a:r>
            <a:r>
              <a:rPr lang="en-US" sz="1600" dirty="0" err="1">
                <a:latin typeface="Helvetica Neue"/>
              </a:rPr>
              <a:t>dữ</a:t>
            </a:r>
            <a:r>
              <a:rPr lang="en-US" sz="1600" dirty="0">
                <a:latin typeface="Helvetica Neue"/>
              </a:rPr>
              <a:t> </a:t>
            </a:r>
            <a:r>
              <a:rPr lang="en-US" sz="1600" dirty="0" err="1">
                <a:latin typeface="Helvetica Neue"/>
              </a:rPr>
              <a:t>liệu</a:t>
            </a:r>
            <a:r>
              <a:rPr lang="en-US" sz="1600" dirty="0">
                <a:latin typeface="Helvetica Neue"/>
              </a:rPr>
              <a:t> </a:t>
            </a:r>
            <a:r>
              <a:rPr lang="en-US" sz="1600" dirty="0" err="1">
                <a:latin typeface="Helvetica Neue"/>
              </a:rPr>
              <a:t>đã</a:t>
            </a:r>
            <a:r>
              <a:rPr lang="en-US" sz="1600" dirty="0">
                <a:latin typeface="Helvetica Neue"/>
              </a:rPr>
              <a:t> </a:t>
            </a:r>
            <a:r>
              <a:rPr lang="en-US" sz="1600" dirty="0" err="1">
                <a:latin typeface="Helvetica Neue"/>
              </a:rPr>
              <a:t>lấy</a:t>
            </a:r>
            <a:r>
              <a:rPr lang="en-US" sz="1600" dirty="0">
                <a:latin typeface="Helvetica Neue"/>
              </a:rPr>
              <a:t> đ</a:t>
            </a:r>
            <a:r>
              <a:rPr lang="vi-VN" sz="1600" dirty="0">
                <a:latin typeface="Helvetica Neue"/>
              </a:rPr>
              <a:t>ư</a:t>
            </a:r>
            <a:r>
              <a:rPr lang="en-US" sz="1600" dirty="0" err="1">
                <a:latin typeface="Helvetica Neue"/>
              </a:rPr>
              <a:t>ợc</a:t>
            </a:r>
            <a:r>
              <a:rPr lang="en-US" sz="1600" dirty="0">
                <a:latin typeface="Helvetica Neue"/>
              </a:rPr>
              <a:t> ban </a:t>
            </a:r>
            <a:r>
              <a:rPr lang="en-US" sz="1600" dirty="0" err="1">
                <a:latin typeface="Helvetica Neue"/>
              </a:rPr>
              <a:t>đầu</a:t>
            </a:r>
            <a:r>
              <a:rPr lang="en-US" sz="1600" dirty="0">
                <a:latin typeface="Helvetica Neue"/>
              </a:rPr>
              <a:t>.</a:t>
            </a:r>
          </a:p>
        </p:txBody>
      </p:sp>
      <p:sp>
        <p:nvSpPr>
          <p:cNvPr id="11" name="Arrow: Curved Down 10">
            <a:extLst>
              <a:ext uri="{FF2B5EF4-FFF2-40B4-BE49-F238E27FC236}">
                <a16:creationId xmlns:a16="http://schemas.microsoft.com/office/drawing/2014/main" id="{8D8F2AE6-B437-4A59-A209-123A892817A5}"/>
              </a:ext>
            </a:extLst>
          </p:cNvPr>
          <p:cNvSpPr/>
          <p:nvPr/>
        </p:nvSpPr>
        <p:spPr>
          <a:xfrm>
            <a:off x="4121834" y="829993"/>
            <a:ext cx="1083212" cy="492370"/>
          </a:xfrm>
          <a:prstGeom prst="curved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Arrow: Curved Left 20">
            <a:extLst>
              <a:ext uri="{FF2B5EF4-FFF2-40B4-BE49-F238E27FC236}">
                <a16:creationId xmlns:a16="http://schemas.microsoft.com/office/drawing/2014/main" id="{BF8142D4-42DF-4C4A-A10B-C19BF1F231D2}"/>
              </a:ext>
            </a:extLst>
          </p:cNvPr>
          <p:cNvSpPr/>
          <p:nvPr/>
        </p:nvSpPr>
        <p:spPr>
          <a:xfrm flipH="1" flipV="1">
            <a:off x="1366150" y="3231599"/>
            <a:ext cx="346822" cy="755403"/>
          </a:xfrm>
          <a:prstGeom prst="curved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Arrow: Curved Left 21">
            <a:extLst>
              <a:ext uri="{FF2B5EF4-FFF2-40B4-BE49-F238E27FC236}">
                <a16:creationId xmlns:a16="http://schemas.microsoft.com/office/drawing/2014/main" id="{9616012D-7136-4C72-8FF7-534A614DC507}"/>
              </a:ext>
            </a:extLst>
          </p:cNvPr>
          <p:cNvSpPr/>
          <p:nvPr/>
        </p:nvSpPr>
        <p:spPr>
          <a:xfrm>
            <a:off x="8070168" y="2082019"/>
            <a:ext cx="510115" cy="1245864"/>
          </a:xfrm>
          <a:prstGeom prst="curvedLef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32590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EA81853-BCE1-4B7C-922E-A502B7B5F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A53F3F5-328C-4AC3-B3C4-6A9D4C3D3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FB21825-551A-4A7A-BBFC-4EA87E6BBC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6535" y="863695"/>
            <a:ext cx="11298932" cy="4947170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dirty="0">
                <a:solidFill>
                  <a:srgbClr val="FFFFFF"/>
                </a:solidFill>
              </a:rPr>
              <a:t>THANK YOU FOR WATCHING</a:t>
            </a:r>
            <a:endParaRPr lang="en-US" sz="48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0ECACBD-42EC-44A4-B0DE-2DEDB73E1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BBB5757-5277-4AC5-8E2C-46B13387B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3643"/>
            <a:ext cx="7503637" cy="9499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B6A28B-8364-4204-B5B1-9E0244BE2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710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588DC-B69E-4785-A516-B2BB17BEE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2331"/>
          </a:xfrm>
        </p:spPr>
        <p:txBody>
          <a:bodyPr/>
          <a:lstStyle/>
          <a:p>
            <a:r>
              <a:rPr lang="en-US" dirty="0"/>
              <a:t>NỘI DUNG CHÍNH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00EA21E-C331-4511-BBF4-58646552B751}"/>
              </a:ext>
            </a:extLst>
          </p:cNvPr>
          <p:cNvSpPr/>
          <p:nvPr/>
        </p:nvSpPr>
        <p:spPr>
          <a:xfrm>
            <a:off x="2957674" y="5061389"/>
            <a:ext cx="20670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latin typeface="Calibri (Body)"/>
              </a:rPr>
              <a:t>Câu</a:t>
            </a:r>
            <a:r>
              <a:rPr lang="en-US" sz="2400" dirty="0">
                <a:latin typeface="Calibri (Body)"/>
              </a:rPr>
              <a:t> </a:t>
            </a:r>
            <a:r>
              <a:rPr lang="en-US" sz="2400" dirty="0" err="1">
                <a:latin typeface="Calibri (Body)"/>
              </a:rPr>
              <a:t>hỏi</a:t>
            </a:r>
            <a:r>
              <a:rPr lang="en-US" sz="2400" dirty="0">
                <a:latin typeface="Calibri (Body)"/>
              </a:rPr>
              <a:t> </a:t>
            </a:r>
            <a:r>
              <a:rPr lang="en-US" sz="2400" dirty="0" err="1">
                <a:latin typeface="Calibri (Body)"/>
              </a:rPr>
              <a:t>đặt</a:t>
            </a:r>
            <a:r>
              <a:rPr lang="en-US" sz="2400" dirty="0">
                <a:latin typeface="Calibri (Body)"/>
              </a:rPr>
              <a:t> ra?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851022F-29D1-4E33-8115-996C4E75B4D6}"/>
              </a:ext>
            </a:extLst>
          </p:cNvPr>
          <p:cNvSpPr/>
          <p:nvPr/>
        </p:nvSpPr>
        <p:spPr>
          <a:xfrm>
            <a:off x="7290216" y="5061389"/>
            <a:ext cx="22445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latin typeface="Calibri (Body)"/>
              </a:rPr>
              <a:t>Thu </a:t>
            </a:r>
            <a:r>
              <a:rPr lang="en-US" sz="2400" dirty="0" err="1">
                <a:latin typeface="Calibri (Body)"/>
              </a:rPr>
              <a:t>thập</a:t>
            </a:r>
            <a:r>
              <a:rPr lang="en-US" sz="2400" dirty="0">
                <a:latin typeface="Calibri (Body)"/>
              </a:rPr>
              <a:t> </a:t>
            </a:r>
            <a:r>
              <a:rPr lang="en-US" sz="2400" dirty="0" err="1">
                <a:latin typeface="Calibri (Body)"/>
              </a:rPr>
              <a:t>dữ</a:t>
            </a:r>
            <a:r>
              <a:rPr lang="en-US" sz="2400" dirty="0">
                <a:latin typeface="Calibri (Body)"/>
              </a:rPr>
              <a:t> </a:t>
            </a:r>
            <a:r>
              <a:rPr lang="en-US" sz="2400" dirty="0" err="1">
                <a:latin typeface="Calibri (Body)"/>
              </a:rPr>
              <a:t>liệu</a:t>
            </a:r>
            <a:endParaRPr lang="en-US" sz="2400" dirty="0">
              <a:latin typeface="Calibri (Body)"/>
            </a:endParaRPr>
          </a:p>
        </p:txBody>
      </p:sp>
      <p:pic>
        <p:nvPicPr>
          <p:cNvPr id="5" name="Picture 4" descr="A picture containing black, tower, white, building&#10;&#10;Description automatically generated">
            <a:extLst>
              <a:ext uri="{FF2B5EF4-FFF2-40B4-BE49-F238E27FC236}">
                <a16:creationId xmlns:a16="http://schemas.microsoft.com/office/drawing/2014/main" id="{FE9ECA9A-32D7-4E76-8A6D-3B5C2A147A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7674" y="2555419"/>
            <a:ext cx="2438400" cy="2438400"/>
          </a:xfrm>
          <a:prstGeom prst="rect">
            <a:avLst/>
          </a:prstGeom>
        </p:spPr>
      </p:pic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E440FD5D-FD05-486A-A6F8-9617B9B65D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0216" y="2614470"/>
            <a:ext cx="2438400" cy="237083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632410-5A2D-4996-AACB-672FF27F5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411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51FF79C5-3B56-437F-A261-041AE69C3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7670" y="5474331"/>
            <a:ext cx="8862293" cy="689514"/>
          </a:xfrm>
        </p:spPr>
        <p:txBody>
          <a:bodyPr>
            <a:normAutofit/>
          </a:bodyPr>
          <a:lstStyle/>
          <a:p>
            <a:pPr algn="r"/>
            <a:r>
              <a:rPr lang="en-US" sz="2400" b="1">
                <a:solidFill>
                  <a:schemeClr val="bg1"/>
                </a:solidFill>
                <a:latin typeface="Calibri (Body)"/>
              </a:rPr>
              <a:t>Câu hỏi đặt ra?</a:t>
            </a:r>
            <a:endParaRPr lang="en-US" sz="2400" b="1" dirty="0">
              <a:solidFill>
                <a:schemeClr val="bg1"/>
              </a:solidFill>
              <a:latin typeface="Calibri (Body)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B03B39-AFF9-47FB-9F87-8359EFD898E4}"/>
              </a:ext>
            </a:extLst>
          </p:cNvPr>
          <p:cNvSpPr/>
          <p:nvPr/>
        </p:nvSpPr>
        <p:spPr>
          <a:xfrm>
            <a:off x="480589" y="3690816"/>
            <a:ext cx="41181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vi-VN" dirty="0">
                <a:solidFill>
                  <a:srgbClr val="00B050"/>
                </a:solidFill>
                <a:latin typeface="Helvetica Neue"/>
              </a:rPr>
              <a:t>Cho các thông tin về</a:t>
            </a:r>
            <a:r>
              <a:rPr lang="en-US" dirty="0">
                <a:solidFill>
                  <a:srgbClr val="00B05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Helvetica Neue"/>
              </a:rPr>
              <a:t>một</a:t>
            </a:r>
            <a:r>
              <a:rPr lang="vi-VN" dirty="0">
                <a:solidFill>
                  <a:srgbClr val="00B050"/>
                </a:solidFill>
                <a:latin typeface="Helvetica Neue"/>
              </a:rPr>
              <a:t> căn nhà</a:t>
            </a:r>
            <a:endParaRPr lang="en-US" dirty="0">
              <a:solidFill>
                <a:srgbClr val="00B050"/>
              </a:solidFill>
              <a:latin typeface="Helvetica Neue"/>
            </a:endParaRPr>
          </a:p>
          <a:p>
            <a:pPr algn="ctr"/>
            <a:r>
              <a:rPr lang="en-US" i="1" dirty="0">
                <a:solidFill>
                  <a:srgbClr val="000000"/>
                </a:solidFill>
                <a:latin typeface="Helvetica Neue"/>
              </a:rPr>
              <a:t>(đ</a:t>
            </a:r>
            <a:r>
              <a:rPr lang="vi-VN" i="1" dirty="0">
                <a:solidFill>
                  <a:srgbClr val="000000"/>
                </a:solidFill>
                <a:latin typeface="Helvetica Neue"/>
              </a:rPr>
              <a:t>ường</a:t>
            </a:r>
            <a:r>
              <a:rPr lang="en-US" i="1" dirty="0">
                <a:solidFill>
                  <a:srgbClr val="000000"/>
                </a:solidFill>
                <a:latin typeface="Helvetica Neue"/>
              </a:rPr>
              <a:t>, h</a:t>
            </a:r>
            <a:r>
              <a:rPr lang="vi-VN" i="1" dirty="0">
                <a:solidFill>
                  <a:srgbClr val="000000"/>
                </a:solidFill>
                <a:latin typeface="Helvetica Neue"/>
              </a:rPr>
              <a:t>uyện/</a:t>
            </a:r>
            <a:r>
              <a:rPr lang="en-US" i="1" dirty="0">
                <a:solidFill>
                  <a:srgbClr val="000000"/>
                </a:solidFill>
                <a:latin typeface="Helvetica Neue"/>
              </a:rPr>
              <a:t>q</a:t>
            </a:r>
            <a:r>
              <a:rPr lang="vi-VN" i="1" dirty="0">
                <a:solidFill>
                  <a:srgbClr val="000000"/>
                </a:solidFill>
                <a:latin typeface="Helvetica Neue"/>
              </a:rPr>
              <a:t>uận</a:t>
            </a:r>
            <a:r>
              <a:rPr lang="en-US" i="1" dirty="0">
                <a:solidFill>
                  <a:srgbClr val="000000"/>
                </a:solidFill>
                <a:latin typeface="Helvetica Neue"/>
              </a:rPr>
              <a:t>, m</a:t>
            </a:r>
            <a:r>
              <a:rPr lang="vi-VN" i="1" dirty="0">
                <a:solidFill>
                  <a:srgbClr val="000000"/>
                </a:solidFill>
                <a:latin typeface="Helvetica Neue"/>
              </a:rPr>
              <a:t>ặt tiền</a:t>
            </a:r>
            <a:r>
              <a:rPr lang="en-US" i="1" dirty="0">
                <a:solidFill>
                  <a:srgbClr val="000000"/>
                </a:solidFill>
                <a:latin typeface="Helvetica Neue"/>
              </a:rPr>
              <a:t>, đ</a:t>
            </a:r>
            <a:r>
              <a:rPr lang="vi-VN" i="1" dirty="0">
                <a:solidFill>
                  <a:srgbClr val="000000"/>
                </a:solidFill>
                <a:latin typeface="Helvetica Neue"/>
              </a:rPr>
              <a:t>ường vào</a:t>
            </a:r>
            <a:r>
              <a:rPr lang="en-US" i="1" dirty="0">
                <a:solidFill>
                  <a:srgbClr val="000000"/>
                </a:solidFill>
                <a:latin typeface="Helvetica Neue"/>
              </a:rPr>
              <a:t>, </a:t>
            </a:r>
            <a:r>
              <a:rPr lang="en-US" i="1" dirty="0" err="1">
                <a:solidFill>
                  <a:srgbClr val="000000"/>
                </a:solidFill>
                <a:latin typeface="Helvetica Neue"/>
              </a:rPr>
              <a:t>diện</a:t>
            </a:r>
            <a:r>
              <a:rPr lang="en-US" i="1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i="1" dirty="0" err="1">
                <a:solidFill>
                  <a:srgbClr val="000000"/>
                </a:solidFill>
                <a:latin typeface="Helvetica Neue"/>
              </a:rPr>
              <a:t>tích</a:t>
            </a:r>
            <a:r>
              <a:rPr lang="en-US" i="1" dirty="0">
                <a:solidFill>
                  <a:srgbClr val="000000"/>
                </a:solidFill>
                <a:latin typeface="Helvetica Neue"/>
              </a:rPr>
              <a:t>, n</a:t>
            </a:r>
            <a:r>
              <a:rPr lang="vi-VN" i="1" dirty="0">
                <a:solidFill>
                  <a:srgbClr val="000000"/>
                </a:solidFill>
                <a:latin typeface="Helvetica Neue"/>
              </a:rPr>
              <a:t>ội thất</a:t>
            </a:r>
            <a:r>
              <a:rPr lang="en-US" i="1" dirty="0">
                <a:solidFill>
                  <a:srgbClr val="000000"/>
                </a:solidFill>
                <a:latin typeface="Helvetica Neue"/>
              </a:rPr>
              <a:t>, s</a:t>
            </a:r>
            <a:r>
              <a:rPr lang="vi-VN" i="1" dirty="0">
                <a:solidFill>
                  <a:srgbClr val="000000"/>
                </a:solidFill>
                <a:latin typeface="Helvetica Neue"/>
              </a:rPr>
              <a:t>ố</a:t>
            </a:r>
            <a:r>
              <a:rPr lang="en-US" i="1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vi-VN" i="1" dirty="0">
                <a:solidFill>
                  <a:srgbClr val="000000"/>
                </a:solidFill>
                <a:latin typeface="Helvetica Neue"/>
              </a:rPr>
              <a:t>tầng</a:t>
            </a:r>
            <a:r>
              <a:rPr lang="en-US" i="1" dirty="0">
                <a:solidFill>
                  <a:srgbClr val="000000"/>
                </a:solidFill>
                <a:latin typeface="Helvetica Neue"/>
              </a:rPr>
              <a:t>,…)</a:t>
            </a:r>
            <a:endParaRPr lang="vi-VN" i="1" dirty="0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5F692EE-9A64-4D3A-9D68-A59FB8DA31A4}"/>
              </a:ext>
            </a:extLst>
          </p:cNvPr>
          <p:cNvSpPr/>
          <p:nvPr/>
        </p:nvSpPr>
        <p:spPr>
          <a:xfrm>
            <a:off x="7822192" y="3690816"/>
            <a:ext cx="41181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  <a:latin typeface="Helvetica Neue"/>
              </a:rPr>
              <a:t>Căn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nhà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này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có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giá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là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bao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nhiêu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tiền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?</a:t>
            </a:r>
            <a:endParaRPr lang="vi-VN" dirty="0">
              <a:solidFill>
                <a:srgbClr val="FF0000"/>
              </a:solidFill>
              <a:latin typeface="Helvetica Neue"/>
            </a:endParaRPr>
          </a:p>
        </p:txBody>
      </p:sp>
      <p:pic>
        <p:nvPicPr>
          <p:cNvPr id="21" name="Picture 20" descr="A close up of a logo&#10;&#10;Description automatically generated">
            <a:extLst>
              <a:ext uri="{FF2B5EF4-FFF2-40B4-BE49-F238E27FC236}">
                <a16:creationId xmlns:a16="http://schemas.microsoft.com/office/drawing/2014/main" id="{C13A8D13-E143-4ADC-BFAB-F1E7D3F652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0456" y="2035712"/>
            <a:ext cx="2051087" cy="1082682"/>
          </a:xfrm>
          <a:prstGeom prst="rect">
            <a:avLst/>
          </a:prstGeom>
        </p:spPr>
      </p:pic>
      <p:pic>
        <p:nvPicPr>
          <p:cNvPr id="25" name="Picture 24" descr="A picture containing comb, clock&#10;&#10;Description automatically generated">
            <a:extLst>
              <a:ext uri="{FF2B5EF4-FFF2-40B4-BE49-F238E27FC236}">
                <a16:creationId xmlns:a16="http://schemas.microsoft.com/office/drawing/2014/main" id="{5A8E05C3-D837-40C8-BEAE-C76E128AA8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333" y="1011698"/>
            <a:ext cx="2871918" cy="2501710"/>
          </a:xfrm>
          <a:prstGeom prst="rect">
            <a:avLst/>
          </a:prstGeom>
        </p:spPr>
      </p:pic>
      <p:pic>
        <p:nvPicPr>
          <p:cNvPr id="27" name="Picture 26" descr="A close up of a logo&#10;&#10;Description automatically generated">
            <a:extLst>
              <a:ext uri="{FF2B5EF4-FFF2-40B4-BE49-F238E27FC236}">
                <a16:creationId xmlns:a16="http://schemas.microsoft.com/office/drawing/2014/main" id="{1ECBA55C-F52B-4670-B7E4-F2CA89C75D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78216" y="2101069"/>
            <a:ext cx="1513451" cy="1513451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7E12BD33-1E60-4BDB-A1B0-44D5860D15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19748" y="1195756"/>
            <a:ext cx="1326832" cy="2317652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E659DA4-4456-4640-9766-18107395D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330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51FF79C5-3B56-437F-A261-041AE69C3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7670" y="5474331"/>
            <a:ext cx="8862293" cy="689514"/>
          </a:xfrm>
        </p:spPr>
        <p:txBody>
          <a:bodyPr>
            <a:normAutofit/>
          </a:bodyPr>
          <a:lstStyle/>
          <a:p>
            <a:pPr algn="r"/>
            <a:r>
              <a:rPr lang="en-US" sz="2400" b="1" dirty="0">
                <a:solidFill>
                  <a:schemeClr val="bg1"/>
                </a:solidFill>
                <a:latin typeface="Calibri (Body)"/>
              </a:rPr>
              <a:t>LỢI ÍCH CỦA CÂU </a:t>
            </a:r>
            <a:r>
              <a:rPr lang="en-US" sz="2400" b="1" dirty="0" err="1">
                <a:solidFill>
                  <a:schemeClr val="bg1"/>
                </a:solidFill>
                <a:latin typeface="Calibri (Body)"/>
              </a:rPr>
              <a:t>Hỏi</a:t>
            </a:r>
            <a:endParaRPr lang="en-US" sz="2400" b="1" dirty="0">
              <a:solidFill>
                <a:schemeClr val="bg1"/>
              </a:solidFill>
              <a:latin typeface="Calibri (Body)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EDAEA1-BCB7-4686-998B-AE42378A2C6A}"/>
              </a:ext>
            </a:extLst>
          </p:cNvPr>
          <p:cNvSpPr/>
          <p:nvPr/>
        </p:nvSpPr>
        <p:spPr>
          <a:xfrm>
            <a:off x="2138197" y="1126589"/>
            <a:ext cx="71765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vi-VN" dirty="0">
                <a:solidFill>
                  <a:srgbClr val="000000"/>
                </a:solidFill>
                <a:latin typeface="Helvetica Neue"/>
              </a:rPr>
              <a:t>Người bán có thể dự đoán được giá trị căn nhà mà mình muốn bán.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719D227-DC23-4006-9459-B9B644C1E0BF}"/>
              </a:ext>
            </a:extLst>
          </p:cNvPr>
          <p:cNvSpPr/>
          <p:nvPr/>
        </p:nvSpPr>
        <p:spPr>
          <a:xfrm>
            <a:off x="772037" y="2978680"/>
            <a:ext cx="93856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vi-VN" dirty="0">
                <a:solidFill>
                  <a:srgbClr val="000000"/>
                </a:solidFill>
                <a:latin typeface="Helvetica Neue"/>
              </a:rPr>
              <a:t>Người mua có thể ước lượng được căn nhà mình muốn mua có giá cả hợp lý hay không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?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841C254-33E1-4A73-A4D7-A1EB4227C4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7694" y="2160888"/>
            <a:ext cx="1620134" cy="170716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24EFD3C-E082-4F93-86D8-379740C749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518062" y="680893"/>
            <a:ext cx="1620135" cy="1951427"/>
          </a:xfrm>
          <a:prstGeom prst="rect">
            <a:avLst/>
          </a:prstGeom>
        </p:spPr>
      </p:pic>
      <p:pic>
        <p:nvPicPr>
          <p:cNvPr id="14" name="Picture 13" descr="A close up of a sign&#10;&#10;Description automatically generated">
            <a:extLst>
              <a:ext uri="{FF2B5EF4-FFF2-40B4-BE49-F238E27FC236}">
                <a16:creationId xmlns:a16="http://schemas.microsoft.com/office/drawing/2014/main" id="{390CAF37-2CFF-49BC-830F-425E9CDD6F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7285" y="1544512"/>
            <a:ext cx="1176056" cy="1087808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33A38562-5D32-4B92-AAB9-B0EB514A7A3A}"/>
              </a:ext>
            </a:extLst>
          </p:cNvPr>
          <p:cNvSpPr/>
          <p:nvPr/>
        </p:nvSpPr>
        <p:spPr>
          <a:xfrm>
            <a:off x="772037" y="4573973"/>
            <a:ext cx="105625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err="1">
                <a:solidFill>
                  <a:srgbClr val="FF0000"/>
                </a:solidFill>
                <a:latin typeface="Helvetica Neue"/>
              </a:rPr>
              <a:t>Nguồn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gốc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câu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hỏi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: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bắt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nguồn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từ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việc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mua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,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bán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nhà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ở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diễn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ra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hằng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ngày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trong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lĩnh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vực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bất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động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sản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6754447-251A-44C1-B228-9DC835A5D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303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19108840-FFCC-42C7-88AD-7039908F3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5748" y="5474331"/>
            <a:ext cx="6944216" cy="689514"/>
          </a:xfrm>
        </p:spPr>
        <p:txBody>
          <a:bodyPr>
            <a:noAutofit/>
          </a:bodyPr>
          <a:lstStyle/>
          <a:p>
            <a:pPr algn="r"/>
            <a:r>
              <a:rPr lang="en-US" sz="2400" b="1" dirty="0">
                <a:solidFill>
                  <a:schemeClr val="bg1"/>
                </a:solidFill>
                <a:latin typeface="Calibri (Body)"/>
              </a:rPr>
              <a:t>THU THẬP DỮ LIỆU – PARSE HTML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5E32CB8-99EA-442F-BDA2-2842973F24B7}"/>
              </a:ext>
            </a:extLst>
          </p:cNvPr>
          <p:cNvSpPr/>
          <p:nvPr/>
        </p:nvSpPr>
        <p:spPr>
          <a:xfrm>
            <a:off x="351600" y="694155"/>
            <a:ext cx="71765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solidFill>
                  <a:srgbClr val="FF0000"/>
                </a:solidFill>
                <a:latin typeface="Helvetica Neue"/>
              </a:rPr>
              <a:t>Trang web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thu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thập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dữ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liệu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: </a:t>
            </a:r>
            <a:r>
              <a:rPr lang="en-US" dirty="0">
                <a:solidFill>
                  <a:srgbClr val="0070C0"/>
                </a:solidFill>
                <a:latin typeface="Helvetica Neue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https://batdongsan.com.vn/</a:t>
            </a:r>
            <a:r>
              <a:rPr lang="en-US" dirty="0">
                <a:solidFill>
                  <a:srgbClr val="0070C0"/>
                </a:solidFill>
                <a:latin typeface="Helvetica Neue"/>
              </a:rPr>
              <a:t> 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C0CACB-D0D8-4921-AB5E-D6258B4F0D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9689" y="1063487"/>
            <a:ext cx="7792622" cy="441084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5939CC-9E38-4ADD-976E-70DCB2152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947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0EB7086-616E-4D44-94BE-D0F763561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56981F2-287B-4FF9-ADF9-BA62CF2D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3900"/>
            <a:ext cx="12192000" cy="61341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5E32CB8-99EA-442F-BDA2-2842973F24B7}"/>
              </a:ext>
            </a:extLst>
          </p:cNvPr>
          <p:cNvSpPr/>
          <p:nvPr/>
        </p:nvSpPr>
        <p:spPr>
          <a:xfrm>
            <a:off x="365668" y="694155"/>
            <a:ext cx="71765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Thu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thập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dữ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liệu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về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các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tin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rao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“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Bán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nhà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riêng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tại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Tp.Hồ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Chí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Minh”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E8D2DF0-4F37-4771-87BA-224BC75A1D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1322" y="1093232"/>
            <a:ext cx="7089522" cy="5246246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E5439FD-468D-42A1-884A-24044B984792}"/>
              </a:ext>
            </a:extLst>
          </p:cNvPr>
          <p:cNvSpPr/>
          <p:nvPr/>
        </p:nvSpPr>
        <p:spPr>
          <a:xfrm>
            <a:off x="848712" y="1467753"/>
            <a:ext cx="2310734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Parse HTML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để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lấy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:</a:t>
            </a:r>
          </a:p>
          <a:p>
            <a:pPr algn="just"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 + Title.</a:t>
            </a:r>
          </a:p>
          <a:p>
            <a:pPr algn="just"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 + Detail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url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.</a:t>
            </a:r>
          </a:p>
          <a:p>
            <a:pPr algn="just"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 + Price.</a:t>
            </a:r>
          </a:p>
          <a:p>
            <a:pPr algn="just"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 + Area.</a:t>
            </a:r>
          </a:p>
          <a:p>
            <a:pPr algn="just"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 + District.</a:t>
            </a:r>
          </a:p>
          <a:p>
            <a:pPr algn="just"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 + Up time.</a:t>
            </a:r>
            <a:endParaRPr lang="en-US" dirty="0">
              <a:solidFill>
                <a:srgbClr val="FF0000"/>
              </a:solidFill>
              <a:latin typeface="Helvetica Neue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45C5E0-82F4-4E24-9E6C-D0B54469B183}"/>
              </a:ext>
            </a:extLst>
          </p:cNvPr>
          <p:cNvSpPr/>
          <p:nvPr/>
        </p:nvSpPr>
        <p:spPr>
          <a:xfrm>
            <a:off x="446534" y="4613111"/>
            <a:ext cx="4070133" cy="155427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Ở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mỗi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lần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parse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tại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một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page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của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trang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web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nhóm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đều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thực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kiểm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tra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việc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lấy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dữ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liệu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có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hợp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pháp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hay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không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tại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file robots.txt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của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trang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web:</a:t>
            </a:r>
          </a:p>
          <a:p>
            <a:pPr algn="just">
              <a:spcAft>
                <a:spcPts val="600"/>
              </a:spcAft>
            </a:pPr>
            <a:r>
              <a:rPr lang="en-US" dirty="0">
                <a:solidFill>
                  <a:srgbClr val="0070C0"/>
                </a:solidFill>
                <a:latin typeface="Helvetica Neu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https://batdongsan.com.vn/robots.txt</a:t>
            </a:r>
            <a:endParaRPr lang="en-US" dirty="0">
              <a:solidFill>
                <a:srgbClr val="0070C0"/>
              </a:solidFill>
              <a:latin typeface="Helvetica Neue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14C0789-4517-414B-AB13-9CA7154E1786}"/>
              </a:ext>
            </a:extLst>
          </p:cNvPr>
          <p:cNvSpPr/>
          <p:nvPr/>
        </p:nvSpPr>
        <p:spPr>
          <a:xfrm>
            <a:off x="946022" y="1856935"/>
            <a:ext cx="1331722" cy="659659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4DC8DFB-6B02-4CB8-BD58-70A1A5AA0B16}"/>
              </a:ext>
            </a:extLst>
          </p:cNvPr>
          <p:cNvSpPr/>
          <p:nvPr/>
        </p:nvSpPr>
        <p:spPr>
          <a:xfrm>
            <a:off x="946022" y="2574476"/>
            <a:ext cx="1331722" cy="1386268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0B4E38C-A2B2-4DAB-A32C-D84E4605C817}"/>
              </a:ext>
            </a:extLst>
          </p:cNvPr>
          <p:cNvCxnSpPr>
            <a:cxnSpLocks/>
          </p:cNvCxnSpPr>
          <p:nvPr/>
        </p:nvCxnSpPr>
        <p:spPr>
          <a:xfrm flipV="1">
            <a:off x="2277744" y="1856936"/>
            <a:ext cx="2631881" cy="3693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2BF862E-2307-47C7-8C17-33D508061AF1}"/>
              </a:ext>
            </a:extLst>
          </p:cNvPr>
          <p:cNvCxnSpPr>
            <a:cxnSpLocks/>
          </p:cNvCxnSpPr>
          <p:nvPr/>
        </p:nvCxnSpPr>
        <p:spPr>
          <a:xfrm>
            <a:off x="2277744" y="3168961"/>
            <a:ext cx="419925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C3B4BF-549A-4CAC-9279-524CB62DB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995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0EB7086-616E-4D44-94BE-D0F763561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56981F2-287B-4FF9-ADF9-BA62CF2D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3900"/>
            <a:ext cx="12192000" cy="61341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5E32CB8-99EA-442F-BDA2-2842973F24B7}"/>
              </a:ext>
            </a:extLst>
          </p:cNvPr>
          <p:cNvSpPr/>
          <p:nvPr/>
        </p:nvSpPr>
        <p:spPr>
          <a:xfrm>
            <a:off x="365668" y="637759"/>
            <a:ext cx="45439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Ở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mỗi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bản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tin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rao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bán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nhóm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muốn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lấy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thêm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một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số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thông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tin chi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tiết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:</a:t>
            </a:r>
            <a:endParaRPr lang="en-US" dirty="0">
              <a:solidFill>
                <a:srgbClr val="FF0000"/>
              </a:solidFill>
              <a:latin typeface="Helvetica Neue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E5439FD-468D-42A1-884A-24044B984792}"/>
              </a:ext>
            </a:extLst>
          </p:cNvPr>
          <p:cNvSpPr/>
          <p:nvPr/>
        </p:nvSpPr>
        <p:spPr>
          <a:xfrm>
            <a:off x="848712" y="1467753"/>
            <a:ext cx="2310734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Parse HTML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để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lấy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:</a:t>
            </a:r>
          </a:p>
          <a:p>
            <a:pPr algn="just"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 +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Decription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.</a:t>
            </a:r>
          </a:p>
          <a:p>
            <a:pPr algn="just"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 + Features:</a:t>
            </a:r>
          </a:p>
          <a:p>
            <a:pPr algn="just"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Helvetica Neue"/>
                <a:ea typeface="Cambria Math" panose="02040503050406030204" pitchFamily="18" charset="0"/>
              </a:rPr>
              <a:t>    •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Address.</a:t>
            </a:r>
          </a:p>
          <a:p>
            <a:pPr algn="just"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Helvetica Neue"/>
                <a:ea typeface="Cambria Math" panose="02040503050406030204" pitchFamily="18" charset="0"/>
              </a:rPr>
              <a:t>    •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Front.</a:t>
            </a:r>
          </a:p>
          <a:p>
            <a:pPr algn="just"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Helvetica Neue"/>
                <a:ea typeface="Cambria Math" panose="02040503050406030204" pitchFamily="18" charset="0"/>
              </a:rPr>
              <a:t>    •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Entrance.</a:t>
            </a:r>
          </a:p>
          <a:p>
            <a:pPr algn="just"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Helvetica Neue"/>
                <a:ea typeface="Cambria Math" panose="02040503050406030204" pitchFamily="18" charset="0"/>
              </a:rPr>
              <a:t>    •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….</a:t>
            </a:r>
            <a:endParaRPr lang="en-US" dirty="0">
              <a:solidFill>
                <a:srgbClr val="FF0000"/>
              </a:solidFill>
              <a:latin typeface="Helvetica Neue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45C5E0-82F4-4E24-9E6C-D0B54469B183}"/>
              </a:ext>
            </a:extLst>
          </p:cNvPr>
          <p:cNvSpPr/>
          <p:nvPr/>
        </p:nvSpPr>
        <p:spPr>
          <a:xfrm>
            <a:off x="446534" y="4613111"/>
            <a:ext cx="4070133" cy="155427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Ở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mỗi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lần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parse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tại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bản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tin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rao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bán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của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trang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web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nhóm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đều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thực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kiểm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tra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việc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lấy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dữ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liệu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có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hợp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pháp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hay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không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tại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file robots.txt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của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trang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web:</a:t>
            </a:r>
          </a:p>
          <a:p>
            <a:pPr algn="just">
              <a:spcAft>
                <a:spcPts val="600"/>
              </a:spcAft>
            </a:pPr>
            <a:r>
              <a:rPr lang="en-US" dirty="0">
                <a:solidFill>
                  <a:srgbClr val="0070C0"/>
                </a:solidFill>
                <a:latin typeface="Helvetica Neu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https://batdongsan.com.vn/robots.txt</a:t>
            </a:r>
            <a:endParaRPr lang="en-US" dirty="0">
              <a:solidFill>
                <a:srgbClr val="0070C0"/>
              </a:solidFill>
              <a:latin typeface="Helvetica Neue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14C0789-4517-414B-AB13-9CA7154E1786}"/>
              </a:ext>
            </a:extLst>
          </p:cNvPr>
          <p:cNvSpPr/>
          <p:nvPr/>
        </p:nvSpPr>
        <p:spPr>
          <a:xfrm>
            <a:off x="946022" y="1856936"/>
            <a:ext cx="1396444" cy="313274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4DC8DFB-6B02-4CB8-BD58-70A1A5AA0B16}"/>
              </a:ext>
            </a:extLst>
          </p:cNvPr>
          <p:cNvSpPr/>
          <p:nvPr/>
        </p:nvSpPr>
        <p:spPr>
          <a:xfrm>
            <a:off x="935238" y="2208628"/>
            <a:ext cx="1414895" cy="1715855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0B4E38C-A2B2-4DAB-A32C-D84E4605C817}"/>
              </a:ext>
            </a:extLst>
          </p:cNvPr>
          <p:cNvCxnSpPr>
            <a:cxnSpLocks/>
          </p:cNvCxnSpPr>
          <p:nvPr/>
        </p:nvCxnSpPr>
        <p:spPr>
          <a:xfrm>
            <a:off x="2350133" y="2019300"/>
            <a:ext cx="3562979" cy="457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2BF862E-2307-47C7-8C17-33D508061AF1}"/>
              </a:ext>
            </a:extLst>
          </p:cNvPr>
          <p:cNvCxnSpPr>
            <a:cxnSpLocks/>
          </p:cNvCxnSpPr>
          <p:nvPr/>
        </p:nvCxnSpPr>
        <p:spPr>
          <a:xfrm>
            <a:off x="2350133" y="3085765"/>
            <a:ext cx="3502954" cy="19561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A4C8834D-19AE-4BFE-BE49-F9E9C560CD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3112" y="548640"/>
            <a:ext cx="5772330" cy="630936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88EFD2-FBF3-43C0-84BD-BEABF22AD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986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19108840-FFCC-42C7-88AD-7039908F3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5748" y="5474331"/>
            <a:ext cx="6944216" cy="689514"/>
          </a:xfrm>
        </p:spPr>
        <p:txBody>
          <a:bodyPr>
            <a:noAutofit/>
          </a:bodyPr>
          <a:lstStyle/>
          <a:p>
            <a:pPr algn="r"/>
            <a:r>
              <a:rPr lang="en-US" sz="2400" b="1" dirty="0">
                <a:solidFill>
                  <a:schemeClr val="bg1"/>
                </a:solidFill>
                <a:latin typeface="Calibri (Body)"/>
              </a:rPr>
              <a:t>THU THẬP DỮ LIỆU – LẤY DỮ LIỆU CẦN QUAN TÂM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5E32CB8-99EA-442F-BDA2-2842973F24B7}"/>
              </a:ext>
            </a:extLst>
          </p:cNvPr>
          <p:cNvSpPr/>
          <p:nvPr/>
        </p:nvSpPr>
        <p:spPr>
          <a:xfrm>
            <a:off x="4357082" y="1022603"/>
            <a:ext cx="70939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err="1">
                <a:latin typeface="Helvetica Neue"/>
              </a:rPr>
              <a:t>Dữ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liệu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thu</a:t>
            </a:r>
            <a:r>
              <a:rPr lang="en-US" dirty="0">
                <a:latin typeface="Helvetica Neue"/>
              </a:rPr>
              <a:t> đ</a:t>
            </a:r>
            <a:r>
              <a:rPr lang="vi-VN" dirty="0">
                <a:latin typeface="Helvetica Neue"/>
              </a:rPr>
              <a:t>ư</a:t>
            </a:r>
            <a:r>
              <a:rPr lang="en-US" dirty="0" err="1">
                <a:latin typeface="Helvetica Neue"/>
              </a:rPr>
              <a:t>ợc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từ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trang</a:t>
            </a:r>
            <a:r>
              <a:rPr lang="en-US" dirty="0">
                <a:latin typeface="Helvetica Neue"/>
              </a:rPr>
              <a:t> web </a:t>
            </a:r>
            <a:r>
              <a:rPr lang="en-US" dirty="0" err="1">
                <a:latin typeface="Helvetica Neue"/>
              </a:rPr>
              <a:t>là</a:t>
            </a:r>
            <a:r>
              <a:rPr lang="en-US" dirty="0">
                <a:latin typeface="Helvetica Neue"/>
              </a:rPr>
              <a:t> 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26220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bản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tin</a:t>
            </a:r>
            <a:r>
              <a:rPr lang="en-US" dirty="0">
                <a:latin typeface="Helvetica Neue"/>
              </a:rPr>
              <a:t>, </a:t>
            </a:r>
            <a:r>
              <a:rPr lang="en-US" dirty="0" err="1">
                <a:latin typeface="Helvetica Neue"/>
              </a:rPr>
              <a:t>sau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khi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xóa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các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bản</a:t>
            </a:r>
            <a:r>
              <a:rPr lang="en-US" dirty="0">
                <a:latin typeface="Helvetica Neue"/>
              </a:rPr>
              <a:t> tin </a:t>
            </a:r>
            <a:r>
              <a:rPr lang="en-US" dirty="0" err="1">
                <a:latin typeface="Helvetica Neue"/>
              </a:rPr>
              <a:t>trùng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nhau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thì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thu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lại</a:t>
            </a:r>
            <a:r>
              <a:rPr lang="en-US" dirty="0">
                <a:latin typeface="Helvetica Neue"/>
              </a:rPr>
              <a:t> đ</a:t>
            </a:r>
            <a:r>
              <a:rPr lang="vi-VN" dirty="0">
                <a:latin typeface="Helvetica Neue"/>
              </a:rPr>
              <a:t>ư</a:t>
            </a:r>
            <a:r>
              <a:rPr lang="en-US" dirty="0" err="1">
                <a:latin typeface="Helvetica Neue"/>
              </a:rPr>
              <a:t>ợc</a:t>
            </a:r>
            <a:r>
              <a:rPr lang="en-US" dirty="0">
                <a:latin typeface="Helvetica Neue"/>
              </a:rPr>
              <a:t> </a:t>
            </a:r>
            <a:r>
              <a:rPr lang="en-US" dirty="0">
                <a:solidFill>
                  <a:srgbClr val="00B050"/>
                </a:solidFill>
                <a:latin typeface="Helvetica Neue"/>
              </a:rPr>
              <a:t>19957 </a:t>
            </a:r>
            <a:r>
              <a:rPr lang="en-US" dirty="0" err="1">
                <a:solidFill>
                  <a:srgbClr val="00B050"/>
                </a:solidFill>
                <a:latin typeface="Helvetica Neue"/>
              </a:rPr>
              <a:t>bản</a:t>
            </a:r>
            <a:r>
              <a:rPr lang="en-US" dirty="0">
                <a:solidFill>
                  <a:srgbClr val="00B050"/>
                </a:solidFill>
                <a:latin typeface="Helvetica Neue"/>
              </a:rPr>
              <a:t> tin</a:t>
            </a:r>
            <a:r>
              <a:rPr lang="en-US" dirty="0">
                <a:latin typeface="Helvetica Neue"/>
              </a:rPr>
              <a:t>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610616-7FB4-4A7B-8FB2-E2CEA38B3B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220" y="852850"/>
            <a:ext cx="3727450" cy="985838"/>
          </a:xfrm>
          <a:prstGeom prst="rect">
            <a:avLst/>
          </a:prstGeom>
        </p:spPr>
      </p:pic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980EF428-8355-4A47-B751-792490A6F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573E04-BA66-4F2F-8BB1-4E163472AF88}"/>
              </a:ext>
            </a:extLst>
          </p:cNvPr>
          <p:cNvSpPr/>
          <p:nvPr/>
        </p:nvSpPr>
        <p:spPr>
          <a:xfrm>
            <a:off x="631452" y="2622002"/>
            <a:ext cx="109926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err="1">
                <a:latin typeface="Helvetica Neue"/>
              </a:rPr>
              <a:t>Tiến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hành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lấy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các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thông</a:t>
            </a:r>
            <a:r>
              <a:rPr lang="en-US" dirty="0">
                <a:latin typeface="Helvetica Neue"/>
              </a:rPr>
              <a:t> tin </a:t>
            </a:r>
            <a:r>
              <a:rPr lang="en-US" dirty="0" err="1">
                <a:latin typeface="Helvetica Neue"/>
              </a:rPr>
              <a:t>cần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quan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tâm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từ</a:t>
            </a:r>
            <a:r>
              <a:rPr lang="en-US" dirty="0">
                <a:latin typeface="Helvetica Neue"/>
              </a:rPr>
              <a:t> </a:t>
            </a:r>
            <a:r>
              <a:rPr lang="en-US" dirty="0">
                <a:solidFill>
                  <a:srgbClr val="00B050"/>
                </a:solidFill>
                <a:latin typeface="Helvetica Neue"/>
              </a:rPr>
              <a:t>19957 </a:t>
            </a:r>
            <a:r>
              <a:rPr lang="en-US" dirty="0" err="1">
                <a:solidFill>
                  <a:srgbClr val="00B050"/>
                </a:solidFill>
                <a:latin typeface="Helvetica Neue"/>
              </a:rPr>
              <a:t>bản</a:t>
            </a:r>
            <a:r>
              <a:rPr lang="en-US" dirty="0">
                <a:solidFill>
                  <a:srgbClr val="00B050"/>
                </a:solidFill>
                <a:latin typeface="Helvetica Neue"/>
              </a:rPr>
              <a:t> tin </a:t>
            </a:r>
            <a:r>
              <a:rPr lang="en-US" dirty="0" err="1">
                <a:latin typeface="Helvetica Neue"/>
              </a:rPr>
              <a:t>thu</a:t>
            </a:r>
            <a:r>
              <a:rPr lang="en-US" dirty="0">
                <a:latin typeface="Helvetica Neue"/>
              </a:rPr>
              <a:t> đ</a:t>
            </a:r>
            <a:r>
              <a:rPr lang="vi-VN" dirty="0">
                <a:latin typeface="Helvetica Neue"/>
              </a:rPr>
              <a:t>ư</a:t>
            </a:r>
            <a:r>
              <a:rPr lang="en-US" dirty="0" err="1">
                <a:latin typeface="Helvetica Neue"/>
              </a:rPr>
              <a:t>ợc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dữ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liệu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có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dạng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nh</a:t>
            </a:r>
            <a:r>
              <a:rPr lang="vi-VN" dirty="0">
                <a:latin typeface="Helvetica Neue"/>
              </a:rPr>
              <a:t>ư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sau</a:t>
            </a:r>
            <a:r>
              <a:rPr lang="en-US" dirty="0">
                <a:latin typeface="Helvetica Neue"/>
              </a:rPr>
              <a:t>: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21566D3-228B-4BF6-B830-94136945CA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362" y="3214252"/>
            <a:ext cx="10963275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188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19108840-FFCC-42C7-88AD-7039908F3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5748" y="5474331"/>
            <a:ext cx="6944216" cy="689514"/>
          </a:xfrm>
        </p:spPr>
        <p:txBody>
          <a:bodyPr>
            <a:noAutofit/>
          </a:bodyPr>
          <a:lstStyle/>
          <a:p>
            <a:pPr algn="r"/>
            <a:r>
              <a:rPr lang="en-US" sz="2400" b="1" dirty="0">
                <a:solidFill>
                  <a:schemeClr val="bg1"/>
                </a:solidFill>
                <a:latin typeface="Calibri (Body)"/>
              </a:rPr>
              <a:t>THU THẬP DỮ LIỆU – THÔNG TIN DỮ LIỆU LẤY Đ</a:t>
            </a:r>
            <a:r>
              <a:rPr lang="vi-VN" sz="2400" b="1" dirty="0">
                <a:solidFill>
                  <a:schemeClr val="bg1"/>
                </a:solidFill>
                <a:latin typeface="Calibri (Body)"/>
              </a:rPr>
              <a:t>Ư</a:t>
            </a:r>
            <a:r>
              <a:rPr lang="en-US" sz="2400" b="1" dirty="0">
                <a:solidFill>
                  <a:schemeClr val="bg1"/>
                </a:solidFill>
                <a:latin typeface="Calibri (Body)"/>
              </a:rPr>
              <a:t>ỢC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70019AA-1DDD-43D1-A944-F1E48142597A}"/>
                  </a:ext>
                </a:extLst>
              </p:cNvPr>
              <p:cNvSpPr/>
              <p:nvPr/>
            </p:nvSpPr>
            <p:spPr>
              <a:xfrm>
                <a:off x="438151" y="905171"/>
                <a:ext cx="3289787" cy="2345963"/>
              </a:xfrm>
              <a:prstGeom prst="rect">
                <a:avLst/>
              </a:prstGeom>
              <a:ln w="28575">
                <a:solidFill>
                  <a:srgbClr val="0070C0"/>
                </a:solidFill>
              </a:ln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sz="1600" dirty="0">
                    <a:latin typeface="Helvetica Neue"/>
                  </a:rPr>
                  <a:t>1. are: </a:t>
                </a:r>
                <a:r>
                  <a:rPr lang="en-US" sz="1600" dirty="0" err="1">
                    <a:latin typeface="Helvetica Neue"/>
                  </a:rPr>
                  <a:t>diện</a:t>
                </a:r>
                <a:r>
                  <a:rPr lang="en-US" sz="1600" dirty="0">
                    <a:latin typeface="Helvetica Neue"/>
                  </a:rPr>
                  <a:t> </a:t>
                </a:r>
                <a:r>
                  <a:rPr lang="en-US" sz="1600" dirty="0" err="1">
                    <a:latin typeface="Helvetica Neue"/>
                  </a:rPr>
                  <a:t>tích</a:t>
                </a:r>
                <a:r>
                  <a:rPr lang="en-US" sz="1600" dirty="0">
                    <a:latin typeface="Helvetica Neue"/>
                  </a:rPr>
                  <a:t> </a:t>
                </a:r>
                <a:r>
                  <a:rPr lang="en-US" sz="1600" dirty="0" err="1">
                    <a:latin typeface="Helvetica Neue"/>
                  </a:rPr>
                  <a:t>nhà</a:t>
                </a:r>
                <a:r>
                  <a:rPr lang="en-US" sz="1600" dirty="0">
                    <a:latin typeface="Helvetica Neue"/>
                  </a:rPr>
                  <a:t>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600" dirty="0">
                    <a:latin typeface="Helvetica Neue"/>
                  </a:rPr>
                  <a:t>)</a:t>
                </a:r>
              </a:p>
              <a:p>
                <a:pPr algn="just"/>
                <a:r>
                  <a:rPr lang="en-US" sz="1600" dirty="0">
                    <a:latin typeface="Helvetica Neue"/>
                  </a:rPr>
                  <a:t>2. district: </a:t>
                </a:r>
                <a:r>
                  <a:rPr lang="en-US" sz="1600" dirty="0" err="1">
                    <a:latin typeface="Helvetica Neue"/>
                  </a:rPr>
                  <a:t>quận</a:t>
                </a:r>
                <a:r>
                  <a:rPr lang="en-US" sz="1600" dirty="0">
                    <a:latin typeface="Helvetica Neue"/>
                  </a:rPr>
                  <a:t>/</a:t>
                </a:r>
                <a:r>
                  <a:rPr lang="en-US" sz="1600" dirty="0" err="1">
                    <a:latin typeface="Helvetica Neue"/>
                  </a:rPr>
                  <a:t>huyện</a:t>
                </a:r>
                <a:r>
                  <a:rPr lang="en-US" sz="1600" dirty="0">
                    <a:latin typeface="Helvetica Neue"/>
                  </a:rPr>
                  <a:t>.</a:t>
                </a:r>
              </a:p>
              <a:p>
                <a:pPr algn="just"/>
                <a:r>
                  <a:rPr lang="en-US" sz="1600" dirty="0">
                    <a:latin typeface="Helvetica Neue"/>
                  </a:rPr>
                  <a:t>3. address: </a:t>
                </a:r>
                <a:r>
                  <a:rPr lang="en-US" sz="1600" dirty="0" err="1">
                    <a:latin typeface="Helvetica Neue"/>
                  </a:rPr>
                  <a:t>địa</a:t>
                </a:r>
                <a:r>
                  <a:rPr lang="en-US" sz="1600" dirty="0">
                    <a:latin typeface="Helvetica Neue"/>
                  </a:rPr>
                  <a:t> </a:t>
                </a:r>
                <a:r>
                  <a:rPr lang="en-US" sz="1600" dirty="0" err="1">
                    <a:latin typeface="Helvetica Neue"/>
                  </a:rPr>
                  <a:t>chỉ</a:t>
                </a:r>
                <a:r>
                  <a:rPr lang="en-US" sz="1600" dirty="0">
                    <a:latin typeface="Helvetica Neue"/>
                  </a:rPr>
                  <a:t> </a:t>
                </a:r>
                <a:r>
                  <a:rPr lang="en-US" sz="1600" dirty="0" err="1">
                    <a:latin typeface="Helvetica Neue"/>
                  </a:rPr>
                  <a:t>nhà</a:t>
                </a:r>
                <a:r>
                  <a:rPr lang="en-US" sz="1600" dirty="0">
                    <a:latin typeface="Helvetica Neue"/>
                  </a:rPr>
                  <a:t>.</a:t>
                </a:r>
              </a:p>
              <a:p>
                <a:pPr algn="just"/>
                <a:r>
                  <a:rPr lang="en-US" sz="1600" dirty="0">
                    <a:latin typeface="Helvetica Neue"/>
                  </a:rPr>
                  <a:t>4. floors: </a:t>
                </a:r>
                <a:r>
                  <a:rPr lang="en-US" sz="1600" dirty="0" err="1">
                    <a:latin typeface="Helvetica Neue"/>
                  </a:rPr>
                  <a:t>số</a:t>
                </a:r>
                <a:r>
                  <a:rPr lang="en-US" sz="1600" dirty="0">
                    <a:latin typeface="Helvetica Neue"/>
                  </a:rPr>
                  <a:t> l</a:t>
                </a:r>
                <a:r>
                  <a:rPr lang="vi-VN" sz="1600" dirty="0">
                    <a:latin typeface="Helvetica Neue"/>
                  </a:rPr>
                  <a:t>ư</a:t>
                </a:r>
                <a:r>
                  <a:rPr lang="en-US" sz="1600" dirty="0" err="1">
                    <a:latin typeface="Helvetica Neue"/>
                  </a:rPr>
                  <a:t>ợng</a:t>
                </a:r>
                <a:r>
                  <a:rPr lang="en-US" sz="1600" dirty="0">
                    <a:latin typeface="Helvetica Neue"/>
                  </a:rPr>
                  <a:t> </a:t>
                </a:r>
                <a:r>
                  <a:rPr lang="en-US" sz="1600" dirty="0" err="1">
                    <a:latin typeface="Helvetica Neue"/>
                  </a:rPr>
                  <a:t>tầng</a:t>
                </a:r>
                <a:r>
                  <a:rPr lang="en-US" sz="1600" dirty="0">
                    <a:latin typeface="Helvetica Neue"/>
                  </a:rPr>
                  <a:t>.</a:t>
                </a:r>
              </a:p>
              <a:p>
                <a:pPr algn="just"/>
                <a:r>
                  <a:rPr lang="en-US" sz="1600" dirty="0">
                    <a:latin typeface="Helvetica Neue"/>
                  </a:rPr>
                  <a:t>5. </a:t>
                </a:r>
                <a:r>
                  <a:rPr lang="en-US" sz="1600" dirty="0" err="1">
                    <a:latin typeface="Helvetica Neue"/>
                  </a:rPr>
                  <a:t>bedroms</a:t>
                </a:r>
                <a:r>
                  <a:rPr lang="en-US" sz="1600" dirty="0">
                    <a:latin typeface="Helvetica Neue"/>
                  </a:rPr>
                  <a:t>: </a:t>
                </a:r>
                <a:r>
                  <a:rPr lang="en-US" sz="1600" dirty="0" err="1">
                    <a:latin typeface="Helvetica Neue"/>
                  </a:rPr>
                  <a:t>số</a:t>
                </a:r>
                <a:r>
                  <a:rPr lang="en-US" sz="1600" dirty="0">
                    <a:latin typeface="Helvetica Neue"/>
                  </a:rPr>
                  <a:t> l</a:t>
                </a:r>
                <a:r>
                  <a:rPr lang="vi-VN" sz="1600" dirty="0">
                    <a:latin typeface="Helvetica Neue"/>
                  </a:rPr>
                  <a:t>ư</a:t>
                </a:r>
                <a:r>
                  <a:rPr lang="en-US" sz="1600" dirty="0" err="1">
                    <a:latin typeface="Helvetica Neue"/>
                  </a:rPr>
                  <a:t>ợng</a:t>
                </a:r>
                <a:r>
                  <a:rPr lang="en-US" sz="1600" dirty="0">
                    <a:latin typeface="Helvetica Neue"/>
                  </a:rPr>
                  <a:t> </a:t>
                </a:r>
                <a:r>
                  <a:rPr lang="en-US" sz="1600" dirty="0" err="1">
                    <a:latin typeface="Helvetica Neue"/>
                  </a:rPr>
                  <a:t>phòng</a:t>
                </a:r>
                <a:r>
                  <a:rPr lang="en-US" sz="1600" dirty="0">
                    <a:latin typeface="Helvetica Neue"/>
                  </a:rPr>
                  <a:t> </a:t>
                </a:r>
                <a:r>
                  <a:rPr lang="en-US" sz="1600" dirty="0" err="1">
                    <a:latin typeface="Helvetica Neue"/>
                  </a:rPr>
                  <a:t>ngủ</a:t>
                </a:r>
                <a:r>
                  <a:rPr lang="en-US" sz="1600" dirty="0">
                    <a:latin typeface="Helvetica Neue"/>
                  </a:rPr>
                  <a:t>.</a:t>
                </a:r>
              </a:p>
              <a:p>
                <a:pPr algn="just"/>
                <a:r>
                  <a:rPr lang="en-US" sz="1600" dirty="0">
                    <a:latin typeface="Helvetica Neue"/>
                  </a:rPr>
                  <a:t>6. toilets: </a:t>
                </a:r>
                <a:r>
                  <a:rPr lang="en-US" sz="1600" dirty="0" err="1">
                    <a:latin typeface="Helvetica Neue"/>
                  </a:rPr>
                  <a:t>số</a:t>
                </a:r>
                <a:r>
                  <a:rPr lang="en-US" sz="1600" dirty="0">
                    <a:latin typeface="Helvetica Neue"/>
                  </a:rPr>
                  <a:t> l</a:t>
                </a:r>
                <a:r>
                  <a:rPr lang="vi-VN" sz="1600" dirty="0">
                    <a:latin typeface="Helvetica Neue"/>
                  </a:rPr>
                  <a:t>ư</a:t>
                </a:r>
                <a:r>
                  <a:rPr lang="en-US" sz="1600" dirty="0" err="1">
                    <a:latin typeface="Helvetica Neue"/>
                  </a:rPr>
                  <a:t>ợng</a:t>
                </a:r>
                <a:r>
                  <a:rPr lang="en-US" sz="1600" dirty="0">
                    <a:latin typeface="Helvetica Neue"/>
                  </a:rPr>
                  <a:t> toilet.</a:t>
                </a:r>
              </a:p>
              <a:p>
                <a:pPr algn="just"/>
                <a:r>
                  <a:rPr lang="en-US" sz="1600" dirty="0">
                    <a:latin typeface="Helvetica Neue"/>
                  </a:rPr>
                  <a:t>7. front: </a:t>
                </a:r>
                <a:r>
                  <a:rPr lang="en-US" sz="1600" dirty="0" err="1">
                    <a:latin typeface="Helvetica Neue"/>
                  </a:rPr>
                  <a:t>mặt</a:t>
                </a:r>
                <a:r>
                  <a:rPr lang="en-US" sz="1600" dirty="0">
                    <a:latin typeface="Helvetica Neue"/>
                  </a:rPr>
                  <a:t> </a:t>
                </a:r>
                <a:r>
                  <a:rPr lang="en-US" sz="1600" dirty="0" err="1">
                    <a:latin typeface="Helvetica Neue"/>
                  </a:rPr>
                  <a:t>tiền</a:t>
                </a:r>
                <a:r>
                  <a:rPr lang="en-US" sz="1600" dirty="0">
                    <a:latin typeface="Helvetica Neue"/>
                  </a:rPr>
                  <a:t> </a:t>
                </a:r>
                <a:r>
                  <a:rPr lang="en-US" sz="1600" dirty="0" err="1">
                    <a:latin typeface="Helvetica Neue"/>
                  </a:rPr>
                  <a:t>của</a:t>
                </a:r>
                <a:r>
                  <a:rPr lang="en-US" sz="1600" dirty="0">
                    <a:latin typeface="Helvetica Neue"/>
                  </a:rPr>
                  <a:t> </a:t>
                </a:r>
                <a:r>
                  <a:rPr lang="en-US" sz="1600" dirty="0" err="1">
                    <a:latin typeface="Helvetica Neue"/>
                  </a:rPr>
                  <a:t>nhà</a:t>
                </a:r>
                <a:r>
                  <a:rPr lang="en-US" sz="1600" dirty="0">
                    <a:latin typeface="Helvetica Neue"/>
                  </a:rPr>
                  <a:t> (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1600" dirty="0">
                    <a:latin typeface="Helvetica Neue"/>
                  </a:rPr>
                  <a:t>).</a:t>
                </a:r>
              </a:p>
              <a:p>
                <a:pPr algn="just"/>
                <a:r>
                  <a:rPr lang="en-US" sz="1600" dirty="0">
                    <a:latin typeface="Helvetica Neue"/>
                  </a:rPr>
                  <a:t>8. entrance: đ</a:t>
                </a:r>
                <a:r>
                  <a:rPr lang="vi-VN" sz="1600" dirty="0">
                    <a:latin typeface="Helvetica Neue"/>
                  </a:rPr>
                  <a:t>ư</a:t>
                </a:r>
                <a:r>
                  <a:rPr lang="en-US" sz="1600" dirty="0" err="1">
                    <a:latin typeface="Helvetica Neue"/>
                  </a:rPr>
                  <a:t>ờng</a:t>
                </a:r>
                <a:r>
                  <a:rPr lang="en-US" sz="1600" dirty="0">
                    <a:latin typeface="Helvetica Neue"/>
                  </a:rPr>
                  <a:t> </a:t>
                </a:r>
                <a:r>
                  <a:rPr lang="en-US" sz="1600" dirty="0" err="1">
                    <a:latin typeface="Helvetica Neue"/>
                  </a:rPr>
                  <a:t>vào</a:t>
                </a:r>
                <a:r>
                  <a:rPr lang="en-US" sz="1600" dirty="0">
                    <a:latin typeface="Helvetica Neue"/>
                  </a:rPr>
                  <a:t> </a:t>
                </a:r>
                <a:r>
                  <a:rPr lang="en-US" sz="1600" dirty="0" err="1">
                    <a:latin typeface="Helvetica Neue"/>
                  </a:rPr>
                  <a:t>nhà</a:t>
                </a:r>
                <a:r>
                  <a:rPr lang="en-US" sz="1600" dirty="0">
                    <a:latin typeface="Helvetica Neue"/>
                  </a:rPr>
                  <a:t> (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1600" dirty="0">
                    <a:latin typeface="Helvetica Neue"/>
                  </a:rPr>
                  <a:t>).</a:t>
                </a:r>
              </a:p>
              <a:p>
                <a:pPr algn="just"/>
                <a:r>
                  <a:rPr lang="en-US" sz="1600" dirty="0">
                    <a:latin typeface="Helvetica Neue"/>
                  </a:rPr>
                  <a:t>9. </a:t>
                </a:r>
                <a:r>
                  <a:rPr lang="en-US" sz="1600" dirty="0" err="1">
                    <a:latin typeface="Helvetica Neue"/>
                  </a:rPr>
                  <a:t>house_aspect</a:t>
                </a:r>
                <a:r>
                  <a:rPr lang="en-US" sz="1600" dirty="0">
                    <a:latin typeface="Helvetica Neue"/>
                  </a:rPr>
                  <a:t>: h</a:t>
                </a:r>
                <a:r>
                  <a:rPr lang="vi-VN" sz="1600" dirty="0">
                    <a:latin typeface="Helvetica Neue"/>
                  </a:rPr>
                  <a:t>ư</a:t>
                </a:r>
                <a:r>
                  <a:rPr lang="en-US" sz="1600" dirty="0" err="1">
                    <a:latin typeface="Helvetica Neue"/>
                  </a:rPr>
                  <a:t>ớng</a:t>
                </a:r>
                <a:r>
                  <a:rPr lang="en-US" sz="1600" dirty="0">
                    <a:latin typeface="Helvetica Neue"/>
                  </a:rPr>
                  <a:t> </a:t>
                </a:r>
                <a:r>
                  <a:rPr lang="en-US" sz="1600" dirty="0" err="1">
                    <a:latin typeface="Helvetica Neue"/>
                  </a:rPr>
                  <a:t>nhà</a:t>
                </a:r>
                <a:r>
                  <a:rPr lang="en-US" sz="1600" dirty="0">
                    <a:latin typeface="Helvetica Neue"/>
                  </a:rPr>
                  <a:t>.</a:t>
                </a:r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70019AA-1DDD-43D1-A944-F1E4814259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151" y="905171"/>
                <a:ext cx="3289787" cy="2345963"/>
              </a:xfrm>
              <a:prstGeom prst="rect">
                <a:avLst/>
              </a:prstGeom>
              <a:blipFill>
                <a:blip r:embed="rId2"/>
                <a:stretch>
                  <a:fillRect l="-734" t="-256"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11F9CD1B-2111-4003-A9E8-CBA2257FE18D}"/>
              </a:ext>
            </a:extLst>
          </p:cNvPr>
          <p:cNvSpPr/>
          <p:nvPr/>
        </p:nvSpPr>
        <p:spPr>
          <a:xfrm>
            <a:off x="8162342" y="3044467"/>
            <a:ext cx="3687330" cy="2062103"/>
          </a:xfrm>
          <a:prstGeom prst="rect">
            <a:avLst/>
          </a:prstGeom>
          <a:ln w="28575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sz="1600" dirty="0">
                <a:latin typeface="Helvetica Neue"/>
              </a:rPr>
              <a:t>10. </a:t>
            </a:r>
            <a:r>
              <a:rPr lang="en-US" sz="1600" dirty="0" err="1">
                <a:latin typeface="Helvetica Neue"/>
              </a:rPr>
              <a:t>balcony_aspect</a:t>
            </a:r>
            <a:r>
              <a:rPr lang="en-US" sz="1600" dirty="0">
                <a:latin typeface="Helvetica Neue"/>
              </a:rPr>
              <a:t>: h</a:t>
            </a:r>
            <a:r>
              <a:rPr lang="vi-VN" sz="1600" dirty="0">
                <a:latin typeface="Helvetica Neue"/>
              </a:rPr>
              <a:t>ư</a:t>
            </a:r>
            <a:r>
              <a:rPr lang="en-US" sz="1600" dirty="0" err="1">
                <a:latin typeface="Helvetica Neue"/>
              </a:rPr>
              <a:t>ớng</a:t>
            </a:r>
            <a:r>
              <a:rPr lang="en-US" sz="1600" dirty="0">
                <a:latin typeface="Helvetica Neue"/>
              </a:rPr>
              <a:t> ban </a:t>
            </a:r>
            <a:r>
              <a:rPr lang="en-US" sz="1600" dirty="0" err="1">
                <a:latin typeface="Helvetica Neue"/>
              </a:rPr>
              <a:t>công</a:t>
            </a:r>
            <a:r>
              <a:rPr lang="en-US" sz="1600" dirty="0">
                <a:latin typeface="Helvetica Neue"/>
              </a:rPr>
              <a:t>.</a:t>
            </a:r>
          </a:p>
          <a:p>
            <a:pPr algn="just"/>
            <a:r>
              <a:rPr lang="en-US" sz="1600" dirty="0">
                <a:latin typeface="Helvetica Neue"/>
              </a:rPr>
              <a:t>11. interior: </a:t>
            </a:r>
            <a:r>
              <a:rPr lang="en-US" sz="1600" dirty="0" err="1">
                <a:latin typeface="Helvetica Neue"/>
              </a:rPr>
              <a:t>nội</a:t>
            </a:r>
            <a:r>
              <a:rPr lang="en-US" sz="1600" dirty="0">
                <a:latin typeface="Helvetica Neue"/>
              </a:rPr>
              <a:t> </a:t>
            </a:r>
            <a:r>
              <a:rPr lang="en-US" sz="1600" dirty="0" err="1">
                <a:latin typeface="Helvetica Neue"/>
              </a:rPr>
              <a:t>thất</a:t>
            </a:r>
            <a:r>
              <a:rPr lang="en-US" sz="1600" dirty="0">
                <a:latin typeface="Helvetica Neue"/>
              </a:rPr>
              <a:t> </a:t>
            </a:r>
            <a:r>
              <a:rPr lang="en-US" sz="1600" dirty="0" err="1">
                <a:latin typeface="Helvetica Neue"/>
              </a:rPr>
              <a:t>nhà</a:t>
            </a:r>
            <a:r>
              <a:rPr lang="en-US" sz="1600" dirty="0">
                <a:latin typeface="Helvetica Neue"/>
              </a:rPr>
              <a:t> (1/0).</a:t>
            </a:r>
          </a:p>
          <a:p>
            <a:pPr algn="just"/>
            <a:r>
              <a:rPr lang="en-US" sz="1600" dirty="0">
                <a:latin typeface="Helvetica Neue"/>
              </a:rPr>
              <a:t>12. </a:t>
            </a:r>
            <a:r>
              <a:rPr lang="en-US" sz="1600" dirty="0" err="1">
                <a:latin typeface="Helvetica Neue"/>
              </a:rPr>
              <a:t>near_center</a:t>
            </a:r>
            <a:r>
              <a:rPr lang="en-US" sz="1600" dirty="0">
                <a:latin typeface="Helvetica Neue"/>
              </a:rPr>
              <a:t>: </a:t>
            </a:r>
            <a:r>
              <a:rPr lang="en-US" sz="1600" dirty="0" err="1">
                <a:latin typeface="Helvetica Neue"/>
              </a:rPr>
              <a:t>gần</a:t>
            </a:r>
            <a:r>
              <a:rPr lang="en-US" sz="1600" dirty="0">
                <a:latin typeface="Helvetica Neue"/>
              </a:rPr>
              <a:t> </a:t>
            </a:r>
            <a:r>
              <a:rPr lang="en-US" sz="1600" dirty="0" err="1">
                <a:latin typeface="Helvetica Neue"/>
              </a:rPr>
              <a:t>trung</a:t>
            </a:r>
            <a:r>
              <a:rPr lang="en-US" sz="1600" dirty="0">
                <a:latin typeface="Helvetica Neue"/>
              </a:rPr>
              <a:t> </a:t>
            </a:r>
            <a:r>
              <a:rPr lang="en-US" sz="1600" dirty="0" err="1">
                <a:latin typeface="Helvetica Neue"/>
              </a:rPr>
              <a:t>tâm</a:t>
            </a:r>
            <a:r>
              <a:rPr lang="en-US" sz="1600" dirty="0">
                <a:latin typeface="Helvetica Neue"/>
              </a:rPr>
              <a:t> (1/0).</a:t>
            </a:r>
          </a:p>
          <a:p>
            <a:pPr algn="just"/>
            <a:r>
              <a:rPr lang="en-US" sz="1600" dirty="0">
                <a:latin typeface="Helvetica Neue"/>
              </a:rPr>
              <a:t>13. owner: </a:t>
            </a:r>
            <a:r>
              <a:rPr lang="en-US" sz="1600" dirty="0" err="1">
                <a:latin typeface="Helvetica Neue"/>
              </a:rPr>
              <a:t>chính</a:t>
            </a:r>
            <a:r>
              <a:rPr lang="en-US" sz="1600" dirty="0">
                <a:latin typeface="Helvetica Neue"/>
              </a:rPr>
              <a:t> </a:t>
            </a:r>
            <a:r>
              <a:rPr lang="en-US" sz="1600" dirty="0" err="1">
                <a:latin typeface="Helvetica Neue"/>
              </a:rPr>
              <a:t>chủ</a:t>
            </a:r>
            <a:r>
              <a:rPr lang="en-US" sz="1600" dirty="0">
                <a:latin typeface="Helvetica Neue"/>
              </a:rPr>
              <a:t> (1/0).</a:t>
            </a:r>
          </a:p>
          <a:p>
            <a:pPr algn="just"/>
            <a:r>
              <a:rPr lang="en-US" sz="1600" dirty="0">
                <a:latin typeface="Helvetica Neue"/>
              </a:rPr>
              <a:t>14. alley: </a:t>
            </a:r>
            <a:r>
              <a:rPr lang="en-US" sz="1600" dirty="0" err="1">
                <a:latin typeface="Helvetica Neue"/>
              </a:rPr>
              <a:t>hẻm</a:t>
            </a:r>
            <a:r>
              <a:rPr lang="en-US" sz="1600" dirty="0">
                <a:latin typeface="Helvetica Neue"/>
              </a:rPr>
              <a:t> (1/0)</a:t>
            </a:r>
          </a:p>
          <a:p>
            <a:pPr algn="just"/>
            <a:r>
              <a:rPr lang="en-US" sz="1600" dirty="0">
                <a:latin typeface="Helvetica Neue"/>
              </a:rPr>
              <a:t>15. villa: </a:t>
            </a:r>
            <a:r>
              <a:rPr lang="en-US" sz="1600" dirty="0" err="1">
                <a:latin typeface="Helvetica Neue"/>
              </a:rPr>
              <a:t>biệt</a:t>
            </a:r>
            <a:r>
              <a:rPr lang="en-US" sz="1600" dirty="0">
                <a:latin typeface="Helvetica Neue"/>
              </a:rPr>
              <a:t> </a:t>
            </a:r>
            <a:r>
              <a:rPr lang="en-US" sz="1600" dirty="0" err="1">
                <a:latin typeface="Helvetica Neue"/>
              </a:rPr>
              <a:t>thự</a:t>
            </a:r>
            <a:r>
              <a:rPr lang="en-US" sz="1600" dirty="0">
                <a:latin typeface="Helvetica Neue"/>
              </a:rPr>
              <a:t> (1/0).</a:t>
            </a:r>
          </a:p>
          <a:p>
            <a:pPr algn="just"/>
            <a:r>
              <a:rPr lang="en-US" sz="1600" dirty="0">
                <a:latin typeface="Helvetica Neue"/>
              </a:rPr>
              <a:t>16. new: </a:t>
            </a:r>
            <a:r>
              <a:rPr lang="en-US" sz="1600" dirty="0" err="1">
                <a:latin typeface="Helvetica Neue"/>
              </a:rPr>
              <a:t>nhà</a:t>
            </a:r>
            <a:r>
              <a:rPr lang="en-US" sz="1600" dirty="0">
                <a:latin typeface="Helvetica Neue"/>
              </a:rPr>
              <a:t> </a:t>
            </a:r>
            <a:r>
              <a:rPr lang="en-US" sz="1600" dirty="0" err="1">
                <a:latin typeface="Helvetica Neue"/>
              </a:rPr>
              <a:t>mới</a:t>
            </a:r>
            <a:r>
              <a:rPr lang="en-US" sz="1600" dirty="0">
                <a:latin typeface="Helvetica Neue"/>
              </a:rPr>
              <a:t> (1/0).</a:t>
            </a:r>
          </a:p>
          <a:p>
            <a:pPr algn="just"/>
            <a:r>
              <a:rPr lang="en-US" sz="1600" dirty="0">
                <a:latin typeface="Helvetica Neue"/>
              </a:rPr>
              <a:t>17. price: </a:t>
            </a:r>
            <a:r>
              <a:rPr lang="en-US" sz="1600" dirty="0" err="1">
                <a:latin typeface="Helvetica Neue"/>
              </a:rPr>
              <a:t>giá</a:t>
            </a:r>
            <a:r>
              <a:rPr lang="en-US" sz="1600" dirty="0">
                <a:latin typeface="Helvetica Neue"/>
              </a:rPr>
              <a:t> </a:t>
            </a:r>
            <a:r>
              <a:rPr lang="en-US" sz="1600" dirty="0" err="1">
                <a:latin typeface="Helvetica Neue"/>
              </a:rPr>
              <a:t>nhà</a:t>
            </a:r>
            <a:r>
              <a:rPr lang="en-US" sz="1600" dirty="0">
                <a:latin typeface="Helvetica Neue"/>
              </a:rPr>
              <a:t> (</a:t>
            </a:r>
            <a:r>
              <a:rPr lang="en-US" sz="1600" dirty="0" err="1">
                <a:latin typeface="Helvetica Neue"/>
              </a:rPr>
              <a:t>triệu</a:t>
            </a:r>
            <a:r>
              <a:rPr lang="en-US" sz="1600" dirty="0">
                <a:latin typeface="Helvetica Neue"/>
              </a:rPr>
              <a:t> </a:t>
            </a:r>
            <a:r>
              <a:rPr lang="en-US" sz="1600" dirty="0" err="1">
                <a:latin typeface="Helvetica Neue"/>
              </a:rPr>
              <a:t>đồng</a:t>
            </a:r>
            <a:r>
              <a:rPr lang="en-US" sz="1600" dirty="0">
                <a:latin typeface="Helvetica Neue"/>
              </a:rPr>
              <a:t>).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57198D2-E962-4066-8370-38F3D92A3991}"/>
              </a:ext>
            </a:extLst>
          </p:cNvPr>
          <p:cNvSpPr/>
          <p:nvPr/>
        </p:nvSpPr>
        <p:spPr>
          <a:xfrm>
            <a:off x="4320540" y="645574"/>
            <a:ext cx="3518912" cy="369332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dirty="0" err="1">
                <a:latin typeface="Helvetica Neue"/>
              </a:rPr>
              <a:t>Dữ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liệu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có</a:t>
            </a:r>
            <a:r>
              <a:rPr lang="en-US" dirty="0">
                <a:latin typeface="Helvetica Neue"/>
              </a:rPr>
              <a:t> 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19443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dòng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và</a:t>
            </a:r>
            <a:r>
              <a:rPr lang="en-US" dirty="0">
                <a:latin typeface="Helvetica Neue"/>
              </a:rPr>
              <a:t> 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17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cột</a:t>
            </a:r>
            <a:endParaRPr lang="en-US" dirty="0">
              <a:solidFill>
                <a:srgbClr val="FF0000"/>
              </a:solidFill>
              <a:latin typeface="Helvetica Neue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59A9CE-204C-45E4-A649-DD603C6357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2064" y="1139482"/>
            <a:ext cx="3755318" cy="3967089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FB117F8-8C84-480D-BA88-D7861942285E}"/>
              </a:ext>
            </a:extLst>
          </p:cNvPr>
          <p:cNvCxnSpPr>
            <a:stCxn id="8" idx="3"/>
          </p:cNvCxnSpPr>
          <p:nvPr/>
        </p:nvCxnSpPr>
        <p:spPr>
          <a:xfrm>
            <a:off x="3727938" y="2078153"/>
            <a:ext cx="592602" cy="454032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38546CF-BEC1-4293-996B-D61B3C0D1BA8}"/>
              </a:ext>
            </a:extLst>
          </p:cNvPr>
          <p:cNvCxnSpPr>
            <a:cxnSpLocks/>
          </p:cNvCxnSpPr>
          <p:nvPr/>
        </p:nvCxnSpPr>
        <p:spPr>
          <a:xfrm flipH="1" flipV="1">
            <a:off x="7880259" y="3922825"/>
            <a:ext cx="254948" cy="13656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69E9410-025F-418B-A677-DA954EDB25DA}"/>
              </a:ext>
            </a:extLst>
          </p:cNvPr>
          <p:cNvCxnSpPr>
            <a:stCxn id="3" idx="2"/>
          </p:cNvCxnSpPr>
          <p:nvPr/>
        </p:nvCxnSpPr>
        <p:spPr>
          <a:xfrm>
            <a:off x="6079996" y="1014906"/>
            <a:ext cx="0" cy="29338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DF816F17-F152-404C-9C97-EC96439EB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65611F9-ADDD-46E9-84B8-D91BA28C05EB}"/>
              </a:ext>
            </a:extLst>
          </p:cNvPr>
          <p:cNvSpPr/>
          <p:nvPr/>
        </p:nvSpPr>
        <p:spPr>
          <a:xfrm>
            <a:off x="8539792" y="751397"/>
            <a:ext cx="332567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chemeClr val="tx2"/>
                </a:solidFill>
                <a:latin typeface="Helvetica Neue"/>
              </a:rPr>
              <a:t>Từ</a:t>
            </a:r>
            <a:r>
              <a:rPr lang="en-US" sz="1600" dirty="0">
                <a:solidFill>
                  <a:schemeClr val="tx2"/>
                </a:solidFill>
                <a:latin typeface="Helvetica Neue"/>
              </a:rPr>
              <a:t> </a:t>
            </a:r>
            <a:r>
              <a:rPr lang="en-US" sz="1600" dirty="0">
                <a:solidFill>
                  <a:srgbClr val="00B050"/>
                </a:solidFill>
                <a:latin typeface="Helvetica Neue"/>
              </a:rPr>
              <a:t>19957 </a:t>
            </a:r>
            <a:r>
              <a:rPr lang="en-US" sz="1600" dirty="0" err="1">
                <a:solidFill>
                  <a:srgbClr val="00B050"/>
                </a:solidFill>
                <a:latin typeface="Helvetica Neue"/>
              </a:rPr>
              <a:t>bản</a:t>
            </a:r>
            <a:r>
              <a:rPr lang="en-US" sz="1600" dirty="0">
                <a:solidFill>
                  <a:srgbClr val="00B050"/>
                </a:solidFill>
                <a:latin typeface="Helvetica Neue"/>
              </a:rPr>
              <a:t> tin</a:t>
            </a:r>
            <a:r>
              <a:rPr lang="en-US" sz="1600" dirty="0">
                <a:solidFill>
                  <a:schemeClr val="tx2"/>
                </a:solidFill>
                <a:latin typeface="Helvetica Neue"/>
              </a:rPr>
              <a:t>, </a:t>
            </a:r>
            <a:r>
              <a:rPr lang="en-US" sz="1600" dirty="0" err="1">
                <a:solidFill>
                  <a:schemeClr val="tx2"/>
                </a:solidFill>
                <a:latin typeface="Helvetica Neue"/>
              </a:rPr>
              <a:t>trong</a:t>
            </a:r>
            <a:r>
              <a:rPr lang="en-US" sz="1600" dirty="0">
                <a:solidFill>
                  <a:schemeClr val="tx2"/>
                </a:solidFill>
                <a:latin typeface="Helvetica Neue"/>
              </a:rPr>
              <a:t> </a:t>
            </a:r>
            <a:r>
              <a:rPr lang="en-US" sz="1600" dirty="0" err="1">
                <a:solidFill>
                  <a:schemeClr val="tx2"/>
                </a:solidFill>
                <a:latin typeface="Helvetica Neue"/>
              </a:rPr>
              <a:t>quá</a:t>
            </a:r>
            <a:r>
              <a:rPr lang="en-US" sz="1600" dirty="0">
                <a:solidFill>
                  <a:schemeClr val="tx2"/>
                </a:solidFill>
                <a:latin typeface="Helvetica Neue"/>
              </a:rPr>
              <a:t> </a:t>
            </a:r>
            <a:r>
              <a:rPr lang="en-US" sz="1600" dirty="0" err="1">
                <a:solidFill>
                  <a:schemeClr val="tx2"/>
                </a:solidFill>
                <a:latin typeface="Helvetica Neue"/>
              </a:rPr>
              <a:t>lấy</a:t>
            </a:r>
            <a:r>
              <a:rPr lang="en-US" sz="1600" dirty="0">
                <a:solidFill>
                  <a:schemeClr val="tx2"/>
                </a:solidFill>
                <a:latin typeface="Helvetica Neue"/>
              </a:rPr>
              <a:t> </a:t>
            </a:r>
            <a:r>
              <a:rPr lang="en-US" sz="1600" dirty="0" err="1">
                <a:solidFill>
                  <a:schemeClr val="tx2"/>
                </a:solidFill>
                <a:latin typeface="Helvetica Neue"/>
              </a:rPr>
              <a:t>thông</a:t>
            </a:r>
            <a:r>
              <a:rPr lang="en-US" sz="1600" dirty="0">
                <a:solidFill>
                  <a:schemeClr val="tx2"/>
                </a:solidFill>
                <a:latin typeface="Helvetica Neue"/>
              </a:rPr>
              <a:t> tin </a:t>
            </a:r>
            <a:r>
              <a:rPr lang="en-US" sz="1600" dirty="0" err="1">
                <a:solidFill>
                  <a:schemeClr val="tx2"/>
                </a:solidFill>
                <a:latin typeface="Helvetica Neue"/>
              </a:rPr>
              <a:t>thì</a:t>
            </a:r>
            <a:r>
              <a:rPr lang="en-US" sz="1600" dirty="0">
                <a:solidFill>
                  <a:schemeClr val="tx2"/>
                </a:solidFill>
                <a:latin typeface="Helvetica Neue"/>
              </a:rPr>
              <a:t> </a:t>
            </a:r>
            <a:r>
              <a:rPr lang="en-US" sz="1600" dirty="0" err="1">
                <a:solidFill>
                  <a:schemeClr val="tx2"/>
                </a:solidFill>
                <a:latin typeface="Helvetica Neue"/>
              </a:rPr>
              <a:t>những</a:t>
            </a:r>
            <a:r>
              <a:rPr lang="en-US" sz="1600" dirty="0">
                <a:solidFill>
                  <a:schemeClr val="tx2"/>
                </a:solidFill>
                <a:latin typeface="Helvetica Neue"/>
              </a:rPr>
              <a:t> </a:t>
            </a:r>
            <a:r>
              <a:rPr lang="en-US" sz="1600" dirty="0" err="1">
                <a:solidFill>
                  <a:schemeClr val="tx2"/>
                </a:solidFill>
                <a:latin typeface="Helvetica Neue"/>
              </a:rPr>
              <a:t>bản</a:t>
            </a:r>
            <a:r>
              <a:rPr lang="en-US" sz="1600" dirty="0">
                <a:solidFill>
                  <a:schemeClr val="tx2"/>
                </a:solidFill>
                <a:latin typeface="Helvetica Neue"/>
              </a:rPr>
              <a:t> tin </a:t>
            </a:r>
            <a:r>
              <a:rPr lang="en-US" sz="1600" dirty="0" err="1">
                <a:solidFill>
                  <a:srgbClr val="0070C0"/>
                </a:solidFill>
                <a:latin typeface="Helvetica Neue"/>
              </a:rPr>
              <a:t>không</a:t>
            </a:r>
            <a:r>
              <a:rPr lang="en-US" sz="1600" dirty="0">
                <a:solidFill>
                  <a:srgbClr val="0070C0"/>
                </a:solidFill>
                <a:latin typeface="Helvetica Neue"/>
              </a:rPr>
              <a:t> </a:t>
            </a:r>
            <a:r>
              <a:rPr lang="en-US" sz="1600" dirty="0" err="1">
                <a:solidFill>
                  <a:srgbClr val="0070C0"/>
                </a:solidFill>
                <a:latin typeface="Helvetica Neue"/>
              </a:rPr>
              <a:t>có</a:t>
            </a:r>
            <a:r>
              <a:rPr lang="en-US" sz="1600" dirty="0">
                <a:solidFill>
                  <a:srgbClr val="0070C0"/>
                </a:solidFill>
                <a:latin typeface="Helvetica Neue"/>
              </a:rPr>
              <a:t> “</a:t>
            </a:r>
            <a:r>
              <a:rPr lang="en-US" sz="1600" dirty="0" err="1">
                <a:solidFill>
                  <a:srgbClr val="0070C0"/>
                </a:solidFill>
                <a:latin typeface="Helvetica Neue"/>
              </a:rPr>
              <a:t>giá</a:t>
            </a:r>
            <a:r>
              <a:rPr lang="en-US" sz="1600" dirty="0">
                <a:solidFill>
                  <a:srgbClr val="0070C0"/>
                </a:solidFill>
                <a:latin typeface="Helvetica Neue"/>
              </a:rPr>
              <a:t> </a:t>
            </a:r>
            <a:r>
              <a:rPr lang="en-US" sz="1600" dirty="0" err="1">
                <a:solidFill>
                  <a:srgbClr val="0070C0"/>
                </a:solidFill>
                <a:latin typeface="Helvetica Neue"/>
              </a:rPr>
              <a:t>nhà</a:t>
            </a:r>
            <a:r>
              <a:rPr lang="en-US" sz="1600" dirty="0">
                <a:solidFill>
                  <a:srgbClr val="0070C0"/>
                </a:solidFill>
                <a:latin typeface="Helvetica Neue"/>
              </a:rPr>
              <a:t>” </a:t>
            </a:r>
            <a:r>
              <a:rPr lang="en-US" sz="1600" dirty="0" err="1">
                <a:solidFill>
                  <a:srgbClr val="0070C0"/>
                </a:solidFill>
                <a:latin typeface="Helvetica Neue"/>
              </a:rPr>
              <a:t>nhóm</a:t>
            </a:r>
            <a:r>
              <a:rPr lang="en-US" sz="1600" dirty="0">
                <a:solidFill>
                  <a:srgbClr val="0070C0"/>
                </a:solidFill>
                <a:latin typeface="Helvetica Neue"/>
              </a:rPr>
              <a:t> </a:t>
            </a:r>
            <a:r>
              <a:rPr lang="en-US" sz="1600" dirty="0" err="1">
                <a:solidFill>
                  <a:srgbClr val="0070C0"/>
                </a:solidFill>
                <a:latin typeface="Helvetica Neue"/>
              </a:rPr>
              <a:t>sẽ</a:t>
            </a:r>
            <a:r>
              <a:rPr lang="en-US" sz="1600" dirty="0">
                <a:solidFill>
                  <a:srgbClr val="0070C0"/>
                </a:solidFill>
                <a:latin typeface="Helvetica Neue"/>
              </a:rPr>
              <a:t> </a:t>
            </a:r>
            <a:r>
              <a:rPr lang="en-US" sz="1600" dirty="0" err="1">
                <a:solidFill>
                  <a:srgbClr val="0070C0"/>
                </a:solidFill>
                <a:latin typeface="Helvetica Neue"/>
              </a:rPr>
              <a:t>bỏ</a:t>
            </a:r>
            <a:r>
              <a:rPr lang="en-US" sz="1600" dirty="0">
                <a:solidFill>
                  <a:schemeClr val="tx2"/>
                </a:solidFill>
                <a:latin typeface="Helvetica Neue"/>
              </a:rPr>
              <a:t> </a:t>
            </a:r>
            <a:r>
              <a:rPr lang="en-US" sz="1600" dirty="0" err="1">
                <a:solidFill>
                  <a:srgbClr val="0070C0"/>
                </a:solidFill>
                <a:latin typeface="Helvetica Neue"/>
              </a:rPr>
              <a:t>đi</a:t>
            </a:r>
            <a:r>
              <a:rPr lang="en-US" sz="1600" dirty="0">
                <a:solidFill>
                  <a:srgbClr val="0070C0"/>
                </a:solidFill>
                <a:latin typeface="Helvetica Neue"/>
              </a:rPr>
              <a:t> </a:t>
            </a:r>
            <a:r>
              <a:rPr lang="en-US" sz="1600" dirty="0" err="1">
                <a:solidFill>
                  <a:schemeClr val="tx2"/>
                </a:solidFill>
                <a:latin typeface="Helvetica Neue"/>
              </a:rPr>
              <a:t>không</a:t>
            </a:r>
            <a:r>
              <a:rPr lang="en-US" sz="1600" dirty="0">
                <a:solidFill>
                  <a:schemeClr val="tx2"/>
                </a:solidFill>
                <a:latin typeface="Helvetica Neue"/>
              </a:rPr>
              <a:t> </a:t>
            </a:r>
            <a:r>
              <a:rPr lang="en-US" sz="1600" dirty="0" err="1">
                <a:solidFill>
                  <a:schemeClr val="tx2"/>
                </a:solidFill>
                <a:latin typeface="Helvetica Neue"/>
              </a:rPr>
              <a:t>lấy</a:t>
            </a:r>
            <a:r>
              <a:rPr lang="en-US" sz="1600" dirty="0">
                <a:solidFill>
                  <a:schemeClr val="tx2"/>
                </a:solidFill>
                <a:latin typeface="Helvetica Neue"/>
              </a:rPr>
              <a:t> </a:t>
            </a:r>
            <a:r>
              <a:rPr lang="en-US" sz="1600" dirty="0" err="1">
                <a:solidFill>
                  <a:schemeClr val="tx2"/>
                </a:solidFill>
                <a:latin typeface="Helvetica Neue"/>
              </a:rPr>
              <a:t>nên</a:t>
            </a:r>
            <a:r>
              <a:rPr lang="en-US" sz="1600" dirty="0">
                <a:solidFill>
                  <a:schemeClr val="tx2"/>
                </a:solidFill>
                <a:latin typeface="Helvetica Neue"/>
              </a:rPr>
              <a:t> </a:t>
            </a:r>
            <a:r>
              <a:rPr lang="en-US" sz="1600" dirty="0" err="1">
                <a:solidFill>
                  <a:schemeClr val="tx2"/>
                </a:solidFill>
                <a:latin typeface="Helvetica Neue"/>
              </a:rPr>
              <a:t>chỉ</a:t>
            </a:r>
            <a:r>
              <a:rPr lang="en-US" sz="1600" dirty="0">
                <a:solidFill>
                  <a:schemeClr val="tx2"/>
                </a:solidFill>
                <a:latin typeface="Helvetica Neue"/>
              </a:rPr>
              <a:t> </a:t>
            </a:r>
            <a:r>
              <a:rPr lang="en-US" sz="1600" dirty="0" err="1">
                <a:solidFill>
                  <a:schemeClr val="tx2"/>
                </a:solidFill>
                <a:latin typeface="Helvetica Neue"/>
              </a:rPr>
              <a:t>còn</a:t>
            </a:r>
            <a:r>
              <a:rPr lang="en-US" sz="1600" dirty="0">
                <a:solidFill>
                  <a:schemeClr val="tx2"/>
                </a:solidFill>
                <a:latin typeface="Helvetica Neue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Helvetica Neue"/>
              </a:rPr>
              <a:t>19443 </a:t>
            </a:r>
            <a:r>
              <a:rPr lang="en-US" sz="1600" dirty="0" err="1">
                <a:solidFill>
                  <a:srgbClr val="FF0000"/>
                </a:solidFill>
                <a:latin typeface="Helvetica Neue"/>
              </a:rPr>
              <a:t>dòng</a:t>
            </a:r>
            <a:r>
              <a:rPr lang="en-US" sz="1600" dirty="0">
                <a:solidFill>
                  <a:schemeClr val="tx2"/>
                </a:solidFill>
                <a:latin typeface="Helvetica Neue"/>
              </a:rPr>
              <a:t>.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7D19751F-1F15-463B-BDEB-B56B413AE888}"/>
              </a:ext>
            </a:extLst>
          </p:cNvPr>
          <p:cNvSpPr/>
          <p:nvPr/>
        </p:nvSpPr>
        <p:spPr>
          <a:xfrm>
            <a:off x="8432054" y="694155"/>
            <a:ext cx="3433408" cy="13182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 descr="A picture containing drawing&#10;&#10;Description automatically generated">
            <a:extLst>
              <a:ext uri="{FF2B5EF4-FFF2-40B4-BE49-F238E27FC236}">
                <a16:creationId xmlns:a16="http://schemas.microsoft.com/office/drawing/2014/main" id="{80C0D89D-2F13-4D5A-8159-C9A1E6F1A2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00387" y="1561317"/>
            <a:ext cx="691734" cy="599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01058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923</Words>
  <Application>Microsoft Office PowerPoint</Application>
  <PresentationFormat>Widescreen</PresentationFormat>
  <Paragraphs>93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Calibri</vt:lpstr>
      <vt:lpstr>Calibri (Body)</vt:lpstr>
      <vt:lpstr>Cambria Math</vt:lpstr>
      <vt:lpstr>Gill Sans MT</vt:lpstr>
      <vt:lpstr>Gill Sans MT (Body)</vt:lpstr>
      <vt:lpstr>Helvetica Neue</vt:lpstr>
      <vt:lpstr>Wingdings 2</vt:lpstr>
      <vt:lpstr>Dividend</vt:lpstr>
      <vt:lpstr>BÁO CÁO Lần 1- ĐỒ ÁN CUỐI KỲ</vt:lpstr>
      <vt:lpstr>NỘI DUNG CHÍNH</vt:lpstr>
      <vt:lpstr>Câu hỏi đặt ra?</vt:lpstr>
      <vt:lpstr>LỢI ÍCH CỦA CÂU Hỏi</vt:lpstr>
      <vt:lpstr>THU THẬP DỮ LIỆU – PARSE HTML</vt:lpstr>
      <vt:lpstr>PowerPoint Presentation</vt:lpstr>
      <vt:lpstr>PowerPoint Presentation</vt:lpstr>
      <vt:lpstr>THU THẬP DỮ LIỆU – LẤY DỮ LIỆU CẦN QUAN TÂM</vt:lpstr>
      <vt:lpstr>THU THẬP DỮ LIỆU – THÔNG TIN DỮ LIỆU LẤY ĐƯỢC</vt:lpstr>
      <vt:lpstr>THU THẬP DỮ LIỆU – CÁC GIÁ TRỊ THIẾU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Lần 1- ĐỒ ÁN CUỐI KỲ</dc:title>
  <dc:creator>ĐẶNG PHƯƠNG NAM</dc:creator>
  <cp:lastModifiedBy>ĐẶNG PHƯƠNG NAM</cp:lastModifiedBy>
  <cp:revision>28</cp:revision>
  <dcterms:created xsi:type="dcterms:W3CDTF">2019-12-01T07:22:29Z</dcterms:created>
  <dcterms:modified xsi:type="dcterms:W3CDTF">2019-12-01T17:14:23Z</dcterms:modified>
</cp:coreProperties>
</file>