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85" r:id="rId11"/>
    <p:sldId id="286" r:id="rId12"/>
    <p:sldId id="28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6" y="3913413"/>
            <a:ext cx="8984974" cy="7659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1- ĐỒ ÁN CUỐI KỲ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825599" y="5232994"/>
            <a:ext cx="5709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825600" y="4727565"/>
            <a:ext cx="57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Tiến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độ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thực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hiện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đồ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án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tính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đến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02-12-2019&gt;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LẤY DỮ LIỆU CẦN QUAN TÂM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4357082" y="1022603"/>
            <a:ext cx="709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trang</a:t>
            </a:r>
            <a:r>
              <a:rPr lang="en-US" dirty="0">
                <a:latin typeface="Helvetica Neue"/>
              </a:rPr>
              <a:t> web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26220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tin</a:t>
            </a:r>
            <a:r>
              <a:rPr lang="en-US" dirty="0">
                <a:latin typeface="Helvetica Neue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10616-7FB4-4A7B-8FB2-E2CEA38B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0" y="852850"/>
            <a:ext cx="3727450" cy="98583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73E04-BA66-4F2F-8BB1-4E163472AF88}"/>
              </a:ext>
            </a:extLst>
          </p:cNvPr>
          <p:cNvSpPr/>
          <p:nvPr/>
        </p:nvSpPr>
        <p:spPr>
          <a:xfrm>
            <a:off x="631452" y="2622002"/>
            <a:ext cx="10992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Tiến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cần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quan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tâm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1566D3-228B-4BF6-B830-94136945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3214252"/>
            <a:ext cx="10963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THÔNG TIN DỮ LIỆU LẤY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0019AA-1DDD-43D1-A944-F1E48142597A}"/>
                  </a:ext>
                </a:extLst>
              </p:cNvPr>
              <p:cNvSpPr/>
              <p:nvPr/>
            </p:nvSpPr>
            <p:spPr>
              <a:xfrm>
                <a:off x="438151" y="905171"/>
                <a:ext cx="3289787" cy="23459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latin typeface="Helvetica Neue"/>
                  </a:rPr>
                  <a:t>1. are: </a:t>
                </a:r>
                <a:r>
                  <a:rPr lang="en-US" sz="1600" dirty="0" err="1">
                    <a:latin typeface="Helvetica Neue"/>
                  </a:rPr>
                  <a:t>diện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tích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Helvetica Neue"/>
                  </a:rPr>
                  <a:t>)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2. district: </a:t>
                </a:r>
                <a:r>
                  <a:rPr lang="en-US" sz="1600" dirty="0" err="1">
                    <a:latin typeface="Helvetica Neue"/>
                  </a:rPr>
                  <a:t>quận</a:t>
                </a:r>
                <a:r>
                  <a:rPr lang="en-US" sz="1600" dirty="0">
                    <a:latin typeface="Helvetica Neue"/>
                  </a:rPr>
                  <a:t>/</a:t>
                </a:r>
                <a:r>
                  <a:rPr lang="en-US" sz="1600" dirty="0" err="1">
                    <a:latin typeface="Helvetica Neue"/>
                  </a:rPr>
                  <a:t>huyện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3. address: </a:t>
                </a:r>
                <a:r>
                  <a:rPr lang="en-US" sz="1600" dirty="0" err="1">
                    <a:latin typeface="Helvetica Neue"/>
                  </a:rPr>
                  <a:t>địa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chỉ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4. floors: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tầng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5. </a:t>
                </a:r>
                <a:r>
                  <a:rPr lang="en-US" sz="1600" dirty="0" err="1">
                    <a:latin typeface="Helvetica Neue"/>
                  </a:rPr>
                  <a:t>bedroms</a:t>
                </a:r>
                <a:r>
                  <a:rPr lang="en-US" sz="1600" dirty="0">
                    <a:latin typeface="Helvetica Neue"/>
                  </a:rPr>
                  <a:t>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phòng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ngủ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6. toilets: </a:t>
                </a:r>
                <a:r>
                  <a:rPr lang="en-US" sz="1600" dirty="0" err="1">
                    <a:latin typeface="Helvetica Neue"/>
                  </a:rPr>
                  <a:t>số</a:t>
                </a:r>
                <a:r>
                  <a:rPr lang="en-US" sz="1600" dirty="0">
                    <a:latin typeface="Helvetica Neue"/>
                  </a:rPr>
                  <a:t> l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ợng</a:t>
                </a:r>
                <a:r>
                  <a:rPr lang="en-US" sz="1600" dirty="0">
                    <a:latin typeface="Helvetica Neue"/>
                  </a:rPr>
                  <a:t> toilet.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7. front: </a:t>
                </a:r>
                <a:r>
                  <a:rPr lang="en-US" sz="1600" dirty="0" err="1">
                    <a:latin typeface="Helvetica Neue"/>
                  </a:rPr>
                  <a:t>mặt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tiền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của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Helvetica Neue"/>
                  </a:rPr>
                  <a:t>).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8. entrance: đ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ờng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vào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Helvetica Neue"/>
                  </a:rPr>
                  <a:t>).</a:t>
                </a:r>
              </a:p>
              <a:p>
                <a:pPr algn="just"/>
                <a:r>
                  <a:rPr lang="en-US" sz="1600" dirty="0">
                    <a:latin typeface="Helvetica Neue"/>
                  </a:rPr>
                  <a:t>9. </a:t>
                </a:r>
                <a:r>
                  <a:rPr lang="en-US" sz="1600" dirty="0" err="1">
                    <a:latin typeface="Helvetica Neue"/>
                  </a:rPr>
                  <a:t>house_aspect</a:t>
                </a:r>
                <a:r>
                  <a:rPr lang="en-US" sz="1600" dirty="0">
                    <a:latin typeface="Helvetica Neue"/>
                  </a:rPr>
                  <a:t>: h</a:t>
                </a:r>
                <a:r>
                  <a:rPr lang="vi-VN" sz="1600" dirty="0">
                    <a:latin typeface="Helvetica Neue"/>
                  </a:rPr>
                  <a:t>ư</a:t>
                </a:r>
                <a:r>
                  <a:rPr lang="en-US" sz="1600" dirty="0" err="1">
                    <a:latin typeface="Helvetica Neue"/>
                  </a:rPr>
                  <a:t>ớng</a:t>
                </a:r>
                <a:r>
                  <a:rPr lang="en-US" sz="1600" dirty="0">
                    <a:latin typeface="Helvetica Neue"/>
                  </a:rPr>
                  <a:t> </a:t>
                </a:r>
                <a:r>
                  <a:rPr lang="en-US" sz="1600" dirty="0" err="1">
                    <a:latin typeface="Helvetica Neue"/>
                  </a:rPr>
                  <a:t>nhà</a:t>
                </a:r>
                <a:r>
                  <a:rPr lang="en-US" sz="1600" dirty="0">
                    <a:latin typeface="Helvetica Neue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0019AA-1DDD-43D1-A944-F1E481425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1" y="905171"/>
                <a:ext cx="3289787" cy="2345963"/>
              </a:xfrm>
              <a:prstGeom prst="rect">
                <a:avLst/>
              </a:prstGeom>
              <a:blipFill>
                <a:blip r:embed="rId2"/>
                <a:stretch>
                  <a:fillRect l="-734" t="-25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F9CD1B-2111-4003-A9E8-CBA2257FE18D}"/>
              </a:ext>
            </a:extLst>
          </p:cNvPr>
          <p:cNvSpPr/>
          <p:nvPr/>
        </p:nvSpPr>
        <p:spPr>
          <a:xfrm>
            <a:off x="8162342" y="3044467"/>
            <a:ext cx="3687330" cy="206210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Helvetica Neue"/>
              </a:rPr>
              <a:t>10.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: h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ớng</a:t>
            </a:r>
            <a:r>
              <a:rPr lang="en-US" sz="1600" dirty="0">
                <a:latin typeface="Helvetica Neue"/>
              </a:rPr>
              <a:t> ban </a:t>
            </a:r>
            <a:r>
              <a:rPr lang="en-US" sz="1600" dirty="0" err="1">
                <a:latin typeface="Helvetica Neue"/>
              </a:rPr>
              <a:t>công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11. interior: </a:t>
            </a:r>
            <a:r>
              <a:rPr lang="en-US" sz="1600" dirty="0" err="1">
                <a:latin typeface="Helvetica Neue"/>
              </a:rPr>
              <a:t>nội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thất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12. </a:t>
            </a:r>
            <a:r>
              <a:rPr lang="en-US" sz="1600" dirty="0" err="1">
                <a:latin typeface="Helvetica Neue"/>
              </a:rPr>
              <a:t>near_center</a:t>
            </a:r>
            <a:r>
              <a:rPr lang="en-US" sz="1600" dirty="0">
                <a:latin typeface="Helvetica Neue"/>
              </a:rPr>
              <a:t>: </a:t>
            </a:r>
            <a:r>
              <a:rPr lang="en-US" sz="1600" dirty="0" err="1">
                <a:latin typeface="Helvetica Neue"/>
              </a:rPr>
              <a:t>gần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trung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tâm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13. owner: </a:t>
            </a:r>
            <a:r>
              <a:rPr lang="en-US" sz="1600" dirty="0" err="1">
                <a:latin typeface="Helvetica Neue"/>
              </a:rPr>
              <a:t>chính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chủ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14. alley: </a:t>
            </a:r>
            <a:r>
              <a:rPr lang="en-US" sz="1600" dirty="0" err="1">
                <a:latin typeface="Helvetica Neue"/>
              </a:rPr>
              <a:t>hẻm</a:t>
            </a:r>
            <a:r>
              <a:rPr lang="en-US" sz="1600" dirty="0">
                <a:latin typeface="Helvetica Neue"/>
              </a:rPr>
              <a:t> (1/0)</a:t>
            </a:r>
          </a:p>
          <a:p>
            <a:pPr algn="just"/>
            <a:r>
              <a:rPr lang="en-US" sz="1600" dirty="0">
                <a:latin typeface="Helvetica Neue"/>
              </a:rPr>
              <a:t>15. villa: </a:t>
            </a:r>
            <a:r>
              <a:rPr lang="en-US" sz="1600" dirty="0" err="1">
                <a:latin typeface="Helvetica Neue"/>
              </a:rPr>
              <a:t>biệt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thự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16. new: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mới</a:t>
            </a:r>
            <a:r>
              <a:rPr lang="en-US" sz="1600" dirty="0">
                <a:latin typeface="Helvetica Neue"/>
              </a:rPr>
              <a:t> (1/0).</a:t>
            </a:r>
          </a:p>
          <a:p>
            <a:pPr algn="just"/>
            <a:r>
              <a:rPr lang="en-US" sz="1600" dirty="0">
                <a:latin typeface="Helvetica Neue"/>
              </a:rPr>
              <a:t>17. price: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nhà</a:t>
            </a:r>
            <a:r>
              <a:rPr lang="en-US" sz="1600" dirty="0">
                <a:latin typeface="Helvetica Neue"/>
              </a:rPr>
              <a:t> (</a:t>
            </a:r>
            <a:r>
              <a:rPr lang="en-US" sz="1600" dirty="0" err="1">
                <a:latin typeface="Helvetica Neue"/>
              </a:rPr>
              <a:t>triệu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đồng</a:t>
            </a:r>
            <a:r>
              <a:rPr lang="en-US" sz="1600" dirty="0">
                <a:latin typeface="Helvetica Neue"/>
              </a:rPr>
              <a:t>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198D2-E962-4066-8370-38F3D92A3991}"/>
              </a:ext>
            </a:extLst>
          </p:cNvPr>
          <p:cNvSpPr/>
          <p:nvPr/>
        </p:nvSpPr>
        <p:spPr>
          <a:xfrm>
            <a:off x="4320540" y="645574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19443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17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9A9CE-204C-45E4-A649-DD603C63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64" y="1139482"/>
            <a:ext cx="3755318" cy="396708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B117F8-8C84-480D-BA88-D7861942285E}"/>
              </a:ext>
            </a:extLst>
          </p:cNvPr>
          <p:cNvCxnSpPr>
            <a:stCxn id="8" idx="3"/>
          </p:cNvCxnSpPr>
          <p:nvPr/>
        </p:nvCxnSpPr>
        <p:spPr>
          <a:xfrm>
            <a:off x="3727938" y="2078153"/>
            <a:ext cx="592602" cy="4540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8546CF-BEC1-4293-996B-D61B3C0D1BA8}"/>
              </a:ext>
            </a:extLst>
          </p:cNvPr>
          <p:cNvCxnSpPr>
            <a:cxnSpLocks/>
          </p:cNvCxnSpPr>
          <p:nvPr/>
        </p:nvCxnSpPr>
        <p:spPr>
          <a:xfrm flipH="1" flipV="1">
            <a:off x="7880259" y="3922825"/>
            <a:ext cx="254948" cy="1365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9E9410-025F-418B-A677-DA954EDB25DA}"/>
              </a:ext>
            </a:extLst>
          </p:cNvPr>
          <p:cNvCxnSpPr>
            <a:stCxn id="3" idx="2"/>
          </p:cNvCxnSpPr>
          <p:nvPr/>
        </p:nvCxnSpPr>
        <p:spPr>
          <a:xfrm>
            <a:off x="6079996" y="1014906"/>
            <a:ext cx="0" cy="293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5611F9-ADDD-46E9-84B8-D91BA28C05EB}"/>
              </a:ext>
            </a:extLst>
          </p:cNvPr>
          <p:cNvSpPr/>
          <p:nvPr/>
        </p:nvSpPr>
        <p:spPr>
          <a:xfrm>
            <a:off x="8539792" y="751397"/>
            <a:ext cx="33256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Từ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19957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tin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trong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quá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lấy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thông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thì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những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có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“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”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nhóm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bỏ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lấy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nên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chỉ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Helvetica Neue"/>
              </a:rPr>
              <a:t>còn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Helvetica Neue"/>
              </a:rPr>
              <a:t>19443 </a:t>
            </a:r>
            <a:r>
              <a:rPr lang="en-US" sz="1600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sz="1600" dirty="0">
                <a:solidFill>
                  <a:schemeClr val="tx2"/>
                </a:solidFill>
                <a:latin typeface="Helvetica Neue"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19751F-1F15-463B-BDEB-B56B413AE888}"/>
              </a:ext>
            </a:extLst>
          </p:cNvPr>
          <p:cNvSpPr/>
          <p:nvPr/>
        </p:nvSpPr>
        <p:spPr>
          <a:xfrm>
            <a:off x="8432054" y="694155"/>
            <a:ext cx="3433408" cy="1318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C0D89D-2F13-4D5A-8159-C9A1E6F1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387" y="1561317"/>
            <a:ext cx="691734" cy="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CÁC GIÁ TRỊ THIẾU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2C82B-159A-415B-BF58-266CED7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B9706-7D43-4986-8E7B-3E2489DF4C93}"/>
              </a:ext>
            </a:extLst>
          </p:cNvPr>
          <p:cNvSpPr/>
          <p:nvPr/>
        </p:nvSpPr>
        <p:spPr>
          <a:xfrm>
            <a:off x="487388" y="694155"/>
            <a:ext cx="3634446" cy="255454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thiểu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sz="1600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pPr algn="just"/>
            <a:r>
              <a:rPr lang="en-US" sz="1600" dirty="0">
                <a:latin typeface="Helvetica Neue"/>
              </a:rPr>
              <a:t>- are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1182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address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470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floors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7166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bedrooms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10615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toilets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11546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entrance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9261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house_aspect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15932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17839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.</a:t>
            </a:r>
          </a:p>
          <a:p>
            <a:pPr algn="just"/>
            <a:r>
              <a:rPr lang="en-US" sz="1600" dirty="0">
                <a:latin typeface="Helvetica Neue"/>
              </a:rPr>
              <a:t>- interior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b="1" dirty="0">
                <a:latin typeface="Helvetica Neue"/>
              </a:rPr>
              <a:t>15986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endParaRPr lang="en-US" sz="1600" dirty="0">
              <a:latin typeface="Helvetica Neue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CB35B91-16BC-4591-8F4B-A06E2446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2971" y="3429000"/>
            <a:ext cx="1807021" cy="193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EEBC9E-22FF-46EF-BF4B-58B5E415D59D}"/>
              </a:ext>
            </a:extLst>
          </p:cNvPr>
          <p:cNvSpPr/>
          <p:nvPr/>
        </p:nvSpPr>
        <p:spPr>
          <a:xfrm>
            <a:off x="5205046" y="997107"/>
            <a:ext cx="6499566" cy="107721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sz="1600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có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nhiều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tại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cột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bên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sz="1600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tiế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sz="1600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sz="1600" dirty="0">
                <a:latin typeface="Helvetica Neue"/>
              </a:rPr>
              <a:t>hay </a:t>
            </a:r>
            <a:r>
              <a:rPr lang="en-US" sz="1600" dirty="0" err="1">
                <a:latin typeface="Helvetica Neue"/>
              </a:rPr>
              <a:t>vì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lý</a:t>
            </a:r>
            <a:r>
              <a:rPr lang="en-US" sz="1600" dirty="0">
                <a:latin typeface="Helvetica Neue"/>
              </a:rPr>
              <a:t> do </a:t>
            </a:r>
            <a:r>
              <a:rPr lang="en-US" sz="1600" dirty="0" err="1">
                <a:latin typeface="Helvetica Neue"/>
              </a:rPr>
              <a:t>nào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đó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thân</a:t>
            </a:r>
            <a:r>
              <a:rPr lang="en-US" sz="1600" dirty="0">
                <a:latin typeface="Helvetica Neue"/>
              </a:rPr>
              <a:t> ng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ời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cũng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không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biết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rõ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các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thông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trên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F677F-4ABB-46DA-A34B-9DDD17020078}"/>
              </a:ext>
            </a:extLst>
          </p:cNvPr>
          <p:cNvSpPr/>
          <p:nvPr/>
        </p:nvSpPr>
        <p:spPr>
          <a:xfrm>
            <a:off x="5205046" y="3327883"/>
            <a:ext cx="6499566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sz="1600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nh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>
                <a:latin typeface="Helvetica Neue"/>
              </a:rPr>
              <a:t> bedrooms, toilets, </a:t>
            </a:r>
            <a:r>
              <a:rPr lang="en-US" sz="1600" dirty="0" err="1">
                <a:latin typeface="Helvetica Neue"/>
              </a:rPr>
              <a:t>house_aspect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balcony_aspect</a:t>
            </a:r>
            <a:r>
              <a:rPr lang="en-US" sz="1600" dirty="0">
                <a:latin typeface="Helvetica Neue"/>
              </a:rPr>
              <a:t>. </a:t>
            </a:r>
            <a:r>
              <a:rPr lang="en-US" sz="1600" dirty="0" err="1">
                <a:latin typeface="Helvetica Neue"/>
              </a:rPr>
              <a:t>Và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giá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trị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thiếu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còn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lại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nhóm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sẽ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tiếp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tục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sz="1600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của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mỗi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bản</a:t>
            </a:r>
            <a:r>
              <a:rPr lang="en-US" sz="1600" dirty="0">
                <a:latin typeface="Helvetica Neue"/>
              </a:rPr>
              <a:t> tin </a:t>
            </a:r>
            <a:r>
              <a:rPr lang="en-US" sz="1600" dirty="0" err="1">
                <a:latin typeface="Helvetica Neue"/>
              </a:rPr>
              <a:t>rao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bán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từ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phần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dữ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liệu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đã</a:t>
            </a:r>
            <a:r>
              <a:rPr lang="en-US" sz="1600" dirty="0">
                <a:latin typeface="Helvetica Neue"/>
              </a:rPr>
              <a:t> </a:t>
            </a:r>
            <a:r>
              <a:rPr lang="en-US" sz="1600" dirty="0" err="1">
                <a:latin typeface="Helvetica Neue"/>
              </a:rPr>
              <a:t>lấy</a:t>
            </a:r>
            <a:r>
              <a:rPr lang="en-US" sz="1600" dirty="0">
                <a:latin typeface="Helvetica Neue"/>
              </a:rPr>
              <a:t> đ</a:t>
            </a:r>
            <a:r>
              <a:rPr lang="vi-VN" sz="1600" dirty="0">
                <a:latin typeface="Helvetica Neue"/>
              </a:rPr>
              <a:t>ư</a:t>
            </a:r>
            <a:r>
              <a:rPr lang="en-US" sz="1600" dirty="0" err="1">
                <a:latin typeface="Helvetica Neue"/>
              </a:rPr>
              <a:t>ợc</a:t>
            </a:r>
            <a:r>
              <a:rPr lang="en-US" sz="1600" dirty="0">
                <a:latin typeface="Helvetica Neue"/>
              </a:rPr>
              <a:t> ban </a:t>
            </a:r>
            <a:r>
              <a:rPr lang="en-US" sz="1600" dirty="0" err="1">
                <a:latin typeface="Helvetica Neue"/>
              </a:rPr>
              <a:t>đầu</a:t>
            </a:r>
            <a:r>
              <a:rPr lang="en-US" sz="1600" dirty="0">
                <a:latin typeface="Helvetica Neue"/>
              </a:rPr>
              <a:t>.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8D8F2AE6-B437-4A59-A209-123A892817A5}"/>
              </a:ext>
            </a:extLst>
          </p:cNvPr>
          <p:cNvSpPr/>
          <p:nvPr/>
        </p:nvSpPr>
        <p:spPr>
          <a:xfrm>
            <a:off x="4121834" y="829993"/>
            <a:ext cx="108321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8142D4-42DF-4C4A-A10B-C19BF1F231D2}"/>
              </a:ext>
            </a:extLst>
          </p:cNvPr>
          <p:cNvSpPr/>
          <p:nvPr/>
        </p:nvSpPr>
        <p:spPr>
          <a:xfrm flipH="1" flipV="1">
            <a:off x="1366150" y="3231599"/>
            <a:ext cx="346822" cy="75540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9616012D-7136-4C72-8FF7-534A614DC507}"/>
              </a:ext>
            </a:extLst>
          </p:cNvPr>
          <p:cNvSpPr/>
          <p:nvPr/>
        </p:nvSpPr>
        <p:spPr>
          <a:xfrm>
            <a:off x="8070168" y="2082019"/>
            <a:ext cx="510115" cy="1245864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2957674" y="5061389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7290216" y="506138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74" y="2555419"/>
            <a:ext cx="2438400" cy="24384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16" y="2614470"/>
            <a:ext cx="2438400" cy="2370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  <a:latin typeface="Calibri (Body)"/>
              </a:rPr>
              <a:t>Câu hỏi đặt ra?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480589" y="3690816"/>
            <a:ext cx="411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h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uyện/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q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uận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m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ặt tiền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 vào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n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ội thất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s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tầng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862293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772037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94421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7" y="694155"/>
            <a:ext cx="1093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n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B69B4-42B1-4D93-89FB-5340FB7D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01" y="1049758"/>
            <a:ext cx="6984575" cy="5325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9410A-80C7-4973-8218-0F831E654D90}"/>
              </a:ext>
            </a:extLst>
          </p:cNvPr>
          <p:cNvCxnSpPr>
            <a:cxnSpLocks/>
          </p:cNvCxnSpPr>
          <p:nvPr/>
        </p:nvCxnSpPr>
        <p:spPr>
          <a:xfrm>
            <a:off x="2277744" y="2038855"/>
            <a:ext cx="4179327" cy="118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56936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18154" y="2944504"/>
            <a:ext cx="1853181" cy="161801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23" y="1341980"/>
            <a:ext cx="3590925" cy="12763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0133" y="1445750"/>
            <a:ext cx="5272836" cy="57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</p:cNvCxnSpPr>
          <p:nvPr/>
        </p:nvCxnSpPr>
        <p:spPr>
          <a:xfrm flipV="1">
            <a:off x="2357800" y="1856936"/>
            <a:ext cx="5265169" cy="524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33049" y="2302849"/>
            <a:ext cx="5289920" cy="457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990" y="3085765"/>
            <a:ext cx="5748452" cy="308161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71335" y="3784209"/>
            <a:ext cx="3741655" cy="84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78ED0AE-9C92-42E3-847B-36602A9B0A76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26610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</p:cNvCxnSpPr>
          <p:nvPr/>
        </p:nvCxnSpPr>
        <p:spPr>
          <a:xfrm flipV="1">
            <a:off x="2581346" y="2285455"/>
            <a:ext cx="3327010" cy="1238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6BE6B-3C8C-427E-81B6-C89AB4A1DE0B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454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5C5E0-82F4-4E24-9E6C-D0B54469B183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1082</Words>
  <Application>Microsoft Office PowerPoint</Application>
  <PresentationFormat>Widescreen</PresentationFormat>
  <Paragraphs>110</Paragraphs>
  <Slides>13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(Body)</vt:lpstr>
      <vt:lpstr>Cambria Math</vt:lpstr>
      <vt:lpstr>Gill Sans MT</vt:lpstr>
      <vt:lpstr>Gill Sans MT (Body)</vt:lpstr>
      <vt:lpstr>Helvetica Neue</vt:lpstr>
      <vt:lpstr>Wingdings 2</vt:lpstr>
      <vt:lpstr>Dividend</vt:lpstr>
      <vt:lpstr>BÁO CÁO Lần 1- ĐỒ ÁN CUỐI KỲ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LẤY DỮ LIỆU CẦN QUAN TÂM</vt:lpstr>
      <vt:lpstr>THU THẬP DỮ LIỆU – THÔNG TIN DỮ LIỆU LẤY ĐƯỢC</vt:lpstr>
      <vt:lpstr>THU THẬP DỮ LIỆU – CÁC GIÁ TRỊ THIẾU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37</cp:revision>
  <dcterms:created xsi:type="dcterms:W3CDTF">2019-12-01T07:22:29Z</dcterms:created>
  <dcterms:modified xsi:type="dcterms:W3CDTF">2019-12-07T19:08:21Z</dcterms:modified>
</cp:coreProperties>
</file>