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6" r:id="rId4"/>
    <p:sldId id="281" r:id="rId5"/>
    <p:sldId id="279" r:id="rId6"/>
    <p:sldId id="282" r:id="rId7"/>
    <p:sldId id="283" r:id="rId8"/>
    <p:sldId id="288" r:id="rId9"/>
    <p:sldId id="289" r:id="rId10"/>
    <p:sldId id="290" r:id="rId11"/>
    <p:sldId id="291" r:id="rId12"/>
    <p:sldId id="292" r:id="rId13"/>
    <p:sldId id="285" r:id="rId14"/>
    <p:sldId id="293" r:id="rId15"/>
    <p:sldId id="296" r:id="rId16"/>
    <p:sldId id="299" r:id="rId17"/>
    <p:sldId id="294" r:id="rId18"/>
    <p:sldId id="297" r:id="rId19"/>
    <p:sldId id="295" r:id="rId20"/>
    <p:sldId id="298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A11378"/>
    <a:srgbClr val="EF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95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177EF6-3479-425B-AD95-A72BF53BA9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F1746-D4B0-4507-8204-2C8C09E951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FD521-A433-42F2-B3B9-264AAAEBCC33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E62-462E-4E57-850E-2B89F6038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909A4-B627-4181-9CF4-E6645568E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0AB4-626C-496C-9464-C50D98659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68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4090-E782-4539-8661-998478827FB2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F4F0-B01F-49F6-8BE3-F23017C9D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4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6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15649 records, </a:t>
            </a:r>
            <a:r>
              <a:rPr lang="en-US" dirty="0" err="1">
                <a:latin typeface="Helvetica Neue"/>
              </a:rPr>
              <a:t>giờ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tách</a:t>
            </a:r>
            <a:r>
              <a:rPr lang="en-US" dirty="0">
                <a:latin typeface="Helvetica Neue"/>
              </a:rPr>
              <a:t> ra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2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80% train (</a:t>
            </a:r>
            <a:r>
              <a:rPr lang="en-US" dirty="0">
                <a:latin typeface="Helvetica Neue"/>
              </a:rPr>
              <a:t>12519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 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20% test (</a:t>
            </a:r>
            <a:r>
              <a:rPr lang="en-US" dirty="0">
                <a:latin typeface="Helvetica Neue"/>
              </a:rPr>
              <a:t>3130 records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). Train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2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tỷ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lệ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70% train (</a:t>
            </a:r>
            <a:r>
              <a:rPr lang="en-US" dirty="0">
                <a:latin typeface="Helvetica Neue"/>
              </a:rPr>
              <a:t>8763 records)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30% validation (3756 records).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train dung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validation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đánh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đạt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Ban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DataFame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ng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sẵn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địa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,…)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còn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vậy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xem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!.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7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7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9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8223-F029-4BF7-B98A-7C6710FEF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8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9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ngày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10/12/2019, parse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21268 records, </a:t>
            </a:r>
            <a:r>
              <a:rPr lang="en-US" dirty="0" err="1">
                <a:latin typeface="Helvetica Neue"/>
              </a:rPr>
              <a:t>sau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18893 records,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năm</a:t>
            </a:r>
            <a:r>
              <a:rPr lang="en-US" dirty="0">
                <a:latin typeface="Helvetica Neue"/>
              </a:rPr>
              <a:t> 2019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15755 record, </a:t>
            </a:r>
            <a:r>
              <a:rPr lang="en-US" dirty="0" err="1">
                <a:latin typeface="Helvetica Neue"/>
              </a:rPr>
              <a:t>lựa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chọn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những</a:t>
            </a:r>
            <a:r>
              <a:rPr lang="en-US" dirty="0">
                <a:latin typeface="Helvetica Neue"/>
              </a:rPr>
              <a:t> records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correct output (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địa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duy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một</a:t>
            </a:r>
            <a:r>
              <a:rPr lang="en-US" dirty="0">
                <a:latin typeface="Helvetica Neue"/>
              </a:rPr>
              <a:t> record t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ứng</a:t>
            </a:r>
            <a:r>
              <a:rPr lang="en-US" dirty="0">
                <a:latin typeface="Helvetica Neue"/>
              </a:rPr>
              <a:t>), </a:t>
            </a:r>
            <a:r>
              <a:rPr lang="en-US" dirty="0" err="1">
                <a:latin typeface="Helvetica Neue"/>
              </a:rPr>
              <a:t>cuối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cùng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15649 records.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EF4F0-B01F-49F6-8BE3-F23017C9D0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E35505-9D26-4CCA-88A8-7278724AB2D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5560" y="6492875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3E7B-35C4-4543-9D47-AB80A65021AB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18BA2-1933-4340-B3FB-8224D14F0FA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7805" y="6487388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B53F-2997-4D61-8750-586F294DFE2D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2" y="6492875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FDFB85-6448-41D5-9F24-0A2BEAC6B81A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92D-E0E4-4D28-AB73-9BE6034AD31C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C608-A54C-49C7-B2E1-75402E74D99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064EA-42EB-46D8-92ED-7D4EA2DFF68A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EFE-48F4-429B-944D-60C57AEE80C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E3600-40B4-41AC-811B-F7E030E93608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6105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BD02-F7E1-440F-B179-1A4D042378D9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E06560-9C4B-4783-82AD-BD278DD02534}" type="datetime1">
              <a:rPr lang="en-US" smtClean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ealtytrac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realtytrac.com/robots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.realtytrac.com/robots.txt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m.realtytrac.com/robots.txt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.realtytrac.com/robot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921-8010-4E47-AB1B-CA8EE6807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2" y="3681085"/>
            <a:ext cx="11290511" cy="12503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BÁO CÁO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học</a:t>
            </a:r>
            <a:r>
              <a:rPr lang="en-US" dirty="0">
                <a:solidFill>
                  <a:schemeClr val="bg1"/>
                </a:solidFill>
              </a:rPr>
              <a:t> CUỐI KỲ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nhà</a:t>
            </a:r>
            <a:r>
              <a:rPr lang="en-US" dirty="0">
                <a:solidFill>
                  <a:schemeClr val="bg1"/>
                </a:solidFill>
              </a:rPr>
              <a:t> 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3043-BD0E-4AA0-A94B-1B19F7D5BEAC}"/>
              </a:ext>
            </a:extLst>
          </p:cNvPr>
          <p:cNvSpPr txBox="1"/>
          <p:nvPr/>
        </p:nvSpPr>
        <p:spPr>
          <a:xfrm>
            <a:off x="442453" y="5852416"/>
            <a:ext cx="11290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>
                <a:solidFill>
                  <a:schemeClr val="bg1"/>
                </a:solidFill>
                <a:latin typeface="Calibri (Body)"/>
              </a:rPr>
              <a:t>Nhóm</a:t>
            </a:r>
            <a:r>
              <a:rPr lang="en-US" b="1" i="1" dirty="0">
                <a:solidFill>
                  <a:schemeClr val="bg1"/>
                </a:solidFill>
                <a:latin typeface="Calibri (Body)"/>
              </a:rPr>
              <a:t> 14: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Đặng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Ph</a:t>
            </a:r>
            <a:r>
              <a:rPr lang="vi-VN" i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ơng</a:t>
            </a:r>
            <a:r>
              <a:rPr lang="en-US" i="1" dirty="0">
                <a:solidFill>
                  <a:schemeClr val="bg1"/>
                </a:solidFill>
                <a:latin typeface="Calibri (Body)"/>
              </a:rPr>
              <a:t> Nam – Lê Minh </a:t>
            </a:r>
            <a:r>
              <a:rPr lang="en-US" i="1" dirty="0" err="1">
                <a:solidFill>
                  <a:schemeClr val="bg1"/>
                </a:solidFill>
                <a:latin typeface="Calibri (Body)"/>
              </a:rPr>
              <a:t>Nghĩa</a:t>
            </a:r>
            <a:endParaRPr lang="en-US" i="1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EDF9-ED0D-4999-B66E-4589E08B4E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8" y="469951"/>
            <a:ext cx="3033105" cy="226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330E-A988-4EDF-ABFD-B6212B9E1E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34" y="877713"/>
            <a:ext cx="1478931" cy="1095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417DEE-0006-4F17-A811-C1A0700861D7}"/>
              </a:ext>
            </a:extLst>
          </p:cNvPr>
          <p:cNvSpPr/>
          <p:nvPr/>
        </p:nvSpPr>
        <p:spPr>
          <a:xfrm>
            <a:off x="4683456" y="2090986"/>
            <a:ext cx="3468133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Information Technology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C51B8-C42A-4CC3-9911-13BBE1905771}"/>
              </a:ext>
            </a:extLst>
          </p:cNvPr>
          <p:cNvSpPr/>
          <p:nvPr/>
        </p:nvSpPr>
        <p:spPr>
          <a:xfrm>
            <a:off x="8042232" y="1059593"/>
            <a:ext cx="3690731" cy="1187718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Môn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: Khoa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Dữ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Liệu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  <a:latin typeface="Calibri (Body)"/>
              </a:rPr>
              <a:t>Lớp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CQ2016/2 –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Học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alibri (Body)"/>
              </a:rPr>
              <a:t>kỳ</a:t>
            </a:r>
            <a:r>
              <a:rPr lang="en-US" i="1" dirty="0">
                <a:solidFill>
                  <a:schemeClr val="tx1"/>
                </a:solidFill>
                <a:latin typeface="Calibri (Body)"/>
              </a:rPr>
              <a:t> I/2019-2020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  <a:latin typeface="Calibri (Body)"/>
              </a:rPr>
              <a:t>GV: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Trần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Trung</a:t>
            </a:r>
            <a:r>
              <a:rPr lang="en-US" b="1" i="1" dirty="0">
                <a:solidFill>
                  <a:schemeClr val="tx1"/>
                </a:solidFill>
                <a:latin typeface="Calibri (Body)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alibri (Body)"/>
              </a:rPr>
              <a:t>Kiên</a:t>
            </a:r>
            <a:endParaRPr lang="en-US" b="1" i="1" dirty="0">
              <a:solidFill>
                <a:schemeClr val="tx1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964CF-2ABA-4B8E-987A-211596519B85}"/>
              </a:ext>
            </a:extLst>
          </p:cNvPr>
          <p:cNvSpPr txBox="1"/>
          <p:nvPr/>
        </p:nvSpPr>
        <p:spPr>
          <a:xfrm>
            <a:off x="442452" y="5000592"/>
            <a:ext cx="1129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&lt;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Vấn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đáp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với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giảng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viên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Gill Sans MT (Body)"/>
              </a:rPr>
              <a:t>ngày</a:t>
            </a:r>
            <a:r>
              <a:rPr lang="en-US" sz="2000" i="1" dirty="0">
                <a:solidFill>
                  <a:srgbClr val="FFFF00"/>
                </a:solidFill>
                <a:latin typeface="Gill Sans MT (Body)"/>
              </a:rPr>
              <a:t> 09-01-2020&gt;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028D3-3760-451F-8ED0-296523CA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4E60B2-1FEA-43BC-A5F7-2F35E6498DC3}"/>
              </a:ext>
            </a:extLst>
          </p:cNvPr>
          <p:cNvSpPr txBox="1"/>
          <p:nvPr/>
        </p:nvSpPr>
        <p:spPr>
          <a:xfrm>
            <a:off x="4371078" y="6521548"/>
            <a:ext cx="344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Gill Sans MT (Body)"/>
              </a:rPr>
              <a:t>TP. </a:t>
            </a:r>
            <a:r>
              <a:rPr lang="en-US" sz="1400" i="1" dirty="0" err="1">
                <a:latin typeface="Gill Sans MT (Body)"/>
              </a:rPr>
              <a:t>Hồ</a:t>
            </a:r>
            <a:r>
              <a:rPr lang="en-US" sz="1400" i="1" dirty="0">
                <a:latin typeface="Gill Sans MT (Body)"/>
              </a:rPr>
              <a:t> </a:t>
            </a:r>
            <a:r>
              <a:rPr lang="en-US" sz="1400" i="1" dirty="0" err="1">
                <a:latin typeface="Gill Sans MT (Body)"/>
              </a:rPr>
              <a:t>Chí</a:t>
            </a:r>
            <a:r>
              <a:rPr lang="en-US" sz="1400" i="1" dirty="0">
                <a:latin typeface="Gill Sans MT (Body)"/>
              </a:rPr>
              <a:t> Minh, </a:t>
            </a:r>
            <a:r>
              <a:rPr lang="en-US" sz="1400" i="1" dirty="0" err="1">
                <a:latin typeface="Gill Sans MT (Body)"/>
              </a:rPr>
              <a:t>ngày</a:t>
            </a:r>
            <a:r>
              <a:rPr lang="en-US" sz="1400" i="1" dirty="0">
                <a:latin typeface="Gill Sans MT (Body)"/>
              </a:rPr>
              <a:t> 09 </a:t>
            </a:r>
            <a:r>
              <a:rPr lang="en-US" sz="1400" i="1" dirty="0" err="1">
                <a:latin typeface="Gill Sans MT (Body)"/>
              </a:rPr>
              <a:t>tháng</a:t>
            </a:r>
            <a:r>
              <a:rPr lang="en-US" sz="1400" i="1" dirty="0">
                <a:latin typeface="Gill Sans MT (Body)"/>
              </a:rPr>
              <a:t> 01 </a:t>
            </a:r>
            <a:r>
              <a:rPr lang="en-US" sz="1400" i="1" dirty="0" err="1">
                <a:latin typeface="Gill Sans MT (Body)"/>
              </a:rPr>
              <a:t>năm</a:t>
            </a:r>
            <a:r>
              <a:rPr lang="en-US" sz="1400" i="1" dirty="0">
                <a:latin typeface="Gill Sans MT (Body)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8673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18" y="5474331"/>
            <a:ext cx="943756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LỰA CHỌN DỮ LIỆU NĂM 2019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F816F17-F152-404C-9C97-EC96439E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1770196-BA5A-4469-9C09-BE30F678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61D74-F024-4FAB-A667-01B0A0A5D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21" y="1097414"/>
            <a:ext cx="11308804" cy="34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FF1CB-714B-4AAC-B69A-A31E0FF13171}"/>
              </a:ext>
            </a:extLst>
          </p:cNvPr>
          <p:cNvSpPr/>
          <p:nvPr/>
        </p:nvSpPr>
        <p:spPr>
          <a:xfrm>
            <a:off x="446534" y="1815170"/>
            <a:ext cx="3422034" cy="461664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Helvetica Neue"/>
              </a:rPr>
              <a:t>1. </a:t>
            </a:r>
            <a:r>
              <a:rPr lang="vi-VN" sz="1400" dirty="0">
                <a:latin typeface="Helvetica Neue"/>
              </a:rPr>
              <a:t>address_street: tên đường.</a:t>
            </a:r>
          </a:p>
          <a:p>
            <a:pPr algn="just"/>
            <a:r>
              <a:rPr lang="en-US" sz="1400" dirty="0">
                <a:latin typeface="Helvetica Neue"/>
              </a:rPr>
              <a:t>2. </a:t>
            </a:r>
            <a:r>
              <a:rPr lang="vi-VN" sz="1400" dirty="0">
                <a:latin typeface="Helvetica Neue"/>
              </a:rPr>
              <a:t>address_locality: tên địa phương.</a:t>
            </a:r>
          </a:p>
          <a:p>
            <a:pPr algn="just"/>
            <a:r>
              <a:rPr lang="en-US" sz="1400" dirty="0">
                <a:latin typeface="Helvetica Neue"/>
              </a:rPr>
              <a:t>3. </a:t>
            </a:r>
            <a:r>
              <a:rPr lang="vi-VN" sz="1400" dirty="0">
                <a:latin typeface="Helvetica Neue"/>
              </a:rPr>
              <a:t>address_region: tên vùng.</a:t>
            </a:r>
          </a:p>
          <a:p>
            <a:pPr algn="just"/>
            <a:r>
              <a:rPr lang="en-US" sz="1400" dirty="0">
                <a:latin typeface="Helvetica Neue"/>
              </a:rPr>
              <a:t>4. </a:t>
            </a:r>
            <a:r>
              <a:rPr lang="vi-VN" sz="1400" dirty="0">
                <a:latin typeface="Helvetica Neue"/>
              </a:rPr>
              <a:t>address_code: mã </a:t>
            </a:r>
            <a:r>
              <a:rPr lang="en-US" sz="1400" dirty="0">
                <a:latin typeface="Helvetica Neue"/>
              </a:rPr>
              <a:t>b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>
                <a:latin typeface="Helvetica Neue"/>
              </a:rPr>
              <a:t>u </a:t>
            </a:r>
            <a:r>
              <a:rPr lang="en-US" sz="1400" dirty="0" err="1">
                <a:latin typeface="Helvetica Neue"/>
              </a:rPr>
              <a:t>điện</a:t>
            </a:r>
            <a:r>
              <a:rPr lang="vi-VN" sz="1400" dirty="0">
                <a:latin typeface="Helvetica Neue"/>
              </a:rPr>
              <a:t>.</a:t>
            </a:r>
          </a:p>
          <a:p>
            <a:pPr algn="just"/>
            <a:r>
              <a:rPr lang="en-US" sz="1400" dirty="0">
                <a:latin typeface="Helvetica Neue"/>
              </a:rPr>
              <a:t>5. </a:t>
            </a:r>
            <a:r>
              <a:rPr lang="vi-VN" sz="1400" dirty="0">
                <a:latin typeface="Helvetica Neue"/>
              </a:rPr>
              <a:t>date_sold: ngày bán thành công ngôi nhà.</a:t>
            </a:r>
          </a:p>
          <a:p>
            <a:pPr algn="just"/>
            <a:r>
              <a:rPr lang="en-US" sz="1400" dirty="0">
                <a:latin typeface="Helvetica Neue"/>
              </a:rPr>
              <a:t>6. </a:t>
            </a:r>
            <a:r>
              <a:rPr lang="vi-VN" sz="1400" dirty="0">
                <a:latin typeface="Helvetica Neue"/>
              </a:rPr>
              <a:t>mortgage: </a:t>
            </a:r>
            <a:r>
              <a:rPr lang="en-US" sz="1400" dirty="0" err="1">
                <a:latin typeface="Helvetica Neue"/>
              </a:rPr>
              <a:t>định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giá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ngôi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thuê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theo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tháng</a:t>
            </a:r>
            <a:r>
              <a:rPr lang="en-US" sz="1400" dirty="0">
                <a:latin typeface="Helvetica Neue"/>
              </a:rPr>
              <a:t> tr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khi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đi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7. </a:t>
            </a:r>
            <a:r>
              <a:rPr lang="vi-VN" sz="1400" dirty="0">
                <a:latin typeface="Helvetica Neue"/>
              </a:rPr>
              <a:t>info_type: loại nhà.</a:t>
            </a:r>
          </a:p>
          <a:p>
            <a:pPr algn="just"/>
            <a:r>
              <a:rPr lang="en-US" sz="1400" dirty="0">
                <a:latin typeface="Helvetica Neue"/>
              </a:rPr>
              <a:t>8. </a:t>
            </a:r>
            <a:r>
              <a:rPr lang="vi-VN" sz="1400" dirty="0">
                <a:latin typeface="Helvetica Neue"/>
              </a:rPr>
              <a:t>info_bedrooms: số lượng phòng ngủ.</a:t>
            </a:r>
          </a:p>
          <a:p>
            <a:pPr algn="just"/>
            <a:r>
              <a:rPr lang="en-US" sz="1400" dirty="0">
                <a:latin typeface="Helvetica Neue"/>
              </a:rPr>
              <a:t>9. </a:t>
            </a:r>
            <a:r>
              <a:rPr lang="vi-VN" sz="1400" dirty="0">
                <a:latin typeface="Helvetica Neue"/>
              </a:rPr>
              <a:t>info_bathrooms: số lượng phòng tắm.</a:t>
            </a:r>
          </a:p>
          <a:p>
            <a:pPr algn="just"/>
            <a:r>
              <a:rPr lang="en-US" sz="1400" dirty="0">
                <a:latin typeface="Helvetica Neue"/>
              </a:rPr>
              <a:t>10. </a:t>
            </a:r>
            <a:r>
              <a:rPr lang="vi-VN" sz="1400" dirty="0">
                <a:latin typeface="Helvetica Neue"/>
              </a:rPr>
              <a:t>info_size: kích thước ngôi nhà (sqft).</a:t>
            </a:r>
          </a:p>
          <a:p>
            <a:pPr algn="just"/>
            <a:r>
              <a:rPr lang="en-US" sz="1400" dirty="0">
                <a:latin typeface="Helvetica Neue"/>
              </a:rPr>
              <a:t>11.</a:t>
            </a:r>
            <a:r>
              <a:rPr lang="vi-VN" sz="1400" dirty="0">
                <a:latin typeface="Helvetica Neue"/>
              </a:rPr>
              <a:t>info_lot_size: kích thước lô đất (sqft).</a:t>
            </a:r>
          </a:p>
          <a:p>
            <a:pPr algn="just"/>
            <a:r>
              <a:rPr lang="en-US" sz="1400" dirty="0">
                <a:latin typeface="Helvetica Neue"/>
              </a:rPr>
              <a:t>12. </a:t>
            </a:r>
            <a:r>
              <a:rPr lang="vi-VN" sz="1400" dirty="0">
                <a:latin typeface="Helvetica Neue"/>
              </a:rPr>
              <a:t>info_year_build: năm ngôi nhà được xây dựng.</a:t>
            </a:r>
          </a:p>
          <a:p>
            <a:pPr algn="just"/>
            <a:r>
              <a:rPr lang="en-US" sz="1400" b="1" dirty="0">
                <a:solidFill>
                  <a:srgbClr val="FF0000"/>
                </a:solidFill>
                <a:latin typeface="Helvetica Neue"/>
              </a:rPr>
              <a:t>13. </a:t>
            </a:r>
            <a:r>
              <a:rPr lang="vi-VN" sz="1400" b="1" dirty="0">
                <a:solidFill>
                  <a:srgbClr val="FF0000"/>
                </a:solidFill>
                <a:latin typeface="Helvetica Neue"/>
              </a:rPr>
              <a:t>info_sold_price: giá bán thành công.</a:t>
            </a:r>
            <a:endParaRPr lang="en-US" sz="14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14. </a:t>
            </a:r>
            <a:r>
              <a:rPr lang="en-US" sz="1400" dirty="0" err="1">
                <a:latin typeface="Helvetica Neue"/>
              </a:rPr>
              <a:t>info_property_id</a:t>
            </a:r>
            <a:r>
              <a:rPr lang="en-US" sz="1400" dirty="0">
                <a:latin typeface="Helvetica Neue"/>
              </a:rPr>
              <a:t>: id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pPr algn="just"/>
            <a:r>
              <a:rPr lang="en-US" sz="1400" dirty="0">
                <a:latin typeface="Helvetica Neue"/>
              </a:rPr>
              <a:t>15. </a:t>
            </a:r>
            <a:r>
              <a:rPr lang="en-US" sz="1400" dirty="0" err="1">
                <a:latin typeface="Helvetica Neue"/>
              </a:rPr>
              <a:t>i</a:t>
            </a:r>
            <a:r>
              <a:rPr lang="vi-VN" sz="1400" dirty="0">
                <a:latin typeface="Helvetica Neue"/>
              </a:rPr>
              <a:t>nfo_county: tên quận.</a:t>
            </a:r>
          </a:p>
          <a:p>
            <a:pPr algn="just"/>
            <a:r>
              <a:rPr lang="en-US" sz="1400" dirty="0">
                <a:latin typeface="Helvetica Neue"/>
              </a:rPr>
              <a:t>16. </a:t>
            </a:r>
            <a:r>
              <a:rPr lang="vi-VN" sz="1400" dirty="0">
                <a:latin typeface="Helvetica Neue"/>
              </a:rPr>
              <a:t>info_parcel_number: số bưu kiện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căn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189B1-5A9C-4F39-B3A0-5EF4B9D3DE7A}"/>
              </a:ext>
            </a:extLst>
          </p:cNvPr>
          <p:cNvSpPr/>
          <p:nvPr/>
        </p:nvSpPr>
        <p:spPr>
          <a:xfrm>
            <a:off x="8315014" y="1815170"/>
            <a:ext cx="3470689" cy="397031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</a:rPr>
              <a:t>17. </a:t>
            </a:r>
            <a:r>
              <a:rPr lang="vi-VN" sz="1400" dirty="0">
                <a:latin typeface="Helvetica Neue"/>
              </a:rPr>
              <a:t>axes_land: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để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tạo</a:t>
            </a:r>
            <a:r>
              <a:rPr lang="vi-VN" sz="1400" dirty="0">
                <a:latin typeface="Helvetica Neue"/>
              </a:rPr>
              <a:t> đất.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18. </a:t>
            </a:r>
            <a:r>
              <a:rPr lang="vi-VN" sz="1400" dirty="0">
                <a:latin typeface="Helvetica Neue"/>
              </a:rPr>
              <a:t>taxes_improvements: 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cho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chính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quyền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về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các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tiện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ích</a:t>
            </a:r>
            <a:r>
              <a:rPr lang="vi-VN" sz="1400" dirty="0">
                <a:latin typeface="Helvetica Neue"/>
              </a:rPr>
              <a:t> </a:t>
            </a:r>
            <a:r>
              <a:rPr lang="en-US" sz="1400" dirty="0">
                <a:latin typeface="Helvetica Neue"/>
              </a:rPr>
              <a:t>(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bỏ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rác</a:t>
            </a:r>
            <a:r>
              <a:rPr lang="en-US" sz="1400" dirty="0">
                <a:latin typeface="Helvetica Neue"/>
              </a:rPr>
              <a:t>,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củng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cố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hàng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rào</a:t>
            </a:r>
            <a:r>
              <a:rPr lang="en-US" sz="1400" dirty="0">
                <a:latin typeface="Helvetica Neue"/>
              </a:rPr>
              <a:t>, ..</a:t>
            </a:r>
            <a:r>
              <a:rPr lang="vi-VN" sz="1400" dirty="0">
                <a:latin typeface="Helvetica Neue"/>
              </a:rPr>
              <a:t>.</a:t>
            </a:r>
            <a:r>
              <a:rPr lang="en-US" sz="1400" dirty="0">
                <a:latin typeface="Helvetica Neue"/>
              </a:rPr>
              <a:t>)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19. </a:t>
            </a:r>
            <a:r>
              <a:rPr lang="vi-VN" sz="1400" dirty="0">
                <a:latin typeface="Helvetica Neue"/>
              </a:rPr>
              <a:t>taxes_total: tổng của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land và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tiền</a:t>
            </a:r>
            <a:r>
              <a:rPr lang="vi-VN" sz="1400" dirty="0">
                <a:latin typeface="Helvetica Neue"/>
              </a:rPr>
              <a:t> improvements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phải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trả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20. </a:t>
            </a:r>
            <a:r>
              <a:rPr lang="vi-VN" sz="1400" dirty="0">
                <a:latin typeface="Helvetica Neue"/>
              </a:rPr>
              <a:t>taxes_taxes: tiền thuế từ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taxes_total.</a:t>
            </a:r>
          </a:p>
          <a:p>
            <a:r>
              <a:rPr lang="en-US" sz="1400" dirty="0">
                <a:latin typeface="Helvetica Neue"/>
              </a:rPr>
              <a:t>21. </a:t>
            </a:r>
            <a:r>
              <a:rPr lang="vi-VN" sz="1400" dirty="0">
                <a:latin typeface="Helvetica Neue"/>
              </a:rPr>
              <a:t>school: số lượng trường học gần đó.</a:t>
            </a:r>
          </a:p>
          <a:p>
            <a:r>
              <a:rPr lang="en-US" sz="1400" dirty="0">
                <a:latin typeface="Helvetica Neue"/>
              </a:rPr>
              <a:t>22. </a:t>
            </a:r>
            <a:r>
              <a:rPr lang="vi-VN" sz="1400" dirty="0">
                <a:latin typeface="Helvetica Neue"/>
              </a:rPr>
              <a:t>total_crime: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23. </a:t>
            </a:r>
            <a:r>
              <a:rPr lang="vi-VN" sz="1400" dirty="0">
                <a:latin typeface="Helvetica Neue"/>
              </a:rPr>
              <a:t>violent_crime: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bạo lực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24. </a:t>
            </a:r>
            <a:r>
              <a:rPr lang="vi-VN" sz="1400" dirty="0">
                <a:latin typeface="Helvetica Neue"/>
              </a:rPr>
              <a:t>property_crime: </a:t>
            </a:r>
            <a:r>
              <a:rPr lang="en-US" sz="1400" dirty="0" err="1">
                <a:latin typeface="Helvetica Neue"/>
              </a:rPr>
              <a:t>tỉ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lệ</a:t>
            </a:r>
            <a:r>
              <a:rPr lang="en-US" sz="1400" dirty="0">
                <a:latin typeface="Helvetica Neue"/>
              </a:rPr>
              <a:t> </a:t>
            </a:r>
            <a:r>
              <a:rPr lang="vi-VN" sz="1400" dirty="0">
                <a:latin typeface="Helvetica Neue"/>
              </a:rPr>
              <a:t>tội phạm về tài sản</a:t>
            </a:r>
            <a:r>
              <a:rPr lang="en-US" sz="1400" dirty="0">
                <a:latin typeface="Helvetica Neue"/>
              </a:rPr>
              <a:t> (%) so </a:t>
            </a:r>
            <a:r>
              <a:rPr lang="en-US" sz="1400" dirty="0" err="1">
                <a:latin typeface="Helvetica Neue"/>
              </a:rPr>
              <a:t>với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tội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phạm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cả</a:t>
            </a:r>
            <a:r>
              <a:rPr lang="en-US" sz="1400" dirty="0">
                <a:latin typeface="Helvetica Neue"/>
              </a:rPr>
              <a:t> n</a:t>
            </a:r>
            <a:r>
              <a:rPr lang="vi-VN" sz="1400" dirty="0">
                <a:latin typeface="Helvetica Neue"/>
              </a:rPr>
              <a:t>ư</a:t>
            </a:r>
            <a:r>
              <a:rPr lang="en-US" sz="1400" dirty="0" err="1">
                <a:latin typeface="Helvetica Neue"/>
              </a:rPr>
              <a:t>ớc</a:t>
            </a:r>
            <a:r>
              <a:rPr lang="en-US" sz="1400" dirty="0">
                <a:latin typeface="Helvetica Neue"/>
              </a:rPr>
              <a:t>.</a:t>
            </a:r>
            <a:endParaRPr lang="vi-VN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25. </a:t>
            </a:r>
            <a:r>
              <a:rPr lang="vi-VN" sz="1400" dirty="0">
                <a:latin typeface="Helvetica Neue"/>
              </a:rPr>
              <a:t>foreclosures: số lượng các căn nhà bị tịch thu gần đó.</a:t>
            </a:r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26. </a:t>
            </a:r>
            <a:r>
              <a:rPr lang="en-US" sz="1400" dirty="0" err="1">
                <a:latin typeface="Helvetica Neue"/>
              </a:rPr>
              <a:t>year_sold</a:t>
            </a:r>
            <a:r>
              <a:rPr lang="en-US" sz="1400" dirty="0">
                <a:latin typeface="Helvetica Neue"/>
              </a:rPr>
              <a:t>: </a:t>
            </a:r>
            <a:r>
              <a:rPr lang="en-US" sz="1400" dirty="0" err="1">
                <a:latin typeface="Helvetica Neue"/>
              </a:rPr>
              <a:t>năm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bán</a:t>
            </a:r>
            <a:r>
              <a:rPr lang="en-US" sz="1400" dirty="0">
                <a:latin typeface="Helvetica Neue"/>
              </a:rPr>
              <a:t> </a:t>
            </a:r>
            <a:r>
              <a:rPr lang="en-US" sz="1400" dirty="0" err="1">
                <a:latin typeface="Helvetica Neue"/>
              </a:rPr>
              <a:t>nhà</a:t>
            </a:r>
            <a:r>
              <a:rPr lang="en-US" sz="1400" dirty="0">
                <a:latin typeface="Helvetica Neue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34F6C-9EB5-4B2B-BD6A-54E26040E91F}"/>
              </a:ext>
            </a:extLst>
          </p:cNvPr>
          <p:cNvSpPr/>
          <p:nvPr/>
        </p:nvSpPr>
        <p:spPr>
          <a:xfrm>
            <a:off x="4336544" y="686582"/>
            <a:ext cx="3518912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15649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26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cột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2FDAA-9558-43CE-B61F-75199D05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26" y="1387928"/>
            <a:ext cx="3777730" cy="525569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9F45CE-D2F9-433A-9BC4-B41AB41F7684}"/>
              </a:ext>
            </a:extLst>
          </p:cNvPr>
          <p:cNvCxnSpPr>
            <a:cxnSpLocks/>
          </p:cNvCxnSpPr>
          <p:nvPr/>
        </p:nvCxnSpPr>
        <p:spPr>
          <a:xfrm flipH="1">
            <a:off x="6093490" y="1055914"/>
            <a:ext cx="2510" cy="4463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14B40A-9F26-40DD-8957-E79844570C60}"/>
              </a:ext>
            </a:extLst>
          </p:cNvPr>
          <p:cNvCxnSpPr>
            <a:cxnSpLocks/>
          </p:cNvCxnSpPr>
          <p:nvPr/>
        </p:nvCxnSpPr>
        <p:spPr>
          <a:xfrm flipV="1">
            <a:off x="3868568" y="3085765"/>
            <a:ext cx="370358" cy="10339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440901-9D0C-41ED-A5EB-7EA455927A2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016656" y="3800329"/>
            <a:ext cx="298358" cy="15114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9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7DAA5E-54F4-44AD-A836-B711516E0483}"/>
              </a:ext>
            </a:extLst>
          </p:cNvPr>
          <p:cNvSpPr/>
          <p:nvPr/>
        </p:nvSpPr>
        <p:spPr>
          <a:xfrm>
            <a:off x="487388" y="694155"/>
            <a:ext cx="3817326" cy="397031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15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trị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thiếu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: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address_street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46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info_bedrooms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1427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info_bathrooms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1417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712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1334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info_year_built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 5044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info_sold_price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934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151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241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.</a:t>
            </a:r>
          </a:p>
          <a:p>
            <a:r>
              <a:rPr lang="en-US" dirty="0">
                <a:latin typeface="Helvetica Neue"/>
              </a:rPr>
              <a:t>-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483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endParaRPr lang="en-US" dirty="0">
              <a:latin typeface="Helvetica Neue"/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36DF88A1-91AF-4BE0-B358-2EC0005D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27221" y="4664473"/>
            <a:ext cx="2168740" cy="2233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06A727-F014-46B5-8B4D-40893EC305E5}"/>
              </a:ext>
            </a:extLst>
          </p:cNvPr>
          <p:cNvSpPr/>
          <p:nvPr/>
        </p:nvSpPr>
        <p:spPr>
          <a:xfrm>
            <a:off x="5205046" y="610408"/>
            <a:ext cx="6499566" cy="1477328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70C0"/>
                </a:solidFill>
                <a:latin typeface="Helvetica Neue"/>
              </a:rPr>
              <a:t>Lý</a:t>
            </a:r>
            <a:r>
              <a:rPr lang="en-US" b="1" dirty="0">
                <a:solidFill>
                  <a:srgbClr val="0070C0"/>
                </a:solidFill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nhiều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do ng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lúc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đăng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nhập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đủ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tr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tả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chi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tin </a:t>
            </a:r>
            <a:r>
              <a:rPr lang="en-US" dirty="0">
                <a:latin typeface="Helvetica Neue"/>
              </a:rPr>
              <a:t>hay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do </a:t>
            </a:r>
            <a:r>
              <a:rPr lang="en-US" dirty="0" err="1">
                <a:latin typeface="Helvetica Neue"/>
              </a:rPr>
              <a:t>nào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thân</a:t>
            </a:r>
            <a:r>
              <a:rPr lang="en-US" dirty="0">
                <a:latin typeface="Helvetica Neue"/>
              </a:rPr>
              <a:t> ng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ời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cũng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rõ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trên</a:t>
            </a:r>
            <a:r>
              <a:rPr lang="en-US" dirty="0">
                <a:latin typeface="Helvetica Neue"/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6AE04B-6148-4F1E-BED9-B994210BD2D0}"/>
              </a:ext>
            </a:extLst>
          </p:cNvPr>
          <p:cNvSpPr/>
          <p:nvPr/>
        </p:nvSpPr>
        <p:spPr>
          <a:xfrm>
            <a:off x="5077450" y="2941986"/>
            <a:ext cx="6706355" cy="14773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solidFill>
                  <a:srgbClr val="00B050"/>
                </a:solidFill>
                <a:latin typeface="Helvetica Neue"/>
              </a:rPr>
              <a:t>Giải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b="1" dirty="0">
                <a:solidFill>
                  <a:srgbClr val="00B050"/>
                </a:solidFill>
                <a:latin typeface="Helvetica Neue"/>
              </a:rPr>
              <a:t>: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sự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nhiều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tiếp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tục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tìm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description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của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mỗi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bản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rao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phần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đ</a:t>
            </a:r>
            <a:r>
              <a:rPr lang="vi-VN" dirty="0">
                <a:latin typeface="Helvetica Neue"/>
              </a:rPr>
              <a:t>ư</a:t>
            </a:r>
            <a:r>
              <a:rPr lang="en-US" dirty="0" err="1">
                <a:latin typeface="Helvetica Neue"/>
              </a:rPr>
              <a:t>ợc</a:t>
            </a:r>
            <a:r>
              <a:rPr lang="en-US" dirty="0">
                <a:latin typeface="Helvetica Neue"/>
              </a:rPr>
              <a:t> ban </a:t>
            </a:r>
            <a:r>
              <a:rPr lang="en-US" dirty="0" err="1">
                <a:latin typeface="Helvetica Neue"/>
              </a:rPr>
              <a:t>đầu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Nếu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vẫn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còn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thiếu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sẽ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lắp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đầy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bằng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mean, mode, median, KNN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0DB9E18-B1B9-4132-8C15-6E01A8FD015F}"/>
              </a:ext>
            </a:extLst>
          </p:cNvPr>
          <p:cNvSpPr/>
          <p:nvPr/>
        </p:nvSpPr>
        <p:spPr>
          <a:xfrm>
            <a:off x="4304714" y="695976"/>
            <a:ext cx="900332" cy="492370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EC1B40FD-B1DC-4D4F-8F9D-1A71BF8DC01F}"/>
              </a:ext>
            </a:extLst>
          </p:cNvPr>
          <p:cNvSpPr/>
          <p:nvPr/>
        </p:nvSpPr>
        <p:spPr>
          <a:xfrm rot="17843334" flipH="1" flipV="1">
            <a:off x="3326770" y="4426680"/>
            <a:ext cx="804261" cy="1894321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A2D90CC7-A239-439B-88F8-9A046E1B817A}"/>
              </a:ext>
            </a:extLst>
          </p:cNvPr>
          <p:cNvSpPr/>
          <p:nvPr/>
        </p:nvSpPr>
        <p:spPr>
          <a:xfrm>
            <a:off x="8175571" y="2087177"/>
            <a:ext cx="510115" cy="826885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 10 DÒNG ĐẦU TIÊN CỦA DỮ LIỆU Đ</a:t>
            </a:r>
            <a:r>
              <a:rPr lang="vi-VN" sz="2400" b="1" dirty="0">
                <a:solidFill>
                  <a:schemeClr val="bg1"/>
                </a:solidFill>
                <a:latin typeface="Calibri (Body)"/>
              </a:rPr>
              <a:t>Ư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ỢC THU THẬP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232D816-9D08-43E6-BB90-BB5670BF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A7E68-62D0-4B6C-9A3C-E82B4CD1B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643" y="694155"/>
            <a:ext cx="9380541" cy="47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Tiền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xử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lý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3704013D-871F-4853-B1F2-BC5AAD50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882" y="5340154"/>
            <a:ext cx="905216" cy="9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5D892B-4797-452B-9FE1-4DA7D6B2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9" y="559978"/>
            <a:ext cx="10797441" cy="3744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5B78CF-B0B1-4A57-89B0-C6F6A046C7A1}"/>
              </a:ext>
            </a:extLst>
          </p:cNvPr>
          <p:cNvSpPr/>
          <p:nvPr/>
        </p:nvSpPr>
        <p:spPr>
          <a:xfrm>
            <a:off x="675250" y="4420771"/>
            <a:ext cx="10797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Mọi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thao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(8763 records)</a:t>
            </a:r>
            <a:r>
              <a:rPr lang="en-US" dirty="0">
                <a:latin typeface="Helvetica Neue"/>
              </a:rPr>
              <a:t>.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Sau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từ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train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nhỏ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validation (3756 records)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test (3130 records)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70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31D2C1-1FE9-42DB-8A1C-8C2D4A17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8" y="657997"/>
            <a:ext cx="850512" cy="740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1460090" y="843414"/>
            <a:ext cx="10249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description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ích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thiếu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0C291D-AAED-497D-AA6C-1B81392AE53F}"/>
              </a:ext>
            </a:extLst>
          </p:cNvPr>
          <p:cNvSpPr/>
          <p:nvPr/>
        </p:nvSpPr>
        <p:spPr>
          <a:xfrm>
            <a:off x="609578" y="1530583"/>
            <a:ext cx="11262866" cy="517064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1.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theo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format: 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ớng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tên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&gt; &lt;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(unit, #)&gt;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      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ví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dụ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>
                <a:latin typeface="Helvetica Neue"/>
              </a:rPr>
              <a:t>2875 S Fairview St Unit B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Helvetica Neue"/>
              </a:rPr>
              <a:t>    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chỉ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lấy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giá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trị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nằm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trong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chung</a:t>
            </a:r>
            <a:r>
              <a:rPr lang="en-US" dirty="0">
                <a:latin typeface="Helvetica Neue"/>
              </a:rPr>
              <a:t> hay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? (1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, 0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).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address_street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endParaRPr lang="en-US" dirty="0">
              <a:solidFill>
                <a:srgbClr val="FF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2.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2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address_locality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address_region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lại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address_code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3.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month ra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date_sold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4.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mortgage.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5.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info_type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sử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biến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num_top_types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để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xử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lý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</a:t>
            </a:r>
            <a:r>
              <a:rPr lang="vi-VN" dirty="0">
                <a:latin typeface="Helvetica Neue"/>
              </a:rPr>
              <a:t>ư</a:t>
            </a:r>
            <a:r>
              <a:rPr lang="en-US">
                <a:latin typeface="Helvetica Neue"/>
              </a:rPr>
              <a:t> BT03.</a:t>
            </a:r>
            <a:endParaRPr lang="en-US" dirty="0"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6.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7.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3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info_property_id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info_county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info_parcel_number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chúng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biệt</a:t>
            </a:r>
            <a:r>
              <a:rPr lang="en-US" dirty="0">
                <a:latin typeface="Helvetica Neue"/>
              </a:rPr>
              <a:t> 100%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không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ý </a:t>
            </a:r>
            <a:r>
              <a:rPr lang="en-US" dirty="0" err="1">
                <a:latin typeface="Helvetica Neue"/>
              </a:rPr>
              <a:t>nghĩa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khi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huấn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luyện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8.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taxes_total</a:t>
            </a:r>
            <a:r>
              <a:rPr lang="en-US" dirty="0">
                <a:latin typeface="Helvetica Neue"/>
              </a:rPr>
              <a:t>. </a:t>
            </a:r>
            <a:r>
              <a:rPr lang="en-US" dirty="0" err="1">
                <a:latin typeface="Helvetica Neue"/>
              </a:rPr>
              <a:t>Rút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trích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từ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chứa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thông</a:t>
            </a:r>
            <a:r>
              <a:rPr lang="en-US" dirty="0">
                <a:latin typeface="Helvetica Neue"/>
              </a:rPr>
              <a:t> tin </a:t>
            </a:r>
            <a:r>
              <a:rPr lang="en-US" dirty="0" err="1">
                <a:latin typeface="Helvetica Neue"/>
              </a:rPr>
              <a:t>dạng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tiền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%, </a:t>
            </a:r>
            <a:r>
              <a:rPr lang="en-US" dirty="0" err="1">
                <a:latin typeface="Helvetica Neue"/>
              </a:rPr>
              <a:t>ví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dụ</a:t>
            </a:r>
            <a:r>
              <a:rPr lang="en-US" dirty="0">
                <a:latin typeface="Helvetica Neue"/>
              </a:rPr>
              <a:t>: 6969 (1.23 %).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9. </a:t>
            </a:r>
            <a:r>
              <a:rPr lang="en-US" dirty="0" err="1">
                <a:latin typeface="Helvetica Neue"/>
              </a:rPr>
              <a:t>Giữ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nguyên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elvetica Neue"/>
              </a:rPr>
              <a:t>10. </a:t>
            </a:r>
            <a:r>
              <a:rPr lang="en-US" dirty="0" err="1">
                <a:latin typeface="Helvetica Neue"/>
              </a:rPr>
              <a:t>Xóa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year_sold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vì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tất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đều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162632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98DB9B-4CEB-42FD-9EF1-38555B8E90AB}"/>
              </a:ext>
            </a:extLst>
          </p:cNvPr>
          <p:cNvSpPr/>
          <p:nvPr/>
        </p:nvSpPr>
        <p:spPr>
          <a:xfrm>
            <a:off x="589935" y="710115"/>
            <a:ext cx="11155532" cy="19082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dạng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(numerical)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15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apt_unit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mortgage,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,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dạng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chuỗi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trị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rời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rạc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thứ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(categorical)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address_code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month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info_type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huấn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luyện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ơng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one-hot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2E406-423D-478A-A063-84BFA48CB28D}"/>
              </a:ext>
            </a:extLst>
          </p:cNvPr>
          <p:cNvSpPr/>
          <p:nvPr/>
        </p:nvSpPr>
        <p:spPr>
          <a:xfrm>
            <a:off x="589935" y="3106949"/>
            <a:ext cx="11155532" cy="178510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>
                <a:latin typeface="Helvetica Neue"/>
              </a:rPr>
              <a:t>Điền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giá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trị</a:t>
            </a:r>
            <a:r>
              <a:rPr lang="en-US" b="1" dirty="0">
                <a:latin typeface="Helvetica Neue"/>
              </a:rPr>
              <a:t> </a:t>
            </a:r>
            <a:r>
              <a:rPr lang="en-US" b="1" dirty="0" err="1">
                <a:latin typeface="Helvetica Neue"/>
              </a:rPr>
              <a:t>thiếu</a:t>
            </a:r>
            <a:r>
              <a:rPr lang="en-US" b="1" dirty="0">
                <a:latin typeface="Helvetica Neue"/>
              </a:rPr>
              <a:t>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7030A0"/>
                </a:solidFill>
                <a:latin typeface="Helvetica Neue"/>
              </a:rPr>
              <a:t>KNN (n = 5)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info_size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info_lot_size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002060"/>
                </a:solidFill>
                <a:latin typeface="Helvetica Neue"/>
              </a:rPr>
              <a:t>most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info_bedroom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info_bathroom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3300"/>
                </a:solidFill>
                <a:latin typeface="Helvetica Neue"/>
              </a:rPr>
              <a:t>mean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</a:t>
            </a:r>
            <a:r>
              <a:rPr lang="en-US" dirty="0" err="1">
                <a:latin typeface="Helvetica Neue"/>
              </a:rPr>
              <a:t>taxes_land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taxes_improvements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taxes_taxes</a:t>
            </a:r>
            <a:r>
              <a:rPr lang="en-US" dirty="0">
                <a:latin typeface="Helvetica Neue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dirty="0" err="1">
                <a:latin typeface="Helvetica Neue"/>
              </a:rPr>
              <a:t>Dùng</a:t>
            </a:r>
            <a:r>
              <a:rPr lang="en-US" dirty="0">
                <a:latin typeface="Helvetica Neue"/>
              </a:rPr>
              <a:t> </a:t>
            </a:r>
            <a:r>
              <a:rPr lang="en-US" dirty="0">
                <a:solidFill>
                  <a:srgbClr val="FF0066"/>
                </a:solidFill>
                <a:latin typeface="Helvetica Neue"/>
              </a:rPr>
              <a:t>median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cho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các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cột</a:t>
            </a:r>
            <a:r>
              <a:rPr lang="en-US" dirty="0">
                <a:latin typeface="Helvetica Neue"/>
              </a:rPr>
              <a:t>: school, foreclosures, </a:t>
            </a:r>
            <a:r>
              <a:rPr lang="en-US" dirty="0" err="1">
                <a:latin typeface="Helvetica Neue"/>
              </a:rPr>
              <a:t>total_crime</a:t>
            </a:r>
            <a:r>
              <a:rPr lang="en-US" dirty="0">
                <a:latin typeface="Helvetica Neue"/>
              </a:rPr>
              <a:t>, </a:t>
            </a:r>
            <a:r>
              <a:rPr lang="en-US" dirty="0" err="1">
                <a:latin typeface="Helvetica Neue"/>
              </a:rPr>
              <a:t>violent_crime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property_crime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85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10" descr="Image result for model scikit learn icon">
            <a:extLst>
              <a:ext uri="{FF2B5EF4-FFF2-40B4-BE49-F238E27FC236}">
                <a16:creationId xmlns:a16="http://schemas.microsoft.com/office/drawing/2014/main" id="{07C4DCFC-0297-4ECA-8584-DAB16A6A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74129"/>
            <a:ext cx="1052510" cy="10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CC685-9B05-4028-A482-3A4E24397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76" y="694155"/>
            <a:ext cx="850512" cy="7401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5C755B-5DF6-405B-8A39-62C1B87D0A52}"/>
              </a:ext>
            </a:extLst>
          </p:cNvPr>
          <p:cNvSpPr/>
          <p:nvPr/>
        </p:nvSpPr>
        <p:spPr>
          <a:xfrm>
            <a:off x="1324088" y="741072"/>
            <a:ext cx="10548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bất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ờng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cực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cao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99.99%</a:t>
            </a:r>
            <a:r>
              <a:rPr lang="en-US" dirty="0"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9188B-0D35-4BE2-9E68-20BB4579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596" y="1952639"/>
            <a:ext cx="1308149" cy="107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9CA9A9-F8E5-43A3-8B23-BA36F6664491}"/>
              </a:ext>
            </a:extLst>
          </p:cNvPr>
          <p:cNvSpPr/>
          <p:nvPr/>
        </p:nvSpPr>
        <p:spPr>
          <a:xfrm>
            <a:off x="473577" y="2123197"/>
            <a:ext cx="988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vấn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nằm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sau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rằng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mortgage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cho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220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ra đ</a:t>
            </a:r>
            <a:r>
              <a:rPr lang="vi-VN" dirty="0">
                <a:solidFill>
                  <a:srgbClr val="0070C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con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rất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gần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CD7-8A57-4F00-9278-14D4B0047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76" y="3429000"/>
            <a:ext cx="1221503" cy="12559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7BD695-BAFD-472D-A5AE-547E29CDA874}"/>
              </a:ext>
            </a:extLst>
          </p:cNvPr>
          <p:cNvSpPr/>
          <p:nvPr/>
        </p:nvSpPr>
        <p:spPr>
          <a:xfrm>
            <a:off x="1804236" y="3771117"/>
            <a:ext cx="9884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Bây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giờ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sẽ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xóa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mortgage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sử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mô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Linear Regression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đê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dự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đoán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thì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00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quả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độ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chính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xác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chỉ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31.36%</a:t>
            </a:r>
            <a:r>
              <a:rPr lang="en-US" dirty="0"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20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9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5474331"/>
            <a:ext cx="9929936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Mô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hình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hóa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liệu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0EF428-8355-4A47-B751-792490A6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12" descr="Related image">
            <a:extLst>
              <a:ext uri="{FF2B5EF4-FFF2-40B4-BE49-F238E27FC236}">
                <a16:creationId xmlns:a16="http://schemas.microsoft.com/office/drawing/2014/main" id="{C9CA41F6-E708-45F5-829B-6B8F1FFCD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86" y="5255500"/>
            <a:ext cx="1052509" cy="10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9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8DC-B69E-4785-A516-B2BB17BE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2331"/>
          </a:xfrm>
        </p:spPr>
        <p:txBody>
          <a:bodyPr/>
          <a:lstStyle/>
          <a:p>
            <a:r>
              <a:rPr lang="en-US" dirty="0"/>
              <a:t>NỘI DUNG CHÍNH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EA21E-C331-4511-BBF4-58646552B751}"/>
              </a:ext>
            </a:extLst>
          </p:cNvPr>
          <p:cNvSpPr/>
          <p:nvPr/>
        </p:nvSpPr>
        <p:spPr>
          <a:xfrm>
            <a:off x="375404" y="4891845"/>
            <a:ext cx="2067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Câu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hỏi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đặt</a:t>
            </a:r>
            <a:r>
              <a:rPr lang="en-US" sz="2400" dirty="0">
                <a:latin typeface="Calibri (Body)"/>
              </a:rPr>
              <a:t> ra?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1022F-29D1-4E33-8115-996C4E75B4D6}"/>
              </a:ext>
            </a:extLst>
          </p:cNvPr>
          <p:cNvSpPr/>
          <p:nvPr/>
        </p:nvSpPr>
        <p:spPr>
          <a:xfrm>
            <a:off x="2558172" y="4891845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 (Body)"/>
              </a:rPr>
              <a:t>Thu </a:t>
            </a:r>
            <a:r>
              <a:rPr lang="en-US" sz="2400" dirty="0" err="1">
                <a:latin typeface="Calibri (Body)"/>
              </a:rPr>
              <a:t>thập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5" name="Picture 4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E9ECA9A-32D7-4E76-8A6D-3B5C2A14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7" y="2762008"/>
            <a:ext cx="1819767" cy="201492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440FD5D-FD05-486A-A6F8-9617B9B6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95" y="2974728"/>
            <a:ext cx="1819767" cy="1802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2410-5A2D-4996-AACB-672FF27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EE61FDB1-7C35-42BC-A1A5-B856B7C9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398" y="2893626"/>
            <a:ext cx="1628322" cy="19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236870-8999-49E6-A979-77CE9FC5F57E}"/>
              </a:ext>
            </a:extLst>
          </p:cNvPr>
          <p:cNvSpPr/>
          <p:nvPr/>
        </p:nvSpPr>
        <p:spPr>
          <a:xfrm>
            <a:off x="5520340" y="4860919"/>
            <a:ext cx="14544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Tiền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xử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lý</a:t>
            </a:r>
            <a:r>
              <a:rPr lang="en-US" sz="2400" dirty="0">
                <a:latin typeface="Calibri (Body)"/>
              </a:rPr>
              <a:t> </a:t>
            </a:r>
          </a:p>
          <a:p>
            <a:pPr algn="ctr"/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4" name="Picture 10" descr="Image result for model scikit learn icon">
            <a:extLst>
              <a:ext uri="{FF2B5EF4-FFF2-40B4-BE49-F238E27FC236}">
                <a16:creationId xmlns:a16="http://schemas.microsoft.com/office/drawing/2014/main" id="{7D44AA3B-42A1-4DE0-9D7E-567F6B71F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773" y="2951894"/>
            <a:ext cx="1825042" cy="18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6614DE-CC17-43A8-B0D2-483AAEF43838}"/>
              </a:ext>
            </a:extLst>
          </p:cNvPr>
          <p:cNvSpPr/>
          <p:nvPr/>
        </p:nvSpPr>
        <p:spPr>
          <a:xfrm>
            <a:off x="7878287" y="4806488"/>
            <a:ext cx="1774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latin typeface="Calibri (Body)"/>
              </a:rPr>
              <a:t>Mô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hình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hóa</a:t>
            </a:r>
            <a:endParaRPr lang="en-US" sz="2400" dirty="0">
              <a:latin typeface="Calibri (Body)"/>
            </a:endParaRPr>
          </a:p>
          <a:p>
            <a:pPr algn="ctr"/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dữ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liệu</a:t>
            </a:r>
            <a:endParaRPr lang="en-US" sz="2400" dirty="0">
              <a:latin typeface="Calibri (Body)"/>
            </a:endParaRP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221F60B8-A781-41E3-9B3D-3BF0FFB8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064" y="2762008"/>
            <a:ext cx="2061382" cy="22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54873E-5107-4C5F-BA9D-6D5ED2D4D3E8}"/>
              </a:ext>
            </a:extLst>
          </p:cNvPr>
          <p:cNvSpPr/>
          <p:nvPr/>
        </p:nvSpPr>
        <p:spPr>
          <a:xfrm>
            <a:off x="10524836" y="4842410"/>
            <a:ext cx="1229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alibri (Body)"/>
              </a:rPr>
              <a:t>Tổng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dirty="0" err="1">
                <a:latin typeface="Calibri (Body)"/>
              </a:rPr>
              <a:t>kết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041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B21825-551A-4A7A-BBFC-4EA87E6B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5" y="863695"/>
            <a:ext cx="11298932" cy="494717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THANK YOU FOR WATCHING</a:t>
            </a:r>
            <a:endParaRPr 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6A28B-8364-4204-B5B1-9E0244BE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1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1" y="5474331"/>
            <a:ext cx="8059862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Câu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đặt</a:t>
            </a:r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 ra?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03B39-AFF9-47FB-9F87-8359EFD898E4}"/>
              </a:ext>
            </a:extLst>
          </p:cNvPr>
          <p:cNvSpPr/>
          <p:nvPr/>
        </p:nvSpPr>
        <p:spPr>
          <a:xfrm>
            <a:off x="320600" y="3690816"/>
            <a:ext cx="4330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00B050"/>
                </a:solidFill>
                <a:latin typeface="Helvetica Neue"/>
              </a:rPr>
              <a:t>Cho các thông tin về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một</a:t>
            </a:r>
            <a:r>
              <a:rPr lang="vi-VN" dirty="0">
                <a:solidFill>
                  <a:srgbClr val="00B050"/>
                </a:solidFill>
                <a:latin typeface="Helvetica Neue"/>
              </a:rPr>
              <a:t> căn nhà</a:t>
            </a:r>
            <a:endParaRPr lang="en-US" dirty="0">
              <a:solidFill>
                <a:srgbClr val="00B050"/>
              </a:solidFill>
              <a:latin typeface="Helvetica Neue"/>
            </a:endParaRPr>
          </a:p>
          <a:p>
            <a:pPr algn="ctr"/>
            <a:r>
              <a:rPr lang="en-US" i="1" dirty="0">
                <a:solidFill>
                  <a:srgbClr val="000000"/>
                </a:solidFill>
                <a:latin typeface="Helvetica Neue"/>
              </a:rPr>
              <a:t>(đ</a:t>
            </a:r>
            <a:r>
              <a:rPr lang="vi-VN" i="1" dirty="0">
                <a:solidFill>
                  <a:srgbClr val="000000"/>
                </a:solidFill>
                <a:latin typeface="Helvetica Neue"/>
              </a:rPr>
              <a:t>ường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khu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vực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diện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tích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loại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phòng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hình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thuế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và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tội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Helvetica Neue"/>
              </a:rPr>
              <a:t>phạm</a:t>
            </a:r>
            <a:r>
              <a:rPr lang="en-US" i="1" dirty="0">
                <a:solidFill>
                  <a:srgbClr val="000000"/>
                </a:solidFill>
                <a:latin typeface="Helvetica Neue"/>
              </a:rPr>
              <a:t>…)</a:t>
            </a:r>
            <a:endParaRPr lang="vi-VN" i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692EE-9A64-4D3A-9D68-A59FB8DA31A4}"/>
              </a:ext>
            </a:extLst>
          </p:cNvPr>
          <p:cNvSpPr/>
          <p:nvPr/>
        </p:nvSpPr>
        <p:spPr>
          <a:xfrm>
            <a:off x="7822192" y="3690816"/>
            <a:ext cx="4118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này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bao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nhiêu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tiền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?</a:t>
            </a:r>
            <a:endParaRPr lang="vi-VN" dirty="0">
              <a:solidFill>
                <a:srgbClr val="FF0000"/>
              </a:solidFill>
              <a:latin typeface="Helvetica Neue"/>
            </a:endParaRP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13A8D13-E143-4ADC-BFAB-F1E7D3F6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56" y="2035712"/>
            <a:ext cx="2051087" cy="1082682"/>
          </a:xfrm>
          <a:prstGeom prst="rect">
            <a:avLst/>
          </a:prstGeom>
        </p:spPr>
      </p:pic>
      <p:pic>
        <p:nvPicPr>
          <p:cNvPr id="25" name="Picture 24" descr="A picture containing comb, clock&#10;&#10;Description automatically generated">
            <a:extLst>
              <a:ext uri="{FF2B5EF4-FFF2-40B4-BE49-F238E27FC236}">
                <a16:creationId xmlns:a16="http://schemas.microsoft.com/office/drawing/2014/main" id="{5A8E05C3-D837-40C8-BEAE-C76E128A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3" y="1011698"/>
            <a:ext cx="2871918" cy="25017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1ECBA55C-F52B-4670-B7E4-F2CA89C7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16" y="2101069"/>
            <a:ext cx="1513451" cy="15134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12BD33-1E60-4BDB-A1B0-44D5860D1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748" y="1195756"/>
            <a:ext cx="1326832" cy="23176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59DA4-4456-4640-9766-1810739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830D7D7A-6D44-408C-97CF-0C8FC6425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1FF79C5-3B56-437F-A261-041AE69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670" y="5474331"/>
            <a:ext cx="8033849" cy="689514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LỢI ÍCH CỦA CÂU </a:t>
            </a:r>
            <a:r>
              <a:rPr lang="en-US" sz="2400" b="1" dirty="0" err="1">
                <a:solidFill>
                  <a:schemeClr val="bg1"/>
                </a:solidFill>
                <a:latin typeface="Calibri (Body)"/>
              </a:rPr>
              <a:t>Hỏi</a:t>
            </a:r>
            <a:endParaRPr lang="en-US" sz="2400" b="1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DAEA1-BCB7-4686-998B-AE42378A2C6A}"/>
              </a:ext>
            </a:extLst>
          </p:cNvPr>
          <p:cNvSpPr/>
          <p:nvPr/>
        </p:nvSpPr>
        <p:spPr>
          <a:xfrm>
            <a:off x="2138197" y="1126589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bán có thể dự đoán được giá trị căn nhà mà mình muốn bán.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9D227-DC23-4006-9459-B9B644C1E0BF}"/>
              </a:ext>
            </a:extLst>
          </p:cNvPr>
          <p:cNvSpPr/>
          <p:nvPr/>
        </p:nvSpPr>
        <p:spPr>
          <a:xfrm>
            <a:off x="772037" y="2978680"/>
            <a:ext cx="9385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00"/>
                </a:solidFill>
                <a:latin typeface="Helvetica Neue"/>
              </a:rPr>
              <a:t>Người mua có thể ước lượng được căn nhà mình muốn mua có giá cả hợp lý hay 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1C254-33E1-4A73-A4D7-A1EB4227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694" y="2160888"/>
            <a:ext cx="1620134" cy="1707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4EFD3C-E082-4F93-86D8-379740C74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8062" y="680893"/>
            <a:ext cx="1620135" cy="195142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0CAF37-2CFF-49BC-830F-425E9CDD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85" y="1544512"/>
            <a:ext cx="1176056" cy="1087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38562-5D32-4B92-AAB9-B0EB514A7A3A}"/>
              </a:ext>
            </a:extLst>
          </p:cNvPr>
          <p:cNvSpPr/>
          <p:nvPr/>
        </p:nvSpPr>
        <p:spPr>
          <a:xfrm>
            <a:off x="405185" y="4573973"/>
            <a:ext cx="1056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solidFill>
                  <a:srgbClr val="FF0000"/>
                </a:solidFill>
                <a:latin typeface="Helvetica Neue"/>
              </a:rPr>
              <a:t>Nguồn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gốc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câu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hỏi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tự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nghĩ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ra.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54447-251A-44C1-B228-9DC835A5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 descr="A picture containing black, tower, white, building&#10;&#10;Description automatically generated">
            <a:extLst>
              <a:ext uri="{FF2B5EF4-FFF2-40B4-BE49-F238E27FC236}">
                <a16:creationId xmlns:a16="http://schemas.microsoft.com/office/drawing/2014/main" id="{FA73566A-6EC0-471A-9FF1-8832FA1EC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532" y="5212351"/>
            <a:ext cx="1095941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9108840-FFCC-42C7-88AD-7039908F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48" y="5474331"/>
            <a:ext cx="6129437" cy="689514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 (Body)"/>
              </a:rPr>
              <a:t>THU THẬP DỮ LIỆU – PARSE 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51600" y="694155"/>
            <a:ext cx="7176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Helvetica Neue"/>
              </a:rPr>
              <a:t>Trang web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: </a:t>
            </a:r>
            <a:r>
              <a:rPr lang="en-US" dirty="0">
                <a:solidFill>
                  <a:srgbClr val="0070C0"/>
                </a:solidFill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https://www.realtytrac.com/</a:t>
            </a:r>
            <a:endParaRPr 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39CC-9E38-4ADD-976E-70DCB21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8A1FB-0F2A-4592-BC5E-D14058C6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98" y="1063487"/>
            <a:ext cx="7176562" cy="447431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0CE2DD8-91A5-416F-8F00-B3E960C1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5229961"/>
            <a:ext cx="1068609" cy="10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94155"/>
            <a:ext cx="1137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về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Các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căn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đã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đ</a:t>
            </a:r>
            <a:r>
              <a:rPr lang="vi-VN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ợc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quận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Cam bang California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Helvetica Neue"/>
              </a:rPr>
              <a:t>Mỹ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946022" y="3554502"/>
            <a:ext cx="231073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Detail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url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66472" y="3933410"/>
            <a:ext cx="1331722" cy="3340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3B4BF-549A-4CAC-9279-524CB62D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F993D5-9188-4D8C-A97C-5EB0A42C6204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12B88-7881-40A9-BFEA-D7899E776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258" y="1205445"/>
            <a:ext cx="6368142" cy="519535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D5B72C-101D-4CEB-8EC1-96AE1146AD10}"/>
              </a:ext>
            </a:extLst>
          </p:cNvPr>
          <p:cNvCxnSpPr>
            <a:cxnSpLocks/>
          </p:cNvCxnSpPr>
          <p:nvPr/>
        </p:nvCxnSpPr>
        <p:spPr>
          <a:xfrm flipV="1">
            <a:off x="2298194" y="3249637"/>
            <a:ext cx="4369892" cy="906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C3E19-CE7E-4419-885F-26D7E485084D}"/>
              </a:ext>
            </a:extLst>
          </p:cNvPr>
          <p:cNvSpPr/>
          <p:nvPr/>
        </p:nvSpPr>
        <p:spPr>
          <a:xfrm>
            <a:off x="365668" y="1398821"/>
            <a:ext cx="4492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Helvetica Neue"/>
              </a:rPr>
              <a:t>L</a:t>
            </a:r>
            <a:r>
              <a:rPr lang="vi-VN" b="1" dirty="0">
                <a:solidFill>
                  <a:srgbClr val="FF0000"/>
                </a:solidFill>
                <a:latin typeface="Helvetica Neue"/>
              </a:rPr>
              <a:t>ư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u ý: </a:t>
            </a:r>
            <a:r>
              <a:rPr lang="en-US" dirty="0" err="1">
                <a:latin typeface="Helvetica Neue"/>
              </a:rPr>
              <a:t>Dữ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liệu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mà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nhóm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thu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thập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là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pháp</a:t>
            </a:r>
            <a:r>
              <a:rPr lang="en-US" dirty="0">
                <a:latin typeface="Helvetica Neue"/>
              </a:rPr>
              <a:t> (parse HTML </a:t>
            </a:r>
            <a:r>
              <a:rPr lang="en-US" dirty="0" err="1">
                <a:latin typeface="Helvetica Neue"/>
              </a:rPr>
              <a:t>có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kiểm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tra</a:t>
            </a:r>
            <a:r>
              <a:rPr lang="en-US" dirty="0">
                <a:latin typeface="Helvetica Neue"/>
              </a:rPr>
              <a:t> file robots.txt) </a:t>
            </a:r>
            <a:r>
              <a:rPr lang="en-US" dirty="0" err="1">
                <a:latin typeface="Helvetica Neue"/>
              </a:rPr>
              <a:t>và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giá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là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correct </a:t>
            </a:r>
            <a:r>
              <a:rPr lang="en-US" dirty="0" err="1">
                <a:solidFill>
                  <a:srgbClr val="00B050"/>
                </a:solidFill>
                <a:latin typeface="Helvetica Neue"/>
              </a:rPr>
              <a:t>ouput</a:t>
            </a:r>
            <a:r>
              <a:rPr lang="en-US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(do </a:t>
            </a:r>
            <a:r>
              <a:rPr lang="en-US" dirty="0" err="1">
                <a:latin typeface="Helvetica Neue"/>
              </a:rPr>
              <a:t>căn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nhà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đã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bán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thành</a:t>
            </a:r>
            <a:r>
              <a:rPr lang="en-US" dirty="0">
                <a:latin typeface="Helvetica Neue"/>
              </a:rPr>
              <a:t> </a:t>
            </a:r>
            <a:r>
              <a:rPr lang="en-US" dirty="0" err="1">
                <a:latin typeface="Helvetica Neue"/>
              </a:rPr>
              <a:t>công</a:t>
            </a:r>
            <a:r>
              <a:rPr lang="en-US" dirty="0">
                <a:latin typeface="Helvetica Neue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89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9073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31817" y="1059904"/>
            <a:ext cx="231073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Date Sold.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Mortgage.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Address.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+ Description.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Property Infor: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Bedroom.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Bathroom.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Size.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 •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….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32772" y="1391844"/>
            <a:ext cx="1396444" cy="10451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32772" y="2826559"/>
            <a:ext cx="1853181" cy="170645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4EB92-5A0E-43FA-A890-22DB1171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30" y="1101385"/>
            <a:ext cx="3590925" cy="120146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FB5F24-C442-4A71-B56B-6250761E9931}"/>
              </a:ext>
            </a:extLst>
          </p:cNvPr>
          <p:cNvCxnSpPr>
            <a:cxnSpLocks/>
          </p:cNvCxnSpPr>
          <p:nvPr/>
        </p:nvCxnSpPr>
        <p:spPr>
          <a:xfrm flipV="1">
            <a:off x="2357800" y="1261964"/>
            <a:ext cx="4957400" cy="337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A89B8D-DFEA-4841-B811-62C6D57B0CE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29216" y="1587013"/>
            <a:ext cx="4985984" cy="32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357800" y="1917242"/>
            <a:ext cx="4957400" cy="29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21DD1D-7D5C-4E7E-884E-C6F0A276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69" y="4040500"/>
            <a:ext cx="5748452" cy="236308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9F1D40-2FEE-4443-B766-EA62E3F16D4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24139" y="3734652"/>
            <a:ext cx="3429230" cy="148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E0FDB99-974A-434C-A8E0-6EC47DA81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913" y="2456107"/>
            <a:ext cx="5553075" cy="155257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B9A2D7-0BB9-411F-87C5-42A535FD4FDE}"/>
              </a:ext>
            </a:extLst>
          </p:cNvPr>
          <p:cNvSpPr/>
          <p:nvPr/>
        </p:nvSpPr>
        <p:spPr>
          <a:xfrm>
            <a:off x="932772" y="2475915"/>
            <a:ext cx="1396444" cy="310170"/>
          </a:xfrm>
          <a:prstGeom prst="roundRect">
            <a:avLst/>
          </a:prstGeom>
          <a:noFill/>
          <a:ln>
            <a:solidFill>
              <a:srgbClr val="A113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4DB166-4CA3-44A9-ADFF-C6473404E29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61308" y="2640595"/>
            <a:ext cx="3911605" cy="591800"/>
          </a:xfrm>
          <a:prstGeom prst="straightConnector1">
            <a:avLst/>
          </a:prstGeom>
          <a:ln>
            <a:solidFill>
              <a:srgbClr val="A11378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EAB929-6798-4B83-9F4E-4D3BB6BA4DB5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9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5341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Taxes.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Price History.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school.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847402"/>
            <a:ext cx="1670568" cy="32280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C8DFB-6B02-4CB8-BD58-70A1A5AA0B16}"/>
              </a:ext>
            </a:extLst>
          </p:cNvPr>
          <p:cNvSpPr/>
          <p:nvPr/>
        </p:nvSpPr>
        <p:spPr>
          <a:xfrm>
            <a:off x="946021" y="2559097"/>
            <a:ext cx="1874341" cy="343005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360782"/>
            <a:ext cx="3291766" cy="6594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BA9C4F-DA33-42B3-A1E7-2B32772C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56" y="700436"/>
            <a:ext cx="6248400" cy="200025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03882"/>
            <a:ext cx="1670569" cy="31857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616590" y="2285456"/>
            <a:ext cx="3291766" cy="77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FE98C88-B1EE-4B0F-A48E-3F30C714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16" y="2841947"/>
            <a:ext cx="5651976" cy="32008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B55626-5C8C-4B9C-96FC-E1A8BA4EEFBC}"/>
              </a:ext>
            </a:extLst>
          </p:cNvPr>
          <p:cNvCxnSpPr>
            <a:cxnSpLocks/>
          </p:cNvCxnSpPr>
          <p:nvPr/>
        </p:nvCxnSpPr>
        <p:spPr>
          <a:xfrm>
            <a:off x="2820362" y="2925566"/>
            <a:ext cx="3494046" cy="143347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C2BE91-11B7-4466-B5E5-A253F613A8EA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417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2CB8-99EA-442F-BDA2-2842973F24B7}"/>
              </a:ext>
            </a:extLst>
          </p:cNvPr>
          <p:cNvSpPr/>
          <p:nvPr/>
        </p:nvSpPr>
        <p:spPr>
          <a:xfrm>
            <a:off x="365668" y="637759"/>
            <a:ext cx="674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bán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nhà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muốn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thêm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số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tin chi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  <a:endParaRPr lang="en-US" dirty="0">
              <a:solidFill>
                <a:srgbClr val="FF0000"/>
              </a:solidFill>
              <a:latin typeface="Helvetica Neu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439FD-468D-42A1-884A-24044B984792}"/>
              </a:ext>
            </a:extLst>
          </p:cNvPr>
          <p:cNvSpPr/>
          <p:nvPr/>
        </p:nvSpPr>
        <p:spPr>
          <a:xfrm>
            <a:off x="848712" y="1467753"/>
            <a:ext cx="23107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Parse HTML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Info crime.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+ Number near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    foreclosures.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  <a:ea typeface="Cambria Math" panose="02040503050406030204" pitchFamily="18" charset="0"/>
              </a:rPr>
              <a:t>  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4C0789-4517-414B-AB13-9CA7154E1786}"/>
              </a:ext>
            </a:extLst>
          </p:cNvPr>
          <p:cNvSpPr/>
          <p:nvPr/>
        </p:nvSpPr>
        <p:spPr>
          <a:xfrm>
            <a:off x="946022" y="1904106"/>
            <a:ext cx="1670568" cy="2661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8EFD2-FBF3-43C0-84BD-BEABF2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AEBF3-26BE-4B0A-9763-748AF91E6844}"/>
              </a:ext>
            </a:extLst>
          </p:cNvPr>
          <p:cNvCxnSpPr>
            <a:cxnSpLocks/>
          </p:cNvCxnSpPr>
          <p:nvPr/>
        </p:nvCxnSpPr>
        <p:spPr>
          <a:xfrm flipV="1">
            <a:off x="2616590" y="1275610"/>
            <a:ext cx="4856817" cy="744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671A64-A243-4FF2-8208-195E8FB9B04F}"/>
              </a:ext>
            </a:extLst>
          </p:cNvPr>
          <p:cNvSpPr/>
          <p:nvPr/>
        </p:nvSpPr>
        <p:spPr>
          <a:xfrm>
            <a:off x="946021" y="2256350"/>
            <a:ext cx="1670569" cy="645752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A48632-6F8E-447B-A525-2ACD51806F9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37646" y="2552991"/>
            <a:ext cx="4835761" cy="9371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FD91B4-ECC4-4CDC-B680-D420ED30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07" y="708839"/>
            <a:ext cx="4352925" cy="5562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F0CDAC-4D10-4213-8380-A427750FB4D7}"/>
              </a:ext>
            </a:extLst>
          </p:cNvPr>
          <p:cNvSpPr/>
          <p:nvPr/>
        </p:nvSpPr>
        <p:spPr>
          <a:xfrm>
            <a:off x="446534" y="4613111"/>
            <a:ext cx="4070133" cy="155427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parse HTML ở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nhóm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đều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lấy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dữ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có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hợp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pháp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hay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file robots.txt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trang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web: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https://m.realtytrac.com/robots.txt</a:t>
            </a:r>
            <a:r>
              <a:rPr lang="en-US" dirty="0">
                <a:solidFill>
                  <a:srgbClr val="0070C0"/>
                </a:solidFill>
                <a:latin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517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2298</Words>
  <Application>Microsoft Office PowerPoint</Application>
  <PresentationFormat>Widescreen</PresentationFormat>
  <Paragraphs>177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(Body)</vt:lpstr>
      <vt:lpstr>Gill Sans MT</vt:lpstr>
      <vt:lpstr>Gill Sans MT (Body)</vt:lpstr>
      <vt:lpstr>Helvetica Neue</vt:lpstr>
      <vt:lpstr>Wingdings 2</vt:lpstr>
      <vt:lpstr>Dividend</vt:lpstr>
      <vt:lpstr>BÁO CÁO đồ án môn học CUỐI KỲ -- đề tài dự đoán giá nhà --</vt:lpstr>
      <vt:lpstr>NỘI DUNG CHÍNH</vt:lpstr>
      <vt:lpstr>Câu hỏi đặt ra?</vt:lpstr>
      <vt:lpstr>LỢI ÍCH CỦA CÂU Hỏi</vt:lpstr>
      <vt:lpstr>THU THẬP DỮ LIỆU – PARSE HTML</vt:lpstr>
      <vt:lpstr>PowerPoint Presentation</vt:lpstr>
      <vt:lpstr>PowerPoint Presentation</vt:lpstr>
      <vt:lpstr>PowerPoint Presentation</vt:lpstr>
      <vt:lpstr>PowerPoint Presentation</vt:lpstr>
      <vt:lpstr>THU THẬP DỮ LIỆU – LỰA CHỌN DỮ LIỆU NĂM 2019</vt:lpstr>
      <vt:lpstr>PowerPoint Presentation</vt:lpstr>
      <vt:lpstr>PowerPoint Presentation</vt:lpstr>
      <vt:lpstr>THU THẬP DỮ LIỆU –  10 DÒNG ĐẦU TIÊN CỦA DỮ LIỆU ĐƯỢC THU THẬP</vt:lpstr>
      <vt:lpstr>Tiền xử lý dữ liệu</vt:lpstr>
      <vt:lpstr>PowerPoint Presentation</vt:lpstr>
      <vt:lpstr>PowerPoint Presentation</vt:lpstr>
      <vt:lpstr>Mô hình hóa dữ liệu</vt:lpstr>
      <vt:lpstr>PowerPoint Presentation</vt:lpstr>
      <vt:lpstr>Mô hình hóa dữ liệu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Lần 1- ĐỒ ÁN CUỐI KỲ</dc:title>
  <dc:creator>ĐẶNG PHƯƠNG NAM</dc:creator>
  <cp:lastModifiedBy>ĐẶNG PHƯƠNG NAM</cp:lastModifiedBy>
  <cp:revision>150</cp:revision>
  <dcterms:created xsi:type="dcterms:W3CDTF">2019-12-01T07:22:29Z</dcterms:created>
  <dcterms:modified xsi:type="dcterms:W3CDTF">2020-01-02T17:01:14Z</dcterms:modified>
</cp:coreProperties>
</file>