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93" r:id="rId4"/>
    <p:sldId id="282" r:id="rId5"/>
    <p:sldId id="294" r:id="rId6"/>
    <p:sldId id="296" r:id="rId7"/>
    <p:sldId id="288" r:id="rId8"/>
    <p:sldId id="297" r:id="rId9"/>
    <p:sldId id="308" r:id="rId10"/>
    <p:sldId id="295" r:id="rId11"/>
    <p:sldId id="304" r:id="rId12"/>
    <p:sldId id="305" r:id="rId13"/>
    <p:sldId id="306" r:id="rId14"/>
    <p:sldId id="307" r:id="rId15"/>
    <p:sldId id="292" r:id="rId16"/>
    <p:sldId id="299" r:id="rId17"/>
    <p:sldId id="298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1378"/>
    <a:srgbClr val="EF75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B13601-49E7-0425-82A2-CC7C04170A22}" v="51" dt="2020-01-10T04:05:26.352"/>
    <p1510:client id="{B280E713-A9EF-49B5-F957-208480D59EB9}" v="1268" dt="2020-01-10T07:02:31.9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3177EF6-3479-425B-AD95-A72BF53BA98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1F1746-D4B0-4507-8204-2C8C09E951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FD521-A433-42F2-B3B9-264AAAEBCC33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B29E62-462E-4E57-850E-2B89F60382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C909A4-B627-4181-9CF4-E6645568E21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10AB4-626C-496C-9464-C50D98659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5683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24090-E782-4539-8661-998478827FB2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EF4F0-B01F-49F6-8BE3-F23017C9D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65246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EF4F0-B01F-49F6-8BE3-F23017C9D0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08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EF4F0-B01F-49F6-8BE3-F23017C9D0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970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EF4F0-B01F-49F6-8BE3-F23017C9D0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22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EF4F0-B01F-49F6-8BE3-F23017C9D06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27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EF4F0-B01F-49F6-8BE3-F23017C9D06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83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EF4F0-B01F-49F6-8BE3-F23017C9D06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85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EF4F0-B01F-49F6-8BE3-F23017C9D06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8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EF4F0-B01F-49F6-8BE3-F23017C9D06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94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1E35505-9D26-4CCA-88A8-7278724AB2D4}" type="datetime1">
              <a:rPr lang="en-US" smtClean="0"/>
              <a:t>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75560" y="6492875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3E7B-35C4-4543-9D47-AB80A65021AB}" type="datetime1">
              <a:rPr lang="en-US" smtClean="0"/>
              <a:t>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39490" y="6492875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1018BA2-1933-4340-B3FB-8224D14F0FA8}" type="datetime1">
              <a:rPr lang="en-US" smtClean="0"/>
              <a:t>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27805" y="6487388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1B53F-2997-4D61-8750-586F294DFE2D}" type="datetime1">
              <a:rPr lang="en-US" smtClean="0"/>
              <a:t>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39492" y="6492875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1FDFB85-6448-41D5-9F24-0A2BEAC6B81A}" type="datetime1">
              <a:rPr lang="en-US" smtClean="0"/>
              <a:t>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39490" y="6492875"/>
            <a:ext cx="10525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8992D-E0E4-4D28-AB73-9BE6034AD31C}" type="datetime1">
              <a:rPr lang="en-US" smtClean="0"/>
              <a:t>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39490" y="6492875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CC608-A54C-49C7-B2E1-75402E74D998}" type="datetime1">
              <a:rPr lang="en-US" smtClean="0"/>
              <a:t>1/10/2020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139490" y="6492875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064EA-42EB-46D8-92ED-7D4EA2DFF68A}" type="datetime1">
              <a:rPr lang="en-US" smtClean="0"/>
              <a:t>1/10/2020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39490" y="6492875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3EFE-48F4-429B-944D-60C57AEE80C4}" type="datetime1">
              <a:rPr lang="en-US" smtClean="0"/>
              <a:t>1/10/2020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139490" y="6492875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62E3600-40B4-41AC-811B-F7E030E93608}" type="datetime1">
              <a:rPr lang="en-US" smtClean="0"/>
              <a:t>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39490" y="6461057"/>
            <a:ext cx="10525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BD02-F7E1-440F-B179-1A4D042378D9}" type="datetime1">
              <a:rPr lang="en-US" smtClean="0"/>
              <a:t>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39490" y="6492875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5E06560-9C4B-4783-82AD-BD278DD02534}" type="datetime1">
              <a:rPr lang="en-US" smtClean="0"/>
              <a:t>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eople.maths.ox.ac.uk/gilesm/cuda/lecs/lec4.pdf" TargetMode="External"/><Relationship Id="rId2" Type="http://schemas.openxmlformats.org/officeDocument/2006/relationships/hyperlink" Target="http://users.umiacs.umd.edu/~ramani/cmsc828e_gpusci/ScanTalk.pdf" TargetMode="Externa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3F921-8010-4E47-AB1B-CA8EE6807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0506" y="3762015"/>
            <a:ext cx="8984974" cy="917349"/>
          </a:xfrm>
        </p:spPr>
        <p:txBody>
          <a:bodyPr>
            <a:normAutofit/>
          </a:bodyPr>
          <a:lstStyle/>
          <a:p>
            <a:pPr algn="r"/>
            <a:r>
              <a:rPr lang="en-US" sz="4000" dirty="0" err="1">
                <a:solidFill>
                  <a:schemeClr val="bg1"/>
                </a:solidFill>
              </a:rPr>
              <a:t>tối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vi-VN" sz="4000" dirty="0">
                <a:solidFill>
                  <a:schemeClr val="bg1"/>
                </a:solidFill>
              </a:rPr>
              <a:t>ư</a:t>
            </a:r>
            <a:r>
              <a:rPr lang="en-US" sz="4000" dirty="0">
                <a:solidFill>
                  <a:schemeClr val="bg1"/>
                </a:solidFill>
              </a:rPr>
              <a:t>u </a:t>
            </a:r>
            <a:r>
              <a:rPr lang="en-US" sz="4000" dirty="0" err="1">
                <a:solidFill>
                  <a:schemeClr val="bg1"/>
                </a:solidFill>
              </a:rPr>
              <a:t>hóa</a:t>
            </a:r>
            <a:r>
              <a:rPr lang="en-US" sz="4000" dirty="0">
                <a:solidFill>
                  <a:schemeClr val="bg1"/>
                </a:solidFill>
              </a:rPr>
              <a:t> radix sort </a:t>
            </a:r>
            <a:r>
              <a:rPr lang="en-US" sz="4000" dirty="0" err="1">
                <a:solidFill>
                  <a:schemeClr val="bg1"/>
                </a:solidFill>
              </a:rPr>
              <a:t>trên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gpu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543043-BD0E-4AA0-A94B-1B19F7D5BEAC}"/>
              </a:ext>
            </a:extLst>
          </p:cNvPr>
          <p:cNvSpPr txBox="1"/>
          <p:nvPr/>
        </p:nvSpPr>
        <p:spPr>
          <a:xfrm>
            <a:off x="4825599" y="5232994"/>
            <a:ext cx="57098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b="1" i="1" dirty="0" err="1">
                <a:solidFill>
                  <a:schemeClr val="bg1"/>
                </a:solidFill>
                <a:latin typeface="Calibri (Body)"/>
              </a:rPr>
              <a:t>Nhóm</a:t>
            </a:r>
            <a:r>
              <a:rPr lang="en-US" b="1" i="1" dirty="0">
                <a:solidFill>
                  <a:schemeClr val="bg1"/>
                </a:solidFill>
                <a:latin typeface="Calibri (Body)"/>
              </a:rPr>
              <a:t> 04: </a:t>
            </a:r>
            <a:r>
              <a:rPr lang="en-US" i="1" dirty="0" err="1">
                <a:solidFill>
                  <a:schemeClr val="bg1"/>
                </a:solidFill>
                <a:latin typeface="Calibri (Body)"/>
              </a:rPr>
              <a:t>Đặng</a:t>
            </a:r>
            <a:r>
              <a:rPr lang="en-US" i="1" dirty="0">
                <a:solidFill>
                  <a:schemeClr val="bg1"/>
                </a:solidFill>
                <a:latin typeface="Calibri (Body)"/>
              </a:rPr>
              <a:t> Ph</a:t>
            </a:r>
            <a:r>
              <a:rPr lang="vi-VN" i="1" dirty="0">
                <a:solidFill>
                  <a:schemeClr val="bg1"/>
                </a:solidFill>
                <a:latin typeface="Calibri (Body)"/>
              </a:rPr>
              <a:t>ư</a:t>
            </a:r>
            <a:r>
              <a:rPr lang="en-US" i="1" dirty="0" err="1">
                <a:solidFill>
                  <a:schemeClr val="bg1"/>
                </a:solidFill>
                <a:latin typeface="Calibri (Body)"/>
              </a:rPr>
              <a:t>ơng</a:t>
            </a:r>
            <a:r>
              <a:rPr lang="en-US" i="1" dirty="0">
                <a:solidFill>
                  <a:schemeClr val="bg1"/>
                </a:solidFill>
                <a:latin typeface="Calibri (Body)"/>
              </a:rPr>
              <a:t> Nam – Lê Minh </a:t>
            </a:r>
            <a:r>
              <a:rPr lang="en-US" i="1" dirty="0" err="1">
                <a:solidFill>
                  <a:schemeClr val="bg1"/>
                </a:solidFill>
                <a:latin typeface="Calibri (Body)"/>
              </a:rPr>
              <a:t>Nghĩa</a:t>
            </a:r>
            <a:endParaRPr lang="en-US" i="1" dirty="0">
              <a:solidFill>
                <a:schemeClr val="bg1"/>
              </a:solidFill>
              <a:latin typeface="Calibri (Body)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FFEDF9-ED0D-4999-B66E-4589E08B4E4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88" y="469951"/>
            <a:ext cx="3033105" cy="2260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21330E-A988-4EDF-ABFD-B6212B9E1E3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534" y="877713"/>
            <a:ext cx="1478931" cy="109523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0417DEE-0006-4F17-A811-C1A0700861D7}"/>
              </a:ext>
            </a:extLst>
          </p:cNvPr>
          <p:cNvSpPr/>
          <p:nvPr/>
        </p:nvSpPr>
        <p:spPr>
          <a:xfrm>
            <a:off x="4683456" y="2090986"/>
            <a:ext cx="3468133" cy="312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Faculty of Information Technology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C51B8-C42A-4CC3-9911-13BBE1905771}"/>
              </a:ext>
            </a:extLst>
          </p:cNvPr>
          <p:cNvSpPr/>
          <p:nvPr/>
        </p:nvSpPr>
        <p:spPr>
          <a:xfrm>
            <a:off x="8042232" y="1059593"/>
            <a:ext cx="3732426" cy="1031393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i="1" dirty="0" err="1">
                <a:solidFill>
                  <a:schemeClr val="tx1"/>
                </a:solidFill>
                <a:latin typeface="Calibri (Body)"/>
              </a:rPr>
              <a:t>Môn</a:t>
            </a:r>
            <a:r>
              <a:rPr lang="en-US" sz="1700" i="1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sz="1700" i="1" dirty="0" err="1">
                <a:solidFill>
                  <a:schemeClr val="tx1"/>
                </a:solidFill>
                <a:latin typeface="Calibri (Body)"/>
              </a:rPr>
              <a:t>học</a:t>
            </a:r>
            <a:r>
              <a:rPr lang="en-US" sz="1700" i="1" dirty="0">
                <a:solidFill>
                  <a:schemeClr val="tx1"/>
                </a:solidFill>
                <a:latin typeface="Calibri (Body)"/>
              </a:rPr>
              <a:t> : </a:t>
            </a:r>
            <a:r>
              <a:rPr lang="en-US" sz="1700" b="1" i="1" dirty="0" err="1">
                <a:solidFill>
                  <a:schemeClr val="tx1"/>
                </a:solidFill>
                <a:latin typeface="Calibri (Body)"/>
              </a:rPr>
              <a:t>Lập</a:t>
            </a:r>
            <a:r>
              <a:rPr lang="en-US" sz="1700" b="1" i="1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sz="1700" b="1" i="1" dirty="0" err="1">
                <a:solidFill>
                  <a:schemeClr val="tx1"/>
                </a:solidFill>
                <a:latin typeface="Calibri (Body)"/>
              </a:rPr>
              <a:t>trình</a:t>
            </a:r>
            <a:r>
              <a:rPr lang="en-US" sz="1700" b="1" i="1" dirty="0">
                <a:solidFill>
                  <a:schemeClr val="tx1"/>
                </a:solidFill>
                <a:latin typeface="Calibri (Body)"/>
              </a:rPr>
              <a:t> song </a:t>
            </a:r>
            <a:r>
              <a:rPr lang="en-US" sz="1700" b="1" i="1" dirty="0" err="1">
                <a:solidFill>
                  <a:schemeClr val="tx1"/>
                </a:solidFill>
                <a:latin typeface="Calibri (Body)"/>
              </a:rPr>
              <a:t>song</a:t>
            </a:r>
            <a:r>
              <a:rPr lang="en-US" sz="1700" b="1" i="1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sz="1700" b="1" i="1" dirty="0" err="1">
                <a:solidFill>
                  <a:schemeClr val="tx1"/>
                </a:solidFill>
                <a:latin typeface="Calibri (Body)"/>
              </a:rPr>
              <a:t>trên</a:t>
            </a:r>
            <a:r>
              <a:rPr lang="en-US" sz="1700" b="1" i="1" dirty="0">
                <a:solidFill>
                  <a:schemeClr val="tx1"/>
                </a:solidFill>
                <a:latin typeface="Calibri (Body)"/>
              </a:rPr>
              <a:t> GPU</a:t>
            </a:r>
          </a:p>
          <a:p>
            <a:pPr algn="ctr"/>
            <a:r>
              <a:rPr lang="en-US" sz="1700" i="1" dirty="0" err="1">
                <a:solidFill>
                  <a:schemeClr val="tx1"/>
                </a:solidFill>
                <a:latin typeface="Calibri (Body)"/>
              </a:rPr>
              <a:t>Lớp</a:t>
            </a:r>
            <a:r>
              <a:rPr lang="en-US" sz="1700" i="1" dirty="0">
                <a:solidFill>
                  <a:schemeClr val="tx1"/>
                </a:solidFill>
                <a:latin typeface="Calibri (Body)"/>
              </a:rPr>
              <a:t> CQ2016/2 – </a:t>
            </a:r>
            <a:r>
              <a:rPr lang="en-US" sz="1700" i="1" dirty="0" err="1">
                <a:solidFill>
                  <a:schemeClr val="tx1"/>
                </a:solidFill>
                <a:latin typeface="Calibri (Body)"/>
              </a:rPr>
              <a:t>Học</a:t>
            </a:r>
            <a:r>
              <a:rPr lang="en-US" sz="1700" i="1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sz="1700" i="1" dirty="0" err="1">
                <a:solidFill>
                  <a:schemeClr val="tx1"/>
                </a:solidFill>
                <a:latin typeface="Calibri (Body)"/>
              </a:rPr>
              <a:t>kỳ</a:t>
            </a:r>
            <a:r>
              <a:rPr lang="en-US" sz="1700" i="1" dirty="0">
                <a:solidFill>
                  <a:schemeClr val="tx1"/>
                </a:solidFill>
                <a:latin typeface="Calibri (Body)"/>
              </a:rPr>
              <a:t> I/2019-2020</a:t>
            </a:r>
          </a:p>
          <a:p>
            <a:pPr algn="ctr"/>
            <a:r>
              <a:rPr lang="en-US" sz="1700" i="1" dirty="0">
                <a:solidFill>
                  <a:schemeClr val="tx1"/>
                </a:solidFill>
                <a:latin typeface="Calibri (Body)"/>
              </a:rPr>
              <a:t>GV: </a:t>
            </a:r>
            <a:r>
              <a:rPr lang="en-US" sz="1700" b="1" i="1" dirty="0" err="1">
                <a:solidFill>
                  <a:schemeClr val="tx1"/>
                </a:solidFill>
                <a:latin typeface="Calibri (Body)"/>
              </a:rPr>
              <a:t>Trần</a:t>
            </a:r>
            <a:r>
              <a:rPr lang="en-US" sz="1700" b="1" i="1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sz="1700" b="1" i="1" dirty="0" err="1">
                <a:solidFill>
                  <a:schemeClr val="tx1"/>
                </a:solidFill>
                <a:latin typeface="Calibri (Body)"/>
              </a:rPr>
              <a:t>Trung</a:t>
            </a:r>
            <a:r>
              <a:rPr lang="en-US" sz="1700" b="1" i="1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sz="1700" b="1" i="1" dirty="0" err="1">
                <a:solidFill>
                  <a:schemeClr val="tx1"/>
                </a:solidFill>
                <a:latin typeface="Calibri (Body)"/>
              </a:rPr>
              <a:t>Kiên</a:t>
            </a:r>
            <a:endParaRPr lang="en-US" sz="1700" b="1" i="1" dirty="0">
              <a:solidFill>
                <a:schemeClr val="tx1"/>
              </a:solidFill>
              <a:latin typeface="Calibri (Body)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1964CF-2ABA-4B8E-987A-211596519B85}"/>
              </a:ext>
            </a:extLst>
          </p:cNvPr>
          <p:cNvSpPr txBox="1"/>
          <p:nvPr/>
        </p:nvSpPr>
        <p:spPr>
          <a:xfrm>
            <a:off x="4825600" y="4727565"/>
            <a:ext cx="5741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i="1" dirty="0">
                <a:solidFill>
                  <a:srgbClr val="FFFF00"/>
                </a:solidFill>
                <a:latin typeface="Gill Sans MT (Body)"/>
              </a:rPr>
              <a:t>&lt;</a:t>
            </a:r>
            <a:r>
              <a:rPr lang="en-US" sz="2000" i="1" dirty="0" err="1">
                <a:solidFill>
                  <a:srgbClr val="FFFF00"/>
                </a:solidFill>
                <a:latin typeface="Gill Sans MT (Body)"/>
              </a:rPr>
              <a:t>Báo</a:t>
            </a:r>
            <a:r>
              <a:rPr lang="en-US" sz="2000" i="1" dirty="0">
                <a:solidFill>
                  <a:srgbClr val="FFFF00"/>
                </a:solidFill>
                <a:latin typeface="Gill Sans MT (Body)"/>
              </a:rPr>
              <a:t> </a:t>
            </a:r>
            <a:r>
              <a:rPr lang="en-US" sz="2000" i="1" dirty="0" err="1">
                <a:solidFill>
                  <a:srgbClr val="FFFF00"/>
                </a:solidFill>
                <a:latin typeface="Gill Sans MT (Body)"/>
              </a:rPr>
              <a:t>cáo</a:t>
            </a:r>
            <a:r>
              <a:rPr lang="en-US" sz="2000" i="1" dirty="0">
                <a:solidFill>
                  <a:srgbClr val="FFFF00"/>
                </a:solidFill>
                <a:latin typeface="Gill Sans MT (Body)"/>
              </a:rPr>
              <a:t> </a:t>
            </a:r>
            <a:r>
              <a:rPr lang="en-US" sz="2000" i="1" dirty="0" err="1">
                <a:solidFill>
                  <a:srgbClr val="FFFF00"/>
                </a:solidFill>
                <a:latin typeface="Gill Sans MT (Body)"/>
              </a:rPr>
              <a:t>đồ</a:t>
            </a:r>
            <a:r>
              <a:rPr lang="en-US" sz="2000" i="1" dirty="0">
                <a:solidFill>
                  <a:srgbClr val="FFFF00"/>
                </a:solidFill>
                <a:latin typeface="Gill Sans MT (Body)"/>
              </a:rPr>
              <a:t> </a:t>
            </a:r>
            <a:r>
              <a:rPr lang="en-US" sz="2000" i="1" dirty="0" err="1">
                <a:solidFill>
                  <a:srgbClr val="FFFF00"/>
                </a:solidFill>
                <a:latin typeface="Gill Sans MT (Body)"/>
              </a:rPr>
              <a:t>án</a:t>
            </a:r>
            <a:r>
              <a:rPr lang="en-US" sz="2000" i="1" dirty="0">
                <a:solidFill>
                  <a:srgbClr val="FFFF00"/>
                </a:solidFill>
                <a:latin typeface="Gill Sans MT (Body)"/>
              </a:rPr>
              <a:t> </a:t>
            </a:r>
            <a:r>
              <a:rPr lang="en-US" sz="2000" i="1" dirty="0" err="1">
                <a:solidFill>
                  <a:srgbClr val="FFFF00"/>
                </a:solidFill>
                <a:latin typeface="Gill Sans MT (Body)"/>
              </a:rPr>
              <a:t>cuối</a:t>
            </a:r>
            <a:r>
              <a:rPr lang="en-US" sz="2000" i="1" dirty="0">
                <a:solidFill>
                  <a:srgbClr val="FFFF00"/>
                </a:solidFill>
                <a:latin typeface="Gill Sans MT (Body)"/>
              </a:rPr>
              <a:t> </a:t>
            </a:r>
            <a:r>
              <a:rPr lang="en-US" sz="2000" i="1" dirty="0" err="1">
                <a:solidFill>
                  <a:srgbClr val="FFFF00"/>
                </a:solidFill>
                <a:latin typeface="Gill Sans MT (Body)"/>
              </a:rPr>
              <a:t>kỳ</a:t>
            </a:r>
            <a:r>
              <a:rPr lang="en-US" sz="2000" i="1" dirty="0">
                <a:solidFill>
                  <a:srgbClr val="FFFF00"/>
                </a:solidFill>
                <a:latin typeface="Gill Sans MT (Body)"/>
              </a:rPr>
              <a:t> </a:t>
            </a:r>
            <a:r>
              <a:rPr lang="en-US" sz="2000" i="1" dirty="0" err="1">
                <a:solidFill>
                  <a:srgbClr val="FFFF00"/>
                </a:solidFill>
                <a:latin typeface="Gill Sans MT (Body)"/>
              </a:rPr>
              <a:t>ngày</a:t>
            </a:r>
            <a:r>
              <a:rPr lang="en-US" sz="2000" i="1" dirty="0">
                <a:solidFill>
                  <a:srgbClr val="FFFF00"/>
                </a:solidFill>
                <a:latin typeface="Gill Sans MT (Body)"/>
              </a:rPr>
              <a:t> 10-01-2020&gt;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028D3-3760-451F-8ED0-296523CA4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371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19108840-FFCC-42C7-88AD-7039908F3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754" y="5474331"/>
            <a:ext cx="9402967" cy="689514"/>
          </a:xfrm>
        </p:spPr>
        <p:txBody>
          <a:bodyPr>
            <a:noAutofit/>
          </a:bodyPr>
          <a:lstStyle/>
          <a:p>
            <a:pPr algn="r"/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Chạy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phiên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bản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tốt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nhất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– block size </a:t>
            </a:r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khác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nhau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5939CC-9E38-4ADD-976E-70DCB2152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E3FCFDF-8DB7-464F-A4C6-79884BF1CF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764974"/>
              </p:ext>
            </p:extLst>
          </p:nvPr>
        </p:nvGraphicFramePr>
        <p:xfrm>
          <a:off x="447815" y="1348772"/>
          <a:ext cx="536214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9422">
                  <a:extLst>
                    <a:ext uri="{9D8B030D-6E8A-4147-A177-3AD203B41FA5}">
                      <a16:colId xmlns:a16="http://schemas.microsoft.com/office/drawing/2014/main" val="937046547"/>
                    </a:ext>
                  </a:extLst>
                </a:gridCol>
                <a:gridCol w="1820022">
                  <a:extLst>
                    <a:ext uri="{9D8B030D-6E8A-4147-A177-3AD203B41FA5}">
                      <a16:colId xmlns:a16="http://schemas.microsoft.com/office/drawing/2014/main" val="986319397"/>
                    </a:ext>
                  </a:extLst>
                </a:gridCol>
                <a:gridCol w="1762697">
                  <a:extLst>
                    <a:ext uri="{9D8B030D-6E8A-4147-A177-3AD203B41FA5}">
                      <a16:colId xmlns:a16="http://schemas.microsoft.com/office/drawing/2014/main" val="1258925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Hist block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Scan block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 Time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926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6062.347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507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4408.337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890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2994.594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14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2761.198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150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4108.598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133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3062.705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738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2463.188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53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2341.852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781581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51B34F0-81DE-44E8-A447-6342346CD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5242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err="1">
                <a:solidFill>
                  <a:srgbClr val="002060"/>
                </a:solidFill>
              </a:rPr>
              <a:t>Phiên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bản</a:t>
            </a:r>
            <a:r>
              <a:rPr lang="en-US" sz="2400">
                <a:solidFill>
                  <a:srgbClr val="002060"/>
                </a:solidFill>
              </a:rPr>
              <a:t> baseline04-v7 </a:t>
            </a:r>
            <a:r>
              <a:rPr lang="en-US" sz="2400" dirty="0" err="1">
                <a:solidFill>
                  <a:srgbClr val="002060"/>
                </a:solidFill>
              </a:rPr>
              <a:t>với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nBits</a:t>
            </a:r>
            <a:r>
              <a:rPr lang="en-US" sz="2400" dirty="0">
                <a:solidFill>
                  <a:srgbClr val="002060"/>
                </a:solidFill>
              </a:rPr>
              <a:t> = 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70424C-AF80-49D2-82CE-7BBD40ABF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8721" y="5256357"/>
            <a:ext cx="1067024" cy="1056094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222B0B6-C2F4-4A41-AADE-5BD143E0CC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838530"/>
              </p:ext>
            </p:extLst>
          </p:nvPr>
        </p:nvGraphicFramePr>
        <p:xfrm>
          <a:off x="6303604" y="1362286"/>
          <a:ext cx="536214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9422">
                  <a:extLst>
                    <a:ext uri="{9D8B030D-6E8A-4147-A177-3AD203B41FA5}">
                      <a16:colId xmlns:a16="http://schemas.microsoft.com/office/drawing/2014/main" val="937046547"/>
                    </a:ext>
                  </a:extLst>
                </a:gridCol>
                <a:gridCol w="1820022">
                  <a:extLst>
                    <a:ext uri="{9D8B030D-6E8A-4147-A177-3AD203B41FA5}">
                      <a16:colId xmlns:a16="http://schemas.microsoft.com/office/drawing/2014/main" val="986319397"/>
                    </a:ext>
                  </a:extLst>
                </a:gridCol>
                <a:gridCol w="1762697">
                  <a:extLst>
                    <a:ext uri="{9D8B030D-6E8A-4147-A177-3AD203B41FA5}">
                      <a16:colId xmlns:a16="http://schemas.microsoft.com/office/drawing/2014/main" val="1258925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Hist block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Scan block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 Time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926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2068.141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507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1959.383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890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1368.400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14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1149.069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150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381.797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133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309.685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738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256.146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53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242.113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781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6886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56981F2-287B-4FF9-ADF9-BA62CF2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C3B4BF-549A-4CAC-9279-524CB62DB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2" name="Picture 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1976A07-BE23-4039-9654-BE1F53C4D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54" y="1372168"/>
            <a:ext cx="5070459" cy="2115112"/>
          </a:xfrm>
          <a:prstGeom prst="rect">
            <a:avLst/>
          </a:prstGeom>
        </p:spPr>
      </p:pic>
      <p:pic>
        <p:nvPicPr>
          <p:cNvPr id="4" name="Picture 3" descr="A close up of a black background&#10;&#10;Description generated with high confidence">
            <a:extLst>
              <a:ext uri="{FF2B5EF4-FFF2-40B4-BE49-F238E27FC236}">
                <a16:creationId xmlns:a16="http://schemas.microsoft.com/office/drawing/2014/main" id="{B1C3983F-2A1C-4709-8D86-66721EE7C1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2149" y="1372168"/>
            <a:ext cx="4998183" cy="2115112"/>
          </a:xfrm>
          <a:prstGeom prst="rect">
            <a:avLst/>
          </a:prstGeom>
        </p:spPr>
      </p:pic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8F7B570-B401-44E4-BE21-E6F520CBC1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592" y="4178105"/>
            <a:ext cx="5078583" cy="2224933"/>
          </a:xfrm>
          <a:prstGeom prst="rect">
            <a:avLst/>
          </a:prstGeo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57D7C1C-3AF4-47E2-99F1-E22854A520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2625" y="4178105"/>
            <a:ext cx="4996863" cy="2228369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90836D8-FFF0-4AB7-8183-0E75B6966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5242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err="1">
                <a:solidFill>
                  <a:srgbClr val="0070C0"/>
                </a:solidFill>
              </a:rPr>
              <a:t>Phiên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err="1">
                <a:solidFill>
                  <a:srgbClr val="0070C0"/>
                </a:solidFill>
              </a:rPr>
              <a:t>bản</a:t>
            </a:r>
            <a:r>
              <a:rPr lang="en-US" sz="2400">
                <a:solidFill>
                  <a:srgbClr val="0070C0"/>
                </a:solidFill>
              </a:rPr>
              <a:t> baseline04-v7 </a:t>
            </a:r>
            <a:r>
              <a:rPr lang="en-US" sz="2400" err="1">
                <a:solidFill>
                  <a:srgbClr val="0070C0"/>
                </a:solidFill>
              </a:rPr>
              <a:t>với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err="1">
                <a:solidFill>
                  <a:srgbClr val="0070C0"/>
                </a:solidFill>
              </a:rPr>
              <a:t>nBits</a:t>
            </a:r>
            <a:r>
              <a:rPr lang="en-US" sz="2400" dirty="0">
                <a:solidFill>
                  <a:srgbClr val="0070C0"/>
                </a:solidFill>
              </a:rPr>
              <a:t> = 4 </a:t>
            </a:r>
            <a:r>
              <a:rPr lang="en-US" sz="2400" err="1">
                <a:solidFill>
                  <a:srgbClr val="0070C0"/>
                </a:solidFill>
              </a:rPr>
              <a:t>và</a:t>
            </a:r>
            <a:r>
              <a:rPr lang="en-US" sz="2400" dirty="0">
                <a:solidFill>
                  <a:srgbClr val="0070C0"/>
                </a:solidFill>
              </a:rPr>
              <a:t> hist block size = 2 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C495127C-F721-4B02-98ED-A3048252EE17}"/>
              </a:ext>
            </a:extLst>
          </p:cNvPr>
          <p:cNvSpPr txBox="1">
            <a:spLocks/>
          </p:cNvSpPr>
          <p:nvPr/>
        </p:nvSpPr>
        <p:spPr>
          <a:xfrm>
            <a:off x="1945954" y="3429000"/>
            <a:ext cx="2145859" cy="543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dirty="0">
                <a:solidFill>
                  <a:schemeClr val="tx1"/>
                </a:solidFill>
              </a:rPr>
              <a:t>Scan block size = 2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954DB0FC-2C29-4ACE-960D-25581524FC08}"/>
              </a:ext>
            </a:extLst>
          </p:cNvPr>
          <p:cNvSpPr txBox="1">
            <a:spLocks/>
          </p:cNvSpPr>
          <p:nvPr/>
        </p:nvSpPr>
        <p:spPr>
          <a:xfrm>
            <a:off x="8100189" y="3387449"/>
            <a:ext cx="2145859" cy="543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dirty="0">
                <a:solidFill>
                  <a:schemeClr val="tx1"/>
                </a:solidFill>
              </a:rPr>
              <a:t>Scan block size = 4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570CADB-C621-4402-8038-055D83617D3C}"/>
              </a:ext>
            </a:extLst>
          </p:cNvPr>
          <p:cNvSpPr txBox="1">
            <a:spLocks/>
          </p:cNvSpPr>
          <p:nvPr/>
        </p:nvSpPr>
        <p:spPr>
          <a:xfrm>
            <a:off x="1883763" y="6318870"/>
            <a:ext cx="2440379" cy="543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dirty="0">
                <a:solidFill>
                  <a:schemeClr val="tx1"/>
                </a:solidFill>
              </a:rPr>
              <a:t>Scan block size = 16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2AD018A2-7628-4ACE-9224-A2219C0C29CA}"/>
              </a:ext>
            </a:extLst>
          </p:cNvPr>
          <p:cNvSpPr txBox="1">
            <a:spLocks/>
          </p:cNvSpPr>
          <p:nvPr/>
        </p:nvSpPr>
        <p:spPr>
          <a:xfrm>
            <a:off x="7867859" y="6305252"/>
            <a:ext cx="2525448" cy="543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dirty="0">
                <a:solidFill>
                  <a:schemeClr val="tx1"/>
                </a:solidFill>
              </a:rPr>
              <a:t>Scan block size = 256</a:t>
            </a:r>
          </a:p>
        </p:txBody>
      </p:sp>
    </p:spTree>
    <p:extLst>
      <p:ext uri="{BB962C8B-B14F-4D97-AF65-F5344CB8AC3E}">
        <p14:creationId xmlns:p14="http://schemas.microsoft.com/office/powerpoint/2010/main" val="2046347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56981F2-287B-4FF9-ADF9-BA62CF2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C3B4BF-549A-4CAC-9279-524CB62DB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90836D8-FFF0-4AB7-8183-0E75B6966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5242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err="1">
                <a:solidFill>
                  <a:srgbClr val="0070C0"/>
                </a:solidFill>
              </a:rPr>
              <a:t>Phiên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bản</a:t>
            </a:r>
            <a:r>
              <a:rPr lang="en-US" sz="2400">
                <a:solidFill>
                  <a:srgbClr val="0070C0"/>
                </a:solidFill>
              </a:rPr>
              <a:t> baseline04-v7 </a:t>
            </a:r>
            <a:r>
              <a:rPr lang="en-US" sz="2400" dirty="0" err="1">
                <a:solidFill>
                  <a:srgbClr val="0070C0"/>
                </a:solidFill>
              </a:rPr>
              <a:t>với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nBits</a:t>
            </a:r>
            <a:r>
              <a:rPr lang="en-US" sz="2400" dirty="0">
                <a:solidFill>
                  <a:srgbClr val="0070C0"/>
                </a:solidFill>
              </a:rPr>
              <a:t> = 4 </a:t>
            </a:r>
            <a:r>
              <a:rPr lang="en-US" sz="2400" dirty="0" err="1">
                <a:solidFill>
                  <a:srgbClr val="0070C0"/>
                </a:solidFill>
              </a:rPr>
              <a:t>và</a:t>
            </a:r>
            <a:r>
              <a:rPr lang="en-US" sz="2400" dirty="0">
                <a:solidFill>
                  <a:srgbClr val="0070C0"/>
                </a:solidFill>
              </a:rPr>
              <a:t> hist block size = 4 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C495127C-F721-4B02-98ED-A3048252EE17}"/>
              </a:ext>
            </a:extLst>
          </p:cNvPr>
          <p:cNvSpPr txBox="1">
            <a:spLocks/>
          </p:cNvSpPr>
          <p:nvPr/>
        </p:nvSpPr>
        <p:spPr>
          <a:xfrm>
            <a:off x="1945954" y="3429000"/>
            <a:ext cx="2145859" cy="543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dirty="0">
                <a:solidFill>
                  <a:schemeClr val="tx1"/>
                </a:solidFill>
              </a:rPr>
              <a:t>Scan block size = 2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954DB0FC-2C29-4ACE-960D-25581524FC08}"/>
              </a:ext>
            </a:extLst>
          </p:cNvPr>
          <p:cNvSpPr txBox="1">
            <a:spLocks/>
          </p:cNvSpPr>
          <p:nvPr/>
        </p:nvSpPr>
        <p:spPr>
          <a:xfrm>
            <a:off x="8100189" y="3387449"/>
            <a:ext cx="2145859" cy="543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dirty="0">
                <a:solidFill>
                  <a:schemeClr val="tx1"/>
                </a:solidFill>
              </a:rPr>
              <a:t>Scan block size = 4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570CADB-C621-4402-8038-055D83617D3C}"/>
              </a:ext>
            </a:extLst>
          </p:cNvPr>
          <p:cNvSpPr txBox="1">
            <a:spLocks/>
          </p:cNvSpPr>
          <p:nvPr/>
        </p:nvSpPr>
        <p:spPr>
          <a:xfrm>
            <a:off x="1883763" y="6318870"/>
            <a:ext cx="2440379" cy="543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dirty="0">
                <a:solidFill>
                  <a:schemeClr val="tx1"/>
                </a:solidFill>
              </a:rPr>
              <a:t>Scan block size = 16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2AD018A2-7628-4ACE-9224-A2219C0C29CA}"/>
              </a:ext>
            </a:extLst>
          </p:cNvPr>
          <p:cNvSpPr txBox="1">
            <a:spLocks/>
          </p:cNvSpPr>
          <p:nvPr/>
        </p:nvSpPr>
        <p:spPr>
          <a:xfrm>
            <a:off x="7867859" y="6305252"/>
            <a:ext cx="2525448" cy="543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dirty="0">
                <a:solidFill>
                  <a:schemeClr val="tx1"/>
                </a:solidFill>
              </a:rPr>
              <a:t>Scan block size = 256</a:t>
            </a:r>
          </a:p>
        </p:txBody>
      </p:sp>
      <p:pic>
        <p:nvPicPr>
          <p:cNvPr id="18" name="Picture 1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3956FA3-6BD3-4DCF-9354-D14C9FEBC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93" y="1368230"/>
            <a:ext cx="5015677" cy="2119049"/>
          </a:xfrm>
          <a:prstGeom prst="rect">
            <a:avLst/>
          </a:prstGeom>
        </p:spPr>
      </p:pic>
      <p:pic>
        <p:nvPicPr>
          <p:cNvPr id="22" name="Picture 21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id="{77ABF47B-B3F5-440F-9C8C-AFC868DBF6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979" y="1368230"/>
            <a:ext cx="5003075" cy="2119050"/>
          </a:xfrm>
          <a:prstGeom prst="rect">
            <a:avLst/>
          </a:prstGeom>
        </p:spPr>
      </p:pic>
      <p:pic>
        <p:nvPicPr>
          <p:cNvPr id="24" name="Picture 2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F93EC61F-9754-425E-8C7B-76186D77A9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044" y="4174167"/>
            <a:ext cx="5014794" cy="2226027"/>
          </a:xfrm>
          <a:prstGeom prst="rect">
            <a:avLst/>
          </a:prstGeom>
        </p:spPr>
      </p:pic>
      <p:pic>
        <p:nvPicPr>
          <p:cNvPr id="26" name="Picture 2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F354D88-104E-4DDE-A69E-F2D411B896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1985" y="4174168"/>
            <a:ext cx="5039557" cy="221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137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56981F2-287B-4FF9-ADF9-BA62CF2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C3B4BF-549A-4CAC-9279-524CB62DB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90836D8-FFF0-4AB7-8183-0E75B6966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5242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err="1">
                <a:solidFill>
                  <a:srgbClr val="0070C0"/>
                </a:solidFill>
              </a:rPr>
              <a:t>Phiên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bản</a:t>
            </a:r>
            <a:r>
              <a:rPr lang="en-US" sz="2400">
                <a:solidFill>
                  <a:srgbClr val="0070C0"/>
                </a:solidFill>
              </a:rPr>
              <a:t> baseline04-v7 </a:t>
            </a:r>
            <a:r>
              <a:rPr lang="en-US" sz="2400" dirty="0" err="1">
                <a:solidFill>
                  <a:srgbClr val="0070C0"/>
                </a:solidFill>
              </a:rPr>
              <a:t>với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nBits</a:t>
            </a:r>
            <a:r>
              <a:rPr lang="en-US" sz="2400" dirty="0">
                <a:solidFill>
                  <a:srgbClr val="0070C0"/>
                </a:solidFill>
              </a:rPr>
              <a:t> = 4 </a:t>
            </a:r>
            <a:r>
              <a:rPr lang="en-US" sz="2400" dirty="0" err="1">
                <a:solidFill>
                  <a:srgbClr val="0070C0"/>
                </a:solidFill>
              </a:rPr>
              <a:t>và</a:t>
            </a:r>
            <a:r>
              <a:rPr lang="en-US" sz="2400" dirty="0">
                <a:solidFill>
                  <a:srgbClr val="0070C0"/>
                </a:solidFill>
              </a:rPr>
              <a:t> hist block size = 16 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C495127C-F721-4B02-98ED-A3048252EE17}"/>
              </a:ext>
            </a:extLst>
          </p:cNvPr>
          <p:cNvSpPr txBox="1">
            <a:spLocks/>
          </p:cNvSpPr>
          <p:nvPr/>
        </p:nvSpPr>
        <p:spPr>
          <a:xfrm>
            <a:off x="1945954" y="3429000"/>
            <a:ext cx="2145859" cy="543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dirty="0">
                <a:solidFill>
                  <a:schemeClr val="tx1"/>
                </a:solidFill>
              </a:rPr>
              <a:t>Scan block size = 2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954DB0FC-2C29-4ACE-960D-25581524FC08}"/>
              </a:ext>
            </a:extLst>
          </p:cNvPr>
          <p:cNvSpPr txBox="1">
            <a:spLocks/>
          </p:cNvSpPr>
          <p:nvPr/>
        </p:nvSpPr>
        <p:spPr>
          <a:xfrm>
            <a:off x="8100189" y="3387449"/>
            <a:ext cx="2145859" cy="543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dirty="0">
                <a:solidFill>
                  <a:schemeClr val="tx1"/>
                </a:solidFill>
              </a:rPr>
              <a:t>Scan block size = 4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570CADB-C621-4402-8038-055D83617D3C}"/>
              </a:ext>
            </a:extLst>
          </p:cNvPr>
          <p:cNvSpPr txBox="1">
            <a:spLocks/>
          </p:cNvSpPr>
          <p:nvPr/>
        </p:nvSpPr>
        <p:spPr>
          <a:xfrm>
            <a:off x="1883763" y="6318870"/>
            <a:ext cx="2440379" cy="543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dirty="0">
                <a:solidFill>
                  <a:schemeClr val="tx1"/>
                </a:solidFill>
              </a:rPr>
              <a:t>Scan block size = 16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2AD018A2-7628-4ACE-9224-A2219C0C29CA}"/>
              </a:ext>
            </a:extLst>
          </p:cNvPr>
          <p:cNvSpPr txBox="1">
            <a:spLocks/>
          </p:cNvSpPr>
          <p:nvPr/>
        </p:nvSpPr>
        <p:spPr>
          <a:xfrm>
            <a:off x="7867859" y="6305252"/>
            <a:ext cx="2525448" cy="543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dirty="0">
                <a:solidFill>
                  <a:schemeClr val="tx1"/>
                </a:solidFill>
              </a:rPr>
              <a:t>Scan block size = 256</a:t>
            </a:r>
          </a:p>
        </p:txBody>
      </p:sp>
      <p:pic>
        <p:nvPicPr>
          <p:cNvPr id="30" name="Picture 2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2157244-40C1-4A9C-ACC3-DEA4FDA8E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18" y="1368230"/>
            <a:ext cx="5017427" cy="2119049"/>
          </a:xfrm>
          <a:prstGeom prst="rect">
            <a:avLst/>
          </a:prstGeom>
        </p:spPr>
      </p:pic>
      <p:pic>
        <p:nvPicPr>
          <p:cNvPr id="31" name="Picture 3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3DA77C7-A70A-4843-A47A-ECBB8B0746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8780" y="1368230"/>
            <a:ext cx="4990232" cy="2119049"/>
          </a:xfrm>
          <a:prstGeom prst="rect">
            <a:avLst/>
          </a:prstGeom>
        </p:spPr>
      </p:pic>
      <p:pic>
        <p:nvPicPr>
          <p:cNvPr id="32" name="Picture 3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A2B89D1-A98F-4263-8ED1-C0043ADCB6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515" y="4174167"/>
            <a:ext cx="5046722" cy="2216397"/>
          </a:xfrm>
          <a:prstGeom prst="rect">
            <a:avLst/>
          </a:prstGeom>
        </p:spPr>
      </p:pic>
      <p:pic>
        <p:nvPicPr>
          <p:cNvPr id="33" name="Picture 3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F0ECEBD-D377-461B-AF5C-C46C0A0BE7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7753" y="4199014"/>
            <a:ext cx="4990038" cy="219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795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56981F2-287B-4FF9-ADF9-BA62CF2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C3B4BF-549A-4CAC-9279-524CB62DB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90836D8-FFF0-4AB7-8183-0E75B6966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5242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err="1">
                <a:solidFill>
                  <a:srgbClr val="0070C0"/>
                </a:solidFill>
              </a:rPr>
              <a:t>Phiên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bản</a:t>
            </a:r>
            <a:r>
              <a:rPr lang="en-US" sz="2400">
                <a:solidFill>
                  <a:srgbClr val="0070C0"/>
                </a:solidFill>
              </a:rPr>
              <a:t> baseline04-v7 </a:t>
            </a:r>
            <a:r>
              <a:rPr lang="en-US" sz="2400" dirty="0" err="1">
                <a:solidFill>
                  <a:srgbClr val="0070C0"/>
                </a:solidFill>
              </a:rPr>
              <a:t>với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nBits</a:t>
            </a:r>
            <a:r>
              <a:rPr lang="en-US" sz="2400" dirty="0">
                <a:solidFill>
                  <a:srgbClr val="0070C0"/>
                </a:solidFill>
              </a:rPr>
              <a:t> = 4 </a:t>
            </a:r>
            <a:r>
              <a:rPr lang="en-US" sz="2400" dirty="0" err="1">
                <a:solidFill>
                  <a:srgbClr val="0070C0"/>
                </a:solidFill>
              </a:rPr>
              <a:t>và</a:t>
            </a:r>
            <a:r>
              <a:rPr lang="en-US" sz="2400" dirty="0">
                <a:solidFill>
                  <a:srgbClr val="0070C0"/>
                </a:solidFill>
              </a:rPr>
              <a:t> hist block size = 256 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C495127C-F721-4B02-98ED-A3048252EE17}"/>
              </a:ext>
            </a:extLst>
          </p:cNvPr>
          <p:cNvSpPr txBox="1">
            <a:spLocks/>
          </p:cNvSpPr>
          <p:nvPr/>
        </p:nvSpPr>
        <p:spPr>
          <a:xfrm>
            <a:off x="1945954" y="3429000"/>
            <a:ext cx="2145859" cy="543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dirty="0">
                <a:solidFill>
                  <a:schemeClr val="tx1"/>
                </a:solidFill>
              </a:rPr>
              <a:t>Scan block size = 2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954DB0FC-2C29-4ACE-960D-25581524FC08}"/>
              </a:ext>
            </a:extLst>
          </p:cNvPr>
          <p:cNvSpPr txBox="1">
            <a:spLocks/>
          </p:cNvSpPr>
          <p:nvPr/>
        </p:nvSpPr>
        <p:spPr>
          <a:xfrm>
            <a:off x="8100189" y="3387449"/>
            <a:ext cx="2145859" cy="543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dirty="0">
                <a:solidFill>
                  <a:schemeClr val="tx1"/>
                </a:solidFill>
              </a:rPr>
              <a:t>Scan block size = 4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570CADB-C621-4402-8038-055D83617D3C}"/>
              </a:ext>
            </a:extLst>
          </p:cNvPr>
          <p:cNvSpPr txBox="1">
            <a:spLocks/>
          </p:cNvSpPr>
          <p:nvPr/>
        </p:nvSpPr>
        <p:spPr>
          <a:xfrm>
            <a:off x="1883763" y="6318870"/>
            <a:ext cx="2440379" cy="543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dirty="0">
                <a:solidFill>
                  <a:schemeClr val="tx1"/>
                </a:solidFill>
              </a:rPr>
              <a:t>Scan block size = 16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2AD018A2-7628-4ACE-9224-A2219C0C29CA}"/>
              </a:ext>
            </a:extLst>
          </p:cNvPr>
          <p:cNvSpPr txBox="1">
            <a:spLocks/>
          </p:cNvSpPr>
          <p:nvPr/>
        </p:nvSpPr>
        <p:spPr>
          <a:xfrm>
            <a:off x="7867859" y="6305252"/>
            <a:ext cx="2525448" cy="543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dirty="0">
                <a:solidFill>
                  <a:schemeClr val="tx1"/>
                </a:solidFill>
              </a:rPr>
              <a:t>Scan block size = 256</a:t>
            </a:r>
          </a:p>
        </p:txBody>
      </p:sp>
      <p:pic>
        <p:nvPicPr>
          <p:cNvPr id="18" name="Picture 1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85EFE9A-90DD-4BD9-B2B8-FA6BB9AC3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06" y="1306314"/>
            <a:ext cx="5022489" cy="2180965"/>
          </a:xfrm>
          <a:prstGeom prst="rect">
            <a:avLst/>
          </a:prstGeom>
        </p:spPr>
      </p:pic>
      <p:pic>
        <p:nvPicPr>
          <p:cNvPr id="22" name="Picture 2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FCD7805-8CA2-46F8-910E-631B30D13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1358" y="1306314"/>
            <a:ext cx="4993352" cy="2180965"/>
          </a:xfrm>
          <a:prstGeom prst="rect">
            <a:avLst/>
          </a:prstGeom>
        </p:spPr>
      </p:pic>
      <p:pic>
        <p:nvPicPr>
          <p:cNvPr id="24" name="Picture 2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48C6BFA-BD9B-4ABD-A113-251C59FF05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214" y="4170228"/>
            <a:ext cx="5025016" cy="2220335"/>
          </a:xfrm>
          <a:prstGeom prst="rect">
            <a:avLst/>
          </a:prstGeom>
        </p:spPr>
      </p:pic>
      <p:pic>
        <p:nvPicPr>
          <p:cNvPr id="26" name="Picture 2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620FE02-8B89-4A97-B4E7-F7D251F06C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9752" y="4170229"/>
            <a:ext cx="4972906" cy="221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423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19108840-FFCC-42C7-88AD-7039908F3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5410" y="5474331"/>
            <a:ext cx="8643312" cy="689514"/>
          </a:xfrm>
        </p:spPr>
        <p:txBody>
          <a:bodyPr>
            <a:noAutofit/>
          </a:bodyPr>
          <a:lstStyle/>
          <a:p>
            <a:pPr algn="r"/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Chạy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phiên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bản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tốt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nhất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– </a:t>
            </a:r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nbits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khác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nhau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5939CC-9E38-4ADD-976E-70DCB2152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1CC4C26-31A8-4179-9DA5-A33B15997B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768061"/>
              </p:ext>
            </p:extLst>
          </p:nvPr>
        </p:nvGraphicFramePr>
        <p:xfrm>
          <a:off x="4663112" y="2054836"/>
          <a:ext cx="278775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479">
                  <a:extLst>
                    <a:ext uri="{9D8B030D-6E8A-4147-A177-3AD203B41FA5}">
                      <a16:colId xmlns:a16="http://schemas.microsoft.com/office/drawing/2014/main" val="986319397"/>
                    </a:ext>
                  </a:extLst>
                </a:gridCol>
                <a:gridCol w="1927274">
                  <a:extLst>
                    <a:ext uri="{9D8B030D-6E8A-4147-A177-3AD203B41FA5}">
                      <a16:colId xmlns:a16="http://schemas.microsoft.com/office/drawing/2014/main" val="1258925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nBits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 Time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926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417.621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507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289.623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890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241.928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14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414.114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150040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9EA8DF6-6BB4-42FB-9FC1-0761E7742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905" y="545549"/>
            <a:ext cx="11292840" cy="5242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err="1">
                <a:solidFill>
                  <a:srgbClr val="002060"/>
                </a:solidFill>
              </a:rPr>
              <a:t>Phiên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bản</a:t>
            </a:r>
            <a:r>
              <a:rPr lang="en-US" sz="2400">
                <a:solidFill>
                  <a:srgbClr val="002060"/>
                </a:solidFill>
              </a:rPr>
              <a:t> baseline04-v7 </a:t>
            </a:r>
            <a:r>
              <a:rPr lang="en-US" sz="2400" dirty="0" err="1">
                <a:solidFill>
                  <a:srgbClr val="002060"/>
                </a:solidFill>
              </a:rPr>
              <a:t>với</a:t>
            </a:r>
            <a:r>
              <a:rPr lang="en-US" sz="2400" dirty="0">
                <a:solidFill>
                  <a:srgbClr val="002060"/>
                </a:solidFill>
              </a:rPr>
              <a:t> hist block size = 256 </a:t>
            </a:r>
            <a:r>
              <a:rPr lang="en-US" sz="2400" dirty="0" err="1">
                <a:solidFill>
                  <a:srgbClr val="002060"/>
                </a:solidFill>
              </a:rPr>
              <a:t>và</a:t>
            </a:r>
            <a:r>
              <a:rPr lang="en-US" sz="2400" dirty="0">
                <a:solidFill>
                  <a:srgbClr val="002060"/>
                </a:solidFill>
              </a:rPr>
              <a:t> scan block size = 256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AA73A4-A6EB-43F9-8137-B80559847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8721" y="5256357"/>
            <a:ext cx="1067024" cy="1056094"/>
          </a:xfrm>
          <a:prstGeom prst="rect">
            <a:avLst/>
          </a:prstGeom>
        </p:spPr>
      </p:pic>
      <p:pic>
        <p:nvPicPr>
          <p:cNvPr id="2" name="Picture 1" descr="A close up of a black background&#10;&#10;Description generated with high confidence">
            <a:extLst>
              <a:ext uri="{FF2B5EF4-FFF2-40B4-BE49-F238E27FC236}">
                <a16:creationId xmlns:a16="http://schemas.microsoft.com/office/drawing/2014/main" id="{66084C06-C3CB-4407-A402-47C8167EE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17" y="1102516"/>
            <a:ext cx="3414610" cy="1876425"/>
          </a:xfrm>
          <a:prstGeom prst="rect">
            <a:avLst/>
          </a:prstGeom>
        </p:spPr>
      </p:pic>
      <p:pic>
        <p:nvPicPr>
          <p:cNvPr id="3" name="Picture 2" descr="A close up of a black background&#10;&#10;Description generated with high confidence">
            <a:extLst>
              <a:ext uri="{FF2B5EF4-FFF2-40B4-BE49-F238E27FC236}">
                <a16:creationId xmlns:a16="http://schemas.microsoft.com/office/drawing/2014/main" id="{149635A3-C78A-4DE9-8D55-54D0CD834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8550" y="1102515"/>
            <a:ext cx="3506684" cy="1854199"/>
          </a:xfrm>
          <a:prstGeom prst="rect">
            <a:avLst/>
          </a:prstGeom>
        </p:spPr>
      </p:pic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5F64CC3-4F4A-4F03-A1A8-F7FDAFDA17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985" y="3130614"/>
            <a:ext cx="3439474" cy="1893733"/>
          </a:xfrm>
          <a:prstGeom prst="rect">
            <a:avLst/>
          </a:prstGeom>
        </p:spPr>
      </p:pic>
      <p:pic>
        <p:nvPicPr>
          <p:cNvPr id="10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BBD0103-9904-4279-9B44-655EABC4B6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4482" y="3133264"/>
            <a:ext cx="3506539" cy="189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588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19108840-FFCC-42C7-88AD-7039908F3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5410" y="5474331"/>
            <a:ext cx="8643312" cy="689514"/>
          </a:xfrm>
        </p:spPr>
        <p:txBody>
          <a:bodyPr>
            <a:noAutofit/>
          </a:bodyPr>
          <a:lstStyle/>
          <a:p>
            <a:pPr algn="r"/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Chạy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phiên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bản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tốt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nhất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– </a:t>
            </a:r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gpu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có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68 </a:t>
            </a:r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sm</a:t>
            </a:r>
            <a:endParaRPr lang="en-US" sz="2400" b="1" dirty="0">
              <a:solidFill>
                <a:schemeClr val="bg1"/>
              </a:solidFill>
              <a:latin typeface="Calibri (Body)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5939CC-9E38-4ADD-976E-70DCB2152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9EA8DF6-6BB4-42FB-9FC1-0761E7742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580" y="694155"/>
            <a:ext cx="7118838" cy="804948"/>
          </a:xfrm>
        </p:spPr>
        <p:txBody>
          <a:bodyPr>
            <a:normAutofit lnSpcReduction="10000"/>
          </a:bodyPr>
          <a:lstStyle/>
          <a:p>
            <a:pPr marL="0" indent="0" algn="ctr">
              <a:spcAft>
                <a:spcPts val="0"/>
              </a:spcAft>
              <a:buNone/>
            </a:pPr>
            <a:r>
              <a:rPr lang="en-US" sz="2400" err="1">
                <a:solidFill>
                  <a:srgbClr val="002060"/>
                </a:solidFill>
              </a:rPr>
              <a:t>Phiên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err="1">
                <a:solidFill>
                  <a:srgbClr val="002060"/>
                </a:solidFill>
              </a:rPr>
              <a:t>bản</a:t>
            </a:r>
            <a:r>
              <a:rPr lang="en-US" sz="2400">
                <a:solidFill>
                  <a:srgbClr val="002060"/>
                </a:solidFill>
              </a:rPr>
              <a:t> baseline04-v7 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002060"/>
                </a:solidFill>
              </a:rPr>
              <a:t>nBits</a:t>
            </a:r>
            <a:r>
              <a:rPr lang="en-US" sz="2400" dirty="0">
                <a:solidFill>
                  <a:srgbClr val="002060"/>
                </a:solidFill>
              </a:rPr>
              <a:t> = 4, hist block size = 256 </a:t>
            </a:r>
            <a:r>
              <a:rPr lang="en-US" sz="2400" dirty="0" err="1">
                <a:solidFill>
                  <a:srgbClr val="002060"/>
                </a:solidFill>
              </a:rPr>
              <a:t>và</a:t>
            </a:r>
            <a:r>
              <a:rPr lang="en-US" sz="2400">
                <a:solidFill>
                  <a:srgbClr val="002060"/>
                </a:solidFill>
              </a:rPr>
              <a:t> scan block size = 256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AA73A4-A6EB-43F9-8137-B80559847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8721" y="5256357"/>
            <a:ext cx="1067024" cy="1056094"/>
          </a:xfrm>
          <a:prstGeom prst="rect">
            <a:avLst/>
          </a:prstGeom>
        </p:spPr>
      </p:pic>
      <p:pic>
        <p:nvPicPr>
          <p:cNvPr id="10" name="Picture 9" descr="A close up of text on a black background&#10;&#10;Description generated with very high confidence">
            <a:extLst>
              <a:ext uri="{FF2B5EF4-FFF2-40B4-BE49-F238E27FC236}">
                <a16:creationId xmlns:a16="http://schemas.microsoft.com/office/drawing/2014/main" id="{A6E0DFA0-62EF-4C13-8B08-53CD0120B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6383" y="798207"/>
            <a:ext cx="3838858" cy="3898427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7AE80CB-4B5A-4358-92C3-56BEE5A8A6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409808"/>
              </p:ext>
            </p:extLst>
          </p:nvPr>
        </p:nvGraphicFramePr>
        <p:xfrm>
          <a:off x="1596389" y="2080293"/>
          <a:ext cx="482521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0148">
                  <a:extLst>
                    <a:ext uri="{9D8B030D-6E8A-4147-A177-3AD203B41FA5}">
                      <a16:colId xmlns:a16="http://schemas.microsoft.com/office/drawing/2014/main" val="986319397"/>
                    </a:ext>
                  </a:extLst>
                </a:gridCol>
                <a:gridCol w="1885071">
                  <a:extLst>
                    <a:ext uri="{9D8B030D-6E8A-4147-A177-3AD203B41FA5}">
                      <a16:colId xmlns:a16="http://schemas.microsoft.com/office/drawing/2014/main" val="1258925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 Time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926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basline04-v7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63.893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507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thrush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51.307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890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2484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19108840-FFCC-42C7-88AD-7039908F3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5410" y="5474331"/>
            <a:ext cx="9636368" cy="689514"/>
          </a:xfrm>
        </p:spPr>
        <p:txBody>
          <a:bodyPr>
            <a:noAutofit/>
          </a:bodyPr>
          <a:lstStyle/>
          <a:p>
            <a:pPr algn="r"/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Tài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liệu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tham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khảo</a:t>
            </a:r>
            <a:endParaRPr lang="en-US" sz="2400" b="1" dirty="0">
              <a:solidFill>
                <a:schemeClr val="bg1"/>
              </a:solidFill>
              <a:latin typeface="Calibri (Body)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5939CC-9E38-4ADD-976E-70DCB2152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9EA8DF6-6BB4-42FB-9FC1-0761E7742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16" y="601199"/>
            <a:ext cx="11292840" cy="457591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Work-efficient: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	Adam O’Donovan, Parallel Prefix Sum on the GPU (Scan), slides 13 – 17.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http://users.umiacs.umd.edu/~ramani/cmsc828e_gpusci/ScanTalk.pdf</a:t>
            </a:r>
            <a:endParaRPr lang="en-US" sz="2400" dirty="0">
              <a:solidFill>
                <a:srgbClr val="0070C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Warp shuffles scan: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	Prof. Mike Giles, Oxford University Mathematical Institute, Lecture 4: warp shuffles, and reduction / scan operations, slides 26 – 28.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https://people.maths.ox.ac.uk/gilesm/cuda/lecs/lec4.pdf</a:t>
            </a: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4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40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EA81853-BCE1-4B7C-922E-A502B7B5F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53F3F5-328C-4AC3-B3C4-6A9D4C3D3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FB21825-551A-4A7A-BBFC-4EA87E6BB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535" y="863695"/>
            <a:ext cx="11298932" cy="494717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THANK YOU FOR WATCHING</a:t>
            </a:r>
            <a:endParaRPr lang="en-US" sz="4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ECACBD-42EC-44A4-B0DE-2DEDB73E1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BB5757-5277-4AC5-8E2C-46B13387B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3643"/>
            <a:ext cx="7503637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B6A28B-8364-4204-B5B1-9E0244BE2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710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588DC-B69E-4785-A516-B2BB17BEE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2331"/>
          </a:xfrm>
        </p:spPr>
        <p:txBody>
          <a:bodyPr/>
          <a:lstStyle/>
          <a:p>
            <a:r>
              <a:rPr lang="en-US" dirty="0"/>
              <a:t>NỘI DUNG CHÍNH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51022F-29D1-4E33-8115-996C4E75B4D6}"/>
              </a:ext>
            </a:extLst>
          </p:cNvPr>
          <p:cNvSpPr/>
          <p:nvPr/>
        </p:nvSpPr>
        <p:spPr>
          <a:xfrm>
            <a:off x="4729985" y="5234231"/>
            <a:ext cx="27320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err="1">
                <a:latin typeface="Calibri (Body)"/>
              </a:rPr>
              <a:t>Quá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trình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tối</a:t>
            </a:r>
            <a:r>
              <a:rPr lang="en-US" sz="2400" dirty="0">
                <a:latin typeface="Calibri (Body)"/>
              </a:rPr>
              <a:t> </a:t>
            </a:r>
            <a:r>
              <a:rPr lang="vi-VN" sz="2400" dirty="0">
                <a:latin typeface="Calibri (Body)"/>
              </a:rPr>
              <a:t>ư</a:t>
            </a:r>
            <a:r>
              <a:rPr lang="en-US" sz="2400" dirty="0">
                <a:latin typeface="Calibri (Body)"/>
              </a:rPr>
              <a:t>u </a:t>
            </a:r>
            <a:r>
              <a:rPr lang="en-US" sz="2400" dirty="0" err="1">
                <a:latin typeface="Calibri (Body)"/>
              </a:rPr>
              <a:t>hóa</a:t>
            </a:r>
            <a:endParaRPr lang="en-US" sz="2400" dirty="0">
              <a:latin typeface="Calibri (Body)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32410-5A2D-4996-AACB-672FF27F5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 descr="Image result for optimization time icon">
            <a:extLst>
              <a:ext uri="{FF2B5EF4-FFF2-40B4-BE49-F238E27FC236}">
                <a16:creationId xmlns:a16="http://schemas.microsoft.com/office/drawing/2014/main" id="{F984D91B-5285-4357-8286-4E47A415E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421" y="2981726"/>
            <a:ext cx="2166836" cy="2166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9D1017D2-19FF-469A-927F-5C1A646F5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2565415"/>
            <a:ext cx="2999459" cy="2999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886CDF9-8F0F-4ED3-9128-A726E58259D9}"/>
              </a:ext>
            </a:extLst>
          </p:cNvPr>
          <p:cNvSpPr/>
          <p:nvPr/>
        </p:nvSpPr>
        <p:spPr>
          <a:xfrm>
            <a:off x="743015" y="5246779"/>
            <a:ext cx="27687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libri (Body)"/>
              </a:rPr>
              <a:t>4 </a:t>
            </a:r>
            <a:r>
              <a:rPr lang="en-US" sz="2400" dirty="0" err="1">
                <a:latin typeface="Calibri (Body)"/>
              </a:rPr>
              <a:t>phiên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bản</a:t>
            </a:r>
            <a:r>
              <a:rPr lang="en-US" sz="2400" dirty="0">
                <a:latin typeface="Calibri (Body)"/>
              </a:rPr>
              <a:t> baseline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DDA85A-5668-4330-A000-D6FEE8973F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7495" y="2860026"/>
            <a:ext cx="2631997" cy="260503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F21E933-98F7-4B70-9B0F-EC80D3CBE828}"/>
              </a:ext>
            </a:extLst>
          </p:cNvPr>
          <p:cNvSpPr/>
          <p:nvPr/>
        </p:nvSpPr>
        <p:spPr>
          <a:xfrm>
            <a:off x="8181733" y="5234231"/>
            <a:ext cx="31835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err="1">
                <a:latin typeface="Calibri (Body)"/>
              </a:rPr>
              <a:t>Chạy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phiên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bản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tốt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nhất</a:t>
            </a:r>
            <a:endParaRPr lang="en-US" sz="24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210411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19108840-FFCC-42C7-88AD-7039908F3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5748" y="5474331"/>
            <a:ext cx="6201630" cy="689514"/>
          </a:xfrm>
        </p:spPr>
        <p:txBody>
          <a:bodyPr>
            <a:no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4 </a:t>
            </a:r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phiên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bản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base 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5939CC-9E38-4ADD-976E-70DCB2152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51B845B-9C7F-46FE-8D8D-1E3E0C1CA2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93454"/>
              </p:ext>
            </p:extLst>
          </p:nvPr>
        </p:nvGraphicFramePr>
        <p:xfrm>
          <a:off x="447816" y="1348772"/>
          <a:ext cx="1116974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036">
                  <a:extLst>
                    <a:ext uri="{9D8B030D-6E8A-4147-A177-3AD203B41FA5}">
                      <a16:colId xmlns:a16="http://schemas.microsoft.com/office/drawing/2014/main" val="584745745"/>
                    </a:ext>
                  </a:extLst>
                </a:gridCol>
                <a:gridCol w="8187397">
                  <a:extLst>
                    <a:ext uri="{9D8B030D-6E8A-4147-A177-3AD203B41FA5}">
                      <a16:colId xmlns:a16="http://schemas.microsoft.com/office/drawing/2014/main" val="937046547"/>
                    </a:ext>
                  </a:extLst>
                </a:gridCol>
                <a:gridCol w="1798314">
                  <a:extLst>
                    <a:ext uri="{9D8B030D-6E8A-4147-A177-3AD203B41FA5}">
                      <a16:colId xmlns:a16="http://schemas.microsoft.com/office/drawing/2014/main" val="1258925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 Time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926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baseline01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Cài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đăt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tuần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tự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thuật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toán</a:t>
                      </a:r>
                      <a:r>
                        <a:rPr lang="en-US" dirty="0"/>
                        <a:t> Radix Sort </a:t>
                      </a:r>
                      <a:r>
                        <a:rPr lang="en-US" dirty="0" err="1"/>
                        <a:t>tuần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tự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2283.303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507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baseline02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Cài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đặt</a:t>
                      </a:r>
                      <a:r>
                        <a:rPr lang="en-US" dirty="0"/>
                        <a:t> song </a:t>
                      </a:r>
                      <a:r>
                        <a:rPr lang="en-US" dirty="0" err="1"/>
                        <a:t>song</a:t>
                      </a:r>
                      <a:r>
                        <a:rPr lang="en-US" dirty="0"/>
                        <a:t> 2 b</a:t>
                      </a:r>
                      <a:r>
                        <a:rPr lang="vi-VN" dirty="0"/>
                        <a:t>ư</a:t>
                      </a:r>
                      <a:r>
                        <a:rPr lang="en-US" dirty="0" err="1"/>
                        <a:t>ớc</a:t>
                      </a:r>
                      <a:r>
                        <a:rPr lang="en-US" dirty="0"/>
                        <a:t> histogram </a:t>
                      </a:r>
                      <a:r>
                        <a:rPr lang="en-US" dirty="0" err="1"/>
                        <a:t>và</a:t>
                      </a:r>
                      <a:r>
                        <a:rPr lang="en-US" dirty="0"/>
                        <a:t> scan </a:t>
                      </a:r>
                      <a:r>
                        <a:rPr lang="en-US" dirty="0" err="1"/>
                        <a:t>của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thuật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toán</a:t>
                      </a:r>
                      <a:r>
                        <a:rPr lang="en-US" dirty="0"/>
                        <a:t> Radix Sort </a:t>
                      </a:r>
                      <a:r>
                        <a:rPr lang="en-US" dirty="0" err="1"/>
                        <a:t>tuần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tự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1546.865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890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baseline03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Cài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đặt</a:t>
                      </a:r>
                      <a:r>
                        <a:rPr lang="en-US" dirty="0"/>
                        <a:t> song </a:t>
                      </a:r>
                      <a:r>
                        <a:rPr lang="en-US" dirty="0" err="1"/>
                        <a:t>song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thuật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toán</a:t>
                      </a:r>
                      <a:r>
                        <a:rPr lang="en-US" dirty="0"/>
                        <a:t> Radix Sort </a:t>
                      </a:r>
                      <a:r>
                        <a:rPr lang="en-US" dirty="0" err="1"/>
                        <a:t>với</a:t>
                      </a:r>
                      <a:r>
                        <a:rPr lang="en-US" dirty="0"/>
                        <a:t> k = 1 bit.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584.170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14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baseline04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Cài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đặt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tuần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tự</a:t>
                      </a:r>
                      <a:r>
                        <a:rPr lang="en-US" dirty="0"/>
                        <a:t> ý t</a:t>
                      </a:r>
                      <a:r>
                        <a:rPr lang="vi-VN" dirty="0"/>
                        <a:t>ư</a:t>
                      </a:r>
                      <a:r>
                        <a:rPr lang="en-US" dirty="0" err="1"/>
                        <a:t>ởng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thuật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toán</a:t>
                      </a:r>
                      <a:r>
                        <a:rPr lang="en-US" dirty="0"/>
                        <a:t> Radix Sort song </a:t>
                      </a:r>
                      <a:r>
                        <a:rPr lang="en-US" dirty="0" err="1"/>
                        <a:t>song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trong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bài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báo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của</a:t>
                      </a:r>
                      <a:r>
                        <a:rPr lang="en-US" dirty="0"/>
                        <a:t> NVIDIA.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2779.344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150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thrust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Thuật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toán</a:t>
                      </a:r>
                      <a:r>
                        <a:rPr lang="en-US" dirty="0"/>
                        <a:t> sort song </a:t>
                      </a:r>
                      <a:r>
                        <a:rPr lang="en-US" dirty="0" err="1"/>
                        <a:t>song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trong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trong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</a:t>
                      </a:r>
                      <a:r>
                        <a:rPr lang="vi-VN" dirty="0"/>
                        <a:t>ư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viện</a:t>
                      </a:r>
                      <a:r>
                        <a:rPr lang="en-US" dirty="0"/>
                        <a:t> Thrust.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80.575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133680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8A2355E-5D2C-4ED1-BA80-99B5CEEB6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5242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err="1">
                <a:solidFill>
                  <a:srgbClr val="002060"/>
                </a:solidFill>
              </a:rPr>
              <a:t>nBits</a:t>
            </a:r>
            <a:r>
              <a:rPr lang="en-US" sz="2400" dirty="0">
                <a:solidFill>
                  <a:srgbClr val="002060"/>
                </a:solidFill>
              </a:rPr>
              <a:t> = 4, hist block size = 256 </a:t>
            </a:r>
            <a:r>
              <a:rPr lang="en-US" sz="2400" dirty="0" err="1">
                <a:solidFill>
                  <a:srgbClr val="002060"/>
                </a:solidFill>
              </a:rPr>
              <a:t>và</a:t>
            </a:r>
            <a:r>
              <a:rPr lang="en-US" sz="2400" dirty="0">
                <a:solidFill>
                  <a:srgbClr val="002060"/>
                </a:solidFill>
              </a:rPr>
              <a:t> scan block size = 256</a:t>
            </a:r>
          </a:p>
        </p:txBody>
      </p:sp>
      <p:pic>
        <p:nvPicPr>
          <p:cNvPr id="8" name="Picture 4" descr="Related image">
            <a:extLst>
              <a:ext uri="{FF2B5EF4-FFF2-40B4-BE49-F238E27FC236}">
                <a16:creationId xmlns:a16="http://schemas.microsoft.com/office/drawing/2014/main" id="{620732B1-ED75-4898-B5E3-B063EDB1A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6221" y="5144682"/>
            <a:ext cx="1246537" cy="1246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6831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56981F2-287B-4FF9-ADF9-BA62CF2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C3B4BF-549A-4CAC-9279-524CB62DB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2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915387B-7634-4E67-B4E0-FA2478ACD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477" y="3863842"/>
            <a:ext cx="5357452" cy="2491632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8B78FB1-C018-4D73-8163-FF14EE96BED8}"/>
              </a:ext>
            </a:extLst>
          </p:cNvPr>
          <p:cNvSpPr txBox="1">
            <a:spLocks/>
          </p:cNvSpPr>
          <p:nvPr/>
        </p:nvSpPr>
        <p:spPr>
          <a:xfrm>
            <a:off x="2451015" y="6272773"/>
            <a:ext cx="1324244" cy="524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dirty="0">
                <a:solidFill>
                  <a:schemeClr val="tx1"/>
                </a:solidFill>
              </a:rPr>
              <a:t>Baseline03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F0FC0CC1-A353-4FBB-9BDF-FC188E94B06E}"/>
              </a:ext>
            </a:extLst>
          </p:cNvPr>
          <p:cNvSpPr txBox="1">
            <a:spLocks/>
          </p:cNvSpPr>
          <p:nvPr/>
        </p:nvSpPr>
        <p:spPr>
          <a:xfrm>
            <a:off x="8223930" y="6278401"/>
            <a:ext cx="1623427" cy="524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dirty="0">
                <a:solidFill>
                  <a:schemeClr val="tx1"/>
                </a:solidFill>
              </a:rPr>
              <a:t>Baseline04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8E54D1A-9079-4D6D-A50C-965F296B7F82}"/>
              </a:ext>
            </a:extLst>
          </p:cNvPr>
          <p:cNvSpPr txBox="1">
            <a:spLocks/>
          </p:cNvSpPr>
          <p:nvPr/>
        </p:nvSpPr>
        <p:spPr>
          <a:xfrm>
            <a:off x="2451015" y="2956143"/>
            <a:ext cx="1384862" cy="524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dirty="0">
                <a:solidFill>
                  <a:schemeClr val="tx1"/>
                </a:solidFill>
              </a:rPr>
              <a:t>Baseline01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156C7633-F3C2-45F5-9D71-635AD2EC60AF}"/>
              </a:ext>
            </a:extLst>
          </p:cNvPr>
          <p:cNvSpPr txBox="1">
            <a:spLocks/>
          </p:cNvSpPr>
          <p:nvPr/>
        </p:nvSpPr>
        <p:spPr>
          <a:xfrm>
            <a:off x="8337830" y="2974996"/>
            <a:ext cx="1357896" cy="524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dirty="0">
                <a:solidFill>
                  <a:schemeClr val="tx1"/>
                </a:solidFill>
              </a:rPr>
              <a:t>Baseline02</a:t>
            </a:r>
          </a:p>
        </p:txBody>
      </p:sp>
      <p:pic>
        <p:nvPicPr>
          <p:cNvPr id="16" name="Picture 1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FBA192E-041F-4517-8773-43DB7F041A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7791" y="723315"/>
            <a:ext cx="5327373" cy="2355086"/>
          </a:xfrm>
          <a:prstGeom prst="rect">
            <a:avLst/>
          </a:prstGeom>
        </p:spPr>
      </p:pic>
      <p:pic>
        <p:nvPicPr>
          <p:cNvPr id="28" name="Picture 28" descr="A close up of a black background&#10;&#10;Description generated with high confidence">
            <a:extLst>
              <a:ext uri="{FF2B5EF4-FFF2-40B4-BE49-F238E27FC236}">
                <a16:creationId xmlns:a16="http://schemas.microsoft.com/office/drawing/2014/main" id="{4BA77C80-BF0B-4D5E-8972-9A483EDCED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428932" y="726334"/>
            <a:ext cx="5433391" cy="2364270"/>
          </a:xfrm>
        </p:spPr>
      </p:pic>
      <p:pic>
        <p:nvPicPr>
          <p:cNvPr id="2" name="Picture 3" descr="A close up of a black background&#10;&#10;Description generated with high confidence">
            <a:extLst>
              <a:ext uri="{FF2B5EF4-FFF2-40B4-BE49-F238E27FC236}">
                <a16:creationId xmlns:a16="http://schemas.microsoft.com/office/drawing/2014/main" id="{82A8B5D4-4E51-410B-B740-98AFCAAAD4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574" y="3860198"/>
            <a:ext cx="5426764" cy="248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995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19108840-FFCC-42C7-88AD-7039908F3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7095" y="5474331"/>
            <a:ext cx="7641207" cy="689514"/>
          </a:xfrm>
        </p:spPr>
        <p:txBody>
          <a:bodyPr>
            <a:noAutofit/>
          </a:bodyPr>
          <a:lstStyle/>
          <a:p>
            <a:pPr algn="r"/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Quá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trình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Tối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vi-VN" sz="2400" b="1" dirty="0">
                <a:solidFill>
                  <a:schemeClr val="bg1"/>
                </a:solidFill>
                <a:latin typeface="Calibri (Body)"/>
              </a:rPr>
              <a:t>ư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u </a:t>
            </a:r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hóa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cho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phiên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bản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baseline04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5939CC-9E38-4ADD-976E-70DCB2152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0A2D5ED-8A91-460E-A364-9C284750E9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334798"/>
              </p:ext>
            </p:extLst>
          </p:nvPr>
        </p:nvGraphicFramePr>
        <p:xfrm>
          <a:off x="447816" y="1060711"/>
          <a:ext cx="11292841" cy="413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458">
                  <a:extLst>
                    <a:ext uri="{9D8B030D-6E8A-4147-A177-3AD203B41FA5}">
                      <a16:colId xmlns:a16="http://schemas.microsoft.com/office/drawing/2014/main" val="584745745"/>
                    </a:ext>
                  </a:extLst>
                </a:gridCol>
                <a:gridCol w="4726744">
                  <a:extLst>
                    <a:ext uri="{9D8B030D-6E8A-4147-A177-3AD203B41FA5}">
                      <a16:colId xmlns:a16="http://schemas.microsoft.com/office/drawing/2014/main" val="937046547"/>
                    </a:ext>
                  </a:extLst>
                </a:gridCol>
                <a:gridCol w="1294228">
                  <a:extLst>
                    <a:ext uri="{9D8B030D-6E8A-4147-A177-3AD203B41FA5}">
                      <a16:colId xmlns:a16="http://schemas.microsoft.com/office/drawing/2014/main" val="125892524"/>
                    </a:ext>
                  </a:extLst>
                </a:gridCol>
                <a:gridCol w="1308296">
                  <a:extLst>
                    <a:ext uri="{9D8B030D-6E8A-4147-A177-3AD203B41FA5}">
                      <a16:colId xmlns:a16="http://schemas.microsoft.com/office/drawing/2014/main" val="2455192489"/>
                    </a:ext>
                  </a:extLst>
                </a:gridCol>
                <a:gridCol w="1209821">
                  <a:extLst>
                    <a:ext uri="{9D8B030D-6E8A-4147-A177-3AD203B41FA5}">
                      <a16:colId xmlns:a16="http://schemas.microsoft.com/office/drawing/2014/main" val="3292188959"/>
                    </a:ext>
                  </a:extLst>
                </a:gridCol>
                <a:gridCol w="1274294">
                  <a:extLst>
                    <a:ext uri="{9D8B030D-6E8A-4147-A177-3AD203B41FA5}">
                      <a16:colId xmlns:a16="http://schemas.microsoft.com/office/drawing/2014/main" val="454603944"/>
                    </a:ext>
                  </a:extLst>
                </a:gridCol>
              </a:tblGrid>
              <a:tr h="124269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Run Time</a:t>
                      </a:r>
                    </a:p>
                    <a:p>
                      <a:pPr algn="ctr"/>
                      <a:r>
                        <a:rPr lang="en-US" b="0" dirty="0"/>
                        <a:t># Step 1</a:t>
                      </a:r>
                    </a:p>
                    <a:p>
                      <a:pPr algn="ctr"/>
                      <a:r>
                        <a:rPr lang="en-US" b="0" dirty="0"/>
                        <a:t>(</a:t>
                      </a:r>
                      <a:r>
                        <a:rPr lang="en-US" b="0" dirty="0" err="1"/>
                        <a:t>ms</a:t>
                      </a:r>
                      <a:r>
                        <a:rPr lang="en-US" b="0" dirty="0"/>
                        <a:t>/loop)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Run Time </a:t>
                      </a:r>
                      <a:r>
                        <a:rPr lang="en-US" b="0" dirty="0"/>
                        <a:t># Step 2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(</a:t>
                      </a:r>
                      <a:r>
                        <a:rPr lang="en-US" b="0" dirty="0" err="1"/>
                        <a:t>ms</a:t>
                      </a:r>
                      <a:r>
                        <a:rPr lang="en-US" b="0" dirty="0"/>
                        <a:t>/loop)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Run Time </a:t>
                      </a:r>
                      <a:r>
                        <a:rPr lang="en-US" b="0" dirty="0"/>
                        <a:t># Step 3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(</a:t>
                      </a:r>
                      <a:r>
                        <a:rPr lang="en-US" b="0" dirty="0" err="1"/>
                        <a:t>ms</a:t>
                      </a:r>
                      <a:r>
                        <a:rPr lang="en-US" b="0" dirty="0"/>
                        <a:t>/loop)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Run Time </a:t>
                      </a:r>
                      <a:r>
                        <a:rPr lang="en-US" b="0" dirty="0"/>
                        <a:t>Total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(</a:t>
                      </a:r>
                      <a:r>
                        <a:rPr lang="en-US" b="0" dirty="0" err="1"/>
                        <a:t>ms</a:t>
                      </a:r>
                      <a:r>
                        <a:rPr lang="en-US" b="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926510"/>
                  </a:ext>
                </a:extLst>
              </a:tr>
              <a:tr h="605413">
                <a:tc>
                  <a:txBody>
                    <a:bodyPr/>
                    <a:lstStyle/>
                    <a:p>
                      <a:r>
                        <a:rPr lang="en-US" dirty="0"/>
                        <a:t>baseline04-v1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Cài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đặt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tuần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tự</a:t>
                      </a:r>
                      <a:r>
                        <a:rPr lang="en-US" sz="1600" dirty="0"/>
                        <a:t> ý t</a:t>
                      </a:r>
                      <a:r>
                        <a:rPr lang="vi-VN" sz="1600" dirty="0"/>
                        <a:t>ư</a:t>
                      </a:r>
                      <a:r>
                        <a:rPr lang="en-US" sz="1600" dirty="0" err="1"/>
                        <a:t>ởng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thuật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toán</a:t>
                      </a:r>
                      <a:r>
                        <a:rPr lang="en-US" sz="1600" dirty="0"/>
                        <a:t> Radix Sort song </a:t>
                      </a:r>
                      <a:r>
                        <a:rPr lang="en-US" sz="1600" dirty="0" err="1"/>
                        <a:t>song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trong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bài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báo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của</a:t>
                      </a:r>
                      <a:r>
                        <a:rPr lang="en-US" sz="1600" dirty="0"/>
                        <a:t> NVIDIA.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135.680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5.601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201.208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2772.958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507737"/>
                  </a:ext>
                </a:extLst>
              </a:tr>
              <a:tr h="860324">
                <a:tc>
                  <a:txBody>
                    <a:bodyPr/>
                    <a:lstStyle/>
                    <a:p>
                      <a:r>
                        <a:rPr lang="en-US" dirty="0"/>
                        <a:t>baseline04-v2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Cài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đặt</a:t>
                      </a:r>
                      <a:r>
                        <a:rPr lang="en-US" sz="1600" dirty="0"/>
                        <a:t> song </a:t>
                      </a:r>
                      <a:r>
                        <a:rPr lang="en-US" sz="1600" dirty="0" err="1"/>
                        <a:t>song</a:t>
                      </a:r>
                      <a:r>
                        <a:rPr lang="en-US" sz="1600" dirty="0"/>
                        <a:t> b</a:t>
                      </a:r>
                      <a:r>
                        <a:rPr lang="vi-VN" sz="1600" dirty="0"/>
                        <a:t>ư</a:t>
                      </a:r>
                      <a:r>
                        <a:rPr lang="en-US" sz="1600" dirty="0" err="1"/>
                        <a:t>ớc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tính</a:t>
                      </a:r>
                      <a:r>
                        <a:rPr lang="en-US" sz="1600" dirty="0"/>
                        <a:t> local histogram </a:t>
                      </a:r>
                      <a:r>
                        <a:rPr lang="en-US" sz="1600" dirty="0" err="1"/>
                        <a:t>và</a:t>
                      </a:r>
                      <a:r>
                        <a:rPr lang="en-US" sz="1600" dirty="0"/>
                        <a:t> exclusive scan </a:t>
                      </a:r>
                      <a:r>
                        <a:rPr lang="en-US" sz="1600" dirty="0" err="1"/>
                        <a:t>trên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mảng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một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chiều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gồm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các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các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cột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nối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với</a:t>
                      </a:r>
                      <a:r>
                        <a:rPr lang="en-US" sz="1600" dirty="0"/>
                        <a:t> nhau.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2.802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0.883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224.110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1866.060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890975"/>
                  </a:ext>
                </a:extLst>
              </a:tr>
              <a:tr h="605413">
                <a:tc>
                  <a:txBody>
                    <a:bodyPr/>
                    <a:lstStyle/>
                    <a:p>
                      <a:r>
                        <a:rPr lang="en-US" dirty="0"/>
                        <a:t>baseline04-v3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Cài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đặt</a:t>
                      </a:r>
                      <a:r>
                        <a:rPr lang="en-US" sz="1600" dirty="0"/>
                        <a:t> song </a:t>
                      </a:r>
                      <a:r>
                        <a:rPr lang="en-US" sz="1600" dirty="0" err="1"/>
                        <a:t>song</a:t>
                      </a:r>
                      <a:r>
                        <a:rPr lang="en-US" sz="1600" dirty="0"/>
                        <a:t> b</a:t>
                      </a:r>
                      <a:r>
                        <a:rPr lang="vi-VN" sz="1600" dirty="0"/>
                        <a:t>ư</a:t>
                      </a:r>
                      <a:r>
                        <a:rPr lang="en-US" sz="1600" dirty="0" err="1"/>
                        <a:t>ớc</a:t>
                      </a:r>
                      <a:r>
                        <a:rPr lang="en-US" sz="1600" dirty="0"/>
                        <a:t> scatter </a:t>
                      </a:r>
                      <a:r>
                        <a:rPr lang="en-US" sz="1600" dirty="0" err="1"/>
                        <a:t>dữ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liệu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xuống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mảng</a:t>
                      </a:r>
                      <a:r>
                        <a:rPr lang="en-US" sz="1600" dirty="0"/>
                        <a:t> output, </a:t>
                      </a:r>
                      <a:r>
                        <a:rPr lang="en-US" sz="1600" dirty="0" err="1"/>
                        <a:t>với</a:t>
                      </a:r>
                      <a:r>
                        <a:rPr lang="en-US" sz="1600" dirty="0"/>
                        <a:t> in-block-sort </a:t>
                      </a:r>
                      <a:r>
                        <a:rPr lang="en-US" sz="1600" dirty="0" err="1"/>
                        <a:t>dùng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work-inefficient scan.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2.671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0.868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49.173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470.487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14138"/>
                  </a:ext>
                </a:extLst>
              </a:tr>
              <a:tr h="605413">
                <a:tc>
                  <a:txBody>
                    <a:bodyPr/>
                    <a:lstStyle/>
                    <a:p>
                      <a:r>
                        <a:rPr lang="en-US" dirty="0"/>
                        <a:t>baseline04-v4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600" dirty="0" err="1"/>
                        <a:t>Cài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đặt</a:t>
                      </a:r>
                      <a:r>
                        <a:rPr lang="en-US" sz="1600" dirty="0"/>
                        <a:t> song </a:t>
                      </a:r>
                      <a:r>
                        <a:rPr lang="en-US" sz="1600" dirty="0" err="1"/>
                        <a:t>song</a:t>
                      </a:r>
                      <a:r>
                        <a:rPr lang="en-US" sz="1600" dirty="0"/>
                        <a:t> b</a:t>
                      </a:r>
                      <a:r>
                        <a:rPr lang="vi-VN" sz="1600" dirty="0"/>
                        <a:t>ư</a:t>
                      </a:r>
                      <a:r>
                        <a:rPr lang="en-US" sz="1600" dirty="0" err="1"/>
                        <a:t>ớc</a:t>
                      </a:r>
                      <a:r>
                        <a:rPr lang="en-US" sz="1600" dirty="0"/>
                        <a:t> scatter </a:t>
                      </a:r>
                      <a:r>
                        <a:rPr lang="en-US" sz="1600" dirty="0" err="1"/>
                        <a:t>dữ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liệu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xuống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mảng</a:t>
                      </a:r>
                      <a:r>
                        <a:rPr lang="en-US" sz="1600" dirty="0"/>
                        <a:t> output, </a:t>
                      </a:r>
                      <a:r>
                        <a:rPr lang="en-US" sz="1600" dirty="0" err="1"/>
                        <a:t>với</a:t>
                      </a:r>
                      <a:r>
                        <a:rPr lang="en-US" sz="1600" dirty="0"/>
                        <a:t> in-block-sort </a:t>
                      </a:r>
                      <a:r>
                        <a:rPr lang="en-US" sz="1600" dirty="0" err="1"/>
                        <a:t>dùng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work-inefficient scan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mỗi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thread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xử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lý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2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phần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tử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).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2.678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0.872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45.780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442.680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150040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966EED-896C-47AC-B695-1629A170B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5242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err="1">
                <a:solidFill>
                  <a:srgbClr val="002060"/>
                </a:solidFill>
              </a:rPr>
              <a:t>nBits</a:t>
            </a:r>
            <a:r>
              <a:rPr lang="en-US" sz="2400" dirty="0">
                <a:solidFill>
                  <a:srgbClr val="002060"/>
                </a:solidFill>
              </a:rPr>
              <a:t> = 4, hist block size = 256 </a:t>
            </a:r>
            <a:r>
              <a:rPr lang="en-US" sz="2400" dirty="0" err="1">
                <a:solidFill>
                  <a:srgbClr val="002060"/>
                </a:solidFill>
              </a:rPr>
              <a:t>và</a:t>
            </a:r>
            <a:r>
              <a:rPr lang="en-US" sz="2400" dirty="0">
                <a:solidFill>
                  <a:srgbClr val="002060"/>
                </a:solidFill>
              </a:rPr>
              <a:t> scan block size = 256</a:t>
            </a:r>
          </a:p>
        </p:txBody>
      </p:sp>
      <p:pic>
        <p:nvPicPr>
          <p:cNvPr id="8" name="Picture 2" descr="Image result for optimization time icon">
            <a:extLst>
              <a:ext uri="{FF2B5EF4-FFF2-40B4-BE49-F238E27FC236}">
                <a16:creationId xmlns:a16="http://schemas.microsoft.com/office/drawing/2014/main" id="{429CA7A0-C60C-4FD3-A20D-2BA0163D5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8302" y="5347903"/>
            <a:ext cx="889893" cy="889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584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19108840-FFCC-42C7-88AD-7039908F3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7095" y="5474331"/>
            <a:ext cx="7641207" cy="689514"/>
          </a:xfrm>
        </p:spPr>
        <p:txBody>
          <a:bodyPr>
            <a:noAutofit/>
          </a:bodyPr>
          <a:lstStyle/>
          <a:p>
            <a:pPr algn="r"/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Quá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trình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Tối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vi-VN" sz="2400" b="1" dirty="0">
                <a:solidFill>
                  <a:schemeClr val="bg1"/>
                </a:solidFill>
                <a:latin typeface="Calibri (Body)"/>
              </a:rPr>
              <a:t>ư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u </a:t>
            </a:r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hóa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cho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phiên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bản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baseline04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5939CC-9E38-4ADD-976E-70DCB2152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0A2D5ED-8A91-460E-A364-9C284750E9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926787"/>
              </p:ext>
            </p:extLst>
          </p:nvPr>
        </p:nvGraphicFramePr>
        <p:xfrm>
          <a:off x="424366" y="824503"/>
          <a:ext cx="11292841" cy="4001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458">
                  <a:extLst>
                    <a:ext uri="{9D8B030D-6E8A-4147-A177-3AD203B41FA5}">
                      <a16:colId xmlns:a16="http://schemas.microsoft.com/office/drawing/2014/main" val="584745745"/>
                    </a:ext>
                  </a:extLst>
                </a:gridCol>
                <a:gridCol w="4726744">
                  <a:extLst>
                    <a:ext uri="{9D8B030D-6E8A-4147-A177-3AD203B41FA5}">
                      <a16:colId xmlns:a16="http://schemas.microsoft.com/office/drawing/2014/main" val="937046547"/>
                    </a:ext>
                  </a:extLst>
                </a:gridCol>
                <a:gridCol w="1294228">
                  <a:extLst>
                    <a:ext uri="{9D8B030D-6E8A-4147-A177-3AD203B41FA5}">
                      <a16:colId xmlns:a16="http://schemas.microsoft.com/office/drawing/2014/main" val="125892524"/>
                    </a:ext>
                  </a:extLst>
                </a:gridCol>
                <a:gridCol w="1308296">
                  <a:extLst>
                    <a:ext uri="{9D8B030D-6E8A-4147-A177-3AD203B41FA5}">
                      <a16:colId xmlns:a16="http://schemas.microsoft.com/office/drawing/2014/main" val="2455192489"/>
                    </a:ext>
                  </a:extLst>
                </a:gridCol>
                <a:gridCol w="1209821">
                  <a:extLst>
                    <a:ext uri="{9D8B030D-6E8A-4147-A177-3AD203B41FA5}">
                      <a16:colId xmlns:a16="http://schemas.microsoft.com/office/drawing/2014/main" val="3292188959"/>
                    </a:ext>
                  </a:extLst>
                </a:gridCol>
                <a:gridCol w="1274294">
                  <a:extLst>
                    <a:ext uri="{9D8B030D-6E8A-4147-A177-3AD203B41FA5}">
                      <a16:colId xmlns:a16="http://schemas.microsoft.com/office/drawing/2014/main" val="454603944"/>
                    </a:ext>
                  </a:extLst>
                </a:gridCol>
              </a:tblGrid>
              <a:tr h="6124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Run Time</a:t>
                      </a:r>
                    </a:p>
                    <a:p>
                      <a:pPr algn="ctr"/>
                      <a:r>
                        <a:rPr lang="en-US" b="0" dirty="0"/>
                        <a:t># Step 1</a:t>
                      </a:r>
                    </a:p>
                    <a:p>
                      <a:pPr algn="ctr"/>
                      <a:r>
                        <a:rPr lang="en-US" b="0" dirty="0"/>
                        <a:t>(</a:t>
                      </a:r>
                      <a:r>
                        <a:rPr lang="en-US" b="0" dirty="0" err="1"/>
                        <a:t>ms</a:t>
                      </a:r>
                      <a:r>
                        <a:rPr lang="en-US" b="0" dirty="0"/>
                        <a:t>/loop)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Run Time </a:t>
                      </a:r>
                      <a:r>
                        <a:rPr lang="en-US" b="0" dirty="0"/>
                        <a:t># Step 2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(</a:t>
                      </a:r>
                      <a:r>
                        <a:rPr lang="en-US" b="0" dirty="0" err="1"/>
                        <a:t>ms</a:t>
                      </a:r>
                      <a:r>
                        <a:rPr lang="en-US" b="0" dirty="0"/>
                        <a:t>/loop)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Run Time </a:t>
                      </a:r>
                      <a:r>
                        <a:rPr lang="en-US" b="0" dirty="0"/>
                        <a:t># Step 3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(</a:t>
                      </a:r>
                      <a:r>
                        <a:rPr lang="en-US" b="0" dirty="0" err="1"/>
                        <a:t>ms</a:t>
                      </a:r>
                      <a:r>
                        <a:rPr lang="en-US" b="0" dirty="0"/>
                        <a:t>/loop)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Run Time </a:t>
                      </a:r>
                      <a:r>
                        <a:rPr lang="en-US" b="0" dirty="0"/>
                        <a:t>Total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(</a:t>
                      </a:r>
                      <a:r>
                        <a:rPr lang="en-US" b="0" dirty="0" err="1"/>
                        <a:t>ms</a:t>
                      </a:r>
                      <a:r>
                        <a:rPr lang="en-US" b="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926510"/>
                  </a:ext>
                </a:extLst>
              </a:tr>
              <a:tr h="525221">
                <a:tc>
                  <a:txBody>
                    <a:bodyPr/>
                    <a:lstStyle/>
                    <a:p>
                      <a:r>
                        <a:rPr lang="en-US" dirty="0"/>
                        <a:t>baseline04-v5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Cài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đặt</a:t>
                      </a:r>
                      <a:r>
                        <a:rPr lang="en-US" sz="1600" dirty="0"/>
                        <a:t> song </a:t>
                      </a:r>
                      <a:r>
                        <a:rPr lang="en-US" sz="1600" dirty="0" err="1"/>
                        <a:t>song</a:t>
                      </a:r>
                      <a:r>
                        <a:rPr lang="en-US" sz="1600" dirty="0"/>
                        <a:t> b</a:t>
                      </a:r>
                      <a:r>
                        <a:rPr lang="vi-VN" sz="1600" dirty="0"/>
                        <a:t>ư</a:t>
                      </a:r>
                      <a:r>
                        <a:rPr lang="en-US" sz="1600" dirty="0" err="1"/>
                        <a:t>ớc</a:t>
                      </a:r>
                      <a:r>
                        <a:rPr lang="en-US" sz="1600" dirty="0"/>
                        <a:t> scatter </a:t>
                      </a:r>
                      <a:r>
                        <a:rPr lang="en-US" sz="1600" dirty="0" err="1"/>
                        <a:t>dữ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liệu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xuống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mảng</a:t>
                      </a:r>
                      <a:r>
                        <a:rPr lang="en-US" sz="1600" dirty="0"/>
                        <a:t> output, </a:t>
                      </a:r>
                      <a:r>
                        <a:rPr lang="en-US" sz="1600" dirty="0" err="1"/>
                        <a:t>với</a:t>
                      </a:r>
                      <a:r>
                        <a:rPr lang="en-US" sz="1600" dirty="0"/>
                        <a:t> in-block-sort </a:t>
                      </a:r>
                      <a:r>
                        <a:rPr lang="en-US" sz="1600" dirty="0" err="1"/>
                        <a:t>dùng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work-efficient scan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mỗi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thread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xử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lý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2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phần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tử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).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2.798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0.867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48.805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466.951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507737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r>
                        <a:rPr lang="en-US" dirty="0"/>
                        <a:t>baseline04-v6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Cài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đặt</a:t>
                      </a:r>
                      <a:r>
                        <a:rPr lang="en-US" sz="1600" dirty="0"/>
                        <a:t> song </a:t>
                      </a:r>
                      <a:r>
                        <a:rPr lang="en-US" sz="1600" dirty="0" err="1"/>
                        <a:t>song</a:t>
                      </a:r>
                      <a:r>
                        <a:rPr lang="en-US" sz="1600" dirty="0"/>
                        <a:t> b</a:t>
                      </a:r>
                      <a:r>
                        <a:rPr lang="vi-VN" sz="1600" dirty="0"/>
                        <a:t>ư</a:t>
                      </a:r>
                      <a:r>
                        <a:rPr lang="en-US" sz="1600" dirty="0" err="1"/>
                        <a:t>ớc</a:t>
                      </a:r>
                      <a:r>
                        <a:rPr lang="en-US" sz="1600" dirty="0"/>
                        <a:t> scatter </a:t>
                      </a:r>
                      <a:r>
                        <a:rPr lang="en-US" sz="1600" dirty="0" err="1"/>
                        <a:t>dữ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liệu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xuống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mảng</a:t>
                      </a:r>
                      <a:r>
                        <a:rPr lang="en-US" sz="1600" dirty="0"/>
                        <a:t> output, </a:t>
                      </a:r>
                      <a:r>
                        <a:rPr lang="en-US" sz="1600" dirty="0" err="1"/>
                        <a:t>với</a:t>
                      </a:r>
                      <a:r>
                        <a:rPr lang="en-US" sz="1600" dirty="0"/>
                        <a:t> in-block-sort </a:t>
                      </a:r>
                      <a:r>
                        <a:rPr lang="en-US" sz="1600" dirty="0" err="1"/>
                        <a:t>dùng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warp shuffles scan.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2.671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0.867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22.801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258.824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890975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Gill Sans MT"/>
                        </a:rPr>
                        <a:t>baseline04-v7</a:t>
                      </a: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 err="1">
                          <a:latin typeface="Gill Sans MT"/>
                        </a:rPr>
                        <a:t>Cài</a:t>
                      </a:r>
                      <a:r>
                        <a:rPr lang="en-US" sz="1600" b="0" i="0" u="none" strike="noStrike" noProof="0" dirty="0">
                          <a:latin typeface="Gill Sans MT"/>
                        </a:rPr>
                        <a:t> </a:t>
                      </a:r>
                      <a:r>
                        <a:rPr lang="en-US" sz="1600" b="0" i="0" u="none" strike="noStrike" noProof="0" dirty="0" err="1">
                          <a:latin typeface="Gill Sans MT"/>
                        </a:rPr>
                        <a:t>đặt</a:t>
                      </a:r>
                      <a:r>
                        <a:rPr lang="en-US" sz="1600" b="0" i="0" u="none" strike="noStrike" noProof="0" dirty="0">
                          <a:latin typeface="Gill Sans MT"/>
                        </a:rPr>
                        <a:t> song </a:t>
                      </a:r>
                      <a:r>
                        <a:rPr lang="en-US" sz="1600" b="0" i="0" u="none" strike="noStrike" noProof="0" dirty="0" err="1">
                          <a:latin typeface="Gill Sans MT"/>
                        </a:rPr>
                        <a:t>song</a:t>
                      </a:r>
                      <a:r>
                        <a:rPr lang="en-US" sz="1600" b="0" i="0" u="none" strike="noStrike" noProof="0" dirty="0">
                          <a:latin typeface="Gill Sans MT"/>
                        </a:rPr>
                        <a:t> b</a:t>
                      </a:r>
                      <a:r>
                        <a:rPr lang="vi-VN" sz="1600" b="0" i="0" u="none" strike="noStrike" noProof="0" dirty="0"/>
                        <a:t>ư</a:t>
                      </a:r>
                      <a:r>
                        <a:rPr lang="en-US" sz="1600" b="0" i="0" u="none" strike="noStrike" noProof="0" dirty="0" err="1">
                          <a:latin typeface="Gill Sans MT"/>
                        </a:rPr>
                        <a:t>ớc</a:t>
                      </a:r>
                      <a:r>
                        <a:rPr lang="en-US" sz="1600" b="0" i="0" u="none" strike="noStrike" noProof="0" dirty="0">
                          <a:latin typeface="Gill Sans MT"/>
                        </a:rPr>
                        <a:t> scatter </a:t>
                      </a:r>
                      <a:r>
                        <a:rPr lang="en-US" sz="1600" b="0" i="0" u="none" strike="noStrike" noProof="0" dirty="0" err="1">
                          <a:latin typeface="Gill Sans MT"/>
                        </a:rPr>
                        <a:t>dữ</a:t>
                      </a:r>
                      <a:r>
                        <a:rPr lang="en-US" sz="1600" b="0" i="0" u="none" strike="noStrike" noProof="0" dirty="0">
                          <a:latin typeface="Gill Sans MT"/>
                        </a:rPr>
                        <a:t> </a:t>
                      </a:r>
                      <a:r>
                        <a:rPr lang="en-US" sz="1600" b="0" i="0" u="none" strike="noStrike" noProof="0" dirty="0" err="1">
                          <a:latin typeface="Gill Sans MT"/>
                        </a:rPr>
                        <a:t>liệu</a:t>
                      </a:r>
                      <a:r>
                        <a:rPr lang="en-US" sz="1600" b="0" i="0" u="none" strike="noStrike" noProof="0" dirty="0">
                          <a:latin typeface="Gill Sans MT"/>
                        </a:rPr>
                        <a:t> </a:t>
                      </a:r>
                      <a:r>
                        <a:rPr lang="en-US" sz="1600" b="0" i="0" u="none" strike="noStrike" noProof="0" dirty="0" err="1">
                          <a:latin typeface="Gill Sans MT"/>
                        </a:rPr>
                        <a:t>xuống</a:t>
                      </a:r>
                      <a:r>
                        <a:rPr lang="en-US" sz="1600" b="0" i="0" u="none" strike="noStrike" noProof="0" dirty="0">
                          <a:latin typeface="Gill Sans MT"/>
                        </a:rPr>
                        <a:t> </a:t>
                      </a:r>
                      <a:r>
                        <a:rPr lang="en-US" sz="1600" b="0" i="0" u="none" strike="noStrike" noProof="0" dirty="0" err="1">
                          <a:latin typeface="Gill Sans MT"/>
                        </a:rPr>
                        <a:t>mảng</a:t>
                      </a:r>
                      <a:r>
                        <a:rPr lang="en-US" sz="1600" b="0" i="0" u="none" strike="noStrike" noProof="0" dirty="0">
                          <a:latin typeface="Gill Sans MT"/>
                        </a:rPr>
                        <a:t> output, </a:t>
                      </a:r>
                      <a:r>
                        <a:rPr lang="en-US" sz="1600" b="0" i="0" u="none" strike="noStrike" noProof="0" dirty="0" err="1">
                          <a:latin typeface="Gill Sans MT"/>
                        </a:rPr>
                        <a:t>với</a:t>
                      </a:r>
                      <a:r>
                        <a:rPr lang="en-US" sz="1600" b="0" i="0" u="none" strike="noStrike" noProof="0" dirty="0">
                          <a:latin typeface="Gill Sans MT"/>
                        </a:rPr>
                        <a:t> in-block-sort </a:t>
                      </a:r>
                      <a:r>
                        <a:rPr lang="en-US" sz="1600" b="0" i="0" u="none" strike="noStrike" noProof="0" dirty="0" err="1">
                          <a:latin typeface="Gill Sans MT"/>
                        </a:rPr>
                        <a:t>dùng</a:t>
                      </a:r>
                      <a:r>
                        <a:rPr lang="en-US" sz="1600" b="0" i="0" u="none" strike="noStrike" noProof="0" dirty="0">
                          <a:latin typeface="Gill Sans MT"/>
                        </a:rPr>
                        <a:t> </a:t>
                      </a:r>
                      <a:r>
                        <a:rPr lang="en-US" sz="1600" b="0" i="0" u="none" strike="noStrike" noProof="0" dirty="0">
                          <a:solidFill>
                            <a:srgbClr val="FF0000"/>
                          </a:solidFill>
                          <a:latin typeface="Gill Sans MT"/>
                        </a:rPr>
                        <a:t>warp shuffles scan.</a:t>
                      </a:r>
                      <a:endParaRPr lang="en-US" sz="1600" b="0" i="0" u="none" strike="noStrike" noProof="0" dirty="0">
                        <a:latin typeface="Gill Sans MT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chemeClr val="tx1"/>
                          </a:solidFill>
                          <a:latin typeface="Gill Sans MT"/>
                        </a:rPr>
                        <a:t>(</a:t>
                      </a:r>
                      <a:r>
                        <a:rPr lang="en-US" sz="1600" b="0" i="0" u="none" strike="noStrike" noProof="0" dirty="0" err="1">
                          <a:solidFill>
                            <a:schemeClr val="tx1"/>
                          </a:solidFill>
                          <a:latin typeface="Gill Sans MT"/>
                        </a:rPr>
                        <a:t>mỗi</a:t>
                      </a:r>
                      <a:r>
                        <a:rPr lang="en-US" sz="1600" b="0" i="0" u="none" strike="noStrike" noProof="0" dirty="0">
                          <a:solidFill>
                            <a:schemeClr val="tx1"/>
                          </a:solidFill>
                          <a:latin typeface="Gill Sans MT"/>
                        </a:rPr>
                        <a:t> thread </a:t>
                      </a:r>
                      <a:r>
                        <a:rPr lang="en-US" sz="1600" b="0" i="0" u="none" strike="noStrike" noProof="0" dirty="0" err="1">
                          <a:solidFill>
                            <a:schemeClr val="tx1"/>
                          </a:solidFill>
                          <a:latin typeface="Gill Sans MT"/>
                        </a:rPr>
                        <a:t>xử</a:t>
                      </a:r>
                      <a:r>
                        <a:rPr lang="en-US" sz="1600" b="0" i="0" u="none" strike="noStrike" noProof="0" dirty="0">
                          <a:solidFill>
                            <a:schemeClr val="tx1"/>
                          </a:solidFill>
                          <a:latin typeface="Gill Sans MT"/>
                        </a:rPr>
                        <a:t> </a:t>
                      </a:r>
                      <a:r>
                        <a:rPr lang="en-US" sz="1600" b="0" i="0" u="none" strike="noStrike" noProof="0" dirty="0" err="1">
                          <a:solidFill>
                            <a:schemeClr val="tx1"/>
                          </a:solidFill>
                          <a:latin typeface="Gill Sans MT"/>
                        </a:rPr>
                        <a:t>lý</a:t>
                      </a:r>
                      <a:r>
                        <a:rPr lang="en-US" sz="1600" b="0" i="0" u="none" strike="noStrike" noProof="0" dirty="0">
                          <a:solidFill>
                            <a:schemeClr val="tx1"/>
                          </a:solidFill>
                          <a:latin typeface="Gill Sans MT"/>
                        </a:rPr>
                        <a:t> 2 </a:t>
                      </a:r>
                      <a:r>
                        <a:rPr lang="en-US" sz="1600" b="0" i="0" u="none" strike="noStrike" noProof="0" dirty="0" err="1">
                          <a:solidFill>
                            <a:schemeClr val="tx1"/>
                          </a:solidFill>
                          <a:latin typeface="Gill Sans MT"/>
                        </a:rPr>
                        <a:t>phần</a:t>
                      </a:r>
                      <a:r>
                        <a:rPr lang="en-US" sz="1600" b="0" i="0" u="none" strike="noStrike" noProof="0" dirty="0">
                          <a:solidFill>
                            <a:schemeClr val="tx1"/>
                          </a:solidFill>
                          <a:latin typeface="Gill Sans MT"/>
                        </a:rPr>
                        <a:t> </a:t>
                      </a:r>
                      <a:r>
                        <a:rPr lang="en-US" sz="1600" b="0" i="0" u="none" strike="noStrike" noProof="0" dirty="0" err="1">
                          <a:solidFill>
                            <a:schemeClr val="tx1"/>
                          </a:solidFill>
                          <a:latin typeface="Gill Sans MT"/>
                        </a:rPr>
                        <a:t>tử</a:t>
                      </a:r>
                      <a:r>
                        <a:rPr lang="en-US" sz="1600" b="0" i="0" u="none" strike="noStrike" noProof="0" dirty="0">
                          <a:solidFill>
                            <a:schemeClr val="tx1"/>
                          </a:solidFill>
                          <a:latin typeface="Gill Sans MT"/>
                        </a:rPr>
                        <a:t>).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2.673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0.868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20.783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243.245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389116"/>
                  </a:ext>
                </a:extLst>
              </a:tr>
              <a:tr h="5252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thrust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Thuật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toán</a:t>
                      </a:r>
                      <a:r>
                        <a:rPr lang="en-US" sz="1600" dirty="0"/>
                        <a:t> sort song </a:t>
                      </a:r>
                      <a:r>
                        <a:rPr lang="en-US" sz="1600" dirty="0" err="1"/>
                        <a:t>song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trong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trong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th</a:t>
                      </a:r>
                      <a:r>
                        <a:rPr lang="vi-VN" sz="1600" dirty="0"/>
                        <a:t>ư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viện</a:t>
                      </a:r>
                      <a:r>
                        <a:rPr lang="en-US" sz="1600" dirty="0"/>
                        <a:t> Thrust.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72.695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133680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966EED-896C-47AC-B695-1629A170B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16" y="559787"/>
            <a:ext cx="11292840" cy="383411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2400" dirty="0" err="1">
                <a:solidFill>
                  <a:srgbClr val="002060"/>
                </a:solidFill>
              </a:rPr>
              <a:t>nBits</a:t>
            </a:r>
            <a:r>
              <a:rPr lang="en-US" sz="2400" dirty="0">
                <a:solidFill>
                  <a:srgbClr val="002060"/>
                </a:solidFill>
              </a:rPr>
              <a:t> = 4, hist block size = 256 </a:t>
            </a:r>
            <a:r>
              <a:rPr lang="en-US" sz="2400" dirty="0" err="1">
                <a:solidFill>
                  <a:srgbClr val="002060"/>
                </a:solidFill>
              </a:rPr>
              <a:t>và</a:t>
            </a:r>
            <a:r>
              <a:rPr lang="en-US" sz="2400" dirty="0">
                <a:solidFill>
                  <a:srgbClr val="002060"/>
                </a:solidFill>
              </a:rPr>
              <a:t> scan block size = 256</a:t>
            </a:r>
          </a:p>
        </p:txBody>
      </p:sp>
      <p:pic>
        <p:nvPicPr>
          <p:cNvPr id="9" name="Picture 2" descr="Image result for optimization time icon">
            <a:extLst>
              <a:ext uri="{FF2B5EF4-FFF2-40B4-BE49-F238E27FC236}">
                <a16:creationId xmlns:a16="http://schemas.microsoft.com/office/drawing/2014/main" id="{F9841EB8-2F8E-44C6-A578-C8D4C4A0F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8302" y="5347903"/>
            <a:ext cx="889893" cy="889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CE64D54-2692-43E2-B4D9-6BE42CD9623F}"/>
              </a:ext>
            </a:extLst>
          </p:cNvPr>
          <p:cNvSpPr txBox="1">
            <a:spLocks/>
          </p:cNvSpPr>
          <p:nvPr/>
        </p:nvSpPr>
        <p:spPr>
          <a:xfrm>
            <a:off x="449214" y="4771692"/>
            <a:ext cx="11292840" cy="4331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2400" dirty="0" err="1">
                <a:solidFill>
                  <a:schemeClr val="tx1"/>
                </a:solidFill>
              </a:rPr>
              <a:t>Phiên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bản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tốt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nhất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mà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nhóm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cài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đặt</a:t>
            </a:r>
            <a:r>
              <a:rPr lang="en-US" sz="2400" dirty="0">
                <a:solidFill>
                  <a:schemeClr val="tx1"/>
                </a:solidFill>
              </a:rPr>
              <a:t> đ</a:t>
            </a:r>
            <a:r>
              <a:rPr lang="vi-VN" sz="24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ư</a:t>
            </a:r>
            <a:r>
              <a:rPr lang="en-US" sz="2400" dirty="0" err="1">
                <a:solidFill>
                  <a:schemeClr val="tx1"/>
                </a:solidFill>
              </a:rPr>
              <a:t>ợc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là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phiên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bản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baseline04-v7.</a:t>
            </a:r>
          </a:p>
        </p:txBody>
      </p:sp>
    </p:spTree>
    <p:extLst>
      <p:ext uri="{BB962C8B-B14F-4D97-AF65-F5344CB8AC3E}">
        <p14:creationId xmlns:p14="http://schemas.microsoft.com/office/powerpoint/2010/main" val="610982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56981F2-287B-4FF9-ADF9-BA62CF2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C3B4BF-549A-4CAC-9279-524CB62DB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0E85BC9-791A-4EF5-A886-E1B12F0E6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8234" y="6338902"/>
            <a:ext cx="1623427" cy="5242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Baseline04-v1</a:t>
            </a:r>
          </a:p>
        </p:txBody>
      </p:sp>
      <p:pic>
        <p:nvPicPr>
          <p:cNvPr id="9" name="Picture 8" descr="A picture containing sitting, table, white, black&#10;&#10;Description generated with very high confidence">
            <a:extLst>
              <a:ext uri="{FF2B5EF4-FFF2-40B4-BE49-F238E27FC236}">
                <a16:creationId xmlns:a16="http://schemas.microsoft.com/office/drawing/2014/main" id="{1C013A90-10FE-4DF6-9DDA-3AC572E80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1713" y="573275"/>
            <a:ext cx="3703075" cy="5817289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1455C10-573B-45B8-BE80-0CC667B07853}"/>
              </a:ext>
            </a:extLst>
          </p:cNvPr>
          <p:cNvSpPr txBox="1">
            <a:spLocks/>
          </p:cNvSpPr>
          <p:nvPr/>
        </p:nvSpPr>
        <p:spPr>
          <a:xfrm>
            <a:off x="5281776" y="6329656"/>
            <a:ext cx="1623427" cy="524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dirty="0">
                <a:solidFill>
                  <a:schemeClr val="tx1"/>
                </a:solidFill>
              </a:rPr>
              <a:t>Baseline04-v2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389BFE3-9427-4097-A9C7-8B2885EFAC82}"/>
              </a:ext>
            </a:extLst>
          </p:cNvPr>
          <p:cNvSpPr txBox="1">
            <a:spLocks/>
          </p:cNvSpPr>
          <p:nvPr/>
        </p:nvSpPr>
        <p:spPr>
          <a:xfrm>
            <a:off x="9130543" y="6325337"/>
            <a:ext cx="1623427" cy="524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dirty="0">
                <a:solidFill>
                  <a:schemeClr val="tx1"/>
                </a:solidFill>
              </a:rPr>
              <a:t>Baseline04-v3</a:t>
            </a:r>
          </a:p>
        </p:txBody>
      </p:sp>
      <p:pic>
        <p:nvPicPr>
          <p:cNvPr id="2" name="Picture 3" descr="A black and silver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715A4C42-6CE7-4920-BFA8-363F082BF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574" y="582561"/>
            <a:ext cx="3695700" cy="5800552"/>
          </a:xfrm>
          <a:prstGeom prst="rect">
            <a:avLst/>
          </a:prstGeom>
        </p:spPr>
      </p:pic>
      <p:pic>
        <p:nvPicPr>
          <p:cNvPr id="7" name="Picture 7" descr="A picture containing sitting, window, white, black&#10;&#10;Description generated with very high confidence">
            <a:extLst>
              <a:ext uri="{FF2B5EF4-FFF2-40B4-BE49-F238E27FC236}">
                <a16:creationId xmlns:a16="http://schemas.microsoft.com/office/drawing/2014/main" id="{BAD9D570-B096-44E3-AA51-4D4FF28FED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0595" y="568187"/>
            <a:ext cx="3702526" cy="581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698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56981F2-287B-4FF9-ADF9-BA62CF2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C3B4BF-549A-4CAC-9279-524CB62DB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9490" y="6461057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 descr="A black and silver text on a white surface&#10;&#10;Description generated with high confidence">
            <a:extLst>
              <a:ext uri="{FF2B5EF4-FFF2-40B4-BE49-F238E27FC236}">
                <a16:creationId xmlns:a16="http://schemas.microsoft.com/office/drawing/2014/main" id="{D077B3A8-3C11-4B1A-8A90-98669EE8D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335" y="578139"/>
            <a:ext cx="3696823" cy="5822526"/>
          </a:xfrm>
          <a:prstGeom prst="rect">
            <a:avLst/>
          </a:prstGeom>
        </p:spPr>
      </p:pic>
      <p:pic>
        <p:nvPicPr>
          <p:cNvPr id="7" name="Picture 6" descr="A black and silver text on a white surface&#10;&#10;Description generated with high confidence">
            <a:extLst>
              <a:ext uri="{FF2B5EF4-FFF2-40B4-BE49-F238E27FC236}">
                <a16:creationId xmlns:a16="http://schemas.microsoft.com/office/drawing/2014/main" id="{8A6FE6D1-012E-44CE-8338-5A4D3770A6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5307" y="569856"/>
            <a:ext cx="3704649" cy="5849326"/>
          </a:xfrm>
          <a:prstGeom prst="rect">
            <a:avLst/>
          </a:prstGeom>
        </p:spPr>
      </p:pic>
      <p:pic>
        <p:nvPicPr>
          <p:cNvPr id="10" name="Picture 9" descr="A close up of text on a black surface&#10;&#10;Description generated with very high confidence">
            <a:extLst>
              <a:ext uri="{FF2B5EF4-FFF2-40B4-BE49-F238E27FC236}">
                <a16:creationId xmlns:a16="http://schemas.microsoft.com/office/drawing/2014/main" id="{689EB0DA-CA78-458D-861A-D8CA87659C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8519" y="569855"/>
            <a:ext cx="3707637" cy="5828707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3BD9976-842C-4A19-8FD7-33D0A924F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8234" y="6338902"/>
            <a:ext cx="1623427" cy="5242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Baseline04-v4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0EADBCE-B0F8-427B-BF9C-9CA97FAA7CFD}"/>
              </a:ext>
            </a:extLst>
          </p:cNvPr>
          <p:cNvSpPr txBox="1">
            <a:spLocks/>
          </p:cNvSpPr>
          <p:nvPr/>
        </p:nvSpPr>
        <p:spPr>
          <a:xfrm>
            <a:off x="5281776" y="6329656"/>
            <a:ext cx="1623427" cy="524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dirty="0">
                <a:solidFill>
                  <a:schemeClr val="tx1"/>
                </a:solidFill>
              </a:rPr>
              <a:t>Baseline04-v5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BF320640-3307-40BF-B7A5-20E7BF25B800}"/>
              </a:ext>
            </a:extLst>
          </p:cNvPr>
          <p:cNvSpPr txBox="1">
            <a:spLocks/>
          </p:cNvSpPr>
          <p:nvPr/>
        </p:nvSpPr>
        <p:spPr>
          <a:xfrm>
            <a:off x="9130543" y="6325337"/>
            <a:ext cx="1623427" cy="524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dirty="0">
                <a:solidFill>
                  <a:schemeClr val="tx1"/>
                </a:solidFill>
              </a:rPr>
              <a:t>Baseline04-v6</a:t>
            </a:r>
          </a:p>
        </p:txBody>
      </p:sp>
    </p:spTree>
    <p:extLst>
      <p:ext uri="{BB962C8B-B14F-4D97-AF65-F5344CB8AC3E}">
        <p14:creationId xmlns:p14="http://schemas.microsoft.com/office/powerpoint/2010/main" val="3649759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56981F2-287B-4FF9-ADF9-BA62CF2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C3B4BF-549A-4CAC-9279-524CB62DB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9490" y="6461057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0EADBCE-B0F8-427B-BF9C-9CA97FAA7CFD}"/>
              </a:ext>
            </a:extLst>
          </p:cNvPr>
          <p:cNvSpPr txBox="1">
            <a:spLocks/>
          </p:cNvSpPr>
          <p:nvPr/>
        </p:nvSpPr>
        <p:spPr>
          <a:xfrm>
            <a:off x="5281776" y="6329656"/>
            <a:ext cx="1623427" cy="524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dirty="0">
                <a:solidFill>
                  <a:schemeClr val="tx1"/>
                </a:solidFill>
              </a:rPr>
              <a:t>Baseline04-v7</a:t>
            </a:r>
          </a:p>
        </p:txBody>
      </p:sp>
      <p:pic>
        <p:nvPicPr>
          <p:cNvPr id="4" name="Picture 4" descr="A black and silver text on a white surface&#10;&#10;Description generated with high confidence">
            <a:extLst>
              <a:ext uri="{FF2B5EF4-FFF2-40B4-BE49-F238E27FC236}">
                <a16:creationId xmlns:a16="http://schemas.microsoft.com/office/drawing/2014/main" id="{0A3ECAEF-692B-4C52-BEA9-B79D8AD22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364" y="584752"/>
            <a:ext cx="3702988" cy="588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12075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983</Words>
  <Application>Microsoft Office PowerPoint</Application>
  <PresentationFormat>Widescreen</PresentationFormat>
  <Paragraphs>249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(Body)</vt:lpstr>
      <vt:lpstr>Gill Sans MT</vt:lpstr>
      <vt:lpstr>Gill Sans MT (Body)</vt:lpstr>
      <vt:lpstr>Tahoma</vt:lpstr>
      <vt:lpstr>Wingdings 2</vt:lpstr>
      <vt:lpstr>Dividend</vt:lpstr>
      <vt:lpstr>tối ưu hóa radix sort trên gpu</vt:lpstr>
      <vt:lpstr>NỘI DUNG CHÍNH</vt:lpstr>
      <vt:lpstr>4 phiên bản base line</vt:lpstr>
      <vt:lpstr>PowerPoint Presentation</vt:lpstr>
      <vt:lpstr>Quá trình Tối ưu hóa cho phiên bản baseline04</vt:lpstr>
      <vt:lpstr>Quá trình Tối ưu hóa cho phiên bản baseline04</vt:lpstr>
      <vt:lpstr>PowerPoint Presentation</vt:lpstr>
      <vt:lpstr>PowerPoint Presentation</vt:lpstr>
      <vt:lpstr>PowerPoint Presentation</vt:lpstr>
      <vt:lpstr>Chạy phiên bản tốt nhất – block size khác nhau</vt:lpstr>
      <vt:lpstr>PowerPoint Presentation</vt:lpstr>
      <vt:lpstr>PowerPoint Presentation</vt:lpstr>
      <vt:lpstr>PowerPoint Presentation</vt:lpstr>
      <vt:lpstr>PowerPoint Presentation</vt:lpstr>
      <vt:lpstr>Chạy phiên bản tốt nhất – nbits khác nhau</vt:lpstr>
      <vt:lpstr>Chạy phiên bản tốt nhất – gpu có 68 sm</vt:lpstr>
      <vt:lpstr>Tài liệu tham khảo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Lần 1- ĐỒ ÁN CUỐI KỲ</dc:title>
  <dc:creator>ĐẶNG PHƯƠNG NAM</dc:creator>
  <cp:lastModifiedBy>ĐẶNG PHƯƠNG NAM</cp:lastModifiedBy>
  <cp:revision>573</cp:revision>
  <dcterms:created xsi:type="dcterms:W3CDTF">2019-12-01T07:22:29Z</dcterms:created>
  <dcterms:modified xsi:type="dcterms:W3CDTF">2020-01-10T11:05:28Z</dcterms:modified>
</cp:coreProperties>
</file>