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7"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4B6079"/>
        </a:solidFill>
        <a:effectLst/>
        <a:uFillTx/>
        <a:latin typeface="Produkt Extralight"/>
        <a:ea typeface="Produkt Extralight"/>
        <a:cs typeface="Produkt Extralight"/>
        <a:sym typeface="Produkt Extralight"/>
      </a:defRPr>
    </a:lvl1pPr>
    <a:lvl2pPr marL="0" marR="0" indent="0" algn="l" defTabSz="2438337"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4B6079"/>
        </a:solidFill>
        <a:effectLst/>
        <a:uFillTx/>
        <a:latin typeface="Produkt Extralight"/>
        <a:ea typeface="Produkt Extralight"/>
        <a:cs typeface="Produkt Extralight"/>
        <a:sym typeface="Produkt Extralight"/>
      </a:defRPr>
    </a:lvl2pPr>
    <a:lvl3pPr marL="0" marR="0" indent="0" algn="l" defTabSz="2438337"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4B6079"/>
        </a:solidFill>
        <a:effectLst/>
        <a:uFillTx/>
        <a:latin typeface="Produkt Extralight"/>
        <a:ea typeface="Produkt Extralight"/>
        <a:cs typeface="Produkt Extralight"/>
        <a:sym typeface="Produkt Extralight"/>
      </a:defRPr>
    </a:lvl3pPr>
    <a:lvl4pPr marL="0" marR="0" indent="0" algn="l" defTabSz="2438337"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4B6079"/>
        </a:solidFill>
        <a:effectLst/>
        <a:uFillTx/>
        <a:latin typeface="Produkt Extralight"/>
        <a:ea typeface="Produkt Extralight"/>
        <a:cs typeface="Produkt Extralight"/>
        <a:sym typeface="Produkt Extralight"/>
      </a:defRPr>
    </a:lvl4pPr>
    <a:lvl5pPr marL="0" marR="0" indent="0" algn="l" defTabSz="2438337"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4B6079"/>
        </a:solidFill>
        <a:effectLst/>
        <a:uFillTx/>
        <a:latin typeface="Produkt Extralight"/>
        <a:ea typeface="Produkt Extralight"/>
        <a:cs typeface="Produkt Extralight"/>
        <a:sym typeface="Produkt Extralight"/>
      </a:defRPr>
    </a:lvl5pPr>
    <a:lvl6pPr marL="0" marR="0" indent="0" algn="l" defTabSz="2438337"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4B6079"/>
        </a:solidFill>
        <a:effectLst/>
        <a:uFillTx/>
        <a:latin typeface="Produkt Extralight"/>
        <a:ea typeface="Produkt Extralight"/>
        <a:cs typeface="Produkt Extralight"/>
        <a:sym typeface="Produkt Extralight"/>
      </a:defRPr>
    </a:lvl6pPr>
    <a:lvl7pPr marL="0" marR="0" indent="0" algn="l" defTabSz="2438337"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4B6079"/>
        </a:solidFill>
        <a:effectLst/>
        <a:uFillTx/>
        <a:latin typeface="Produkt Extralight"/>
        <a:ea typeface="Produkt Extralight"/>
        <a:cs typeface="Produkt Extralight"/>
        <a:sym typeface="Produkt Extralight"/>
      </a:defRPr>
    </a:lvl7pPr>
    <a:lvl8pPr marL="0" marR="0" indent="0" algn="l" defTabSz="2438337"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4B6079"/>
        </a:solidFill>
        <a:effectLst/>
        <a:uFillTx/>
        <a:latin typeface="Produkt Extralight"/>
        <a:ea typeface="Produkt Extralight"/>
        <a:cs typeface="Produkt Extralight"/>
        <a:sym typeface="Produkt Extralight"/>
      </a:defRPr>
    </a:lvl8pPr>
    <a:lvl9pPr marL="0" marR="0" indent="0" algn="l" defTabSz="2438337"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4B6079"/>
        </a:solidFill>
        <a:effectLst/>
        <a:uFillTx/>
        <a:latin typeface="Produkt Extralight"/>
        <a:ea typeface="Produkt Extralight"/>
        <a:cs typeface="Produkt Extralight"/>
        <a:sym typeface="Produkt Extra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rodukt Extralight"/>
          <a:ea typeface="Produkt Extralight"/>
          <a:cs typeface="Produkt Extralight"/>
        </a:font>
        <a:srgbClr val="4B607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2E7"/>
          </a:solidFill>
        </a:fill>
      </a:tcStyle>
    </a:wholeTbl>
    <a:band2H>
      <a:tcTxStyle b="def" i="def"/>
      <a:tcStyle>
        <a:tcBdr/>
        <a:fill>
          <a:solidFill>
            <a:srgbClr val="EFF1F3"/>
          </a:solidFill>
        </a:fill>
      </a:tcStyle>
    </a:band2H>
    <a:firstCol>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Produkt Extralight"/>
          <a:ea typeface="Produkt Extralight"/>
          <a:cs typeface="Produkt Extralight"/>
        </a:font>
        <a:srgbClr val="4B607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FECB"/>
          </a:solidFill>
        </a:fill>
      </a:tcStyle>
    </a:wholeTbl>
    <a:band2H>
      <a:tcTxStyle b="def" i="def"/>
      <a:tcStyle>
        <a:tcBdr/>
        <a:fill>
          <a:solidFill>
            <a:srgbClr val="E7FFE7"/>
          </a:solidFill>
        </a:fill>
      </a:tcStyle>
    </a:band2H>
    <a:firstCol>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Produkt Extralight"/>
          <a:ea typeface="Produkt Extralight"/>
          <a:cs typeface="Produkt Extralight"/>
        </a:font>
        <a:srgbClr val="4B607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DEFF"/>
          </a:solidFill>
        </a:fill>
      </a:tcStyle>
    </a:wholeTbl>
    <a:band2H>
      <a:tcTxStyle b="def" i="def"/>
      <a:tcStyle>
        <a:tcBdr/>
        <a:fill>
          <a:solidFill>
            <a:srgbClr val="F9EFFF"/>
          </a:solidFill>
        </a:fill>
      </a:tcStyle>
    </a:band2H>
    <a:firstCol>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Produkt Extralight"/>
          <a:ea typeface="Produkt Extralight"/>
          <a:cs typeface="Produkt Extralight"/>
        </a:font>
        <a:srgbClr val="4B607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9EB"/>
          </a:solidFill>
        </a:fill>
      </a:tcStyle>
    </a:wholeTbl>
    <a:band2H>
      <a:tcTxStyle b="def" i="def"/>
      <a:tcStyle>
        <a:tcBdr/>
        <a:fill>
          <a:solidFill>
            <a:srgbClr val="FFFFFF"/>
          </a:solidFill>
        </a:fill>
      </a:tcStyle>
    </a:band2H>
    <a:firstCol>
      <a:tcTxStyle b="on" i="off">
        <a:font>
          <a:latin typeface="Produkt Extralight"/>
          <a:ea typeface="Produkt Extralight"/>
          <a:cs typeface="Produkt Extra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Produkt Extralight"/>
          <a:ea typeface="Produkt Extralight"/>
          <a:cs typeface="Produkt Extralight"/>
        </a:font>
        <a:srgbClr val="4B6079"/>
      </a:tcTxStyle>
      <a:tcStyle>
        <a:tcBdr>
          <a:left>
            <a:ln w="12700" cap="flat">
              <a:noFill/>
              <a:miter lim="400000"/>
            </a:ln>
          </a:left>
          <a:right>
            <a:ln w="12700" cap="flat">
              <a:noFill/>
              <a:miter lim="400000"/>
            </a:ln>
          </a:right>
          <a:top>
            <a:ln w="50800" cap="flat">
              <a:solidFill>
                <a:srgbClr val="4B6079"/>
              </a:solidFill>
              <a:prstDash val="solid"/>
              <a:round/>
            </a:ln>
          </a:top>
          <a:bottom>
            <a:ln w="25400" cap="flat">
              <a:solidFill>
                <a:srgbClr val="4B607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Produkt Extralight"/>
          <a:ea typeface="Produkt Extralight"/>
          <a:cs typeface="Produkt Extralight"/>
        </a:font>
        <a:srgbClr val="FFFFFF"/>
      </a:tcTxStyle>
      <a:tcStyle>
        <a:tcBdr>
          <a:left>
            <a:ln w="12700" cap="flat">
              <a:noFill/>
              <a:miter lim="400000"/>
            </a:ln>
          </a:left>
          <a:right>
            <a:ln w="12700" cap="flat">
              <a:noFill/>
              <a:miter lim="400000"/>
            </a:ln>
          </a:right>
          <a:top>
            <a:ln w="25400" cap="flat">
              <a:solidFill>
                <a:srgbClr val="4B6079"/>
              </a:solidFill>
              <a:prstDash val="solid"/>
              <a:round/>
            </a:ln>
          </a:top>
          <a:bottom>
            <a:ln w="25400" cap="flat">
              <a:solidFill>
                <a:srgbClr val="4B607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Produkt Extralight"/>
          <a:ea typeface="Produkt Extralight"/>
          <a:cs typeface="Produkt Extralight"/>
        </a:font>
        <a:srgbClr val="4B607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1D6"/>
          </a:solidFill>
        </a:fill>
      </a:tcStyle>
    </a:wholeTbl>
    <a:band2H>
      <a:tcTxStyle b="def" i="def"/>
      <a:tcStyle>
        <a:tcBdr/>
        <a:fill>
          <a:solidFill>
            <a:srgbClr val="E8E9EB"/>
          </a:solidFill>
        </a:fill>
      </a:tcStyle>
    </a:band2H>
    <a:firstCol>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B6079"/>
          </a:solidFill>
        </a:fill>
      </a:tcStyle>
    </a:firstCol>
    <a:lastRow>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B6079"/>
          </a:solidFill>
        </a:fill>
      </a:tcStyle>
    </a:lastRow>
    <a:firstRow>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B6079"/>
          </a:solidFill>
        </a:fill>
      </a:tcStyle>
    </a:firstRow>
  </a:tblStyle>
  <a:tblStyle styleId="{2708684C-4D16-4618-839F-0558EEFCDFE6}" styleName="">
    <a:tblBg/>
    <a:wholeTbl>
      <a:tcTxStyle b="off"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Produkt Extralight"/>
          <a:ea typeface="Produkt Extralight"/>
          <a:cs typeface="Produkt Extra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Body Level One…"/>
          <p:cNvSpPr txBox="1"/>
          <p:nvPr>
            <p:ph type="body" sz="quarter" idx="1" hasCustomPrompt="1"/>
          </p:nvPr>
        </p:nvSpPr>
        <p:spPr>
          <a:xfrm>
            <a:off x="1206500" y="12268782"/>
            <a:ext cx="21971000" cy="660402"/>
          </a:xfrm>
          <a:prstGeom prst="rect">
            <a:avLst/>
          </a:prstGeom>
        </p:spPr>
        <p:txBody>
          <a:bodyPr lIns="45718" tIns="45718" rIns="45718" bIns="45718" anchor="b"/>
          <a:lstStyle>
            <a:lvl1pPr marL="0" indent="0" defTabSz="825500">
              <a:spcBef>
                <a:spcPts val="0"/>
              </a:spcBef>
              <a:buSzTx/>
              <a:buNone/>
              <a:defRPr sz="3300">
                <a:latin typeface="Produkt Light"/>
                <a:ea typeface="Produkt Light"/>
                <a:cs typeface="Produkt Light"/>
                <a:sym typeface="Produkt Light"/>
              </a:defRPr>
            </a:lvl1pPr>
            <a:lvl2pPr marL="834389" indent="-377189" defTabSz="825500">
              <a:spcBef>
                <a:spcPts val="0"/>
              </a:spcBef>
              <a:defRPr sz="3300">
                <a:latin typeface="Produkt Light"/>
                <a:ea typeface="Produkt Light"/>
                <a:cs typeface="Produkt Light"/>
                <a:sym typeface="Produkt Light"/>
              </a:defRPr>
            </a:lvl2pPr>
            <a:lvl3pPr marL="1291589" indent="-377189" defTabSz="825500">
              <a:spcBef>
                <a:spcPts val="0"/>
              </a:spcBef>
              <a:defRPr sz="3300">
                <a:latin typeface="Produkt Light"/>
                <a:ea typeface="Produkt Light"/>
                <a:cs typeface="Produkt Light"/>
                <a:sym typeface="Produkt Light"/>
              </a:defRPr>
            </a:lvl3pPr>
            <a:lvl4pPr marL="1748789" indent="-377189" defTabSz="825500">
              <a:spcBef>
                <a:spcPts val="0"/>
              </a:spcBef>
              <a:defRPr sz="3300">
                <a:latin typeface="Produkt Light"/>
                <a:ea typeface="Produkt Light"/>
                <a:cs typeface="Produkt Light"/>
                <a:sym typeface="Produkt Light"/>
              </a:defRPr>
            </a:lvl4pPr>
            <a:lvl5pPr marL="2205989" indent="-377189" defTabSz="825500">
              <a:spcBef>
                <a:spcPts val="0"/>
              </a:spcBef>
              <a:defRPr sz="3300">
                <a:latin typeface="Produkt Light"/>
                <a:ea typeface="Produkt Light"/>
                <a:cs typeface="Produkt Light"/>
                <a:sym typeface="Produkt Light"/>
              </a:defRPr>
            </a:lvl5pPr>
          </a:lstStyle>
          <a:p>
            <a:pPr/>
            <a:r>
              <a:t>Author and Date</a:t>
            </a:r>
          </a:p>
          <a:p>
            <a:pPr lvl="1"/>
            <a:r>
              <a:t/>
            </a:r>
          </a:p>
          <a:p>
            <a:pPr lvl="2"/>
            <a:r>
              <a:t/>
            </a:r>
          </a:p>
          <a:p>
            <a:pPr lvl="3"/>
            <a:r>
              <a:t/>
            </a:r>
          </a:p>
          <a:p>
            <a:pPr lvl="4"/>
            <a:r>
              <a:t/>
            </a:r>
          </a:p>
        </p:txBody>
      </p:sp>
      <p:sp>
        <p:nvSpPr>
          <p:cNvPr id="12" name="Body Level One…"/>
          <p:cNvSpPr txBox="1"/>
          <p:nvPr>
            <p:ph type="body" sz="quarter" idx="21" hasCustomPrompt="1"/>
          </p:nvPr>
        </p:nvSpPr>
        <p:spPr>
          <a:xfrm>
            <a:off x="1206500" y="7357839"/>
            <a:ext cx="21971000" cy="2006602"/>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stStyle>
          <a:p>
            <a:pPr/>
            <a:r>
              <a:t>Presentation Subtitle</a:t>
            </a:r>
          </a:p>
        </p:txBody>
      </p:sp>
      <p:sp>
        <p:nvSpPr>
          <p:cNvPr id="13" name="Presentation Title"/>
          <p:cNvSpPr txBox="1"/>
          <p:nvPr>
            <p:ph type="title" hasCustomPrompt="1"/>
          </p:nvPr>
        </p:nvSpPr>
        <p:spPr>
          <a:xfrm>
            <a:off x="1206500" y="2621719"/>
            <a:ext cx="21971000" cy="4648202"/>
          </a:xfrm>
          <a:prstGeom prst="rect">
            <a:avLst/>
          </a:prstGeom>
        </p:spPr>
        <p:txBody>
          <a:bodyPr anchor="b"/>
          <a:lstStyle>
            <a:lvl1pPr defTabSz="355600">
              <a:defRPr spc="-119" sz="12000"/>
            </a:lvl1pPr>
          </a:lstStyle>
          <a:p>
            <a:pPr/>
            <a:r>
              <a:t>Presentation Title</a:t>
            </a:r>
          </a:p>
        </p:txBody>
      </p:sp>
      <p:sp>
        <p:nvSpPr>
          <p:cNvPr id="14"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635000"/>
            <a:ext cx="21971000" cy="1689100"/>
          </a:xfrm>
          <a:prstGeom prst="rect">
            <a:avLst/>
          </a:prstGeom>
        </p:spPr>
        <p:txBody>
          <a:bodyPr/>
          <a:lstStyle/>
          <a:p>
            <a:pPr/>
            <a:r>
              <a:t>Slide Title</a:t>
            </a:r>
          </a:p>
        </p:txBody>
      </p:sp>
      <p:sp>
        <p:nvSpPr>
          <p:cNvPr id="100" name="Body Level One…"/>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Slide Subtitle</a:t>
            </a:r>
          </a:p>
          <a:p>
            <a:pPr lvl="1"/>
            <a:r>
              <a:t/>
            </a:r>
          </a:p>
          <a:p>
            <a:pPr lvl="2"/>
            <a:r>
              <a:t/>
            </a:r>
          </a:p>
          <a:p>
            <a:pPr lvl="3"/>
            <a:r>
              <a:t/>
            </a:r>
          </a:p>
          <a:p>
            <a:pPr lvl="4"/>
            <a:r>
              <a:t/>
            </a:r>
          </a:p>
        </p:txBody>
      </p:sp>
      <p:sp>
        <p:nvSpPr>
          <p:cNvPr id="10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Body Level One…"/>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Agenda Subtitle</a:t>
            </a:r>
          </a:p>
          <a:p>
            <a:pPr lvl="1"/>
            <a:r>
              <a:t/>
            </a:r>
          </a:p>
          <a:p>
            <a:pPr lvl="2"/>
            <a:r>
              <a:t/>
            </a:r>
          </a:p>
          <a:p>
            <a:pPr lvl="3"/>
            <a:r>
              <a:t/>
            </a:r>
          </a:p>
          <a:p>
            <a:pPr lvl="4"/>
            <a:r>
              <a:t/>
            </a:r>
          </a:p>
        </p:txBody>
      </p:sp>
      <p:sp>
        <p:nvSpPr>
          <p:cNvPr id="109" name="Body Level One…"/>
          <p:cNvSpPr txBox="1"/>
          <p:nvPr>
            <p:ph type="body" idx="21" hasCustomPrompt="1"/>
          </p:nvPr>
        </p:nvSpPr>
        <p:spPr>
          <a:xfrm>
            <a:off x="1206500" y="4248503"/>
            <a:ext cx="21971000" cy="8256014"/>
          </a:xfrm>
          <a:prstGeom prst="rect">
            <a:avLst/>
          </a:prstGeom>
        </p:spPr>
        <p:txBody>
          <a:bodyPr/>
          <a:lstStyle>
            <a:lvl1pPr marL="0" indent="0" defTabSz="825500">
              <a:spcBef>
                <a:spcPts val="6000"/>
              </a:spcBef>
              <a:buSzTx/>
              <a:buNone/>
              <a:defRPr sz="5000"/>
            </a:lvl1pPr>
          </a:lstStyle>
          <a:p>
            <a:pPr/>
            <a:r>
              <a:t>Agenda Topics</a:t>
            </a:r>
          </a:p>
        </p:txBody>
      </p:sp>
      <p:sp>
        <p:nvSpPr>
          <p:cNvPr id="110" name="Agenda Title"/>
          <p:cNvSpPr txBox="1"/>
          <p:nvPr>
            <p:ph type="title" hasCustomPrompt="1"/>
          </p:nvPr>
        </p:nvSpPr>
        <p:spPr>
          <a:xfrm>
            <a:off x="1206500" y="635000"/>
            <a:ext cx="21971000" cy="1689100"/>
          </a:xfrm>
          <a:prstGeom prst="rect">
            <a:avLst/>
          </a:prstGeom>
        </p:spPr>
        <p:txBody>
          <a:bodyPr/>
          <a:lstStyle/>
          <a:p>
            <a:pPr/>
            <a:r>
              <a:t>Agenda Title</a:t>
            </a:r>
          </a:p>
        </p:txBody>
      </p:sp>
      <p:sp>
        <p:nvSpPr>
          <p:cNvPr id="111"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191000"/>
            <a:ext cx="21971000" cy="4089400"/>
          </a:xfrm>
          <a:prstGeom prst="rect">
            <a:avLst/>
          </a:prstGeom>
        </p:spPr>
        <p:txBody>
          <a:bodyPr anchor="ctr"/>
          <a:lstStyle>
            <a:lvl1pPr marL="0" indent="0" algn="ctr">
              <a:lnSpc>
                <a:spcPct val="90000"/>
              </a:lnSpc>
              <a:spcBef>
                <a:spcPts val="0"/>
              </a:spcBef>
              <a:buSzTx/>
              <a:buNone/>
              <a:defRPr spc="-119" sz="12000">
                <a:latin typeface="Produkt Extralight"/>
                <a:ea typeface="Produkt Extralight"/>
                <a:cs typeface="Produkt Extralight"/>
                <a:sym typeface="Produkt Extralight"/>
              </a:defRPr>
            </a:lvl1pPr>
            <a:lvl2pPr marL="0" indent="0" algn="ctr">
              <a:lnSpc>
                <a:spcPct val="90000"/>
              </a:lnSpc>
              <a:spcBef>
                <a:spcPts val="0"/>
              </a:spcBef>
              <a:buSzTx/>
              <a:buNone/>
              <a:defRPr spc="-119" sz="12000">
                <a:latin typeface="Produkt Extralight"/>
                <a:ea typeface="Produkt Extralight"/>
                <a:cs typeface="Produkt Extralight"/>
                <a:sym typeface="Produkt Extralight"/>
              </a:defRPr>
            </a:lvl2pPr>
            <a:lvl3pPr marL="0" indent="0" algn="ctr">
              <a:lnSpc>
                <a:spcPct val="90000"/>
              </a:lnSpc>
              <a:spcBef>
                <a:spcPts val="0"/>
              </a:spcBef>
              <a:buSzTx/>
              <a:buNone/>
              <a:defRPr spc="-119" sz="12000">
                <a:latin typeface="Produkt Extralight"/>
                <a:ea typeface="Produkt Extralight"/>
                <a:cs typeface="Produkt Extralight"/>
                <a:sym typeface="Produkt Extralight"/>
              </a:defRPr>
            </a:lvl3pPr>
            <a:lvl4pPr marL="0" indent="0" algn="ctr">
              <a:lnSpc>
                <a:spcPct val="90000"/>
              </a:lnSpc>
              <a:spcBef>
                <a:spcPts val="0"/>
              </a:spcBef>
              <a:buSzTx/>
              <a:buNone/>
              <a:defRPr spc="-119" sz="12000">
                <a:latin typeface="Produkt Extralight"/>
                <a:ea typeface="Produkt Extralight"/>
                <a:cs typeface="Produkt Extralight"/>
                <a:sym typeface="Produkt Extralight"/>
              </a:defRPr>
            </a:lvl4pPr>
            <a:lvl5pPr marL="0" indent="0" algn="ctr">
              <a:lnSpc>
                <a:spcPct val="90000"/>
              </a:lnSpc>
              <a:spcBef>
                <a:spcPts val="0"/>
              </a:spcBef>
              <a:buSzTx/>
              <a:buNone/>
              <a:defRPr spc="-119" sz="12000">
                <a:latin typeface="Produkt Extralight"/>
                <a:ea typeface="Produkt Extralight"/>
                <a:cs typeface="Produkt Extralight"/>
                <a:sym typeface="Produkt Extralight"/>
              </a:defRPr>
            </a:lvl5pPr>
          </a:lstStyle>
          <a:p>
            <a:pPr/>
            <a:r>
              <a:t>Statement</a:t>
            </a:r>
          </a:p>
          <a:p>
            <a:pPr lvl="1"/>
            <a:r>
              <a:t/>
            </a:r>
          </a:p>
          <a:p>
            <a:pPr lvl="2"/>
            <a:r>
              <a:t/>
            </a:r>
          </a:p>
          <a:p>
            <a:pPr lvl="3"/>
            <a:r>
              <a:t/>
            </a:r>
          </a:p>
          <a:p>
            <a:pPr lvl="4"/>
            <a:r>
              <a:t/>
            </a:r>
          </a:p>
        </p:txBody>
      </p:sp>
      <p:sp>
        <p:nvSpPr>
          <p:cNvPr id="119"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207360"/>
            <a:ext cx="21971000" cy="7351452"/>
          </a:xfrm>
          <a:prstGeom prst="rect">
            <a:avLst/>
          </a:prstGeom>
        </p:spPr>
        <p:txBody>
          <a:bodyPr anchor="b"/>
          <a:lstStyle>
            <a:lvl1pPr marL="0" indent="0" algn="ctr">
              <a:lnSpc>
                <a:spcPct val="90000"/>
              </a:lnSpc>
              <a:spcBef>
                <a:spcPts val="0"/>
              </a:spcBef>
              <a:buSzTx/>
              <a:buNone/>
              <a:defRPr spc="-1750" sz="35000">
                <a:latin typeface="Produkt Extralight"/>
                <a:ea typeface="Produkt Extralight"/>
                <a:cs typeface="Produkt Extralight"/>
                <a:sym typeface="Produkt Extralight"/>
              </a:defRPr>
            </a:lvl1pPr>
            <a:lvl2pPr marL="0" indent="0" algn="ctr">
              <a:lnSpc>
                <a:spcPct val="90000"/>
              </a:lnSpc>
              <a:spcBef>
                <a:spcPts val="0"/>
              </a:spcBef>
              <a:buSzTx/>
              <a:buNone/>
              <a:defRPr spc="-1750" sz="35000">
                <a:latin typeface="Produkt Extralight"/>
                <a:ea typeface="Produkt Extralight"/>
                <a:cs typeface="Produkt Extralight"/>
                <a:sym typeface="Produkt Extralight"/>
              </a:defRPr>
            </a:lvl2pPr>
            <a:lvl3pPr marL="0" indent="0" algn="ctr">
              <a:lnSpc>
                <a:spcPct val="90000"/>
              </a:lnSpc>
              <a:spcBef>
                <a:spcPts val="0"/>
              </a:spcBef>
              <a:buSzTx/>
              <a:buNone/>
              <a:defRPr spc="-1750" sz="35000">
                <a:latin typeface="Produkt Extralight"/>
                <a:ea typeface="Produkt Extralight"/>
                <a:cs typeface="Produkt Extralight"/>
                <a:sym typeface="Produkt Extralight"/>
              </a:defRPr>
            </a:lvl3pPr>
            <a:lvl4pPr marL="0" indent="0" algn="ctr">
              <a:lnSpc>
                <a:spcPct val="90000"/>
              </a:lnSpc>
              <a:spcBef>
                <a:spcPts val="0"/>
              </a:spcBef>
              <a:buSzTx/>
              <a:buNone/>
              <a:defRPr spc="-1750" sz="35000">
                <a:latin typeface="Produkt Extralight"/>
                <a:ea typeface="Produkt Extralight"/>
                <a:cs typeface="Produkt Extralight"/>
                <a:sym typeface="Produkt Extralight"/>
              </a:defRPr>
            </a:lvl4pPr>
            <a:lvl5pPr marL="0" indent="0" algn="ctr">
              <a:lnSpc>
                <a:spcPct val="90000"/>
              </a:lnSpc>
              <a:spcBef>
                <a:spcPts val="0"/>
              </a:spcBef>
              <a:buSzTx/>
              <a:buNone/>
              <a:defRPr spc="-1750" sz="35000">
                <a:latin typeface="Produkt Extralight"/>
                <a:ea typeface="Produkt Extralight"/>
                <a:cs typeface="Produkt Extralight"/>
                <a:sym typeface="Produkt Extralight"/>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128000"/>
            <a:ext cx="21971000" cy="1079500"/>
          </a:xfrm>
          <a:prstGeom prst="rect">
            <a:avLst/>
          </a:prstGeom>
        </p:spPr>
        <p:txBody>
          <a:bodyPr lIns="45718" tIns="45718" rIns="45718" bIns="45718"/>
          <a:lstStyle>
            <a:lvl1pPr marL="0" indent="0" algn="ctr" defTabSz="825500">
              <a:lnSpc>
                <a:spcPct val="90000"/>
              </a:lnSpc>
              <a:spcBef>
                <a:spcPts val="0"/>
              </a:spcBef>
              <a:buSzTx/>
              <a:buNone/>
              <a:defRPr spc="-99" sz="5500">
                <a:latin typeface="Produkt Extralight"/>
                <a:ea typeface="Produkt Extralight"/>
                <a:cs typeface="Produkt Extralight"/>
                <a:sym typeface="Produkt Extralight"/>
              </a:defRPr>
            </a:lvl1pPr>
          </a:lstStyle>
          <a:p>
            <a:pPr/>
            <a:r>
              <a:t>Fact information</a:t>
            </a:r>
          </a:p>
        </p:txBody>
      </p:sp>
      <p:sp>
        <p:nvSpPr>
          <p:cNvPr id="128"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Body Level One…"/>
          <p:cNvSpPr txBox="1"/>
          <p:nvPr>
            <p:ph type="body" sz="quarter" idx="1" hasCustomPrompt="1"/>
          </p:nvPr>
        </p:nvSpPr>
        <p:spPr>
          <a:xfrm>
            <a:off x="5194300" y="4165600"/>
            <a:ext cx="13995400" cy="4428667"/>
          </a:xfrm>
          <a:prstGeom prst="rect">
            <a:avLst/>
          </a:prstGeom>
        </p:spPr>
        <p:txBody>
          <a:bodyPr anchor="b"/>
          <a:lstStyle>
            <a:lvl1pPr marL="254000" indent="-254000">
              <a:lnSpc>
                <a:spcPct val="90000"/>
              </a:lnSpc>
              <a:spcBef>
                <a:spcPts val="0"/>
              </a:spcBef>
              <a:buSzTx/>
              <a:buNone/>
              <a:defRPr spc="-93" sz="9300">
                <a:latin typeface="Produkt Extralight"/>
                <a:ea typeface="Produkt Extralight"/>
                <a:cs typeface="Produkt Extralight"/>
                <a:sym typeface="Produkt Extralight"/>
              </a:defRPr>
            </a:lvl1pPr>
            <a:lvl2pPr marL="254000" indent="0">
              <a:lnSpc>
                <a:spcPct val="90000"/>
              </a:lnSpc>
              <a:spcBef>
                <a:spcPts val="0"/>
              </a:spcBef>
              <a:buSzTx/>
              <a:buNone/>
              <a:defRPr spc="-93" sz="9300">
                <a:latin typeface="Produkt Extralight"/>
                <a:ea typeface="Produkt Extralight"/>
                <a:cs typeface="Produkt Extralight"/>
                <a:sym typeface="Produkt Extralight"/>
              </a:defRPr>
            </a:lvl2pPr>
            <a:lvl3pPr marL="254000" indent="0">
              <a:lnSpc>
                <a:spcPct val="90000"/>
              </a:lnSpc>
              <a:spcBef>
                <a:spcPts val="0"/>
              </a:spcBef>
              <a:buSzTx/>
              <a:buNone/>
              <a:defRPr spc="-93" sz="9300">
                <a:latin typeface="Produkt Extralight"/>
                <a:ea typeface="Produkt Extralight"/>
                <a:cs typeface="Produkt Extralight"/>
                <a:sym typeface="Produkt Extralight"/>
              </a:defRPr>
            </a:lvl3pPr>
            <a:lvl4pPr marL="254000" indent="0">
              <a:lnSpc>
                <a:spcPct val="90000"/>
              </a:lnSpc>
              <a:spcBef>
                <a:spcPts val="0"/>
              </a:spcBef>
              <a:buSzTx/>
              <a:buNone/>
              <a:defRPr spc="-93" sz="9300">
                <a:latin typeface="Produkt Extralight"/>
                <a:ea typeface="Produkt Extralight"/>
                <a:cs typeface="Produkt Extralight"/>
                <a:sym typeface="Produkt Extralight"/>
              </a:defRPr>
            </a:lvl4pPr>
            <a:lvl5pPr marL="254000" indent="0">
              <a:lnSpc>
                <a:spcPct val="90000"/>
              </a:lnSpc>
              <a:spcBef>
                <a:spcPts val="0"/>
              </a:spcBef>
              <a:buSzTx/>
              <a:buNone/>
              <a:defRPr spc="-93" sz="9300">
                <a:latin typeface="Produkt Extralight"/>
                <a:ea typeface="Produkt Extralight"/>
                <a:cs typeface="Produkt Extralight"/>
                <a:sym typeface="Produkt Extralight"/>
              </a:defRPr>
            </a:lvl5pPr>
          </a:lstStyle>
          <a:p>
            <a:pPr/>
            <a:r>
              <a:t>“Notable Quote”</a:t>
            </a:r>
          </a:p>
          <a:p>
            <a:pPr lvl="1"/>
            <a:r>
              <a:t/>
            </a:r>
          </a:p>
          <a:p>
            <a:pPr lvl="2"/>
            <a:r>
              <a:t/>
            </a:r>
          </a:p>
          <a:p>
            <a:pPr lvl="3"/>
            <a:r>
              <a:t/>
            </a:r>
          </a:p>
          <a:p>
            <a:pPr lvl="4"/>
            <a:r>
              <a:t/>
            </a:r>
          </a:p>
        </p:txBody>
      </p:sp>
      <p:sp>
        <p:nvSpPr>
          <p:cNvPr id="136" name="Attribution"/>
          <p:cNvSpPr txBox="1"/>
          <p:nvPr>
            <p:ph type="body" sz="quarter" idx="21" hasCustomPrompt="1"/>
          </p:nvPr>
        </p:nvSpPr>
        <p:spPr>
          <a:xfrm>
            <a:off x="5456256" y="9559997"/>
            <a:ext cx="13471488" cy="698502"/>
          </a:xfrm>
          <a:prstGeom prst="rect">
            <a:avLst/>
          </a:prstGeom>
        </p:spPr>
        <p:txBody>
          <a:bodyPr lIns="45718" tIns="45718" rIns="45718" bIns="45718"/>
          <a:lstStyle>
            <a:lvl1pPr marL="0" indent="0" defTabSz="825500">
              <a:spcBef>
                <a:spcPts val="0"/>
              </a:spcBef>
              <a:buSzTx/>
              <a:buNone/>
              <a:defRPr sz="3600">
                <a:latin typeface="Produkt Light"/>
                <a:ea typeface="Produkt Light"/>
                <a:cs typeface="Produkt Light"/>
                <a:sym typeface="Produkt Light"/>
              </a:defRPr>
            </a:lvl1pPr>
          </a:lstStyle>
          <a:p>
            <a:pPr/>
            <a:r>
              <a:t>Attribution</a:t>
            </a:r>
          </a:p>
        </p:txBody>
      </p:sp>
      <p:sp>
        <p:nvSpPr>
          <p:cNvPr id="137"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Wavy pink and orange architecture against a blue sky"/>
          <p:cNvSpPr/>
          <p:nvPr>
            <p:ph type="pic" sz="quarter" idx="21"/>
          </p:nvPr>
        </p:nvSpPr>
        <p:spPr>
          <a:xfrm>
            <a:off x="7353300" y="3632200"/>
            <a:ext cx="9677400" cy="6451600"/>
          </a:xfrm>
          <a:prstGeom prst="rect">
            <a:avLst/>
          </a:prstGeom>
        </p:spPr>
        <p:txBody>
          <a:bodyPr lIns="91439" tIns="45719" rIns="91439" bIns="45719">
            <a:noAutofit/>
          </a:bodyPr>
          <a:lstStyle/>
          <a:p>
            <a:pPr/>
          </a:p>
        </p:txBody>
      </p:sp>
      <p:sp>
        <p:nvSpPr>
          <p:cNvPr id="145" name="Low-angle view of the corner of a modern building under a clear blue sky"/>
          <p:cNvSpPr/>
          <p:nvPr>
            <p:ph type="pic" sz="quarter" idx="22"/>
          </p:nvPr>
        </p:nvSpPr>
        <p:spPr>
          <a:xfrm>
            <a:off x="14617700" y="3632200"/>
            <a:ext cx="9677400" cy="6451600"/>
          </a:xfrm>
          <a:prstGeom prst="rect">
            <a:avLst/>
          </a:prstGeom>
        </p:spPr>
        <p:txBody>
          <a:bodyPr lIns="91439" tIns="45719" rIns="91439" bIns="45719">
            <a:noAutofit/>
          </a:bodyPr>
          <a:lstStyle/>
          <a:p>
            <a:pPr/>
          </a:p>
        </p:txBody>
      </p:sp>
      <p:sp>
        <p:nvSpPr>
          <p:cNvPr id="146" name="Low-angle view of a stone bridge under a partly cloudy sky"/>
          <p:cNvSpPr/>
          <p:nvPr>
            <p:ph type="pic" sz="quarter" idx="23"/>
          </p:nvPr>
        </p:nvSpPr>
        <p:spPr>
          <a:xfrm>
            <a:off x="61385" y="3632200"/>
            <a:ext cx="9690102" cy="6451600"/>
          </a:xfrm>
          <a:prstGeom prst="rect">
            <a:avLst/>
          </a:prstGeom>
        </p:spPr>
        <p:txBody>
          <a:bodyPr lIns="91439" tIns="45719" rIns="91439" bIns="45719">
            <a:noAutofit/>
          </a:bodyPr>
          <a:lstStyle/>
          <a:p>
            <a:pPr/>
          </a:p>
        </p:txBody>
      </p:sp>
      <p:sp>
        <p:nvSpPr>
          <p:cNvPr id="147"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Low-angle view of a modern, metal building"/>
          <p:cNvSpPr/>
          <p:nvPr>
            <p:ph type="pic" idx="21"/>
          </p:nvPr>
        </p:nvSpPr>
        <p:spPr>
          <a:xfrm>
            <a:off x="-38100" y="-1295400"/>
            <a:ext cx="24447500" cy="16295511"/>
          </a:xfrm>
          <a:prstGeom prst="rect">
            <a:avLst/>
          </a:prstGeom>
        </p:spPr>
        <p:txBody>
          <a:bodyPr lIns="91439" tIns="45719" rIns="91439" bIns="45719">
            <a:noAutofit/>
          </a:bodyPr>
          <a:lstStyle/>
          <a:p>
            <a:pPr/>
          </a:p>
        </p:txBody>
      </p:sp>
      <p:sp>
        <p:nvSpPr>
          <p:cNvPr id="155" name="01"/>
          <p:cNvSpPr txBox="1"/>
          <p:nvPr>
            <p:ph type="sldNum" sz="quarter" idx="2"/>
          </p:nvPr>
        </p:nvSpPr>
        <p:spPr>
          <a:xfrm>
            <a:off x="23558500" y="12483845"/>
            <a:ext cx="361188" cy="404115"/>
          </a:xfrm>
          <a:prstGeom prst="rect">
            <a:avLst/>
          </a:prstGeom>
        </p:spPr>
        <p:txBody>
          <a:bodyPr/>
          <a:lstStyle>
            <a:lvl1pPr>
              <a:defRPr sz="1800">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eometric grey stone architecture"/>
          <p:cNvSpPr/>
          <p:nvPr>
            <p:ph type="pic" idx="21"/>
          </p:nvPr>
        </p:nvSpPr>
        <p:spPr>
          <a:xfrm>
            <a:off x="0" y="-4381500"/>
            <a:ext cx="24384002" cy="18288000"/>
          </a:xfrm>
          <a:prstGeom prst="rect">
            <a:avLst/>
          </a:prstGeom>
        </p:spPr>
        <p:txBody>
          <a:bodyPr lIns="91439" tIns="45719" rIns="91439" bIns="45719">
            <a:noAutofit/>
          </a:bodyPr>
          <a:lstStyle/>
          <a:p>
            <a:pPr/>
          </a:p>
        </p:txBody>
      </p:sp>
      <p:sp>
        <p:nvSpPr>
          <p:cNvPr id="22" name="Body Level One…"/>
          <p:cNvSpPr txBox="1"/>
          <p:nvPr>
            <p:ph type="body" sz="quarter" idx="1" hasCustomPrompt="1"/>
          </p:nvPr>
        </p:nvSpPr>
        <p:spPr>
          <a:xfrm>
            <a:off x="1206500" y="12268200"/>
            <a:ext cx="21971000" cy="660400"/>
          </a:xfrm>
          <a:prstGeom prst="rect">
            <a:avLst/>
          </a:prstGeom>
        </p:spPr>
        <p:txBody>
          <a:bodyPr lIns="45718" tIns="45718" rIns="45718" bIns="45718" anchor="b"/>
          <a:lstStyle>
            <a:lvl1pPr marL="0" indent="0" defTabSz="825500">
              <a:spcBef>
                <a:spcPts val="0"/>
              </a:spcBef>
              <a:buSzTx/>
              <a:buNone/>
              <a:defRPr sz="3300">
                <a:latin typeface="Produkt Light"/>
                <a:ea typeface="Produkt Light"/>
                <a:cs typeface="Produkt Light"/>
                <a:sym typeface="Produkt Light"/>
              </a:defRPr>
            </a:lvl1pPr>
            <a:lvl2pPr marL="834389" indent="-377189" defTabSz="825500">
              <a:spcBef>
                <a:spcPts val="0"/>
              </a:spcBef>
              <a:defRPr sz="3300">
                <a:latin typeface="Produkt Light"/>
                <a:ea typeface="Produkt Light"/>
                <a:cs typeface="Produkt Light"/>
                <a:sym typeface="Produkt Light"/>
              </a:defRPr>
            </a:lvl2pPr>
            <a:lvl3pPr marL="1291589" indent="-377189" defTabSz="825500">
              <a:spcBef>
                <a:spcPts val="0"/>
              </a:spcBef>
              <a:defRPr sz="3300">
                <a:latin typeface="Produkt Light"/>
                <a:ea typeface="Produkt Light"/>
                <a:cs typeface="Produkt Light"/>
                <a:sym typeface="Produkt Light"/>
              </a:defRPr>
            </a:lvl3pPr>
            <a:lvl4pPr marL="1748789" indent="-377189" defTabSz="825500">
              <a:spcBef>
                <a:spcPts val="0"/>
              </a:spcBef>
              <a:defRPr sz="3300">
                <a:latin typeface="Produkt Light"/>
                <a:ea typeface="Produkt Light"/>
                <a:cs typeface="Produkt Light"/>
                <a:sym typeface="Produkt Light"/>
              </a:defRPr>
            </a:lvl4pPr>
            <a:lvl5pPr marL="2205989" indent="-377189" defTabSz="825500">
              <a:spcBef>
                <a:spcPts val="0"/>
              </a:spcBef>
              <a:defRPr sz="3300">
                <a:latin typeface="Produkt Light"/>
                <a:ea typeface="Produkt Light"/>
                <a:cs typeface="Produkt Light"/>
                <a:sym typeface="Produkt Light"/>
              </a:defRPr>
            </a:lvl5pPr>
          </a:lstStyle>
          <a:p>
            <a:pPr/>
            <a:r>
              <a:t>Author and Date</a:t>
            </a:r>
          </a:p>
          <a:p>
            <a:pPr lvl="1"/>
            <a:r>
              <a:t/>
            </a:r>
          </a:p>
          <a:p>
            <a:pPr lvl="2"/>
            <a:r>
              <a:t/>
            </a:r>
          </a:p>
          <a:p>
            <a:pPr lvl="3"/>
            <a:r>
              <a:t/>
            </a:r>
          </a:p>
          <a:p>
            <a:pPr lvl="4"/>
            <a:r>
              <a:t/>
            </a:r>
          </a:p>
        </p:txBody>
      </p:sp>
      <p:sp>
        <p:nvSpPr>
          <p:cNvPr id="23" name="Body Level One…"/>
          <p:cNvSpPr txBox="1"/>
          <p:nvPr>
            <p:ph type="body" sz="quarter" idx="22"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stStyle>
          <a:p>
            <a:pPr/>
            <a:r>
              <a:t>Presentation Subtitle</a:t>
            </a:r>
          </a:p>
        </p:txBody>
      </p:sp>
      <p:sp>
        <p:nvSpPr>
          <p:cNvPr id="24" name="Presentation Title"/>
          <p:cNvSpPr txBox="1"/>
          <p:nvPr>
            <p:ph type="title" hasCustomPrompt="1"/>
          </p:nvPr>
        </p:nvSpPr>
        <p:spPr>
          <a:xfrm>
            <a:off x="1206500" y="2611945"/>
            <a:ext cx="21971000" cy="4648202"/>
          </a:xfrm>
          <a:prstGeom prst="rect">
            <a:avLst/>
          </a:prstGeom>
        </p:spPr>
        <p:txBody>
          <a:bodyPr anchor="b"/>
          <a:lstStyle>
            <a:lvl1pPr defTabSz="355600">
              <a:defRPr spc="-119" sz="12000"/>
            </a:lvl1pPr>
          </a:lstStyle>
          <a:p>
            <a:pPr/>
            <a:r>
              <a:t>Presentation Title</a:t>
            </a:r>
          </a:p>
        </p:txBody>
      </p:sp>
      <p:sp>
        <p:nvSpPr>
          <p:cNvPr id="2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Geometric grey stone architecture"/>
          <p:cNvSpPr/>
          <p:nvPr>
            <p:ph type="pic" idx="21"/>
          </p:nvPr>
        </p:nvSpPr>
        <p:spPr>
          <a:xfrm>
            <a:off x="5707495" y="-660400"/>
            <a:ext cx="20053303" cy="15042093"/>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333500"/>
            <a:ext cx="9779000" cy="5882274"/>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149476"/>
            <a:ext cx="9779000" cy="5385424"/>
          </a:xfrm>
          <a:prstGeom prst="rect">
            <a:avLst/>
          </a:prstGeom>
        </p:spPr>
        <p:txBody>
          <a:bodyPr/>
          <a:lstStyle>
            <a:lvl1pPr marL="0" indent="0" defTabSz="825500">
              <a:spcBef>
                <a:spcPts val="0"/>
              </a:spcBef>
              <a:buSzTx/>
              <a:buNone/>
              <a:defRPr sz="5500">
                <a:latin typeface="Produkt Extralight"/>
                <a:ea typeface="Produkt Extralight"/>
                <a:cs typeface="Produkt Extralight"/>
                <a:sym typeface="Produkt Extralight"/>
              </a:defRPr>
            </a:lvl1pPr>
            <a:lvl2pPr marL="0" indent="0" defTabSz="825500">
              <a:spcBef>
                <a:spcPts val="0"/>
              </a:spcBef>
              <a:buSzTx/>
              <a:buNone/>
              <a:defRPr sz="5500">
                <a:latin typeface="Produkt Extralight"/>
                <a:ea typeface="Produkt Extralight"/>
                <a:cs typeface="Produkt Extralight"/>
                <a:sym typeface="Produkt Extralight"/>
              </a:defRPr>
            </a:lvl2pPr>
            <a:lvl3pPr marL="0" indent="0" defTabSz="825500">
              <a:spcBef>
                <a:spcPts val="0"/>
              </a:spcBef>
              <a:buSzTx/>
              <a:buNone/>
              <a:defRPr sz="5500">
                <a:latin typeface="Produkt Extralight"/>
                <a:ea typeface="Produkt Extralight"/>
                <a:cs typeface="Produkt Extralight"/>
                <a:sym typeface="Produkt Extralight"/>
              </a:defRPr>
            </a:lvl3pPr>
            <a:lvl4pPr marL="0" indent="0" defTabSz="825500">
              <a:spcBef>
                <a:spcPts val="0"/>
              </a:spcBef>
              <a:buSzTx/>
              <a:buNone/>
              <a:defRPr sz="5500">
                <a:latin typeface="Produkt Extralight"/>
                <a:ea typeface="Produkt Extralight"/>
                <a:cs typeface="Produkt Extralight"/>
                <a:sym typeface="Produkt Extralight"/>
              </a:defRPr>
            </a:lvl4pPr>
            <a:lvl5pPr marL="0" indent="0" defTabSz="825500">
              <a:spcBef>
                <a:spcPts val="0"/>
              </a:spcBef>
              <a:buSzTx/>
              <a:buNone/>
              <a:defRPr sz="5500">
                <a:latin typeface="Produkt Extralight"/>
                <a:ea typeface="Produkt Extralight"/>
                <a:cs typeface="Produkt Extralight"/>
                <a:sym typeface="Produkt Extralight"/>
              </a:defRPr>
            </a:lvl5pPr>
          </a:lstStyle>
          <a:p>
            <a:pPr/>
            <a:r>
              <a:t>Slide Subtitle</a:t>
            </a:r>
          </a:p>
          <a:p>
            <a:pPr lvl="1"/>
            <a:r>
              <a:t/>
            </a:r>
          </a:p>
          <a:p>
            <a:pPr lvl="2"/>
            <a:r>
              <a:t/>
            </a:r>
          </a:p>
          <a:p>
            <a:pPr lvl="3"/>
            <a:r>
              <a:t/>
            </a:r>
          </a:p>
          <a:p>
            <a:pPr lvl="4"/>
            <a:r>
              <a:t/>
            </a:r>
          </a:p>
        </p:txBody>
      </p:sp>
      <p:sp>
        <p:nvSpPr>
          <p:cNvPr id="3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xfrm>
            <a:off x="1206500" y="635000"/>
            <a:ext cx="21971000" cy="1689100"/>
          </a:xfrm>
          <a:prstGeom prst="rect">
            <a:avLst/>
          </a:prstGeom>
        </p:spPr>
        <p:txBody>
          <a:bodyPr/>
          <a:lstStyle/>
          <a:p>
            <a:pPr/>
            <a:r>
              <a:t>Slide Title</a:t>
            </a:r>
          </a:p>
        </p:txBody>
      </p:sp>
      <p:sp>
        <p:nvSpPr>
          <p:cNvPr id="43" name="Body Level One…"/>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Slide Subtitle</a:t>
            </a:r>
          </a:p>
          <a:p>
            <a:pPr lvl="1"/>
            <a:r>
              <a:t/>
            </a:r>
          </a:p>
          <a:p>
            <a:pPr lvl="2"/>
            <a:r>
              <a:t/>
            </a:r>
          </a:p>
          <a:p>
            <a:pPr lvl="3"/>
            <a:r>
              <a:t/>
            </a:r>
          </a:p>
          <a:p>
            <a:pPr lvl="4"/>
            <a:r>
              <a:t/>
            </a:r>
          </a:p>
        </p:txBody>
      </p:sp>
      <p:sp>
        <p:nvSpPr>
          <p:cNvPr id="44" name="Body Level One…"/>
          <p:cNvSpPr txBox="1"/>
          <p:nvPr>
            <p:ph type="body" idx="21" hasCustomPrompt="1"/>
          </p:nvPr>
        </p:nvSpPr>
        <p:spPr>
          <a:prstGeom prst="rect">
            <a:avLst/>
          </a:prstGeom>
        </p:spPr>
        <p:txBody>
          <a:bodyPr/>
          <a:lstStyle/>
          <a:p>
            <a:pPr/>
            <a:r>
              <a:t>Slide bullet text</a:t>
            </a:r>
          </a:p>
        </p:txBody>
      </p:sp>
      <p:sp>
        <p:nvSpPr>
          <p:cNvPr id="4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06500" y="2324100"/>
            <a:ext cx="9779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Slide Subtitle</a:t>
            </a:r>
          </a:p>
          <a:p>
            <a:pPr lvl="1"/>
            <a:r>
              <a:t/>
            </a:r>
          </a:p>
          <a:p>
            <a:pPr lvl="2"/>
            <a:r>
              <a:t/>
            </a:r>
          </a:p>
          <a:p>
            <a:pPr lvl="3"/>
            <a:r>
              <a:t/>
            </a:r>
          </a:p>
          <a:p>
            <a:pPr lvl="4"/>
            <a:r>
              <a:t/>
            </a:r>
          </a:p>
        </p:txBody>
      </p:sp>
      <p:sp>
        <p:nvSpPr>
          <p:cNvPr id="61" name="Angular stone architecture in light and shadow"/>
          <p:cNvSpPr/>
          <p:nvPr>
            <p:ph type="pic" idx="21"/>
          </p:nvPr>
        </p:nvSpPr>
        <p:spPr>
          <a:xfrm>
            <a:off x="12382500" y="0"/>
            <a:ext cx="21945600" cy="13716002"/>
          </a:xfrm>
          <a:prstGeom prst="rect">
            <a:avLst/>
          </a:prstGeom>
        </p:spPr>
        <p:txBody>
          <a:bodyPr lIns="91439" tIns="45719" rIns="91439" bIns="45719">
            <a:noAutofit/>
          </a:bodyPr>
          <a:lstStyle/>
          <a:p>
            <a:pPr/>
          </a:p>
        </p:txBody>
      </p:sp>
      <p:sp>
        <p:nvSpPr>
          <p:cNvPr id="6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63" name="Body Level One…"/>
          <p:cNvSpPr txBox="1"/>
          <p:nvPr>
            <p:ph type="body" sz="half" idx="22" hasCustomPrompt="1"/>
          </p:nvPr>
        </p:nvSpPr>
        <p:spPr>
          <a:xfrm>
            <a:off x="1206500" y="4248503"/>
            <a:ext cx="9779000" cy="8256631"/>
          </a:xfrm>
          <a:prstGeom prst="rect">
            <a:avLst/>
          </a:prstGeom>
        </p:spPr>
        <p:txBody>
          <a:bodyPr/>
          <a:lstStyle/>
          <a:p>
            <a:pPr/>
            <a:r>
              <a:t>Slide bullet text</a:t>
            </a:r>
          </a:p>
        </p:txBody>
      </p:sp>
      <p:sp>
        <p:nvSpPr>
          <p:cNvPr id="64" name="01"/>
          <p:cNvSpPr txBox="1"/>
          <p:nvPr>
            <p:ph type="sldNum" sz="quarter" idx="2"/>
          </p:nvPr>
        </p:nvSpPr>
        <p:spPr>
          <a:xfrm>
            <a:off x="23558500" y="12483845"/>
            <a:ext cx="361188" cy="404115"/>
          </a:xfrm>
          <a:prstGeom prst="rect">
            <a:avLst/>
          </a:prstGeom>
        </p:spPr>
        <p:txBody>
          <a:bodyPr/>
          <a:lstStyle>
            <a:lvl1pPr>
              <a:defRPr sz="1800">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Body Level One…"/>
          <p:cNvSpPr txBox="1"/>
          <p:nvPr>
            <p:ph type="body" sz="quarter" idx="1" hasCustomPrompt="1"/>
          </p:nvPr>
        </p:nvSpPr>
        <p:spPr>
          <a:xfrm>
            <a:off x="1206500" y="2324100"/>
            <a:ext cx="21971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Slide Subtitle</a:t>
            </a:r>
          </a:p>
          <a:p>
            <a:pPr lvl="1"/>
            <a:r>
              <a:t/>
            </a:r>
          </a:p>
          <a:p>
            <a:pPr lvl="2"/>
            <a:r>
              <a:t/>
            </a:r>
          </a:p>
          <a:p>
            <a:pPr lvl="3"/>
            <a:r>
              <a:t/>
            </a:r>
          </a:p>
          <a:p>
            <a:pPr lvl="4"/>
            <a:r>
              <a:t/>
            </a:r>
          </a:p>
        </p:txBody>
      </p:sp>
      <p:sp>
        <p:nvSpPr>
          <p:cNvPr id="72" name="Slide Title"/>
          <p:cNvSpPr txBox="1"/>
          <p:nvPr>
            <p:ph type="title" hasCustomPrompt="1"/>
          </p:nvPr>
        </p:nvSpPr>
        <p:spPr>
          <a:xfrm>
            <a:off x="1206500" y="635000"/>
            <a:ext cx="21971000" cy="1689100"/>
          </a:xfrm>
          <a:prstGeom prst="rect">
            <a:avLst/>
          </a:prstGeom>
        </p:spPr>
        <p:txBody>
          <a:bodyPr/>
          <a:lstStyle/>
          <a:p>
            <a:pPr/>
            <a:r>
              <a:t>Slide Title</a:t>
            </a:r>
          </a:p>
        </p:txBody>
      </p:sp>
      <p:sp>
        <p:nvSpPr>
          <p:cNvPr id="73" name="Body Level One…"/>
          <p:cNvSpPr txBox="1"/>
          <p:nvPr>
            <p:ph type="body" sz="half" idx="21" hasCustomPrompt="1"/>
          </p:nvPr>
        </p:nvSpPr>
        <p:spPr>
          <a:xfrm>
            <a:off x="1206500" y="4248503"/>
            <a:ext cx="9779000" cy="8256631"/>
          </a:xfrm>
          <a:prstGeom prst="rect">
            <a:avLst/>
          </a:prstGeom>
        </p:spPr>
        <p:txBody>
          <a:bodyPr/>
          <a:lstStyle/>
          <a:p>
            <a:pPr/>
            <a:r>
              <a:t>Slide bullet text</a:t>
            </a:r>
          </a:p>
        </p:txBody>
      </p:sp>
      <p:sp>
        <p:nvSpPr>
          <p:cNvPr id="74"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Body Level One…"/>
          <p:cNvSpPr txBox="1"/>
          <p:nvPr>
            <p:ph type="body" sz="quarter" idx="1" hasCustomPrompt="1"/>
          </p:nvPr>
        </p:nvSpPr>
        <p:spPr>
          <a:xfrm>
            <a:off x="1206500" y="2324100"/>
            <a:ext cx="9779000" cy="1003300"/>
          </a:xfrm>
          <a:prstGeom prst="rect">
            <a:avLst/>
          </a:prstGeom>
        </p:spPr>
        <p:txBody>
          <a:bodyPr lIns="45718" tIns="45718" rIns="45718" bIns="45718"/>
          <a:lstStyle>
            <a:lvl1pPr marL="0" indent="0" defTabSz="825500">
              <a:spcBef>
                <a:spcPts val="0"/>
              </a:spcBef>
              <a:buSzTx/>
              <a:buNone/>
              <a:defRPr sz="5500">
                <a:latin typeface="Produkt Extralight"/>
                <a:ea typeface="Produkt Extralight"/>
                <a:cs typeface="Produkt Extralight"/>
                <a:sym typeface="Produkt Extralight"/>
              </a:defRPr>
            </a:lvl1pPr>
            <a:lvl2pPr marL="1085850" indent="-628650" defTabSz="825500">
              <a:spcBef>
                <a:spcPts val="0"/>
              </a:spcBef>
              <a:defRPr sz="5500">
                <a:latin typeface="Produkt Extralight"/>
                <a:ea typeface="Produkt Extralight"/>
                <a:cs typeface="Produkt Extralight"/>
                <a:sym typeface="Produkt Extralight"/>
              </a:defRPr>
            </a:lvl2pPr>
            <a:lvl3pPr marL="1543050" indent="-628650" defTabSz="825500">
              <a:spcBef>
                <a:spcPts val="0"/>
              </a:spcBef>
              <a:defRPr sz="5500">
                <a:latin typeface="Produkt Extralight"/>
                <a:ea typeface="Produkt Extralight"/>
                <a:cs typeface="Produkt Extralight"/>
                <a:sym typeface="Produkt Extralight"/>
              </a:defRPr>
            </a:lvl3pPr>
            <a:lvl4pPr marL="2000250" indent="-628650" defTabSz="825500">
              <a:spcBef>
                <a:spcPts val="0"/>
              </a:spcBef>
              <a:defRPr sz="5500">
                <a:latin typeface="Produkt Extralight"/>
                <a:ea typeface="Produkt Extralight"/>
                <a:cs typeface="Produkt Extralight"/>
                <a:sym typeface="Produkt Extralight"/>
              </a:defRPr>
            </a:lvl4pPr>
            <a:lvl5pPr marL="2457450" indent="-628650" defTabSz="825500">
              <a:spcBef>
                <a:spcPts val="0"/>
              </a:spcBef>
              <a:defRPr sz="5500">
                <a:latin typeface="Produkt Extralight"/>
                <a:ea typeface="Produkt Extralight"/>
                <a:cs typeface="Produkt Extralight"/>
                <a:sym typeface="Produkt Extralight"/>
              </a:defRPr>
            </a:lvl5pPr>
          </a:lstStyle>
          <a:p>
            <a:pPr/>
            <a:r>
              <a:t>Slide Subtitle</a:t>
            </a:r>
          </a:p>
          <a:p>
            <a:pPr lvl="1"/>
            <a:r>
              <a:t/>
            </a:r>
          </a:p>
          <a:p>
            <a:pPr lvl="2"/>
            <a:r>
              <a:t/>
            </a:r>
          </a:p>
          <a:p>
            <a:pPr lvl="3"/>
            <a:r>
              <a:t/>
            </a:r>
          </a:p>
          <a:p>
            <a:pPr lvl="4"/>
            <a:r>
              <a:t/>
            </a:r>
          </a:p>
        </p:txBody>
      </p:sp>
      <p:sp>
        <p:nvSpPr>
          <p:cNvPr id="8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83" name="Body Level One…"/>
          <p:cNvSpPr txBox="1"/>
          <p:nvPr>
            <p:ph type="body" sz="half" idx="21" hasCustomPrompt="1"/>
          </p:nvPr>
        </p:nvSpPr>
        <p:spPr>
          <a:xfrm>
            <a:off x="1206500" y="4248503"/>
            <a:ext cx="9779000" cy="8256631"/>
          </a:xfrm>
          <a:prstGeom prst="rect">
            <a:avLst/>
          </a:prstGeom>
        </p:spPr>
        <p:txBody>
          <a:bodyPr/>
          <a:lstStyle/>
          <a:p>
            <a:pPr/>
            <a:r>
              <a:t>Slide bullet text</a:t>
            </a:r>
          </a:p>
        </p:txBody>
      </p:sp>
      <p:sp>
        <p:nvSpPr>
          <p:cNvPr id="84"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500" y="3906899"/>
            <a:ext cx="21971005" cy="4648202"/>
          </a:xfrm>
          <a:prstGeom prst="rect">
            <a:avLst/>
          </a:prstGeom>
        </p:spPr>
        <p:txBody>
          <a:bodyPr anchor="ctr"/>
          <a:lstStyle>
            <a:lvl1pPr>
              <a:defRPr spc="-119" sz="12000"/>
            </a:lvl1pPr>
          </a:lstStyle>
          <a:p>
            <a:pPr/>
            <a:r>
              <a:t>Section Title</a:t>
            </a:r>
          </a:p>
        </p:txBody>
      </p:sp>
      <p:sp>
        <p:nvSpPr>
          <p:cNvPr id="9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4B6079"/>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06500" y="4260641"/>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01"/>
          <p:cNvSpPr txBox="1"/>
          <p:nvPr>
            <p:ph type="sldNum" sz="quarter" idx="2"/>
          </p:nvPr>
        </p:nvSpPr>
        <p:spPr>
          <a:xfrm>
            <a:off x="23558500" y="12458700"/>
            <a:ext cx="388620" cy="429261"/>
          </a:xfrm>
          <a:prstGeom prst="rect">
            <a:avLst/>
          </a:prstGeom>
          <a:ln w="12700">
            <a:miter lim="400000"/>
          </a:ln>
        </p:spPr>
        <p:txBody>
          <a:bodyPr wrap="none" lIns="50800" tIns="50800" rIns="50800" bIns="50800" anchor="b">
            <a:spAutoFit/>
          </a:bodyPr>
          <a:lstStyle>
            <a:lvl1pPr defTabSz="584200">
              <a:spcBef>
                <a:spcPts val="0"/>
              </a:spcBef>
              <a:defRPr sz="2000">
                <a:solidFill>
                  <a:srgbClr val="FFFFFF"/>
                </a:solidFill>
                <a:latin typeface="Graphik"/>
                <a:ea typeface="Graphik"/>
                <a:cs typeface="Graphik"/>
                <a:sym typeface="Graphik"/>
              </a:defRPr>
            </a:lvl1pPr>
          </a:lstStyle>
          <a:p>
            <a:pPr/>
            <a:fld id="{86CB4B4D-7CA3-9044-876B-883B54F8677D}" type="slidenum"/>
          </a:p>
        </p:txBody>
      </p:sp>
      <p:sp>
        <p:nvSpPr>
          <p:cNvPr id="4" name="Title Text"/>
          <p:cNvSpPr txBox="1"/>
          <p:nvPr>
            <p:ph type="title"/>
          </p:nvPr>
        </p:nvSpPr>
        <p:spPr>
          <a:xfrm>
            <a:off x="3653366" y="2743200"/>
            <a:ext cx="19507201" cy="15174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7"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Produkt Extralight"/>
          <a:ea typeface="Produkt Extralight"/>
          <a:cs typeface="Produkt Extralight"/>
          <a:sym typeface="Produkt Extralight"/>
        </a:defRPr>
      </a:lvl1pPr>
      <a:lvl2pPr marL="0" marR="0" indent="0" algn="l" defTabSz="2438337"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Produkt Extralight"/>
          <a:ea typeface="Produkt Extralight"/>
          <a:cs typeface="Produkt Extralight"/>
          <a:sym typeface="Produkt Extralight"/>
        </a:defRPr>
      </a:lvl2pPr>
      <a:lvl3pPr marL="0" marR="0" indent="0" algn="l" defTabSz="2438337"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Produkt Extralight"/>
          <a:ea typeface="Produkt Extralight"/>
          <a:cs typeface="Produkt Extralight"/>
          <a:sym typeface="Produkt Extralight"/>
        </a:defRPr>
      </a:lvl3pPr>
      <a:lvl4pPr marL="0" marR="0" indent="0" algn="l" defTabSz="2438337"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Produkt Extralight"/>
          <a:ea typeface="Produkt Extralight"/>
          <a:cs typeface="Produkt Extralight"/>
          <a:sym typeface="Produkt Extralight"/>
        </a:defRPr>
      </a:lvl4pPr>
      <a:lvl5pPr marL="0" marR="0" indent="0" algn="l" defTabSz="2438337"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Produkt Extralight"/>
          <a:ea typeface="Produkt Extralight"/>
          <a:cs typeface="Produkt Extralight"/>
          <a:sym typeface="Produkt Extralight"/>
        </a:defRPr>
      </a:lvl5pPr>
      <a:lvl6pPr marL="0" marR="0" indent="0" algn="l" defTabSz="2438337"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Produkt Extralight"/>
          <a:ea typeface="Produkt Extralight"/>
          <a:cs typeface="Produkt Extralight"/>
          <a:sym typeface="Produkt Extralight"/>
        </a:defRPr>
      </a:lvl6pPr>
      <a:lvl7pPr marL="0" marR="0" indent="0" algn="l" defTabSz="2438337"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Produkt Extralight"/>
          <a:ea typeface="Produkt Extralight"/>
          <a:cs typeface="Produkt Extralight"/>
          <a:sym typeface="Produkt Extralight"/>
        </a:defRPr>
      </a:lvl7pPr>
      <a:lvl8pPr marL="0" marR="0" indent="0" algn="l" defTabSz="2438337"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Produkt Extralight"/>
          <a:ea typeface="Produkt Extralight"/>
          <a:cs typeface="Produkt Extralight"/>
          <a:sym typeface="Produkt Extralight"/>
        </a:defRPr>
      </a:lvl8pPr>
      <a:lvl9pPr marL="0" marR="0" indent="0" algn="l" defTabSz="2438337"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Produkt Extralight"/>
          <a:ea typeface="Produkt Extralight"/>
          <a:cs typeface="Produkt Extralight"/>
          <a:sym typeface="Produkt Extralight"/>
        </a:defRPr>
      </a:lvl9pPr>
    </p:titleStyle>
    <p:bodyStyle>
      <a:lvl1pPr marL="457200" marR="0" indent="-457200" algn="l" defTabSz="2438337"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1pPr>
      <a:lvl2pPr marL="914400" marR="0" indent="-457200" algn="l" defTabSz="2438337"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2pPr>
      <a:lvl3pPr marL="1371600" marR="0" indent="-457200" algn="l" defTabSz="2438337"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3pPr>
      <a:lvl4pPr marL="1828800" marR="0" indent="-457200" algn="l" defTabSz="2438337"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4pPr>
      <a:lvl5pPr marL="2286000" marR="0" indent="-457200" algn="l" defTabSz="2438337"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5pPr>
      <a:lvl6pPr marL="2743200" marR="0" indent="-457200" algn="l" defTabSz="2438337"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6pPr>
      <a:lvl7pPr marL="3200400" marR="0" indent="-457200" algn="l" defTabSz="2438337"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7pPr>
      <a:lvl8pPr marL="3657600" marR="0" indent="-457200" algn="l" defTabSz="2438337"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8pPr>
      <a:lvl9pPr marL="4114800" marR="0" indent="-457200" algn="l" defTabSz="2438337"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9pPr>
    </p:bodyStyle>
    <p:otherStyle>
      <a:lvl1pPr marL="0" marR="0" indent="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databeaker@gmail.com" TargetMode="External"/><Relationship Id="rId3" Type="http://schemas.openxmlformats.org/officeDocument/2006/relationships/hyperlink" Target="https://github.com/dpnolan/voxpop" TargetMode="External"/><Relationship Id="rId4"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youtu.be/vlobTz-9_Fc?t=40" TargetMode="External"/><Relationship Id="rId3" Type="http://schemas.openxmlformats.org/officeDocument/2006/relationships/image" Target="../media/image5.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cs229.stanford.edu/proj2017/final-reports/5244230.pdf" TargetMode="External"/><Relationship Id="rId3" Type="http://schemas.openxmlformats.org/officeDocument/2006/relationships/image" Target="../media/image6.jpeg"/><Relationship Id="rId4"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accent.gmu.edu/" TargetMode="External"/><Relationship Id="rId3" Type="http://schemas.openxmlformats.org/officeDocument/2006/relationships/hyperlink" Target="http://ice-corpora.net/ice/" TargetMode="External"/><Relationship Id="rId4" Type="http://schemas.openxmlformats.org/officeDocument/2006/relationships/hyperlink" Target="http://www.phon.ox.ac.uk/files/apps/IViE/" TargetMode="External"/><Relationship Id="rId5" Type="http://schemas.openxmlformats.org/officeDocument/2006/relationships/hyperlink" Target="https://commonvoice.mozilla.org/en"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aymondhickey.com" TargetMode="External"/><Relationship Id="rId3"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jpeg"/><Relationship Id="rId7" Type="http://schemas.openxmlformats.org/officeDocument/2006/relationships/image" Target="../media/image8.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eg"/><Relationship Id="rId3" Type="http://schemas.openxmlformats.org/officeDocument/2006/relationships/image" Target="../media/image10.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hyperlink" Target="mailto:databeaker@gmail.com"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eg"/><Relationship Id="rId3" Type="http://schemas.openxmlformats.org/officeDocument/2006/relationships/image" Target="../media/image12.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eg"/><Relationship Id="rId3" Type="http://schemas.openxmlformats.org/officeDocument/2006/relationships/image" Target="../media/image12.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e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 Id="rId3" Type="http://schemas.openxmlformats.org/officeDocument/2006/relationships/hyperlink" Target="mailto:databeaker@gmail.com"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ommonvoice.mozilla.org/en" TargetMode="External"/><Relationship Id="rId3" Type="http://schemas.openxmlformats.org/officeDocument/2006/relationships/hyperlink" Target="mailto:databeaker@gmail.com?subject=PyCon%20follow-up" TargetMode="External"/><Relationship Id="rId4" Type="http://schemas.openxmlformats.org/officeDocument/2006/relationships/image" Target="../media/image15.jpe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elevenlabs.io" TargetMode="External"/><Relationship Id="rId3" Type="http://schemas.openxmlformats.org/officeDocument/2006/relationships/image" Target="../media/image16.jpeg"/></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jpe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databeaker@gmail.com" TargetMode="External"/><Relationship Id="rId3" Type="http://schemas.openxmlformats.org/officeDocument/2006/relationships/hyperlink" Target="https://github.com/dpnolan/voxpop" TargetMode="External"/><Relationship Id="rId4"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youtube.com/watch?v=EhLdKJnY194" TargetMode="Externa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itizenship for the Second Irish Century"/>
          <p:cNvSpPr txBox="1"/>
          <p:nvPr>
            <p:ph type="body" idx="22"/>
          </p:nvPr>
        </p:nvSpPr>
        <p:spPr>
          <a:xfrm>
            <a:off x="826375" y="9134671"/>
            <a:ext cx="11783274" cy="4292601"/>
          </a:xfrm>
          <a:prstGeom prst="rect">
            <a:avLst/>
          </a:prstGeom>
          <a:extLst>
            <a:ext uri="{C572A759-6A51-4108-AA02-DFA0A04FC94B}">
              <ma14:wrappingTextBoxFlag xmlns:ma14="http://schemas.microsoft.com/office/mac/drawingml/2011/main" val="1"/>
            </a:ext>
          </a:extLst>
        </p:spPr>
        <p:txBody>
          <a:bodyPr/>
          <a:lstStyle/>
          <a:p>
            <a:pPr defTabSz="81645">
              <a:lnSpc>
                <a:spcPct val="90000"/>
              </a:lnSpc>
              <a:defRPr spc="-68" sz="3484"/>
            </a:pPr>
            <a:r>
              <a:t>Peter Nolan</a:t>
            </a:r>
          </a:p>
          <a:p>
            <a:pPr defTabSz="81645">
              <a:lnSpc>
                <a:spcPct val="90000"/>
              </a:lnSpc>
              <a:defRPr spc="-68" sz="3484"/>
            </a:pPr>
            <a:r>
              <a:rPr u="sng">
                <a:solidFill>
                  <a:srgbClr val="0000FF"/>
                </a:solidFill>
                <a:uFill>
                  <a:solidFill>
                    <a:srgbClr val="0000FF"/>
                  </a:solidFill>
                </a:uFill>
                <a:hlinkClick r:id="rId2" invalidUrl="" action="" tgtFrame="" tooltip="" history="1" highlightClick="0" endSnd="0"/>
              </a:rPr>
              <a:t>databeaker@gmail.com</a:t>
            </a:r>
          </a:p>
          <a:p>
            <a:pPr defTabSz="81645">
              <a:lnSpc>
                <a:spcPct val="90000"/>
              </a:lnSpc>
              <a:defRPr spc="-68" sz="3484"/>
            </a:pPr>
            <a:r>
              <a:rPr u="sng">
                <a:solidFill>
                  <a:srgbClr val="0000FF"/>
                </a:solidFill>
                <a:uFill>
                  <a:solidFill>
                    <a:srgbClr val="0000FF"/>
                  </a:solidFill>
                </a:uFill>
                <a:hlinkClick r:id="rId3" invalidUrl="" action="" tgtFrame="" tooltip="" history="1" highlightClick="0" endSnd="0"/>
              </a:rPr>
              <a:t>https://github.com/dpnolan/voxpop</a:t>
            </a:r>
          </a:p>
          <a:p>
            <a:pPr defTabSz="81645">
              <a:lnSpc>
                <a:spcPct val="90000"/>
              </a:lnSpc>
              <a:defRPr spc="-68" sz="3484"/>
            </a:pPr>
          </a:p>
          <a:p>
            <a:pPr defTabSz="81645">
              <a:lnSpc>
                <a:spcPct val="90000"/>
              </a:lnSpc>
              <a:defRPr spc="-68" sz="3484"/>
            </a:pPr>
            <a:r>
              <a:t>PyCon Ireland, Saturday 16 November 2024</a:t>
            </a:r>
          </a:p>
          <a:p>
            <a:pPr defTabSz="81645">
              <a:lnSpc>
                <a:spcPct val="90000"/>
              </a:lnSpc>
              <a:defRPr spc="-68" sz="3484"/>
            </a:pPr>
          </a:p>
          <a:p>
            <a:pPr defTabSz="81645">
              <a:lnSpc>
                <a:spcPct val="90000"/>
              </a:lnSpc>
              <a:defRPr spc="-68" sz="3484"/>
            </a:pPr>
          </a:p>
        </p:txBody>
      </p:sp>
      <p:sp>
        <p:nvSpPr>
          <p:cNvPr id="172" name="Building a Home for the Global Irish Nation"/>
          <p:cNvSpPr txBox="1"/>
          <p:nvPr>
            <p:ph type="title"/>
          </p:nvPr>
        </p:nvSpPr>
        <p:spPr>
          <a:xfrm>
            <a:off x="609600" y="3617872"/>
            <a:ext cx="12358449" cy="4648203"/>
          </a:xfrm>
          <a:prstGeom prst="rect">
            <a:avLst/>
          </a:prstGeom>
        </p:spPr>
        <p:txBody>
          <a:bodyPr/>
          <a:lstStyle/>
          <a:p>
            <a:pPr defTabSz="210266">
              <a:defRPr spc="-75" sz="7300"/>
            </a:pPr>
            <a:r>
              <a:t>How the Irish speak English:</a:t>
            </a:r>
          </a:p>
          <a:p>
            <a:pPr defTabSz="210266">
              <a:defRPr spc="-75" sz="7300"/>
            </a:pPr>
            <a:r>
              <a:t>Python Machine Learning for Classification of English-language Accents in Ireland</a:t>
            </a:r>
          </a:p>
        </p:txBody>
      </p:sp>
      <p:sp>
        <p:nvSpPr>
          <p:cNvPr id="173" name="01"/>
          <p:cNvSpPr txBox="1"/>
          <p:nvPr>
            <p:ph type="sldNum" sz="quarter" idx="2"/>
          </p:nvPr>
        </p:nvSpPr>
        <p:spPr>
          <a:xfrm>
            <a:off x="23558500" y="12458700"/>
            <a:ext cx="215646"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76" name="Image Gallery"/>
          <p:cNvGrpSpPr/>
          <p:nvPr/>
        </p:nvGrpSpPr>
        <p:grpSpPr>
          <a:xfrm>
            <a:off x="14210307" y="2814909"/>
            <a:ext cx="7747001" cy="10647957"/>
            <a:chOff x="0" y="0"/>
            <a:chExt cx="7747000" cy="10647956"/>
          </a:xfrm>
        </p:grpSpPr>
        <p:pic>
          <p:nvPicPr>
            <p:cNvPr id="174" name="accentmap.png" descr="accentmap.png"/>
            <p:cNvPicPr>
              <a:picLocks noChangeAspect="1"/>
            </p:cNvPicPr>
            <p:nvPr/>
          </p:nvPicPr>
          <p:blipFill>
            <a:blip r:embed="rId4">
              <a:extLst/>
            </a:blip>
            <a:srcRect l="2207" t="0" r="2207" b="0"/>
            <a:stretch>
              <a:fillRect/>
            </a:stretch>
          </p:blipFill>
          <p:spPr>
            <a:xfrm>
              <a:off x="0" y="0"/>
              <a:ext cx="7747000" cy="9764037"/>
            </a:xfrm>
            <a:prstGeom prst="rect">
              <a:avLst/>
            </a:prstGeom>
            <a:ln w="12700" cap="flat">
              <a:noFill/>
              <a:miter lim="400000"/>
            </a:ln>
            <a:effectLst/>
          </p:spPr>
        </p:pic>
        <p:sp>
          <p:nvSpPr>
            <p:cNvPr id="175" name="Rectangle"/>
            <p:cNvSpPr/>
            <p:nvPr/>
          </p:nvSpPr>
          <p:spPr>
            <a:xfrm>
              <a:off x="0" y="9840236"/>
              <a:ext cx="7747000" cy="807721"/>
            </a:xfrm>
            <a:prstGeom prst="rect">
              <a:avLst/>
            </a:prstGeom>
            <a:noFill/>
            <a:ln w="12700" cap="flat">
              <a:noFill/>
              <a:miter lim="400000"/>
            </a:ln>
            <a:effectLst/>
          </p:spPr>
          <p:txBody>
            <a:bodyPr wrap="square" lIns="76200" tIns="76200" rIns="76200" bIns="76200" numCol="1" anchor="t">
              <a:noAutofit/>
            </a:bodyPr>
            <a:lstStyle/>
            <a:p>
              <a:pP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Irish Culture Focuses on Irish Speech"/>
          <p:cNvSpPr txBox="1"/>
          <p:nvPr>
            <p:ph type="title"/>
          </p:nvPr>
        </p:nvSpPr>
        <p:spPr>
          <a:prstGeom prst="rect">
            <a:avLst/>
          </a:prstGeom>
        </p:spPr>
        <p:txBody>
          <a:bodyPr/>
          <a:lstStyle>
            <a:lvl1pPr defTabSz="2316421">
              <a:defRPr spc="-95" sz="9500"/>
            </a:lvl1pPr>
          </a:lstStyle>
          <a:p>
            <a:pPr/>
            <a:r>
              <a:t>Irish Culture Focuses on Irish Speech</a:t>
            </a:r>
          </a:p>
        </p:txBody>
      </p:sp>
      <p:sp>
        <p:nvSpPr>
          <p:cNvPr id="221" name="Literature, Comedy and Satire"/>
          <p:cNvSpPr txBox="1"/>
          <p:nvPr>
            <p:ph type="body" sz="quarter" idx="1"/>
          </p:nvPr>
        </p:nvSpPr>
        <p:spPr>
          <a:prstGeom prst="rect">
            <a:avLst/>
          </a:prstGeom>
        </p:spPr>
        <p:txBody>
          <a:bodyPr/>
          <a:lstStyle/>
          <a:p>
            <a:pPr/>
            <a:r>
              <a:t>Literature, Comedy and Satire</a:t>
            </a:r>
          </a:p>
        </p:txBody>
      </p:sp>
      <p:sp>
        <p:nvSpPr>
          <p:cNvPr id="222" name="Body Level One…"/>
          <p:cNvSpPr txBox="1"/>
          <p:nvPr>
            <p:ph type="body" idx="21"/>
          </p:nvPr>
        </p:nvSpPr>
        <p:spPr>
          <a:xfrm>
            <a:off x="1205127" y="5263941"/>
            <a:ext cx="9194801" cy="8256014"/>
          </a:xfrm>
          <a:prstGeom prst="rect">
            <a:avLst/>
          </a:prstGeom>
          <a:extLst>
            <a:ext uri="{C572A759-6A51-4108-AA02-DFA0A04FC94B}">
              <ma14:wrappingTextBoxFlag xmlns:ma14="http://schemas.microsoft.com/office/mac/drawingml/2011/main" val="1"/>
            </a:ext>
          </a:extLst>
        </p:spPr>
        <p:txBody>
          <a:bodyPr/>
          <a:lstStyle/>
          <a:p>
            <a:pPr marL="0" indent="0">
              <a:buSzTx/>
              <a:buNone/>
            </a:pPr>
            <a:r>
              <a:t>Ross O’Carroll-Kelly, a stereotypical affluent south Dublin rugby-player, has given a name to the `DORT’ accent, named after the 'DART' commuter rail</a:t>
            </a:r>
          </a:p>
          <a:p>
            <a:pPr marL="0" indent="0">
              <a:buSzTx/>
              <a:buNone/>
            </a:pPr>
            <a:r>
              <a:t>From just one of his audiobooks over the past 25 years as a bestseller:  </a:t>
            </a:r>
          </a:p>
          <a:p>
            <a:pPr marL="0" indent="0">
              <a:buSzTx/>
              <a:buNone/>
            </a:pPr>
            <a:r>
              <a:rPr u="sng">
                <a:solidFill>
                  <a:srgbClr val="0000FF"/>
                </a:solidFill>
                <a:uFill>
                  <a:solidFill>
                    <a:srgbClr val="0000FF"/>
                  </a:solidFill>
                </a:uFill>
                <a:hlinkClick r:id="rId2" invalidUrl="" action="" tgtFrame="" tooltip="" history="1" highlightClick="0" endSnd="0"/>
              </a:rPr>
              <a:t>https://youtu.be/vlobTz-9_Fc?t=40</a:t>
            </a:r>
          </a:p>
        </p:txBody>
      </p:sp>
      <p:sp>
        <p:nvSpPr>
          <p:cNvPr id="223" name="0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rock.jpg" descr="rock.jpg"/>
          <p:cNvPicPr>
            <a:picLocks noChangeAspect="1"/>
          </p:cNvPicPr>
          <p:nvPr/>
        </p:nvPicPr>
        <p:blipFill>
          <a:blip r:embed="rId3">
            <a:extLst/>
          </a:blip>
          <a:stretch>
            <a:fillRect/>
          </a:stretch>
        </p:blipFill>
        <p:spPr>
          <a:xfrm>
            <a:off x="13246100" y="3647857"/>
            <a:ext cx="8826500" cy="863304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Who and Where are the Global Irish?"/>
          <p:cNvSpPr txBox="1"/>
          <p:nvPr>
            <p:ph type="title"/>
          </p:nvPr>
        </p:nvSpPr>
        <p:spPr>
          <a:prstGeom prst="rect">
            <a:avLst/>
          </a:prstGeom>
        </p:spPr>
        <p:txBody>
          <a:bodyPr/>
          <a:lstStyle>
            <a:lvl1pPr defTabSz="2316421">
              <a:defRPr sz="9500"/>
            </a:lvl1pPr>
          </a:lstStyle>
          <a:p>
            <a:pPr/>
            <a:r>
              <a:t>Research Question</a:t>
            </a:r>
          </a:p>
        </p:txBody>
      </p:sp>
      <p:sp>
        <p:nvSpPr>
          <p:cNvPr id="227" name="Northern Ireland: CRN, PUL and unaffiliated, Irish, British, Northern Irish total 1.9m…"/>
          <p:cNvSpPr txBox="1"/>
          <p:nvPr>
            <p:ph type="body" idx="1"/>
          </p:nvPr>
        </p:nvSpPr>
        <p:spPr>
          <a:xfrm>
            <a:off x="1207888" y="3157223"/>
            <a:ext cx="21971001" cy="8256013"/>
          </a:xfrm>
          <a:prstGeom prst="rect">
            <a:avLst/>
          </a:prstGeom>
        </p:spPr>
        <p:txBody>
          <a:bodyPr lIns="50800" tIns="50800" rIns="50800" bIns="50800"/>
          <a:lstStyle/>
          <a:p>
            <a:pPr marL="381000" indent="-381000" defTabSz="2438337">
              <a:spcBef>
                <a:spcPts val="4700"/>
              </a:spcBef>
              <a:buSzPct val="100000"/>
              <a:buChar char="•"/>
              <a:defRPr sz="4000">
                <a:latin typeface="Graphik Light"/>
                <a:ea typeface="Graphik Light"/>
                <a:cs typeface="Graphik Light"/>
                <a:sym typeface="Graphik Light"/>
              </a:defRPr>
            </a:pPr>
            <a:r>
              <a:rPr sz="3800"/>
              <a:t>How can we classify some selected regional accents in Ireland using data analysis techniques based on the features within the sound of their speech and on demographic characteristics of the speakers</a:t>
            </a:r>
            <a:r>
              <a:t>?  Leads to three questions in sequence.  </a:t>
            </a:r>
          </a:p>
          <a:p>
            <a:pPr marL="401052" indent="-401052" defTabSz="2438337">
              <a:spcBef>
                <a:spcPts val="4700"/>
              </a:spcBef>
              <a:buSzPct val="100000"/>
              <a:buChar char="•"/>
              <a:defRPr sz="4000">
                <a:latin typeface="Graphik Light"/>
                <a:ea typeface="Graphik Light"/>
                <a:cs typeface="Graphik Light"/>
                <a:sym typeface="Graphik Light"/>
              </a:defRPr>
            </a:pPr>
            <a:r>
              <a:t>What datasets can support this computational data analysis?</a:t>
            </a:r>
          </a:p>
          <a:p>
            <a:pPr marL="401052" indent="-401052" defTabSz="2438337">
              <a:spcBef>
                <a:spcPts val="4700"/>
              </a:spcBef>
              <a:buSzPct val="100000"/>
              <a:buChar char="•"/>
              <a:defRPr sz="4000">
                <a:latin typeface="Graphik Light"/>
                <a:ea typeface="Graphik Light"/>
                <a:cs typeface="Graphik Light"/>
                <a:sym typeface="Graphik Light"/>
              </a:defRPr>
            </a:pPr>
            <a:r>
              <a:t>What features, which may be either the sound recording data or features calculated from it, or personal characteristics, will be useful inputs to the classification model predicting which region the model comes from?</a:t>
            </a:r>
          </a:p>
          <a:p>
            <a:pPr marL="401052" indent="-401052" defTabSz="2438337">
              <a:spcBef>
                <a:spcPts val="4700"/>
              </a:spcBef>
              <a:buSzPct val="100000"/>
              <a:buChar char="•"/>
              <a:defRPr sz="4000">
                <a:latin typeface="Graphik Light"/>
                <a:ea typeface="Graphik Light"/>
                <a:cs typeface="Graphik Light"/>
                <a:sym typeface="Graphik Light"/>
              </a:defRPr>
            </a:pPr>
            <a:r>
              <a:t>What data analysis models will perform this classification well?  </a:t>
            </a:r>
          </a:p>
        </p:txBody>
      </p:sp>
      <p:sp>
        <p:nvSpPr>
          <p:cNvPr id="228" name="01"/>
          <p:cNvSpPr txBox="1"/>
          <p:nvPr>
            <p:ph type="sldNum" sz="quarter" idx="2"/>
          </p:nvPr>
        </p:nvSpPr>
        <p:spPr>
          <a:xfrm>
            <a:off x="23558500" y="12458700"/>
            <a:ext cx="316992"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Who and Where are the Global Irish?"/>
          <p:cNvSpPr txBox="1"/>
          <p:nvPr>
            <p:ph type="title"/>
          </p:nvPr>
        </p:nvSpPr>
        <p:spPr>
          <a:prstGeom prst="rect">
            <a:avLst/>
          </a:prstGeom>
        </p:spPr>
        <p:txBody>
          <a:bodyPr/>
          <a:lstStyle>
            <a:lvl1pPr defTabSz="2316421">
              <a:defRPr sz="9500"/>
            </a:lvl1pPr>
          </a:lstStyle>
          <a:p>
            <a:pPr/>
            <a:r>
              <a:t>Literature Review</a:t>
            </a:r>
          </a:p>
        </p:txBody>
      </p:sp>
      <p:sp>
        <p:nvSpPr>
          <p:cNvPr id="231" name="Northern Ireland: CRN, PUL and unaffiliated, Irish, British, Northern Irish total 1.9m…"/>
          <p:cNvSpPr txBox="1"/>
          <p:nvPr>
            <p:ph type="body" sz="half" idx="1"/>
          </p:nvPr>
        </p:nvSpPr>
        <p:spPr>
          <a:xfrm>
            <a:off x="1207888" y="2319023"/>
            <a:ext cx="12407901" cy="10718801"/>
          </a:xfrm>
          <a:prstGeom prst="rect">
            <a:avLst/>
          </a:prstGeom>
        </p:spPr>
        <p:txBody>
          <a:bodyPr lIns="50800" tIns="50800" rIns="50800" bIns="50800"/>
          <a:lstStyle/>
          <a:p>
            <a:pPr marL="228600" indent="-228600" defTabSz="1389852">
              <a:spcBef>
                <a:spcPts val="2600"/>
              </a:spcBef>
              <a:buSzPct val="100000"/>
              <a:buChar char="•"/>
              <a:defRPr sz="2280">
                <a:latin typeface="Graphik Light"/>
                <a:ea typeface="Graphik Light"/>
                <a:cs typeface="Graphik Light"/>
                <a:sym typeface="Graphik Light"/>
              </a:defRPr>
            </a:pPr>
            <a:r>
              <a:t>Sheng &amp; Edmund in their 2017 Stanford thesis, which is the highest ranked result from Google searches for 'machine learning' 'accent classification'. They build classification models with English language speech data alone with different accents and getting increasingly good performance as they move from using decision trees, then multi-layer perceptrons and then convolutional neural networks for accuracy over 85 to classify samples into three Asian accents in spoken English </a:t>
            </a:r>
            <a:br/>
            <a:r>
              <a:rPr u="sng">
                <a:solidFill>
                  <a:srgbClr val="0000FF"/>
                </a:solidFill>
                <a:uFill>
                  <a:solidFill>
                    <a:srgbClr val="0000FF"/>
                  </a:solidFill>
                </a:uFill>
                <a:hlinkClick r:id="rId2" invalidUrl="" action="" tgtFrame="" tooltip="" history="1" highlightClick="0" endSnd="0"/>
              </a:rPr>
              <a:t>https://cs229.stanford.edu/proj2017/final-reports/5244230.pdf</a:t>
            </a:r>
          </a:p>
          <a:p>
            <a:pPr marL="228600" indent="-228600" defTabSz="1389852">
              <a:spcBef>
                <a:spcPts val="2600"/>
              </a:spcBef>
              <a:buSzPct val="100000"/>
              <a:buChar char="•"/>
              <a:defRPr sz="2280">
                <a:latin typeface="Graphik Light"/>
                <a:ea typeface="Graphik Light"/>
                <a:cs typeface="Graphik Light"/>
                <a:sym typeface="Graphik Light"/>
              </a:defRPr>
            </a:pPr>
            <a:r>
              <a:t>Until around 2006, automated speech processing was largely separate from neural network and deep-learning research domain, Hidden Markov Models dominated.   </a:t>
            </a:r>
          </a:p>
          <a:p>
            <a:pPr marL="228600" indent="-228600" defTabSz="1389852">
              <a:spcBef>
                <a:spcPts val="2600"/>
              </a:spcBef>
              <a:buSzPct val="100000"/>
              <a:buChar char="•"/>
              <a:defRPr sz="2280">
                <a:latin typeface="Graphik Light"/>
                <a:ea typeface="Graphik Light"/>
                <a:cs typeface="Graphik Light"/>
                <a:sym typeface="Graphik Light"/>
              </a:defRPr>
            </a:pPr>
            <a:r>
              <a:t>Deep learning models began outperforming in speech processing once more layers, different architectures and improved optimisation algorithms became available e.g. Maas et al. (2017) and (Lesnichaia et al. 2022) showed that more hidden layers, random initialisation of network weights, newer optimisers and Dropout pruning all have improved deep learning classification performance on accent classification.</a:t>
            </a:r>
          </a:p>
          <a:p>
            <a:pPr marL="228600" indent="-228600" defTabSz="1389852">
              <a:spcBef>
                <a:spcPts val="2600"/>
              </a:spcBef>
              <a:buSzPct val="100000"/>
              <a:buChar char="•"/>
              <a:defRPr sz="2280">
                <a:latin typeface="Graphik Light"/>
                <a:ea typeface="Graphik Light"/>
                <a:cs typeface="Graphik Light"/>
                <a:sym typeface="Graphik Light"/>
              </a:defRPr>
            </a:pPr>
            <a:r>
              <a:t>After 2012, based on Hinton's and Bengio's work on unsupervised learning using layers of autoencoders to label samples, architectures increasingly use the sound recording directly as input.  </a:t>
            </a:r>
          </a:p>
          <a:p>
            <a:pPr marL="228600" indent="-228600" defTabSz="1389852">
              <a:spcBef>
                <a:spcPts val="2600"/>
              </a:spcBef>
              <a:buSzPct val="100000"/>
              <a:buChar char="•"/>
              <a:defRPr sz="2280">
                <a:latin typeface="Graphik Light"/>
                <a:ea typeface="Graphik Light"/>
                <a:cs typeface="Graphik Light"/>
                <a:sym typeface="Graphik Light"/>
              </a:defRPr>
            </a:pPr>
            <a:r>
              <a:t>A recent INTERSPEECH paper Zuluaga-Gomez et al. (2023) which uses variants of the wav2vec2 models using wavenet, transformer and masking models, cross-training on non-English language data produces the highest classification accuracy of any of these examples at over 97%.</a:t>
            </a:r>
          </a:p>
          <a:p>
            <a:pPr marL="228600" indent="-228600" defTabSz="1389852">
              <a:spcBef>
                <a:spcPts val="2600"/>
              </a:spcBef>
              <a:buSzPct val="100000"/>
              <a:buChar char="•"/>
              <a:defRPr sz="2280">
                <a:latin typeface="Graphik Light"/>
                <a:ea typeface="Graphik Light"/>
                <a:cs typeface="Graphik Light"/>
                <a:sym typeface="Graphik Light"/>
              </a:defRPr>
            </a:pPr>
            <a:r>
              <a:t>Geron (2022) surveys the evolution of deep learning including audio processing; Jurafsky and Martin 'Speech and Language Processing' 3e (forthcoming) is free online.   </a:t>
            </a:r>
          </a:p>
        </p:txBody>
      </p:sp>
      <p:sp>
        <p:nvSpPr>
          <p:cNvPr id="232" name="01"/>
          <p:cNvSpPr txBox="1"/>
          <p:nvPr>
            <p:ph type="sldNum" sz="quarter" idx="2"/>
          </p:nvPr>
        </p:nvSpPr>
        <p:spPr>
          <a:xfrm>
            <a:off x="23558500" y="12458700"/>
            <a:ext cx="356362"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3" name="geron3.jpg" descr="geron3.jpg"/>
          <p:cNvPicPr>
            <a:picLocks noChangeAspect="1"/>
          </p:cNvPicPr>
          <p:nvPr/>
        </p:nvPicPr>
        <p:blipFill>
          <a:blip r:embed="rId3">
            <a:extLst/>
          </a:blip>
          <a:stretch>
            <a:fillRect/>
          </a:stretch>
        </p:blipFill>
        <p:spPr>
          <a:xfrm>
            <a:off x="16604640" y="639733"/>
            <a:ext cx="4914901" cy="6450001"/>
          </a:xfrm>
          <a:prstGeom prst="rect">
            <a:avLst/>
          </a:prstGeom>
          <a:ln w="12700">
            <a:miter lim="400000"/>
          </a:ln>
        </p:spPr>
      </p:pic>
      <p:pic>
        <p:nvPicPr>
          <p:cNvPr id="234" name="jurafsky.png" descr="jurafsky.png"/>
          <p:cNvPicPr>
            <a:picLocks noChangeAspect="1"/>
          </p:cNvPicPr>
          <p:nvPr/>
        </p:nvPicPr>
        <p:blipFill>
          <a:blip r:embed="rId4">
            <a:extLst/>
          </a:blip>
          <a:stretch>
            <a:fillRect/>
          </a:stretch>
        </p:blipFill>
        <p:spPr>
          <a:xfrm>
            <a:off x="15244636" y="7439523"/>
            <a:ext cx="8034535" cy="5909699"/>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Candidate Datasets of Irish English"/>
          <p:cNvSpPr txBox="1"/>
          <p:nvPr>
            <p:ph type="title"/>
          </p:nvPr>
        </p:nvSpPr>
        <p:spPr>
          <a:prstGeom prst="rect">
            <a:avLst/>
          </a:prstGeom>
        </p:spPr>
        <p:txBody>
          <a:bodyPr/>
          <a:lstStyle>
            <a:lvl1pPr defTabSz="2316421">
              <a:defRPr spc="-95" sz="9500"/>
            </a:lvl1pPr>
          </a:lstStyle>
          <a:p>
            <a:pPr/>
            <a:r>
              <a:t>Candidate Datasets of Irish English</a:t>
            </a:r>
          </a:p>
        </p:txBody>
      </p:sp>
      <p:sp>
        <p:nvSpPr>
          <p:cNvPr id="237" name="Body Level One…"/>
          <p:cNvSpPr txBox="1"/>
          <p:nvPr>
            <p:ph type="body" idx="21"/>
          </p:nvPr>
        </p:nvSpPr>
        <p:spPr>
          <a:xfrm>
            <a:off x="1384300" y="3701841"/>
            <a:ext cx="21971000" cy="8256014"/>
          </a:xfrm>
          <a:prstGeom prst="rect">
            <a:avLst/>
          </a:prstGeom>
          <a:extLst>
            <a:ext uri="{C572A759-6A51-4108-AA02-DFA0A04FC94B}">
              <ma14:wrappingTextBoxFlag xmlns:ma14="http://schemas.microsoft.com/office/mac/drawingml/2011/main" val="1"/>
            </a:ext>
          </a:extLst>
        </p:spPr>
        <p:txBody>
          <a:bodyPr/>
          <a:lstStyle/>
          <a:p>
            <a:pPr/>
            <a:r>
              <a:t>Speech Accent Archive (SAA) - Commonly-used in the literature but has only 17 Ireland or Northern Ireland samples (</a:t>
            </a:r>
            <a:r>
              <a:rPr u="sng">
                <a:solidFill>
                  <a:srgbClr val="0000FF"/>
                </a:solidFill>
                <a:uFill>
                  <a:solidFill>
                    <a:srgbClr val="0000FF"/>
                  </a:solidFill>
                </a:uFill>
                <a:hlinkClick r:id="rId2" invalidUrl="" action="" tgtFrame="" tooltip="" history="1" highlightClick="0" endSnd="0"/>
              </a:rPr>
              <a:t>https://accent.gmu.edu/</a:t>
            </a:r>
            <a:r>
              <a:t>)</a:t>
            </a:r>
          </a:p>
          <a:p>
            <a:pPr/>
            <a:r>
              <a:t>International Corpus of English (</a:t>
            </a:r>
            <a:r>
              <a:rPr u="sng">
                <a:solidFill>
                  <a:srgbClr val="0000FF"/>
                </a:solidFill>
                <a:uFill>
                  <a:solidFill>
                    <a:srgbClr val="0000FF"/>
                  </a:solidFill>
                </a:uFill>
                <a:hlinkClick r:id="rId3" invalidUrl="" action="" tgtFrame="" tooltip="" history="1" highlightClick="0" endSnd="0"/>
              </a:rPr>
              <a:t>http://ice-corpora.net/ice/</a:t>
            </a:r>
            <a:r>
              <a:t>) data was not available and the admins were unresponsive</a:t>
            </a:r>
          </a:p>
          <a:p>
            <a:pPr/>
            <a:r>
              <a:t>Oxford Linguistics Lab - Intonational Variation in English (IViE) has Dublin and Belfast samples, but just 6 speakers recorded in each location (</a:t>
            </a:r>
            <a:r>
              <a:rPr u="sng">
                <a:solidFill>
                  <a:srgbClr val="0000FF"/>
                </a:solidFill>
                <a:uFill>
                  <a:solidFill>
                    <a:srgbClr val="0000FF"/>
                  </a:solidFill>
                </a:uFill>
                <a:hlinkClick r:id="rId4" invalidUrl="" action="" tgtFrame="" tooltip="" history="1" highlightClick="0" endSnd="0"/>
              </a:rPr>
              <a:t>http://www.phon.ox.ac.uk/files/apps/IViE/</a:t>
            </a:r>
            <a:r>
              <a:t>)</a:t>
            </a:r>
          </a:p>
          <a:p>
            <a:pPr/>
            <a:r>
              <a:t>Mozilla CommonVoice - crowd-sourced data including thousands of samples, labelled by gender, age and country, including  from Ireland, but no more detailed geodata </a:t>
            </a:r>
            <a:br/>
            <a:r>
              <a:t>(</a:t>
            </a:r>
            <a:r>
              <a:rPr u="sng">
                <a:solidFill>
                  <a:srgbClr val="0000FF"/>
                </a:solidFill>
                <a:uFill>
                  <a:solidFill>
                    <a:srgbClr val="0000FF"/>
                  </a:solidFill>
                </a:uFill>
                <a:hlinkClick r:id="rId5" invalidUrl="" action="" tgtFrame="" tooltip="" history="1" highlightClick="0" endSnd="0"/>
              </a:rPr>
              <a:t>https://commonvoice.mozilla.org/en</a:t>
            </a:r>
            <a:r>
              <a:t>)</a:t>
            </a:r>
          </a:p>
        </p:txBody>
      </p:sp>
      <p:sp>
        <p:nvSpPr>
          <p:cNvPr id="238" name="01"/>
          <p:cNvSpPr txBox="1"/>
          <p:nvPr>
            <p:ph type="sldNum" sz="quarter" idx="2"/>
          </p:nvPr>
        </p:nvSpPr>
        <p:spPr>
          <a:xfrm>
            <a:off x="23558500" y="12458700"/>
            <a:ext cx="369062"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Citizenship for the Second Irish Century"/>
          <p:cNvSpPr txBox="1"/>
          <p:nvPr>
            <p:ph type="body" idx="22"/>
          </p:nvPr>
        </p:nvSpPr>
        <p:spPr>
          <a:xfrm>
            <a:off x="863799" y="2806504"/>
            <a:ext cx="12126174" cy="9512301"/>
          </a:xfrm>
          <a:prstGeom prst="rect">
            <a:avLst/>
          </a:prstGeom>
          <a:extLst>
            <a:ext uri="{C572A759-6A51-4108-AA02-DFA0A04FC94B}">
              <ma14:wrappingTextBoxFlag xmlns:ma14="http://schemas.microsoft.com/office/mac/drawingml/2011/main" val="1"/>
            </a:ext>
          </a:extLst>
        </p:spPr>
        <p:txBody>
          <a:bodyPr/>
          <a:lstStyle/>
          <a:p>
            <a:pPr defTabSz="121472">
              <a:lnSpc>
                <a:spcPct val="90000"/>
              </a:lnSpc>
              <a:defRPr spc="-61" sz="3111"/>
            </a:pPr>
          </a:p>
          <a:p>
            <a:pPr defTabSz="121472">
              <a:lnSpc>
                <a:spcPct val="90000"/>
              </a:lnSpc>
              <a:defRPr spc="-61" sz="3111"/>
            </a:pPr>
            <a:r>
              <a:t>Book and dataset by Raymond Hickey (2004) </a:t>
            </a:r>
          </a:p>
          <a:p>
            <a:pPr defTabSz="121472">
              <a:lnSpc>
                <a:spcPct val="90000"/>
              </a:lnSpc>
              <a:defRPr spc="-61" sz="3111"/>
            </a:pPr>
            <a:r>
              <a:t>Prof. Linguistics at Uni. Limerick and Uni. Essen - Duisberg </a:t>
            </a:r>
          </a:p>
          <a:p>
            <a:pPr defTabSz="121472">
              <a:lnSpc>
                <a:spcPct val="90000"/>
              </a:lnSpc>
              <a:defRPr spc="-61" sz="3111"/>
            </a:pPr>
            <a:r>
              <a:rPr u="sng">
                <a:solidFill>
                  <a:srgbClr val="0000FF"/>
                </a:solidFill>
                <a:uFill>
                  <a:solidFill>
                    <a:srgbClr val="0000FF"/>
                  </a:solidFill>
                </a:uFill>
                <a:hlinkClick r:id="rId2" invalidUrl="" action="" tgtFrame="" tooltip="" history="1" highlightClick="0" endSnd="0"/>
              </a:rPr>
              <a:t>www.raymondhickey.com</a:t>
            </a:r>
          </a:p>
          <a:p>
            <a:pPr defTabSz="121472">
              <a:lnSpc>
                <a:spcPct val="90000"/>
              </a:lnSpc>
              <a:defRPr spc="-61" sz="3111"/>
            </a:pPr>
          </a:p>
          <a:p>
            <a:pPr defTabSz="121472">
              <a:lnSpc>
                <a:spcPct val="90000"/>
              </a:lnSpc>
              <a:defRPr spc="-61" sz="3111"/>
            </a:pPr>
            <a:r>
              <a:t>Recordings done in public places have scripted samples repeated from over 1,500 speakers</a:t>
            </a:r>
          </a:p>
          <a:p>
            <a:pPr defTabSz="121472">
              <a:lnSpc>
                <a:spcPct val="90000"/>
              </a:lnSpc>
              <a:defRPr spc="-61" sz="3111"/>
            </a:pPr>
          </a:p>
          <a:p>
            <a:pPr defTabSz="121472">
              <a:lnSpc>
                <a:spcPct val="90000"/>
              </a:lnSpc>
              <a:defRPr spc="-61" sz="3111"/>
            </a:pPr>
            <a:r>
              <a:t>Date range from 1980 onwards</a:t>
            </a:r>
          </a:p>
          <a:p>
            <a:pPr defTabSz="121472">
              <a:lnSpc>
                <a:spcPct val="90000"/>
              </a:lnSpc>
              <a:defRPr spc="-61" sz="3111"/>
            </a:pPr>
            <a:r>
              <a:t> </a:t>
            </a:r>
          </a:p>
          <a:p>
            <a:pPr defTabSz="121472">
              <a:lnSpc>
                <a:spcPct val="90000"/>
              </a:lnSpc>
              <a:defRPr spc="-61" sz="3111"/>
            </a:pPr>
            <a:r>
              <a:t>Come from all 32 counties, rural and urban areas, speakers across Ireland</a:t>
            </a:r>
          </a:p>
          <a:p>
            <a:pPr defTabSz="121472">
              <a:lnSpc>
                <a:spcPct val="90000"/>
              </a:lnSpc>
              <a:defRPr spc="-61" sz="3111"/>
            </a:pPr>
          </a:p>
          <a:p>
            <a:pPr defTabSz="121472">
              <a:lnSpc>
                <a:spcPct val="90000"/>
              </a:lnSpc>
              <a:defRPr spc="-61" sz="3111"/>
            </a:pPr>
            <a:r>
              <a:t>Anonymously gathered, but with age, gender and location data captured</a:t>
            </a:r>
          </a:p>
          <a:p>
            <a:pPr defTabSz="121472">
              <a:lnSpc>
                <a:spcPct val="90000"/>
              </a:lnSpc>
              <a:defRPr spc="-61" sz="3111"/>
            </a:pPr>
          </a:p>
          <a:p>
            <a:pPr defTabSz="121472">
              <a:lnSpc>
                <a:spcPct val="90000"/>
              </a:lnSpc>
              <a:defRPr spc="-61" sz="3111"/>
            </a:pPr>
            <a:r>
              <a:t>Cited in Google Scholar about 179 times as of today, but the book and the research citing it is all based on human ear to listen, detect features and classification, not any computational data analysis</a:t>
            </a:r>
          </a:p>
        </p:txBody>
      </p:sp>
      <p:sp>
        <p:nvSpPr>
          <p:cNvPr id="241" name="Building a Home for the Global Irish Nation"/>
          <p:cNvSpPr txBox="1"/>
          <p:nvPr>
            <p:ph type="title"/>
          </p:nvPr>
        </p:nvSpPr>
        <p:spPr>
          <a:xfrm>
            <a:off x="1167386" y="601791"/>
            <a:ext cx="12358448" cy="2040447"/>
          </a:xfrm>
          <a:prstGeom prst="rect">
            <a:avLst/>
          </a:prstGeom>
        </p:spPr>
        <p:txBody>
          <a:bodyPr anchor="t"/>
          <a:lstStyle>
            <a:lvl1pPr defTabSz="184343">
              <a:defRPr spc="-64" sz="6208"/>
            </a:lvl1pPr>
          </a:lstStyle>
          <a:p>
            <a:pPr/>
            <a:r>
              <a:t>Sound Atlas of Irish English (‘SAIE’) </a:t>
            </a:r>
          </a:p>
        </p:txBody>
      </p:sp>
      <p:grpSp>
        <p:nvGrpSpPr>
          <p:cNvPr id="244" name="Image Gallery"/>
          <p:cNvGrpSpPr/>
          <p:nvPr/>
        </p:nvGrpSpPr>
        <p:grpSpPr>
          <a:xfrm>
            <a:off x="14489707" y="2052909"/>
            <a:ext cx="8483601" cy="11031221"/>
            <a:chOff x="0" y="0"/>
            <a:chExt cx="8483600" cy="11031219"/>
          </a:xfrm>
        </p:grpSpPr>
        <p:pic>
          <p:nvPicPr>
            <p:cNvPr id="242" name="accentmap.png" descr="accentmap.png"/>
            <p:cNvPicPr>
              <a:picLocks noChangeAspect="1"/>
            </p:cNvPicPr>
            <p:nvPr/>
          </p:nvPicPr>
          <p:blipFill>
            <a:blip r:embed="rId3">
              <a:extLst/>
            </a:blip>
            <a:srcRect l="0" t="357" r="0" b="357"/>
            <a:stretch>
              <a:fillRect/>
            </a:stretch>
          </p:blipFill>
          <p:spPr>
            <a:xfrm>
              <a:off x="0" y="0"/>
              <a:ext cx="8483600" cy="10147300"/>
            </a:xfrm>
            <a:prstGeom prst="rect">
              <a:avLst/>
            </a:prstGeom>
            <a:ln w="12700" cap="flat">
              <a:noFill/>
              <a:miter lim="400000"/>
            </a:ln>
            <a:effectLst/>
          </p:spPr>
        </p:pic>
        <p:sp>
          <p:nvSpPr>
            <p:cNvPr id="243" name="Rectangle"/>
            <p:cNvSpPr/>
            <p:nvPr/>
          </p:nvSpPr>
          <p:spPr>
            <a:xfrm>
              <a:off x="0" y="10223500"/>
              <a:ext cx="8483600" cy="807720"/>
            </a:xfrm>
            <a:prstGeom prst="rect">
              <a:avLst/>
            </a:prstGeom>
            <a:noFill/>
            <a:ln w="12700" cap="flat">
              <a:noFill/>
              <a:miter lim="400000"/>
            </a:ln>
            <a:effectLst/>
          </p:spPr>
          <p:txBody>
            <a:bodyPr wrap="square" lIns="76200" tIns="76200" rIns="76200" bIns="76200" numCol="1" anchor="t">
              <a:noAutofit/>
            </a:bodyPr>
            <a:lstStyle/>
            <a:p>
              <a:pPr/>
            </a:p>
          </p:txBody>
        </p:sp>
      </p:grpSp>
      <p:sp>
        <p:nvSpPr>
          <p:cNvPr id="245" name="01"/>
          <p:cNvSpPr txBox="1"/>
          <p:nvPr>
            <p:ph type="sldNum" sz="quarter" idx="2"/>
          </p:nvPr>
        </p:nvSpPr>
        <p:spPr>
          <a:xfrm>
            <a:off x="23558500" y="12458700"/>
            <a:ext cx="367284"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Who and Where are the Global Irish?"/>
          <p:cNvSpPr txBox="1"/>
          <p:nvPr>
            <p:ph type="title"/>
          </p:nvPr>
        </p:nvSpPr>
        <p:spPr>
          <a:prstGeom prst="rect">
            <a:avLst/>
          </a:prstGeom>
        </p:spPr>
        <p:txBody>
          <a:bodyPr/>
          <a:lstStyle>
            <a:lvl1pPr defTabSz="2200599">
              <a:defRPr spc="-95" sz="9025"/>
            </a:lvl1pPr>
          </a:lstStyle>
          <a:p>
            <a:pPr/>
            <a:r>
              <a:t>A Model to Answer the Research Question</a:t>
            </a:r>
          </a:p>
        </p:txBody>
      </p:sp>
      <p:sp>
        <p:nvSpPr>
          <p:cNvPr id="248" name="Northern Ireland: CRN, PUL and unaffiliated, Irish, British, Northern Irish total 1.9m…"/>
          <p:cNvSpPr txBox="1"/>
          <p:nvPr>
            <p:ph type="body" idx="1"/>
          </p:nvPr>
        </p:nvSpPr>
        <p:spPr>
          <a:xfrm>
            <a:off x="1206500" y="2729993"/>
            <a:ext cx="21971000" cy="8256014"/>
          </a:xfrm>
          <a:prstGeom prst="rect">
            <a:avLst/>
          </a:prstGeom>
        </p:spPr>
        <p:txBody>
          <a:bodyPr lIns="50800" tIns="50800" rIns="50800" bIns="50800"/>
          <a:lstStyle/>
          <a:p>
            <a:pPr marL="389021" indent="-389021" defTabSz="2365187">
              <a:spcBef>
                <a:spcPts val="4500"/>
              </a:spcBef>
              <a:buSzPct val="100000"/>
              <a:buChar char="•"/>
              <a:defRPr sz="3880">
                <a:latin typeface="Graphik Light"/>
                <a:ea typeface="Graphik Light"/>
                <a:cs typeface="Graphik Light"/>
                <a:sym typeface="Graphik Light"/>
              </a:defRPr>
            </a:pPr>
            <a:r>
              <a:t>What accent is detected on a speech sample?  </a:t>
            </a:r>
          </a:p>
          <a:p>
            <a:pPr marL="389021" indent="-389021" defTabSz="2365187">
              <a:spcBef>
                <a:spcPts val="4500"/>
              </a:spcBef>
              <a:buSzPct val="100000"/>
              <a:buChar char="•"/>
              <a:defRPr sz="3880">
                <a:latin typeface="Graphik Light"/>
                <a:ea typeface="Graphik Light"/>
                <a:cs typeface="Graphik Light"/>
                <a:sym typeface="Graphik Light"/>
              </a:defRPr>
            </a:pPr>
            <a:r>
              <a:t>y, the target, or dependent, variable is a geographic location within Ireland</a:t>
            </a:r>
          </a:p>
          <a:p>
            <a:pPr marL="389021" indent="-389021" defTabSz="2365187">
              <a:spcBef>
                <a:spcPts val="4500"/>
              </a:spcBef>
              <a:buSzPct val="100000"/>
              <a:buChar char="•"/>
              <a:defRPr sz="3880">
                <a:latin typeface="Graphik Light"/>
                <a:ea typeface="Graphik Light"/>
                <a:cs typeface="Graphik Light"/>
                <a:sym typeface="Graphik Light"/>
              </a:defRPr>
            </a:pPr>
            <a:r>
              <a:t>Inputs may be speech recording data and features derived from it</a:t>
            </a:r>
          </a:p>
          <a:p>
            <a:pPr marL="389021" indent="-389021" defTabSz="2365187">
              <a:spcBef>
                <a:spcPts val="4500"/>
              </a:spcBef>
              <a:buSzPct val="100000"/>
              <a:buChar char="•"/>
              <a:defRPr sz="3880">
                <a:latin typeface="Graphik Light"/>
                <a:ea typeface="Graphik Light"/>
                <a:cs typeface="Graphik Light"/>
                <a:sym typeface="Graphik Light"/>
              </a:defRPr>
            </a:pPr>
            <a:r>
              <a:t>Personal characteristics - age, gender and other values may be available</a:t>
            </a:r>
          </a:p>
          <a:p>
            <a:pPr marL="389021" indent="-389021" defTabSz="2365187">
              <a:spcBef>
                <a:spcPts val="4500"/>
              </a:spcBef>
              <a:buSzPct val="100000"/>
              <a:buChar char="•"/>
              <a:defRPr sz="3880">
                <a:latin typeface="Graphik Light"/>
                <a:ea typeface="Graphik Light"/>
                <a:cs typeface="Graphik Light"/>
                <a:sym typeface="Graphik Light"/>
              </a:defRPr>
            </a:pPr>
            <a:r>
              <a:t>Candidate models will be classification with different models and different choices of variables, </a:t>
            </a:r>
          </a:p>
          <a:p>
            <a:pPr marL="389021" indent="-389021" defTabSz="2365187">
              <a:spcBef>
                <a:spcPts val="4500"/>
              </a:spcBef>
              <a:buSzPct val="100000"/>
              <a:buChar char="•"/>
              <a:defRPr sz="3880">
                <a:latin typeface="Graphik Light"/>
                <a:ea typeface="Graphik Light"/>
                <a:cs typeface="Graphik Light"/>
                <a:sym typeface="Graphik Light"/>
              </a:defRPr>
            </a:pPr>
            <a:r>
              <a:t>Largely will be a supervised learning task</a:t>
            </a:r>
          </a:p>
          <a:p>
            <a:pPr marL="389021" indent="-389021" defTabSz="2365187">
              <a:spcBef>
                <a:spcPts val="4500"/>
              </a:spcBef>
              <a:buSzPct val="100000"/>
              <a:buChar char="•"/>
              <a:defRPr sz="3880">
                <a:latin typeface="Graphik Light"/>
                <a:ea typeface="Graphik Light"/>
                <a:cs typeface="Graphik Light"/>
                <a:sym typeface="Graphik Light"/>
              </a:defRPr>
            </a:pPr>
            <a:r>
              <a:t>I follow much the same methodology as Sheng and Edmund 2017 here in using multiple models</a:t>
            </a:r>
          </a:p>
        </p:txBody>
      </p:sp>
      <p:sp>
        <p:nvSpPr>
          <p:cNvPr id="249" name="01"/>
          <p:cNvSpPr txBox="1"/>
          <p:nvPr>
            <p:ph type="sldNum" sz="quarter" idx="2"/>
          </p:nvPr>
        </p:nvSpPr>
        <p:spPr>
          <a:xfrm>
            <a:off x="23558500" y="12458700"/>
            <a:ext cx="364745"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Who and Where are the Global Irish?"/>
          <p:cNvSpPr txBox="1"/>
          <p:nvPr>
            <p:ph type="title"/>
          </p:nvPr>
        </p:nvSpPr>
        <p:spPr>
          <a:prstGeom prst="rect">
            <a:avLst/>
          </a:prstGeom>
        </p:spPr>
        <p:txBody>
          <a:bodyPr/>
          <a:lstStyle>
            <a:lvl1pPr defTabSz="1227703">
              <a:defRPr spc="-53" sz="5035"/>
            </a:lvl1pPr>
          </a:lstStyle>
          <a:p>
            <a:pPr/>
            <a:r>
              <a:t>Models from Python Libraries</a:t>
            </a:r>
          </a:p>
        </p:txBody>
      </p:sp>
      <p:sp>
        <p:nvSpPr>
          <p:cNvPr id="252" name="Northern Ireland: CRN, PUL and unaffiliated, Irish, British, Northern Irish total 1.9m…"/>
          <p:cNvSpPr txBox="1"/>
          <p:nvPr>
            <p:ph type="body" sz="half" idx="1"/>
          </p:nvPr>
        </p:nvSpPr>
        <p:spPr>
          <a:xfrm>
            <a:off x="1206500" y="2501393"/>
            <a:ext cx="9817100" cy="8256014"/>
          </a:xfrm>
          <a:prstGeom prst="rect">
            <a:avLst/>
          </a:prstGeom>
        </p:spPr>
        <p:txBody>
          <a:bodyPr lIns="50800" tIns="50800" rIns="50800" bIns="50800"/>
          <a:lstStyle/>
          <a:p>
            <a:pPr marL="356936" indent="-356936" defTabSz="2170120">
              <a:spcBef>
                <a:spcPts val="4100"/>
              </a:spcBef>
              <a:buSzPct val="100000"/>
              <a:buChar char="•"/>
              <a:defRPr sz="3559">
                <a:latin typeface="Graphik Light"/>
                <a:ea typeface="Graphik Light"/>
                <a:cs typeface="Graphik Light"/>
                <a:sym typeface="Graphik Light"/>
              </a:defRPr>
            </a:pPr>
            <a:r>
              <a:t>Speech processing and feature extraction and graphing from librosa</a:t>
            </a:r>
          </a:p>
          <a:p>
            <a:pPr marL="356936" indent="-356936" defTabSz="2170120">
              <a:spcBef>
                <a:spcPts val="4100"/>
              </a:spcBef>
              <a:buSzPct val="100000"/>
              <a:buChar char="•"/>
              <a:defRPr sz="3559">
                <a:latin typeface="Graphik Light"/>
                <a:ea typeface="Graphik Light"/>
                <a:cs typeface="Graphik Light"/>
                <a:sym typeface="Graphik Light"/>
              </a:defRPr>
            </a:pPr>
            <a:r>
              <a:t>Logistic regression - using scikit-learn</a:t>
            </a:r>
          </a:p>
          <a:p>
            <a:pPr marL="356936" indent="-356936" defTabSz="2170120">
              <a:spcBef>
                <a:spcPts val="4100"/>
              </a:spcBef>
              <a:buSzPct val="100000"/>
              <a:buChar char="•"/>
              <a:defRPr sz="3559">
                <a:latin typeface="Graphik Light"/>
                <a:ea typeface="Graphik Light"/>
                <a:cs typeface="Graphik Light"/>
                <a:sym typeface="Graphik Light"/>
              </a:defRPr>
            </a:pPr>
            <a:r>
              <a:t>Random forests - using scikit-learn</a:t>
            </a:r>
          </a:p>
          <a:p>
            <a:pPr marL="356936" indent="-356936" defTabSz="2170120">
              <a:spcBef>
                <a:spcPts val="4100"/>
              </a:spcBef>
              <a:buSzPct val="100000"/>
              <a:buChar char="•"/>
              <a:defRPr sz="3559">
                <a:latin typeface="Graphik Light"/>
                <a:ea typeface="Graphik Light"/>
                <a:cs typeface="Graphik Light"/>
                <a:sym typeface="Graphik Light"/>
              </a:defRPr>
            </a:pPr>
            <a:r>
              <a:t>Neural network - MLP using Tensor Flow Keras </a:t>
            </a:r>
          </a:p>
          <a:p>
            <a:pPr marL="356936" indent="-356936" defTabSz="2170120">
              <a:spcBef>
                <a:spcPts val="4100"/>
              </a:spcBef>
              <a:buSzPct val="100000"/>
              <a:buChar char="•"/>
              <a:defRPr sz="3559">
                <a:latin typeface="Graphik Light"/>
                <a:ea typeface="Graphik Light"/>
                <a:cs typeface="Graphik Light"/>
                <a:sym typeface="Graphik Light"/>
              </a:defRPr>
            </a:pPr>
            <a:r>
              <a:t>Convolutional Neural Network - Using Tensor Flow Keras </a:t>
            </a:r>
          </a:p>
          <a:p>
            <a:pPr marL="356936" indent="-356936" defTabSz="2170120">
              <a:spcBef>
                <a:spcPts val="4100"/>
              </a:spcBef>
              <a:buSzPct val="100000"/>
              <a:buChar char="•"/>
              <a:defRPr sz="3559">
                <a:latin typeface="Graphik Light"/>
                <a:ea typeface="Graphik Light"/>
                <a:cs typeface="Graphik Light"/>
                <a:sym typeface="Graphik Light"/>
              </a:defRPr>
            </a:pPr>
            <a:r>
              <a:t>Classification metrics scikit-learn </a:t>
            </a:r>
          </a:p>
        </p:txBody>
      </p:sp>
      <p:sp>
        <p:nvSpPr>
          <p:cNvPr id="253" name="01"/>
          <p:cNvSpPr txBox="1"/>
          <p:nvPr>
            <p:ph type="sldNum" sz="quarter" idx="2"/>
          </p:nvPr>
        </p:nvSpPr>
        <p:spPr>
          <a:xfrm>
            <a:off x="23558499" y="12458700"/>
            <a:ext cx="372873"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4" name="jupyter.png" descr="jupyter.png"/>
          <p:cNvPicPr>
            <a:picLocks noChangeAspect="1"/>
          </p:cNvPicPr>
          <p:nvPr/>
        </p:nvPicPr>
        <p:blipFill>
          <a:blip r:embed="rId2">
            <a:extLst/>
          </a:blip>
          <a:stretch>
            <a:fillRect/>
          </a:stretch>
        </p:blipFill>
        <p:spPr>
          <a:xfrm>
            <a:off x="12649200" y="2380995"/>
            <a:ext cx="4241800" cy="2375409"/>
          </a:xfrm>
          <a:prstGeom prst="rect">
            <a:avLst/>
          </a:prstGeom>
          <a:ln w="12700">
            <a:miter lim="400000"/>
          </a:ln>
        </p:spPr>
      </p:pic>
      <p:pic>
        <p:nvPicPr>
          <p:cNvPr id="255" name="numpy.png" descr="numpy.png"/>
          <p:cNvPicPr>
            <a:picLocks noChangeAspect="1"/>
          </p:cNvPicPr>
          <p:nvPr/>
        </p:nvPicPr>
        <p:blipFill>
          <a:blip r:embed="rId3">
            <a:extLst/>
          </a:blip>
          <a:stretch>
            <a:fillRect/>
          </a:stretch>
        </p:blipFill>
        <p:spPr>
          <a:xfrm>
            <a:off x="12649200" y="5348879"/>
            <a:ext cx="4241800" cy="1899315"/>
          </a:xfrm>
          <a:prstGeom prst="rect">
            <a:avLst/>
          </a:prstGeom>
          <a:ln w="12700">
            <a:miter lim="400000"/>
          </a:ln>
        </p:spPr>
      </p:pic>
      <p:pic>
        <p:nvPicPr>
          <p:cNvPr id="256" name="pandas.png" descr="pandas.png"/>
          <p:cNvPicPr>
            <a:picLocks noChangeAspect="1"/>
          </p:cNvPicPr>
          <p:nvPr/>
        </p:nvPicPr>
        <p:blipFill>
          <a:blip r:embed="rId4">
            <a:extLst/>
          </a:blip>
          <a:stretch>
            <a:fillRect/>
          </a:stretch>
        </p:blipFill>
        <p:spPr>
          <a:xfrm>
            <a:off x="17555308" y="5431930"/>
            <a:ext cx="4250593" cy="1721912"/>
          </a:xfrm>
          <a:prstGeom prst="rect">
            <a:avLst/>
          </a:prstGeom>
          <a:ln w="12700">
            <a:miter lim="400000"/>
          </a:ln>
        </p:spPr>
      </p:pic>
      <p:pic>
        <p:nvPicPr>
          <p:cNvPr id="257" name="tensorflowkeras.png" descr="tensorflowkeras.png"/>
          <p:cNvPicPr>
            <a:picLocks noChangeAspect="1"/>
          </p:cNvPicPr>
          <p:nvPr/>
        </p:nvPicPr>
        <p:blipFill>
          <a:blip r:embed="rId5">
            <a:extLst/>
          </a:blip>
          <a:stretch>
            <a:fillRect/>
          </a:stretch>
        </p:blipFill>
        <p:spPr>
          <a:xfrm>
            <a:off x="12644966" y="7800975"/>
            <a:ext cx="4254501" cy="3190875"/>
          </a:xfrm>
          <a:prstGeom prst="rect">
            <a:avLst/>
          </a:prstGeom>
          <a:ln w="12700">
            <a:miter lim="400000"/>
          </a:ln>
        </p:spPr>
      </p:pic>
      <p:pic>
        <p:nvPicPr>
          <p:cNvPr id="258" name="scikit-learn2.jpeg" descr="scikit-learn2.jpeg"/>
          <p:cNvPicPr>
            <a:picLocks noChangeAspect="1"/>
          </p:cNvPicPr>
          <p:nvPr/>
        </p:nvPicPr>
        <p:blipFill>
          <a:blip r:embed="rId6">
            <a:extLst/>
          </a:blip>
          <a:stretch>
            <a:fillRect/>
          </a:stretch>
        </p:blipFill>
        <p:spPr>
          <a:xfrm>
            <a:off x="17550564" y="7962900"/>
            <a:ext cx="3861636" cy="2349500"/>
          </a:xfrm>
          <a:prstGeom prst="rect">
            <a:avLst/>
          </a:prstGeom>
          <a:ln w="12700">
            <a:miter lim="400000"/>
          </a:ln>
        </p:spPr>
      </p:pic>
      <p:pic>
        <p:nvPicPr>
          <p:cNvPr id="259" name="librosa2.jpg" descr="librosa2.jpg"/>
          <p:cNvPicPr>
            <a:picLocks noChangeAspect="1"/>
          </p:cNvPicPr>
          <p:nvPr/>
        </p:nvPicPr>
        <p:blipFill>
          <a:blip r:embed="rId7">
            <a:extLst/>
          </a:blip>
          <a:stretch>
            <a:fillRect/>
          </a:stretch>
        </p:blipFill>
        <p:spPr>
          <a:xfrm>
            <a:off x="17551400" y="2501900"/>
            <a:ext cx="5192031" cy="213360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Who and Where are the Global Irish?"/>
          <p:cNvSpPr txBox="1"/>
          <p:nvPr>
            <p:ph type="title"/>
          </p:nvPr>
        </p:nvSpPr>
        <p:spPr>
          <a:prstGeom prst="rect">
            <a:avLst/>
          </a:prstGeom>
        </p:spPr>
        <p:txBody>
          <a:bodyPr/>
          <a:lstStyle>
            <a:lvl1pPr defTabSz="2316421">
              <a:defRPr sz="9500"/>
            </a:lvl1pPr>
          </a:lstStyle>
          <a:p>
            <a:pPr/>
            <a:r>
              <a:t>Exploratory Data Analysis</a:t>
            </a:r>
          </a:p>
        </p:txBody>
      </p:sp>
      <p:sp>
        <p:nvSpPr>
          <p:cNvPr id="262" name="Northern Ireland: CRN, PUL and unaffiliated, Irish, British, Northern Irish total 1.9m…"/>
          <p:cNvSpPr txBox="1"/>
          <p:nvPr>
            <p:ph type="body" sz="half" idx="1"/>
          </p:nvPr>
        </p:nvSpPr>
        <p:spPr>
          <a:xfrm>
            <a:off x="1104900" y="2729993"/>
            <a:ext cx="7696200" cy="9626601"/>
          </a:xfrm>
          <a:prstGeom prst="rect">
            <a:avLst/>
          </a:prstGeom>
        </p:spPr>
        <p:txBody>
          <a:bodyPr lIns="50800" tIns="50800" rIns="50800" bIns="50800"/>
          <a:lstStyle/>
          <a:p>
            <a:pPr marL="352926" indent="-352926" defTabSz="2145737">
              <a:spcBef>
                <a:spcPts val="4100"/>
              </a:spcBef>
              <a:buSzPct val="100000"/>
              <a:buChar char="•"/>
              <a:defRPr sz="3520">
                <a:latin typeface="Graphik Light"/>
                <a:ea typeface="Graphik Light"/>
                <a:cs typeface="Graphik Light"/>
                <a:sym typeface="Graphik Light"/>
              </a:defRPr>
            </a:pPr>
            <a:r>
              <a:t>Imbalanced dataset by County</a:t>
            </a:r>
          </a:p>
          <a:p>
            <a:pPr marL="352926" indent="-352926" defTabSz="2145737">
              <a:spcBef>
                <a:spcPts val="4100"/>
              </a:spcBef>
              <a:buSzPct val="100000"/>
              <a:buChar char="•"/>
              <a:defRPr sz="3520">
                <a:latin typeface="Graphik Light"/>
                <a:ea typeface="Graphik Light"/>
                <a:cs typeface="Graphik Light"/>
                <a:sym typeface="Graphik Light"/>
              </a:defRPr>
            </a:pPr>
            <a:r>
              <a:t>122 male and 108 female speakers imbalanced in ANT+BEL</a:t>
            </a:r>
          </a:p>
          <a:p>
            <a:pPr marL="352926" indent="-352926" defTabSz="2145737">
              <a:spcBef>
                <a:spcPts val="4100"/>
              </a:spcBef>
              <a:buSzPct val="100000"/>
              <a:buChar char="•"/>
              <a:defRPr sz="3520">
                <a:latin typeface="Graphik Light"/>
                <a:ea typeface="Graphik Light"/>
                <a:cs typeface="Graphik Light"/>
                <a:sym typeface="Graphik Light"/>
              </a:defRPr>
            </a:pPr>
            <a:r>
              <a:t>Most speakers 'around' 20 years of age</a:t>
            </a:r>
          </a:p>
          <a:p>
            <a:pPr marL="352926" indent="-352926" defTabSz="2145737">
              <a:spcBef>
                <a:spcPts val="4100"/>
              </a:spcBef>
              <a:buSzPct val="100000"/>
              <a:buChar char="•"/>
              <a:defRPr sz="3520">
                <a:latin typeface="Graphik Light"/>
                <a:ea typeface="Graphik Light"/>
                <a:cs typeface="Graphik Light"/>
                <a:sym typeface="Graphik Light"/>
              </a:defRPr>
            </a:pPr>
            <a:r>
              <a:t>Speakers are not very concentrated in particular districts of Dublin</a:t>
            </a:r>
          </a:p>
          <a:p>
            <a:pPr marL="352926" indent="-352926" defTabSz="2145737">
              <a:spcBef>
                <a:spcPts val="4100"/>
              </a:spcBef>
              <a:buSzPct val="100000"/>
              <a:buChar char="•"/>
              <a:defRPr sz="3520">
                <a:latin typeface="Graphik Light"/>
                <a:ea typeface="Graphik Light"/>
                <a:cs typeface="Graphik Light"/>
                <a:sym typeface="Graphik Light"/>
              </a:defRPr>
            </a:pPr>
            <a:r>
              <a:t>Biggest category in Belfast dataset is 'city', while no category for the west, the traditional centre for Irish Catholic / Nationalist / Republican communities</a:t>
            </a:r>
          </a:p>
        </p:txBody>
      </p:sp>
      <p:sp>
        <p:nvSpPr>
          <p:cNvPr id="263" name="01"/>
          <p:cNvSpPr txBox="1"/>
          <p:nvPr>
            <p:ph type="sldNum" sz="quarter" idx="2"/>
          </p:nvPr>
        </p:nvSpPr>
        <p:spPr>
          <a:xfrm>
            <a:off x="23558500" y="12458700"/>
            <a:ext cx="348996"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4" name="gender_by_county.png" descr="gender_by_county.png"/>
          <p:cNvPicPr>
            <a:picLocks noChangeAspect="1"/>
          </p:cNvPicPr>
          <p:nvPr/>
        </p:nvPicPr>
        <p:blipFill>
          <a:blip r:embed="rId2">
            <a:extLst/>
          </a:blip>
          <a:stretch>
            <a:fillRect/>
          </a:stretch>
        </p:blipFill>
        <p:spPr>
          <a:xfrm>
            <a:off x="9809695" y="2813273"/>
            <a:ext cx="5965955" cy="4381501"/>
          </a:xfrm>
          <a:prstGeom prst="rect">
            <a:avLst/>
          </a:prstGeom>
          <a:ln w="12700">
            <a:miter lim="400000"/>
          </a:ln>
        </p:spPr>
      </p:pic>
      <p:pic>
        <p:nvPicPr>
          <p:cNvPr id="265" name="count_counties.png" descr="count_counties.png"/>
          <p:cNvPicPr>
            <a:picLocks noChangeAspect="1"/>
          </p:cNvPicPr>
          <p:nvPr/>
        </p:nvPicPr>
        <p:blipFill>
          <a:blip r:embed="rId3">
            <a:extLst/>
          </a:blip>
          <a:stretch>
            <a:fillRect/>
          </a:stretch>
        </p:blipFill>
        <p:spPr>
          <a:xfrm>
            <a:off x="16103600" y="2451100"/>
            <a:ext cx="4272823" cy="5092700"/>
          </a:xfrm>
          <a:prstGeom prst="rect">
            <a:avLst/>
          </a:prstGeom>
          <a:ln w="12700">
            <a:miter lim="400000"/>
          </a:ln>
        </p:spPr>
      </p:pic>
      <p:pic>
        <p:nvPicPr>
          <p:cNvPr id="266" name="speaker_ages.png" descr="speaker_ages.png"/>
          <p:cNvPicPr>
            <a:picLocks noChangeAspect="1"/>
          </p:cNvPicPr>
          <p:nvPr/>
        </p:nvPicPr>
        <p:blipFill>
          <a:blip r:embed="rId4">
            <a:extLst/>
          </a:blip>
          <a:stretch>
            <a:fillRect/>
          </a:stretch>
        </p:blipFill>
        <p:spPr>
          <a:xfrm>
            <a:off x="11761904" y="8199270"/>
            <a:ext cx="7623495" cy="4792830"/>
          </a:xfrm>
          <a:prstGeom prst="rect">
            <a:avLst/>
          </a:prstGeom>
          <a:ln w="12700">
            <a:miter lim="400000"/>
          </a:ln>
        </p:spPr>
      </p:pic>
      <p:pic>
        <p:nvPicPr>
          <p:cNvPr id="267" name="towns.png" descr="towns.png"/>
          <p:cNvPicPr>
            <a:picLocks noChangeAspect="1"/>
          </p:cNvPicPr>
          <p:nvPr/>
        </p:nvPicPr>
        <p:blipFill>
          <a:blip r:embed="rId5">
            <a:extLst/>
          </a:blip>
          <a:stretch>
            <a:fillRect/>
          </a:stretch>
        </p:blipFill>
        <p:spPr>
          <a:xfrm>
            <a:off x="20701000" y="2273300"/>
            <a:ext cx="3237945" cy="916940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Who and Where are the Global Irish?"/>
          <p:cNvSpPr txBox="1"/>
          <p:nvPr>
            <p:ph type="title"/>
          </p:nvPr>
        </p:nvSpPr>
        <p:spPr>
          <a:prstGeom prst="rect">
            <a:avLst/>
          </a:prstGeom>
        </p:spPr>
        <p:txBody>
          <a:bodyPr/>
          <a:lstStyle>
            <a:lvl1pPr defTabSz="2223764">
              <a:defRPr spc="-96" sz="9120"/>
            </a:lvl1pPr>
          </a:lstStyle>
          <a:p>
            <a:pPr/>
            <a:r>
              <a:t>Preprocessing - Extract Data and Features</a:t>
            </a:r>
          </a:p>
        </p:txBody>
      </p:sp>
      <p:sp>
        <p:nvSpPr>
          <p:cNvPr id="270" name="Northern Ireland: CRN, PUL and unaffiliated, Irish, British, Northern Irish total 1.9m…"/>
          <p:cNvSpPr txBox="1"/>
          <p:nvPr>
            <p:ph type="body" sz="half" idx="1"/>
          </p:nvPr>
        </p:nvSpPr>
        <p:spPr>
          <a:xfrm>
            <a:off x="1206500" y="2475993"/>
            <a:ext cx="10490200" cy="10198101"/>
          </a:xfrm>
          <a:prstGeom prst="rect">
            <a:avLst/>
          </a:prstGeom>
        </p:spPr>
        <p:txBody>
          <a:bodyPr lIns="50800" tIns="50800" rIns="50800" bIns="50800"/>
          <a:lstStyle/>
          <a:p>
            <a:pPr marL="248652" indent="-248652" defTabSz="1511769">
              <a:spcBef>
                <a:spcPts val="2900"/>
              </a:spcBef>
              <a:buSzPct val="100000"/>
              <a:buChar char="•"/>
              <a:defRPr sz="2480">
                <a:latin typeface="Graphik Light"/>
                <a:ea typeface="Graphik Light"/>
                <a:cs typeface="Graphik Light"/>
                <a:sym typeface="Graphik Light"/>
              </a:defRPr>
            </a:pPr>
            <a:r>
              <a:t>.wav sound files as the source data from Hickey, the book having a CD with sound files, visualisation files and Java code, but nothing like the open-source libraries that Python has</a:t>
            </a:r>
          </a:p>
          <a:p>
            <a:pPr marL="248652" indent="-248652" defTabSz="1511769">
              <a:spcBef>
                <a:spcPts val="2900"/>
              </a:spcBef>
              <a:buSzPct val="100000"/>
              <a:buChar char="•"/>
              <a:defRPr sz="2480">
                <a:latin typeface="Graphik Light"/>
                <a:ea typeface="Graphik Light"/>
                <a:cs typeface="Graphik Light"/>
                <a:sym typeface="Graphik Light"/>
              </a:defRPr>
            </a:pPr>
            <a:r>
              <a:t>Each file has one speaker repeating scripted standard sentences</a:t>
            </a:r>
          </a:p>
          <a:p>
            <a:pPr marL="248652" indent="-248652" defTabSz="1511769">
              <a:spcBef>
                <a:spcPts val="2900"/>
              </a:spcBef>
              <a:buSzPct val="100000"/>
              <a:buChar char="•"/>
              <a:defRPr sz="2480">
                <a:latin typeface="Graphik Light"/>
                <a:ea typeface="Graphik Light"/>
                <a:cs typeface="Graphik Light"/>
                <a:sym typeface="Graphik Light"/>
              </a:defRPr>
            </a:pPr>
            <a:r>
              <a:t>librosa library used for this, the most common in the research literature</a:t>
            </a:r>
          </a:p>
          <a:p>
            <a:pPr marL="248652" indent="-248652" defTabSz="1511769">
              <a:spcBef>
                <a:spcPts val="2900"/>
              </a:spcBef>
              <a:buSzPct val="100000"/>
              <a:buChar char="•"/>
              <a:defRPr sz="2480">
                <a:latin typeface="Graphik Light"/>
                <a:ea typeface="Graphik Light"/>
                <a:cs typeface="Graphik Light"/>
                <a:sym typeface="Graphik Light"/>
              </a:defRPr>
            </a:pPr>
            <a:r>
              <a:t>Jupyter notebook per county dataset, here Antrim/Belfast (ANT) and Dublin city and county (DUB)</a:t>
            </a:r>
          </a:p>
          <a:p>
            <a:pPr marL="248652" indent="-248652" defTabSz="1511769">
              <a:spcBef>
                <a:spcPts val="2900"/>
              </a:spcBef>
              <a:buSzPct val="100000"/>
              <a:buChar char="•"/>
              <a:defRPr sz="2480">
                <a:latin typeface="Graphik Light"/>
                <a:ea typeface="Graphik Light"/>
                <a:cs typeface="Graphik Light"/>
                <a:sym typeface="Graphik Light"/>
              </a:defRPr>
            </a:pPr>
            <a:r>
              <a:t>Detect the length of the sound file in seconds</a:t>
            </a:r>
          </a:p>
          <a:p>
            <a:pPr marL="248652" indent="-248652" defTabSz="1511769">
              <a:spcBef>
                <a:spcPts val="2900"/>
              </a:spcBef>
              <a:buSzPct val="100000"/>
              <a:buChar char="•"/>
              <a:defRPr sz="2480">
                <a:latin typeface="Graphik Light"/>
                <a:ea typeface="Graphik Light"/>
                <a:cs typeface="Graphik Light"/>
                <a:sym typeface="Graphik Light"/>
              </a:defRPr>
            </a:pPr>
            <a:r>
              <a:t>Check if the file is wav, as some are mislabelled and are really .mp3 and if so, convert to .wav</a:t>
            </a:r>
          </a:p>
          <a:p>
            <a:pPr marL="248652" indent="-248652" defTabSz="1511769">
              <a:spcBef>
                <a:spcPts val="2900"/>
              </a:spcBef>
              <a:buSzPct val="100000"/>
              <a:buChar char="•"/>
              <a:defRPr sz="2480">
                <a:latin typeface="Graphik Light"/>
                <a:ea typeface="Graphik Light"/>
                <a:cs typeface="Graphik Light"/>
                <a:sym typeface="Graphik Light"/>
              </a:defRPr>
            </a:pPr>
            <a:r>
              <a:t>Filenames encode the metadata e.g.DUB_Artane_M_20_(2).wav here,  shows county Dublin  ('DUB' or 'ANT' or 'BEL'), unstructured town or suburb name, gender code  ('M' or 'F'),  age range code and a count</a:t>
            </a:r>
          </a:p>
          <a:p>
            <a:pPr marL="248652" indent="-248652" defTabSz="1511769">
              <a:spcBef>
                <a:spcPts val="2900"/>
              </a:spcBef>
              <a:buSzPct val="100000"/>
              <a:buChar char="•"/>
              <a:defRPr sz="2480">
                <a:latin typeface="Graphik Light"/>
                <a:ea typeface="Graphik Light"/>
                <a:cs typeface="Graphik Light"/>
                <a:sym typeface="Graphik Light"/>
              </a:defRPr>
            </a:pPr>
            <a:r>
              <a:t>The metadata for each file is extracted to a Pandas DataFrame along with the raw sound data</a:t>
            </a:r>
          </a:p>
          <a:p>
            <a:pPr marL="248652" indent="-248652" defTabSz="1511769">
              <a:spcBef>
                <a:spcPts val="2900"/>
              </a:spcBef>
              <a:buSzPct val="100000"/>
              <a:buChar char="•"/>
              <a:defRPr sz="2480">
                <a:latin typeface="Graphik Light"/>
                <a:ea typeface="Graphik Light"/>
                <a:cs typeface="Graphik Light"/>
                <a:sym typeface="Graphik Light"/>
              </a:defRPr>
            </a:pPr>
            <a:r>
              <a:t>Sample data is sound wave value against time, graphed here for 1 second</a:t>
            </a:r>
          </a:p>
        </p:txBody>
      </p:sp>
      <p:sp>
        <p:nvSpPr>
          <p:cNvPr id="271" name="01"/>
          <p:cNvSpPr txBox="1"/>
          <p:nvPr>
            <p:ph type="sldNum" sz="quarter" idx="2"/>
          </p:nvPr>
        </p:nvSpPr>
        <p:spPr>
          <a:xfrm>
            <a:off x="23558500" y="12458700"/>
            <a:ext cx="369824"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2" name="wave.jpg" descr="wave.jpg"/>
          <p:cNvPicPr>
            <a:picLocks noChangeAspect="1"/>
          </p:cNvPicPr>
          <p:nvPr/>
        </p:nvPicPr>
        <p:blipFill>
          <a:blip r:embed="rId2">
            <a:extLst/>
          </a:blip>
          <a:stretch>
            <a:fillRect/>
          </a:stretch>
        </p:blipFill>
        <p:spPr>
          <a:xfrm>
            <a:off x="12105220" y="4757108"/>
            <a:ext cx="11554880" cy="6221084"/>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Who and Where are the Global Irish?"/>
          <p:cNvSpPr txBox="1"/>
          <p:nvPr>
            <p:ph type="title"/>
          </p:nvPr>
        </p:nvSpPr>
        <p:spPr>
          <a:xfrm>
            <a:off x="1206500" y="622300"/>
            <a:ext cx="21971000" cy="1689100"/>
          </a:xfrm>
          <a:prstGeom prst="rect">
            <a:avLst/>
          </a:prstGeom>
        </p:spPr>
        <p:txBody>
          <a:bodyPr/>
          <a:lstStyle>
            <a:lvl1pPr defTabSz="2223764">
              <a:defRPr spc="-96" sz="9120"/>
            </a:lvl1pPr>
          </a:lstStyle>
          <a:p>
            <a:pPr/>
            <a:r>
              <a:t>Preprocessing - Calculate Sound Features</a:t>
            </a:r>
          </a:p>
        </p:txBody>
      </p:sp>
      <p:sp>
        <p:nvSpPr>
          <p:cNvPr id="275" name="Northern Ireland: CRN, PUL and unaffiliated, Irish, British, Northern Irish total 1.9m…"/>
          <p:cNvSpPr txBox="1"/>
          <p:nvPr>
            <p:ph type="body" sz="half" idx="1"/>
          </p:nvPr>
        </p:nvSpPr>
        <p:spPr>
          <a:xfrm>
            <a:off x="1206500" y="2475993"/>
            <a:ext cx="10490200" cy="10198101"/>
          </a:xfrm>
          <a:prstGeom prst="rect">
            <a:avLst/>
          </a:prstGeom>
        </p:spPr>
        <p:txBody>
          <a:bodyPr lIns="50800" tIns="50800" rIns="50800" bIns="50800"/>
          <a:lstStyle/>
          <a:p>
            <a:pPr defTabSz="167274">
              <a:lnSpc>
                <a:spcPct val="90000"/>
              </a:lnSpc>
              <a:defRPr spc="-84" sz="4284"/>
            </a:pPr>
            <a:r>
              <a:t>From the sound recording, librosa is used to calculate a Mel Frequency Cepstrum Coefficients (MFCC), commonly used in telecoms, seismic and speech data analysis</a:t>
            </a:r>
          </a:p>
          <a:p>
            <a:pPr defTabSz="167274">
              <a:lnSpc>
                <a:spcPct val="90000"/>
              </a:lnSpc>
              <a:defRPr spc="-84" sz="4284"/>
            </a:pPr>
          </a:p>
          <a:p>
            <a:pPr defTabSz="167274">
              <a:lnSpc>
                <a:spcPct val="90000"/>
              </a:lnSpc>
              <a:defRPr spc="-84" sz="4284"/>
            </a:pPr>
            <a:r>
              <a:t>MFCC is calculated using a linear cosine transform of a log power spectrum on a nonlinear mel scale of frequency.</a:t>
            </a:r>
          </a:p>
          <a:p>
            <a:pPr defTabSz="167274">
              <a:lnSpc>
                <a:spcPct val="90000"/>
              </a:lnSpc>
              <a:defRPr spc="-84" sz="4284"/>
            </a:pPr>
          </a:p>
          <a:p>
            <a:pPr defTabSz="167274">
              <a:lnSpc>
                <a:spcPct val="90000"/>
              </a:lnSpc>
              <a:defRPr spc="-84" sz="4284"/>
            </a:pPr>
          </a:p>
          <a:p>
            <a:pPr defTabSz="167274">
              <a:lnSpc>
                <a:spcPct val="90000"/>
              </a:lnSpc>
              <a:defRPr spc="-84" sz="4284"/>
            </a:pPr>
            <a:r>
              <a:t>x-axis = time</a:t>
            </a:r>
          </a:p>
          <a:p>
            <a:pPr defTabSz="167274">
              <a:lnSpc>
                <a:spcPct val="90000"/>
              </a:lnSpc>
              <a:defRPr spc="-84" sz="4284"/>
            </a:pPr>
            <a:r>
              <a:t>y-axis = the frequency in Hz on a mel scale, a log scale that matches human sound perception</a:t>
            </a:r>
          </a:p>
          <a:p>
            <a:pPr defTabSz="167274">
              <a:lnSpc>
                <a:spcPct val="90000"/>
              </a:lnSpc>
              <a:defRPr spc="-84" sz="4284"/>
            </a:pPr>
            <a:r>
              <a:t>hue = power, the original x value squared</a:t>
            </a:r>
          </a:p>
        </p:txBody>
      </p:sp>
      <p:sp>
        <p:nvSpPr>
          <p:cNvPr id="276" name="01"/>
          <p:cNvSpPr txBox="1"/>
          <p:nvPr>
            <p:ph type="sldNum" sz="quarter" idx="2"/>
          </p:nvPr>
        </p:nvSpPr>
        <p:spPr>
          <a:xfrm>
            <a:off x="23558500" y="12458700"/>
            <a:ext cx="37058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7" name="wave.jpg" descr="wave.jpg"/>
          <p:cNvPicPr>
            <a:picLocks noChangeAspect="1"/>
          </p:cNvPicPr>
          <p:nvPr/>
        </p:nvPicPr>
        <p:blipFill>
          <a:blip r:embed="rId2">
            <a:extLst/>
          </a:blip>
          <a:stretch>
            <a:fillRect/>
          </a:stretch>
        </p:blipFill>
        <p:spPr>
          <a:xfrm>
            <a:off x="12562749" y="2221951"/>
            <a:ext cx="10614751" cy="5714923"/>
          </a:xfrm>
          <a:prstGeom prst="rect">
            <a:avLst/>
          </a:prstGeom>
          <a:ln w="12700">
            <a:miter lim="400000"/>
          </a:ln>
        </p:spPr>
      </p:pic>
      <p:pic>
        <p:nvPicPr>
          <p:cNvPr id="278" name="mfcc.jpg" descr="mfcc.jpg"/>
          <p:cNvPicPr>
            <a:picLocks noChangeAspect="1"/>
          </p:cNvPicPr>
          <p:nvPr/>
        </p:nvPicPr>
        <p:blipFill>
          <a:blip r:embed="rId3">
            <a:extLst/>
          </a:blip>
          <a:stretch>
            <a:fillRect/>
          </a:stretch>
        </p:blipFill>
        <p:spPr>
          <a:xfrm>
            <a:off x="12556942" y="8058225"/>
            <a:ext cx="10618661" cy="553187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Who and Where are the Global Irish?"/>
          <p:cNvSpPr txBox="1"/>
          <p:nvPr>
            <p:ph type="title"/>
          </p:nvPr>
        </p:nvSpPr>
        <p:spPr>
          <a:xfrm>
            <a:off x="660400" y="901700"/>
            <a:ext cx="21971000" cy="1689100"/>
          </a:xfrm>
          <a:prstGeom prst="rect">
            <a:avLst/>
          </a:prstGeom>
        </p:spPr>
        <p:txBody>
          <a:bodyPr/>
          <a:lstStyle>
            <a:lvl1pPr defTabSz="2200599">
              <a:defRPr sz="9500"/>
            </a:lvl1pPr>
          </a:lstStyle>
          <a:p>
            <a:pPr/>
            <a:r>
              <a:t>About Me  </a:t>
            </a:r>
          </a:p>
        </p:txBody>
      </p:sp>
      <p:sp>
        <p:nvSpPr>
          <p:cNvPr id="179" name="Northern Ireland: CRN, PUL and unaffiliated, Irish, British, Northern Irish total 1.9m…"/>
          <p:cNvSpPr txBox="1"/>
          <p:nvPr>
            <p:ph type="body" sz="half" idx="1"/>
          </p:nvPr>
        </p:nvSpPr>
        <p:spPr>
          <a:xfrm>
            <a:off x="10580488" y="3614423"/>
            <a:ext cx="12484101" cy="7416801"/>
          </a:xfrm>
          <a:prstGeom prst="rect">
            <a:avLst/>
          </a:prstGeom>
        </p:spPr>
        <p:txBody>
          <a:bodyPr lIns="50800" tIns="50800" rIns="50800" bIns="50800"/>
          <a:lstStyle>
            <a:lvl1pPr marL="401052" indent="-401052" defTabSz="2438337">
              <a:spcBef>
                <a:spcPts val="4700"/>
              </a:spcBef>
              <a:buSzPct val="100000"/>
              <a:buChar char="•"/>
              <a:defRPr sz="4000">
                <a:latin typeface="Graphik Light"/>
                <a:ea typeface="Graphik Light"/>
                <a:cs typeface="Graphik Light"/>
                <a:sym typeface="Graphik Light"/>
              </a:defRPr>
            </a:lvl1pPr>
          </a:lstStyle>
          <a:p>
            <a:pPr/>
            <a:r>
              <a:t>Born and raised... where?</a:t>
            </a:r>
          </a:p>
        </p:txBody>
      </p:sp>
      <p:sp>
        <p:nvSpPr>
          <p:cNvPr id="180" name="01"/>
          <p:cNvSpPr txBox="1"/>
          <p:nvPr>
            <p:ph type="sldNum" sz="quarter" idx="2"/>
          </p:nvPr>
        </p:nvSpPr>
        <p:spPr>
          <a:xfrm>
            <a:off x="23558500" y="12458700"/>
            <a:ext cx="255016"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1" name="Beaker_(Muppet)-en.jpg" descr="Beaker_(Muppet)-en.jpg"/>
          <p:cNvPicPr>
            <a:picLocks noChangeAspect="1"/>
          </p:cNvPicPr>
          <p:nvPr/>
        </p:nvPicPr>
        <p:blipFill>
          <a:blip r:embed="rId2">
            <a:extLst/>
          </a:blip>
          <a:stretch>
            <a:fillRect/>
          </a:stretch>
        </p:blipFill>
        <p:spPr>
          <a:xfrm>
            <a:off x="3759200" y="3617190"/>
            <a:ext cx="5181600" cy="7419110"/>
          </a:xfrm>
          <a:prstGeom prst="rect">
            <a:avLst/>
          </a:prstGeom>
          <a:ln w="12700">
            <a:miter lim="400000"/>
          </a:ln>
        </p:spPr>
      </p:pic>
      <p:sp>
        <p:nvSpPr>
          <p:cNvPr id="182" name="databeaker@gmail.com"/>
          <p:cNvSpPr txBox="1"/>
          <p:nvPr/>
        </p:nvSpPr>
        <p:spPr>
          <a:xfrm>
            <a:off x="878713" y="11264900"/>
            <a:ext cx="10769601" cy="175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lnSpc>
                <a:spcPct val="90000"/>
              </a:lnSpc>
              <a:spcBef>
                <a:spcPts val="0"/>
              </a:spcBef>
              <a:defRPr spc="-500" sz="10000">
                <a:solidFill>
                  <a:srgbClr val="FFFFFF"/>
                </a:solidFill>
              </a:defRPr>
            </a:pPr>
            <a:r>
              <a:rPr spc="-400" sz="8000" u="sng">
                <a:solidFill>
                  <a:srgbClr val="0000FF"/>
                </a:solidFill>
                <a:uFill>
                  <a:solidFill>
                    <a:srgbClr val="0000FF"/>
                  </a:solidFill>
                </a:uFill>
                <a:hlinkClick r:id="rId3" invalidUrl="" action="" tgtFrame="" tooltip="" history="1" highlightClick="0" endSnd="0"/>
              </a:rPr>
              <a:t>databeaker@gmail.com</a:t>
            </a:r>
            <a:r>
              <a: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Who and Where are the Global Irish?"/>
          <p:cNvSpPr txBox="1"/>
          <p:nvPr>
            <p:ph type="title"/>
          </p:nvPr>
        </p:nvSpPr>
        <p:spPr>
          <a:xfrm>
            <a:off x="1104900" y="673100"/>
            <a:ext cx="21971000" cy="1689100"/>
          </a:xfrm>
          <a:prstGeom prst="rect">
            <a:avLst/>
          </a:prstGeom>
        </p:spPr>
        <p:txBody>
          <a:bodyPr/>
          <a:lstStyle>
            <a:lvl1pPr defTabSz="1227703">
              <a:defRPr spc="-53" sz="5035"/>
            </a:lvl1pPr>
          </a:lstStyle>
          <a:p>
            <a:pPr/>
            <a:r>
              <a:t>Estimates - Data</a:t>
            </a:r>
          </a:p>
        </p:txBody>
      </p:sp>
      <p:sp>
        <p:nvSpPr>
          <p:cNvPr id="281" name="Northern Ireland: CRN, PUL and unaffiliated, Irish, British, Northern Irish total 1.9m…"/>
          <p:cNvSpPr txBox="1"/>
          <p:nvPr>
            <p:ph type="body" idx="1"/>
          </p:nvPr>
        </p:nvSpPr>
        <p:spPr>
          <a:xfrm>
            <a:off x="1206500" y="2501393"/>
            <a:ext cx="21971000" cy="8256014"/>
          </a:xfrm>
          <a:prstGeom prst="rect">
            <a:avLst/>
          </a:prstGeom>
        </p:spPr>
        <p:txBody>
          <a:bodyPr lIns="50800" tIns="50800" rIns="50800" bIns="50800"/>
          <a:lstStyle/>
          <a:p>
            <a:pPr marL="340894" indent="-340894" defTabSz="2072587">
              <a:spcBef>
                <a:spcPts val="3900"/>
              </a:spcBef>
              <a:buSzPct val="100000"/>
              <a:buChar char="•"/>
              <a:defRPr sz="3400">
                <a:latin typeface="Graphik Light"/>
                <a:ea typeface="Graphik Light"/>
                <a:cs typeface="Graphik Light"/>
                <a:sym typeface="Graphik Light"/>
              </a:defRPr>
            </a:pPr>
            <a:r>
              <a:t>Each speaker recording is split into samples of 1 second, literature shows ranges from 0.5 to 4 seconds</a:t>
            </a:r>
          </a:p>
          <a:p>
            <a:pPr marL="340894" indent="-340894" defTabSz="2072587">
              <a:spcBef>
                <a:spcPts val="3900"/>
              </a:spcBef>
              <a:buSzPct val="100000"/>
              <a:buChar char="•"/>
              <a:defRPr sz="3400">
                <a:latin typeface="Graphik Light"/>
                <a:ea typeface="Graphik Light"/>
                <a:cs typeface="Graphik Light"/>
                <a:sym typeface="Graphik Light"/>
              </a:defRPr>
            </a:pPr>
            <a:r>
              <a:t>MFCC for 20 sub-periods are calculated, the librosa default value, so around 50 milliseconds each</a:t>
            </a:r>
          </a:p>
          <a:p>
            <a:pPr marL="340894" indent="-340894" defTabSz="2072587">
              <a:spcBef>
                <a:spcPts val="3900"/>
              </a:spcBef>
              <a:buSzPct val="100000"/>
              <a:buChar char="•"/>
              <a:defRPr sz="3400">
                <a:latin typeface="Graphik Light"/>
                <a:ea typeface="Graphik Light"/>
                <a:cs typeface="Graphik Light"/>
                <a:sym typeface="Graphik Light"/>
              </a:defRPr>
            </a:pPr>
            <a:r>
              <a:t>Accent classification for the Belfast or Dublin datasets, binary variable (0/1) as Y variable</a:t>
            </a:r>
          </a:p>
          <a:p>
            <a:pPr marL="340894" indent="-340894" defTabSz="2072587">
              <a:spcBef>
                <a:spcPts val="3900"/>
              </a:spcBef>
              <a:buSzPct val="100000"/>
              <a:buChar char="•"/>
              <a:defRPr sz="3400">
                <a:latin typeface="Graphik Light"/>
                <a:ea typeface="Graphik Light"/>
                <a:cs typeface="Graphik Light"/>
                <a:sym typeface="Graphik Light"/>
              </a:defRPr>
            </a:pPr>
            <a:r>
              <a:t>Age and gender as categorical X variables</a:t>
            </a:r>
          </a:p>
          <a:p>
            <a:pPr marL="340894" indent="-340894" defTabSz="2072587">
              <a:spcBef>
                <a:spcPts val="3900"/>
              </a:spcBef>
              <a:buSzPct val="100000"/>
              <a:buChar char="•"/>
              <a:defRPr sz="3400">
                <a:latin typeface="Graphik Light"/>
                <a:ea typeface="Graphik Light"/>
                <a:cs typeface="Graphik Light"/>
                <a:sym typeface="Graphik Light"/>
              </a:defRPr>
            </a:pPr>
            <a:r>
              <a:t>From the speech sample, the MFCC, MFCC delta (lagged values) and MFCC delta 2 (lagged two periods) are numerical X variables </a:t>
            </a:r>
          </a:p>
          <a:p>
            <a:pPr marL="340894" indent="-340894" defTabSz="2072587">
              <a:spcBef>
                <a:spcPts val="3900"/>
              </a:spcBef>
              <a:buSzPct val="100000"/>
              <a:buChar char="•"/>
              <a:defRPr sz="3400">
                <a:latin typeface="Graphik Light"/>
                <a:ea typeface="Graphik Light"/>
                <a:cs typeface="Graphik Light"/>
                <a:sym typeface="Graphik Light"/>
              </a:defRPr>
            </a:pPr>
            <a:r>
              <a:t>The risk exists that the difference may be from recording equipment used generating distinctive sounds</a:t>
            </a:r>
          </a:p>
          <a:p>
            <a:pPr marL="340894" indent="-340894" defTabSz="2072587">
              <a:spcBef>
                <a:spcPts val="3900"/>
              </a:spcBef>
              <a:buSzPct val="100000"/>
              <a:buChar char="•"/>
              <a:defRPr sz="3400">
                <a:latin typeface="Graphik Light"/>
                <a:ea typeface="Graphik Light"/>
                <a:cs typeface="Graphik Light"/>
                <a:sym typeface="Graphik Light"/>
              </a:defRPr>
            </a:pPr>
            <a:r>
              <a:t>Forward-stepwise estimation - start with simple models, then add more variables and see if the performance improves</a:t>
            </a:r>
          </a:p>
        </p:txBody>
      </p:sp>
      <p:sp>
        <p:nvSpPr>
          <p:cNvPr id="282" name="01"/>
          <p:cNvSpPr txBox="1"/>
          <p:nvPr>
            <p:ph type="sldNum" sz="quarter" idx="2"/>
          </p:nvPr>
        </p:nvSpPr>
        <p:spPr>
          <a:xfrm>
            <a:off x="23558500" y="12458700"/>
            <a:ext cx="426720"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Who and Where are the Global Irish?"/>
          <p:cNvSpPr txBox="1"/>
          <p:nvPr>
            <p:ph type="title"/>
          </p:nvPr>
        </p:nvSpPr>
        <p:spPr>
          <a:prstGeom prst="rect">
            <a:avLst/>
          </a:prstGeom>
        </p:spPr>
        <p:txBody>
          <a:bodyPr/>
          <a:lstStyle>
            <a:lvl1pPr defTabSz="2316421">
              <a:defRPr sz="9500"/>
            </a:lvl1pPr>
          </a:lstStyle>
          <a:p>
            <a:pPr/>
            <a:r>
              <a:t>Classification Metrics</a:t>
            </a:r>
          </a:p>
        </p:txBody>
      </p:sp>
      <p:sp>
        <p:nvSpPr>
          <p:cNvPr id="285" name="Northern Ireland: CRN, PUL and unaffiliated, Irish, British, Northern Irish total 1.9m…"/>
          <p:cNvSpPr txBox="1"/>
          <p:nvPr>
            <p:ph type="body" sz="half" idx="1"/>
          </p:nvPr>
        </p:nvSpPr>
        <p:spPr>
          <a:xfrm>
            <a:off x="1206500" y="2729993"/>
            <a:ext cx="10820400" cy="9728201"/>
          </a:xfrm>
          <a:prstGeom prst="rect">
            <a:avLst/>
          </a:prstGeom>
        </p:spPr>
        <p:txBody>
          <a:bodyPr lIns="50800" tIns="50800" rIns="50800" bIns="50800"/>
          <a:lstStyle/>
          <a:p>
            <a:pPr marL="280736" indent="-280736" defTabSz="1706836">
              <a:spcBef>
                <a:spcPts val="3200"/>
              </a:spcBef>
              <a:buSzPct val="100000"/>
              <a:buChar char="•"/>
              <a:defRPr sz="2800">
                <a:latin typeface="Graphik Light"/>
                <a:ea typeface="Graphik Light"/>
                <a:cs typeface="Graphik Light"/>
                <a:sym typeface="Graphik Light"/>
              </a:defRPr>
            </a:pPr>
            <a:r>
              <a:t>Classification metrics calculations come from scikit-learn library also</a:t>
            </a:r>
          </a:p>
          <a:p>
            <a:pPr marL="280736" indent="-280736" defTabSz="1706836">
              <a:spcBef>
                <a:spcPts val="3200"/>
              </a:spcBef>
              <a:buSzPct val="100000"/>
              <a:buChar char="•"/>
              <a:defRPr sz="2800">
                <a:latin typeface="Graphik Light"/>
                <a:ea typeface="Graphik Light"/>
                <a:cs typeface="Graphik Light"/>
                <a:sym typeface="Graphik Light"/>
              </a:defRPr>
            </a:pPr>
            <a:r>
              <a:t>Note that the two classes are </a:t>
            </a:r>
            <a:r>
              <a:rPr i="1">
                <a:latin typeface="Graphik"/>
                <a:ea typeface="Graphik"/>
                <a:cs typeface="Graphik"/>
                <a:sym typeface="Graphik"/>
              </a:rPr>
              <a:t>imbalanced</a:t>
            </a:r>
            <a:r>
              <a:t>, significantly different from equal numbers, so the adjustment is needed in the model estimation e.g. </a:t>
            </a:r>
            <a:br/>
            <a:r>
              <a:t>lr3 = LogisticRegression(...class_weight='balanced')</a:t>
            </a:r>
          </a:p>
          <a:p>
            <a:pPr marL="280736" indent="-280736" defTabSz="1706836">
              <a:spcBef>
                <a:spcPts val="3200"/>
              </a:spcBef>
              <a:buSzPct val="100000"/>
              <a:buChar char="•"/>
              <a:defRPr sz="2800">
                <a:latin typeface="Graphik Light"/>
                <a:ea typeface="Graphik Light"/>
                <a:cs typeface="Graphik Light"/>
                <a:sym typeface="Graphik Light"/>
              </a:defRPr>
            </a:pPr>
            <a:r>
              <a:t>Confusion Matrix -  a table that categorises predictions as True or False by output, shown for log reg model 2, X = MFCC</a:t>
            </a:r>
            <a:br/>
            <a:r>
              <a:t>True Negative = </a:t>
            </a:r>
            <a:br/>
            <a:r>
              <a:t>True Positive = </a:t>
            </a:r>
            <a:br/>
            <a:r>
              <a:t>False Negative = </a:t>
            </a:r>
            <a:br/>
            <a:r>
              <a:t>False Positive =  </a:t>
            </a:r>
          </a:p>
          <a:p>
            <a:pPr marL="280736" indent="-280736" defTabSz="1706836">
              <a:spcBef>
                <a:spcPts val="3200"/>
              </a:spcBef>
              <a:buSzPct val="100000"/>
              <a:buChar char="•"/>
              <a:defRPr sz="2800">
                <a:latin typeface="Graphik Light"/>
                <a:ea typeface="Graphik Light"/>
                <a:cs typeface="Graphik Light"/>
                <a:sym typeface="Graphik Light"/>
              </a:defRPr>
            </a:pPr>
            <a:r>
              <a:t>classification_report gives summary statistics e.g. </a:t>
            </a:r>
            <a:br/>
            <a:r>
              <a:t>Accuracy = TN + TP / (TN+TP+FN+FP) = </a:t>
            </a:r>
          </a:p>
          <a:p>
            <a:pPr marL="280736" indent="-280736" defTabSz="1706836">
              <a:spcBef>
                <a:spcPts val="3200"/>
              </a:spcBef>
              <a:buSzPct val="100000"/>
              <a:buChar char="•"/>
              <a:defRPr sz="2800">
                <a:latin typeface="Graphik Light"/>
                <a:ea typeface="Graphik Light"/>
                <a:cs typeface="Graphik Light"/>
                <a:sym typeface="Graphik Light"/>
              </a:defRPr>
            </a:pPr>
          </a:p>
        </p:txBody>
      </p:sp>
      <p:sp>
        <p:nvSpPr>
          <p:cNvPr id="286" name="01"/>
          <p:cNvSpPr txBox="1"/>
          <p:nvPr>
            <p:ph type="sldNum" sz="quarter" idx="2"/>
          </p:nvPr>
        </p:nvSpPr>
        <p:spPr>
          <a:xfrm>
            <a:off x="23558500" y="12458700"/>
            <a:ext cx="356362"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7" name="lr2_confusion_matrix.jpg" descr="lr2_confusion_matrix.jpg"/>
          <p:cNvPicPr>
            <a:picLocks noChangeAspect="1"/>
          </p:cNvPicPr>
          <p:nvPr/>
        </p:nvPicPr>
        <p:blipFill>
          <a:blip r:embed="rId2">
            <a:extLst/>
          </a:blip>
          <a:stretch>
            <a:fillRect/>
          </a:stretch>
        </p:blipFill>
        <p:spPr>
          <a:xfrm>
            <a:off x="14702811" y="2323481"/>
            <a:ext cx="8474689" cy="7163419"/>
          </a:xfrm>
          <a:prstGeom prst="rect">
            <a:avLst/>
          </a:prstGeom>
          <a:ln w="12700">
            <a:miter lim="400000"/>
          </a:ln>
        </p:spPr>
      </p:pic>
      <p:pic>
        <p:nvPicPr>
          <p:cNvPr id="288" name="class_report.jpg" descr="class_report.jpg"/>
          <p:cNvPicPr>
            <a:picLocks noChangeAspect="1"/>
          </p:cNvPicPr>
          <p:nvPr/>
        </p:nvPicPr>
        <p:blipFill>
          <a:blip r:embed="rId3">
            <a:extLst/>
          </a:blip>
          <a:stretch>
            <a:fillRect/>
          </a:stretch>
        </p:blipFill>
        <p:spPr>
          <a:xfrm>
            <a:off x="14706600" y="9857099"/>
            <a:ext cx="8470900" cy="34017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Who and Where are the Global Irish?"/>
          <p:cNvSpPr txBox="1"/>
          <p:nvPr>
            <p:ph type="title"/>
          </p:nvPr>
        </p:nvSpPr>
        <p:spPr>
          <a:prstGeom prst="rect">
            <a:avLst/>
          </a:prstGeom>
        </p:spPr>
        <p:txBody>
          <a:bodyPr/>
          <a:lstStyle>
            <a:lvl1pPr defTabSz="2316421">
              <a:defRPr sz="9500"/>
            </a:lvl1pPr>
          </a:lstStyle>
          <a:p>
            <a:pPr/>
            <a:r>
              <a:t>Classification Metrics</a:t>
            </a:r>
          </a:p>
        </p:txBody>
      </p:sp>
      <p:sp>
        <p:nvSpPr>
          <p:cNvPr id="291" name="Northern Ireland: CRN, PUL and unaffiliated, Irish, British, Northern Irish total 1.9m…"/>
          <p:cNvSpPr txBox="1"/>
          <p:nvPr>
            <p:ph type="body" sz="half" idx="1"/>
          </p:nvPr>
        </p:nvSpPr>
        <p:spPr>
          <a:xfrm>
            <a:off x="1206500" y="2729993"/>
            <a:ext cx="10820400" cy="9728201"/>
          </a:xfrm>
          <a:prstGeom prst="rect">
            <a:avLst/>
          </a:prstGeom>
        </p:spPr>
        <p:txBody>
          <a:bodyPr lIns="50800" tIns="50800" rIns="50800" bIns="50800"/>
          <a:lstStyle/>
          <a:p>
            <a:pPr marL="292768" indent="-292768" defTabSz="1779986">
              <a:spcBef>
                <a:spcPts val="3400"/>
              </a:spcBef>
              <a:buSzPct val="100000"/>
              <a:buChar char="•"/>
              <a:defRPr sz="2920">
                <a:latin typeface="Graphik Light"/>
                <a:ea typeface="Graphik Light"/>
                <a:cs typeface="Graphik Light"/>
                <a:sym typeface="Graphik Light"/>
              </a:defRPr>
            </a:pPr>
            <a:r>
              <a:t>Classification metrics calculations come from scikit-learn library also</a:t>
            </a:r>
          </a:p>
          <a:p>
            <a:pPr marL="292768" indent="-292768" defTabSz="1779986">
              <a:spcBef>
                <a:spcPts val="3400"/>
              </a:spcBef>
              <a:buSzPct val="100000"/>
              <a:buChar char="•"/>
              <a:defRPr sz="2920">
                <a:latin typeface="Graphik Light"/>
                <a:ea typeface="Graphik Light"/>
                <a:cs typeface="Graphik Light"/>
                <a:sym typeface="Graphik Light"/>
              </a:defRPr>
            </a:pPr>
            <a:r>
              <a:t>Note that the two classes are </a:t>
            </a:r>
            <a:r>
              <a:rPr i="1">
                <a:latin typeface="Graphik"/>
                <a:ea typeface="Graphik"/>
                <a:cs typeface="Graphik"/>
                <a:sym typeface="Graphik"/>
              </a:rPr>
              <a:t>imbalanced</a:t>
            </a:r>
            <a:r>
              <a:t>, significantly different from equal numbers, so the adjustment is needed in the model estimation e.g. </a:t>
            </a:r>
            <a:br/>
            <a:r>
              <a:t>lr3 = LogisticRegression(...class_weight='balanced')  </a:t>
            </a:r>
          </a:p>
          <a:p>
            <a:pPr marL="292768" indent="-292768" defTabSz="1779986">
              <a:spcBef>
                <a:spcPts val="3400"/>
              </a:spcBef>
              <a:buSzPct val="100000"/>
              <a:buChar char="•"/>
              <a:defRPr sz="2920">
                <a:latin typeface="Graphik Light"/>
                <a:ea typeface="Graphik Light"/>
                <a:cs typeface="Graphik Light"/>
                <a:sym typeface="Graphik Light"/>
              </a:defRPr>
            </a:pPr>
            <a:r>
              <a:t>Confusion Matrix -  a table that categorises predictions as True or False by output, shown for log reg model 2, X = MFCC</a:t>
            </a:r>
            <a:br/>
            <a:r>
              <a:t>True Negative = 2582</a:t>
            </a:r>
            <a:br/>
            <a:r>
              <a:t>True Positive = 1181</a:t>
            </a:r>
            <a:br/>
            <a:r>
              <a:t>False Negative = 134</a:t>
            </a:r>
            <a:br/>
            <a:r>
              <a:t>False Positive = 562 </a:t>
            </a:r>
          </a:p>
          <a:p>
            <a:pPr marL="292768" indent="-292768" defTabSz="1779986">
              <a:spcBef>
                <a:spcPts val="3400"/>
              </a:spcBef>
              <a:buSzPct val="100000"/>
              <a:buChar char="•"/>
              <a:defRPr sz="2920">
                <a:latin typeface="Graphik Light"/>
                <a:ea typeface="Graphik Light"/>
                <a:cs typeface="Graphik Light"/>
                <a:sym typeface="Graphik Light"/>
              </a:defRPr>
            </a:pPr>
            <a:r>
              <a:t>classification_report gives summary statistics e.g. </a:t>
            </a:r>
            <a:br/>
            <a:r>
              <a:t>Accuracy = TN + TP / (TN+TP+FN+FP) = 84.4%</a:t>
            </a:r>
          </a:p>
          <a:p>
            <a:pPr marL="292768" indent="-292768" defTabSz="1779986">
              <a:spcBef>
                <a:spcPts val="3400"/>
              </a:spcBef>
              <a:buSzPct val="100000"/>
              <a:buChar char="•"/>
              <a:defRPr sz="2920">
                <a:latin typeface="Graphik Light"/>
                <a:ea typeface="Graphik Light"/>
                <a:cs typeface="Graphik Light"/>
                <a:sym typeface="Graphik Light"/>
              </a:defRPr>
            </a:pPr>
            <a:r>
              <a:t>Precision, Recall, F1 are calculated also - whether they are useful depends on the cost or effect of an error</a:t>
            </a:r>
          </a:p>
        </p:txBody>
      </p:sp>
      <p:sp>
        <p:nvSpPr>
          <p:cNvPr id="292" name="01"/>
          <p:cNvSpPr txBox="1"/>
          <p:nvPr>
            <p:ph type="sldNum" sz="quarter" idx="2"/>
          </p:nvPr>
        </p:nvSpPr>
        <p:spPr>
          <a:xfrm>
            <a:off x="23558500" y="12458700"/>
            <a:ext cx="395732"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3" name="lr2_confusion_matrix.jpg" descr="lr2_confusion_matrix.jpg"/>
          <p:cNvPicPr>
            <a:picLocks noChangeAspect="1"/>
          </p:cNvPicPr>
          <p:nvPr/>
        </p:nvPicPr>
        <p:blipFill>
          <a:blip r:embed="rId2">
            <a:extLst/>
          </a:blip>
          <a:stretch>
            <a:fillRect/>
          </a:stretch>
        </p:blipFill>
        <p:spPr>
          <a:xfrm>
            <a:off x="14702811" y="2691781"/>
            <a:ext cx="8474689" cy="7163419"/>
          </a:xfrm>
          <a:prstGeom prst="rect">
            <a:avLst/>
          </a:prstGeom>
          <a:ln w="12700">
            <a:miter lim="400000"/>
          </a:ln>
        </p:spPr>
      </p:pic>
      <p:pic>
        <p:nvPicPr>
          <p:cNvPr id="294" name="class_report.jpg" descr="class_report.jpg"/>
          <p:cNvPicPr>
            <a:picLocks noChangeAspect="1"/>
          </p:cNvPicPr>
          <p:nvPr/>
        </p:nvPicPr>
        <p:blipFill>
          <a:blip r:embed="rId3">
            <a:extLst/>
          </a:blip>
          <a:stretch>
            <a:fillRect/>
          </a:stretch>
        </p:blipFill>
        <p:spPr>
          <a:xfrm>
            <a:off x="14706600" y="10047599"/>
            <a:ext cx="8470900" cy="34017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Who and Where are the Global Irish?"/>
          <p:cNvSpPr txBox="1"/>
          <p:nvPr>
            <p:ph type="title"/>
          </p:nvPr>
        </p:nvSpPr>
        <p:spPr>
          <a:xfrm>
            <a:off x="1206500" y="685800"/>
            <a:ext cx="21971000" cy="1689100"/>
          </a:xfrm>
          <a:prstGeom prst="rect">
            <a:avLst/>
          </a:prstGeom>
        </p:spPr>
        <p:txBody>
          <a:bodyPr/>
          <a:lstStyle>
            <a:lvl1pPr defTabSz="2316421">
              <a:defRPr sz="9500"/>
            </a:lvl1pPr>
          </a:lstStyle>
          <a:p>
            <a:pPr/>
            <a:r>
              <a:t>Classification Metrics</a:t>
            </a:r>
          </a:p>
        </p:txBody>
      </p:sp>
      <p:sp>
        <p:nvSpPr>
          <p:cNvPr id="297" name="Northern Ireland: CRN, PUL and unaffiliated, Irish, British, Northern Irish total 1.9m…"/>
          <p:cNvSpPr txBox="1"/>
          <p:nvPr>
            <p:ph type="body" sz="half" idx="1"/>
          </p:nvPr>
        </p:nvSpPr>
        <p:spPr>
          <a:xfrm>
            <a:off x="1371600" y="2704593"/>
            <a:ext cx="10820400" cy="9728201"/>
          </a:xfrm>
          <a:prstGeom prst="rect">
            <a:avLst/>
          </a:prstGeom>
        </p:spPr>
        <p:txBody>
          <a:bodyPr lIns="50800" tIns="50800" rIns="50800" bIns="50800"/>
          <a:lstStyle/>
          <a:p>
            <a:pPr marL="368968" indent="-368968" defTabSz="2243271">
              <a:spcBef>
                <a:spcPts val="4300"/>
              </a:spcBef>
              <a:buSzPct val="100000"/>
              <a:buChar char="•"/>
              <a:defRPr sz="3680">
                <a:latin typeface="Graphik Light"/>
                <a:ea typeface="Graphik Light"/>
                <a:cs typeface="Graphik Light"/>
                <a:sym typeface="Graphik Light"/>
              </a:defRPr>
            </a:pPr>
            <a:r>
              <a:t>The ROC evaluates classification model peformance</a:t>
            </a:r>
          </a:p>
          <a:p>
            <a:pPr marL="368968" indent="-368968" defTabSz="2243271">
              <a:spcBef>
                <a:spcPts val="4300"/>
              </a:spcBef>
              <a:buSzPct val="100000"/>
              <a:buChar char="•"/>
              <a:defRPr sz="3680">
                <a:latin typeface="Graphik Light"/>
                <a:ea typeface="Graphik Light"/>
                <a:cs typeface="Graphik Light"/>
                <a:sym typeface="Graphik Light"/>
              </a:defRPr>
            </a:pPr>
            <a:r>
              <a:t>Predictions are sorted by the model's estimated probability of the positive class, with the largest values first.</a:t>
            </a:r>
          </a:p>
          <a:p>
            <a:pPr marL="368968" indent="-368968" defTabSz="2243271">
              <a:spcBef>
                <a:spcPts val="4300"/>
              </a:spcBef>
              <a:buSzPct val="100000"/>
              <a:buChar char="•"/>
              <a:defRPr sz="3680">
                <a:latin typeface="Graphik Light"/>
                <a:ea typeface="Graphik Light"/>
                <a:cs typeface="Graphik Light"/>
                <a:sym typeface="Graphik Light"/>
              </a:defRPr>
            </a:pPr>
            <a:r>
              <a:t>Beginning at the origin, each prediction moves the curve vertically for a correct classification or horizontally for an incorrect one.  </a:t>
            </a:r>
          </a:p>
          <a:p>
            <a:pPr marL="368968" indent="-368968" defTabSz="2243271">
              <a:spcBef>
                <a:spcPts val="4300"/>
              </a:spcBef>
              <a:buSzPct val="100000"/>
              <a:buChar char="•"/>
              <a:defRPr sz="3680">
                <a:latin typeface="Graphik Light"/>
                <a:ea typeface="Graphik Light"/>
                <a:cs typeface="Graphik Light"/>
                <a:sym typeface="Graphik Light"/>
              </a:defRPr>
            </a:pPr>
            <a:r>
              <a:t>The area under the ROC curve ('AUC') usually scales from a minimum 0.5 up to 1 for perfect prediction for all examples.  </a:t>
            </a:r>
          </a:p>
        </p:txBody>
      </p:sp>
      <p:sp>
        <p:nvSpPr>
          <p:cNvPr id="298" name="01"/>
          <p:cNvSpPr txBox="1"/>
          <p:nvPr>
            <p:ph type="sldNum" sz="quarter" idx="2"/>
          </p:nvPr>
        </p:nvSpPr>
        <p:spPr>
          <a:xfrm>
            <a:off x="23558500" y="12458700"/>
            <a:ext cx="408432"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9" name="ROC.jpg" descr="ROC.jpg"/>
          <p:cNvPicPr>
            <a:picLocks noChangeAspect="1"/>
          </p:cNvPicPr>
          <p:nvPr/>
        </p:nvPicPr>
        <p:blipFill>
          <a:blip r:embed="rId2">
            <a:extLst/>
          </a:blip>
          <a:stretch>
            <a:fillRect/>
          </a:stretch>
        </p:blipFill>
        <p:spPr>
          <a:xfrm>
            <a:off x="12928600" y="3302000"/>
            <a:ext cx="10723837" cy="82931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Who and Where are the Global Irish?"/>
          <p:cNvSpPr txBox="1"/>
          <p:nvPr>
            <p:ph type="title"/>
          </p:nvPr>
        </p:nvSpPr>
        <p:spPr>
          <a:prstGeom prst="rect">
            <a:avLst/>
          </a:prstGeom>
        </p:spPr>
        <p:txBody>
          <a:bodyPr/>
          <a:lstStyle>
            <a:lvl1pPr defTabSz="2316421">
              <a:defRPr sz="9500"/>
            </a:lvl1pPr>
          </a:lstStyle>
          <a:p>
            <a:pPr/>
            <a:r>
              <a:t>Logistic Regression</a:t>
            </a:r>
          </a:p>
        </p:txBody>
      </p:sp>
      <p:sp>
        <p:nvSpPr>
          <p:cNvPr id="302" name="Northern Ireland: CRN, PUL and unaffiliated, Irish, British, Northern Irish total 1.9m…"/>
          <p:cNvSpPr txBox="1"/>
          <p:nvPr>
            <p:ph type="body" sz="half" idx="1"/>
          </p:nvPr>
        </p:nvSpPr>
        <p:spPr>
          <a:xfrm>
            <a:off x="1206500" y="2729993"/>
            <a:ext cx="11938000" cy="10287001"/>
          </a:xfrm>
          <a:prstGeom prst="rect">
            <a:avLst/>
          </a:prstGeom>
        </p:spPr>
        <p:txBody>
          <a:bodyPr lIns="50800" tIns="50800" rIns="50800" bIns="50800"/>
          <a:lstStyle/>
          <a:p>
            <a:pPr marL="308810" indent="-308810" defTabSz="1877520">
              <a:spcBef>
                <a:spcPts val="3600"/>
              </a:spcBef>
              <a:buSzPct val="100000"/>
              <a:buChar char="•"/>
              <a:defRPr sz="3080">
                <a:latin typeface="Graphik Light"/>
                <a:ea typeface="Graphik Light"/>
                <a:cs typeface="Graphik Light"/>
                <a:sym typeface="Graphik Light"/>
              </a:defRPr>
            </a:pPr>
            <a:r>
              <a:t>Logistic regression estimates the probability that that one observation belongs to one of the two classes.    </a:t>
            </a:r>
          </a:p>
          <a:p>
            <a:pPr marL="308810" indent="-308810" defTabSz="1877520">
              <a:spcBef>
                <a:spcPts val="3600"/>
              </a:spcBef>
              <a:buSzPct val="100000"/>
              <a:buChar char="•"/>
              <a:defRPr sz="3080">
                <a:latin typeface="Graphik Light"/>
                <a:ea typeface="Graphik Light"/>
                <a:cs typeface="Graphik Light"/>
                <a:sym typeface="Graphik Light"/>
              </a:defRPr>
            </a:pPr>
            <a:r>
              <a:t>Accent classification has Belfast or Dublin binary categorical variable (0/1) as Y variable</a:t>
            </a:r>
          </a:p>
          <a:p>
            <a:pPr marL="308810" indent="-308810" defTabSz="1877520">
              <a:spcBef>
                <a:spcPts val="3600"/>
              </a:spcBef>
              <a:buSzPct val="100000"/>
              <a:buChar char="•"/>
              <a:defRPr sz="3080">
                <a:latin typeface="Graphik Light"/>
                <a:ea typeface="Graphik Light"/>
                <a:cs typeface="Graphik Light"/>
                <a:sym typeface="Graphik Light"/>
              </a:defRPr>
            </a:pPr>
            <a:r>
              <a:t>MFCC features are the numerical X-variables, age and gender as categorical X variables</a:t>
            </a:r>
          </a:p>
          <a:p>
            <a:pPr marL="308810" indent="-308810" defTabSz="1877520">
              <a:spcBef>
                <a:spcPts val="3600"/>
              </a:spcBef>
              <a:buSzPct val="100000"/>
              <a:buChar char="•"/>
              <a:defRPr sz="3080">
                <a:latin typeface="Graphik Light"/>
                <a:ea typeface="Graphik Light"/>
                <a:cs typeface="Graphik Light"/>
                <a:sym typeface="Graphik Light"/>
              </a:defRPr>
            </a:pPr>
            <a:r>
              <a:t>Forward-stepwise evolution of the datasets - I run the logistic regression models, with different combinations of X variables i.e. </a:t>
            </a:r>
            <a:br/>
            <a:r>
              <a:t>(2) gender and age alone </a:t>
            </a:r>
            <a:br/>
            <a:r>
              <a:t>(3) MFCC alone</a:t>
            </a:r>
            <a:br/>
            <a:r>
              <a:t>(4) MFCC plus gender and age</a:t>
            </a:r>
            <a:br/>
            <a:r>
              <a:t>(5) then MFCC_delta with gender and age</a:t>
            </a:r>
            <a:br/>
            <a:r>
              <a:t>(6) MFCC_delta_2 with age and gender</a:t>
            </a:r>
            <a:br/>
            <a:r>
              <a:t>(7) All MFCC features, age and gender</a:t>
            </a:r>
          </a:p>
          <a:p>
            <a:pPr marL="308810" indent="-308810" defTabSz="1877520">
              <a:spcBef>
                <a:spcPts val="3600"/>
              </a:spcBef>
              <a:buSzPct val="100000"/>
              <a:buChar char="•"/>
              <a:defRPr sz="3080">
                <a:latin typeface="Graphik Light"/>
                <a:ea typeface="Graphik Light"/>
                <a:cs typeface="Graphik Light"/>
                <a:sym typeface="Graphik Light"/>
              </a:defRPr>
            </a:pPr>
            <a:r>
              <a:t>MFCC with age and gender was best combination of variables ROC-AUC of 95.3% and accuracy of 88.1%</a:t>
            </a:r>
          </a:p>
        </p:txBody>
      </p:sp>
      <p:sp>
        <p:nvSpPr>
          <p:cNvPr id="303" name="01"/>
          <p:cNvSpPr txBox="1"/>
          <p:nvPr>
            <p:ph type="sldNum" sz="quarter" idx="2"/>
          </p:nvPr>
        </p:nvSpPr>
        <p:spPr>
          <a:xfrm>
            <a:off x="23558500" y="12458700"/>
            <a:ext cx="402845"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04" name="Table 1"/>
          <p:cNvGraphicFramePr/>
          <p:nvPr/>
        </p:nvGraphicFramePr>
        <p:xfrm>
          <a:off x="14016566" y="4699000"/>
          <a:ext cx="9550401" cy="79248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84425"/>
                <a:gridCol w="2384425"/>
                <a:gridCol w="2384425"/>
                <a:gridCol w="2384425"/>
              </a:tblGrid>
              <a:tr h="558800">
                <a:tc>
                  <a:txBody>
                    <a:bodyPr/>
                    <a:lstStyle/>
                    <a:p>
                      <a:pPr indent="457200" algn="ctr">
                        <a:defRPr b="0" sz="1800">
                          <a:solidFill>
                            <a:srgbClr val="000000"/>
                          </a:solidFill>
                        </a:defRPr>
                      </a:pPr>
                      <a:r>
                        <a:rPr sz="2000">
                          <a:solidFill>
                            <a:srgbClr val="FFFFFF"/>
                          </a:solidFill>
                          <a:sym typeface="Produkt Extralight"/>
                        </a:rPr>
                        <a:t>Model</a:t>
                      </a:r>
                    </a:p>
                  </a:txBody>
                  <a:tcPr marL="0" marR="0" marT="0" marB="0" anchor="ctr" anchorCtr="0" horzOverflow="overflow"/>
                </a:tc>
                <a:tc>
                  <a:txBody>
                    <a:bodyPr/>
                    <a:lstStyle/>
                    <a:p>
                      <a:pPr indent="457200" algn="ctr">
                        <a:defRPr b="0" sz="1800">
                          <a:solidFill>
                            <a:srgbClr val="000000"/>
                          </a:solidFill>
                        </a:defRPr>
                      </a:pPr>
                      <a:r>
                        <a:rPr sz="2000">
                          <a:solidFill>
                            <a:srgbClr val="FFFFFF"/>
                          </a:solidFill>
                          <a:sym typeface="Produkt Extralight"/>
                        </a:rPr>
                        <a:t>X</a:t>
                      </a:r>
                    </a:p>
                  </a:txBody>
                  <a:tcPr marL="0" marR="0" marT="0" marB="0" anchor="ctr" anchorCtr="0" horzOverflow="overflow"/>
                </a:tc>
                <a:tc>
                  <a:txBody>
                    <a:bodyPr/>
                    <a:lstStyle/>
                    <a:p>
                      <a:pPr indent="457200" algn="ctr">
                        <a:defRPr b="0" sz="1800">
                          <a:solidFill>
                            <a:srgbClr val="000000"/>
                          </a:solidFill>
                        </a:defRPr>
                      </a:pPr>
                      <a:r>
                        <a:rPr sz="2000">
                          <a:solidFill>
                            <a:srgbClr val="FFFFFF"/>
                          </a:solidFill>
                          <a:sym typeface="Produkt Extralight"/>
                        </a:rPr>
                        <a:t>Accuracy</a:t>
                      </a:r>
                    </a:p>
                  </a:txBody>
                  <a:tcPr marL="0" marR="0" marT="0" marB="0" anchor="ctr" anchorCtr="0" horzOverflow="overflow"/>
                </a:tc>
                <a:tc>
                  <a:txBody>
                    <a:bodyPr/>
                    <a:lstStyle/>
                    <a:p>
                      <a:pPr indent="457200" algn="ctr">
                        <a:defRPr b="0" sz="1800">
                          <a:solidFill>
                            <a:srgbClr val="000000"/>
                          </a:solidFill>
                        </a:defRPr>
                      </a:pPr>
                      <a:r>
                        <a:rPr sz="2000">
                          <a:solidFill>
                            <a:srgbClr val="FFFFFF"/>
                          </a:solidFill>
                          <a:sym typeface="Produkt Extralight"/>
                        </a:rPr>
                        <a:t>AUC</a:t>
                      </a:r>
                    </a:p>
                  </a:txBody>
                  <a:tcPr marL="0" marR="0" marT="0" marB="0" anchor="ctr" anchorCtr="0" horzOverflow="overflow"/>
                </a:tc>
              </a:tr>
              <a:tr h="838200">
                <a:tc>
                  <a:txBody>
                    <a:bodyPr/>
                    <a:lstStyle/>
                    <a:p>
                      <a:pPr indent="457200" algn="ctr">
                        <a:defRPr sz="1800">
                          <a:solidFill>
                            <a:srgbClr val="000000"/>
                          </a:solidFill>
                        </a:defRPr>
                      </a:pPr>
                      <a:r>
                        <a:rPr sz="2000">
                          <a:solidFill>
                            <a:srgbClr val="4B6079"/>
                          </a:solidFill>
                          <a:sym typeface="Produkt Extralight"/>
                        </a:rPr>
                        <a:t>2</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Gender, Age</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70.8%</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70.7%</a:t>
                      </a:r>
                    </a:p>
                  </a:txBody>
                  <a:tcPr marL="0" marR="0" marT="0" marB="0" anchor="t" anchorCtr="0" horzOverflow="overflow"/>
                </a:tc>
              </a:tr>
              <a:tr h="634153">
                <a:tc>
                  <a:txBody>
                    <a:bodyPr/>
                    <a:lstStyle/>
                    <a:p>
                      <a:pPr indent="457200" algn="ctr">
                        <a:defRPr sz="1800">
                          <a:solidFill>
                            <a:srgbClr val="000000"/>
                          </a:solidFill>
                        </a:defRPr>
                      </a:pPr>
                      <a:r>
                        <a:rPr sz="2000">
                          <a:solidFill>
                            <a:srgbClr val="4B6079"/>
                          </a:solidFill>
                          <a:sym typeface="Produkt Extralight"/>
                        </a:rPr>
                        <a:t>3</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MFCC</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84.4%</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93.4%</a:t>
                      </a:r>
                    </a:p>
                  </a:txBody>
                  <a:tcPr marL="0" marR="0" marT="0" marB="0" anchor="t" anchorCtr="0" horzOverflow="overflow"/>
                </a:tc>
              </a:tr>
              <a:tr h="820420">
                <a:tc>
                  <a:txBody>
                    <a:bodyPr/>
                    <a:lstStyle/>
                    <a:p>
                      <a:pPr indent="457200" algn="ctr">
                        <a:defRPr sz="1800">
                          <a:solidFill>
                            <a:srgbClr val="000000"/>
                          </a:solidFill>
                        </a:defRPr>
                      </a:pPr>
                      <a:r>
                        <a:rPr sz="2000">
                          <a:solidFill>
                            <a:srgbClr val="4B6079"/>
                          </a:solidFill>
                          <a:sym typeface="Produkt Extralight"/>
                        </a:rPr>
                        <a:t>4</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MFCC, Gender, Age</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88.1%</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95.3%</a:t>
                      </a:r>
                    </a:p>
                  </a:txBody>
                  <a:tcPr marL="0" marR="0" marT="0" marB="0" anchor="t" anchorCtr="0" horzOverflow="overflow"/>
                </a:tc>
              </a:tr>
              <a:tr h="797560">
                <a:tc>
                  <a:txBody>
                    <a:bodyPr/>
                    <a:lstStyle/>
                    <a:p>
                      <a:pPr indent="457200" algn="ctr">
                        <a:defRPr sz="1800">
                          <a:solidFill>
                            <a:srgbClr val="000000"/>
                          </a:solidFill>
                        </a:defRPr>
                      </a:pPr>
                      <a:r>
                        <a:rPr sz="2000">
                          <a:solidFill>
                            <a:srgbClr val="4B6079"/>
                          </a:solidFill>
                          <a:sym typeface="Produkt Extralight"/>
                        </a:rPr>
                        <a:t>5</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MFCC_delta, Gender, Age</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71.5%</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75.1%</a:t>
                      </a:r>
                    </a:p>
                  </a:txBody>
                  <a:tcPr marL="0" marR="0" marT="0" marB="0" anchor="t" anchorCtr="0" horzOverflow="overflow"/>
                </a:tc>
              </a:tr>
              <a:tr h="695960">
                <a:tc>
                  <a:txBody>
                    <a:bodyPr/>
                    <a:lstStyle/>
                    <a:p>
                      <a:pPr indent="457200" algn="ctr">
                        <a:defRPr sz="1800">
                          <a:solidFill>
                            <a:srgbClr val="000000"/>
                          </a:solidFill>
                        </a:defRPr>
                      </a:pPr>
                      <a:r>
                        <a:rPr sz="2000">
                          <a:solidFill>
                            <a:srgbClr val="4B6079"/>
                          </a:solidFill>
                          <a:sym typeface="Produkt Extralight"/>
                        </a:rPr>
                        <a:t>6</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MFCC_delta_2,
Gender, Age</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67.3%</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76.6%</a:t>
                      </a:r>
                    </a:p>
                  </a:txBody>
                  <a:tcPr marL="0" marR="0" marT="0" marB="0" anchor="t" anchorCtr="0" horzOverflow="overflow"/>
                </a:tc>
              </a:tr>
              <a:tr h="577426">
                <a:tc>
                  <a:txBody>
                    <a:bodyPr/>
                    <a:lstStyle/>
                    <a:p>
                      <a:pPr indent="457200" algn="ctr">
                        <a:defRPr sz="1800">
                          <a:solidFill>
                            <a:srgbClr val="000000"/>
                          </a:solidFill>
                        </a:defRPr>
                      </a:pPr>
                      <a:r>
                        <a:rPr sz="2000">
                          <a:solidFill>
                            <a:srgbClr val="4B6079"/>
                          </a:solidFill>
                          <a:sym typeface="Produkt Extralight"/>
                        </a:rPr>
                        <a:t>7</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All</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86.6%</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94.7%</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Who and Where are the Global Irish?"/>
          <p:cNvSpPr txBox="1"/>
          <p:nvPr>
            <p:ph type="title"/>
          </p:nvPr>
        </p:nvSpPr>
        <p:spPr>
          <a:prstGeom prst="rect">
            <a:avLst/>
          </a:prstGeom>
        </p:spPr>
        <p:txBody>
          <a:bodyPr/>
          <a:lstStyle>
            <a:lvl1pPr defTabSz="2316421">
              <a:defRPr sz="9500"/>
            </a:lvl1pPr>
          </a:lstStyle>
          <a:p>
            <a:pPr/>
            <a:r>
              <a:t>Random Forest</a:t>
            </a:r>
          </a:p>
        </p:txBody>
      </p:sp>
      <p:sp>
        <p:nvSpPr>
          <p:cNvPr id="307" name="Northern Ireland: CRN, PUL and unaffiliated, Irish, British, Northern Irish total 1.9m…"/>
          <p:cNvSpPr txBox="1"/>
          <p:nvPr>
            <p:ph type="body" sz="half" idx="1"/>
          </p:nvPr>
        </p:nvSpPr>
        <p:spPr>
          <a:xfrm>
            <a:off x="1206500" y="2729993"/>
            <a:ext cx="11938000" cy="10287001"/>
          </a:xfrm>
          <a:prstGeom prst="rect">
            <a:avLst/>
          </a:prstGeom>
        </p:spPr>
        <p:txBody>
          <a:bodyPr lIns="50800" tIns="50800" rIns="50800" bIns="50800"/>
          <a:lstStyle/>
          <a:p>
            <a:pPr marL="292768" indent="-292768" defTabSz="1779986">
              <a:spcBef>
                <a:spcPts val="3400"/>
              </a:spcBef>
              <a:buSzPct val="100000"/>
              <a:buChar char="•"/>
              <a:defRPr sz="2920">
                <a:latin typeface="Graphik Light"/>
                <a:ea typeface="Graphik Light"/>
                <a:cs typeface="Graphik Light"/>
                <a:sym typeface="Graphik Light"/>
              </a:defRPr>
            </a:pPr>
            <a:r>
              <a:t>Random Forest uses an ensemble of decision tree classifier models, trained on different random subsets of the training dataset.  The most popular classification becomes the ensemble prediction.   </a:t>
            </a:r>
          </a:p>
          <a:p>
            <a:pPr marL="292768" indent="-292768" defTabSz="1779986">
              <a:spcBef>
                <a:spcPts val="3400"/>
              </a:spcBef>
              <a:buSzPct val="100000"/>
              <a:buChar char="•"/>
              <a:defRPr sz="2920">
                <a:latin typeface="Graphik Light"/>
                <a:ea typeface="Graphik Light"/>
                <a:cs typeface="Graphik Light"/>
                <a:sym typeface="Graphik Light"/>
              </a:defRPr>
            </a:pPr>
            <a:r>
              <a:t>Accent classification has Belfast or Dublin binary categorical variable (0/1) as Y variable</a:t>
            </a:r>
          </a:p>
          <a:p>
            <a:pPr marL="292768" indent="-292768" defTabSz="1779986">
              <a:spcBef>
                <a:spcPts val="3400"/>
              </a:spcBef>
              <a:buSzPct val="100000"/>
              <a:buChar char="•"/>
              <a:defRPr sz="2920">
                <a:latin typeface="Graphik Light"/>
                <a:ea typeface="Graphik Light"/>
                <a:cs typeface="Graphik Light"/>
                <a:sym typeface="Graphik Light"/>
              </a:defRPr>
            </a:pPr>
            <a:r>
              <a:t>MFCC features are the numerical X-variables, age and gender as categorical X variables</a:t>
            </a:r>
          </a:p>
          <a:p>
            <a:pPr marL="292768" indent="-292768" defTabSz="1779986">
              <a:spcBef>
                <a:spcPts val="3400"/>
              </a:spcBef>
              <a:buSzPct val="100000"/>
              <a:buChar char="•"/>
              <a:defRPr sz="2920">
                <a:latin typeface="Graphik Light"/>
                <a:ea typeface="Graphik Light"/>
                <a:cs typeface="Graphik Light"/>
                <a:sym typeface="Graphik Light"/>
              </a:defRPr>
            </a:pPr>
            <a:r>
              <a:t>Forward-stepwise evolution of the datasets - I run the random forest, with combinations of variables as before i.e. </a:t>
            </a:r>
            <a:br/>
            <a:r>
              <a:t>(2) gender and age alone </a:t>
            </a:r>
            <a:br/>
            <a:r>
              <a:t>(3) MFCC alone</a:t>
            </a:r>
            <a:br/>
            <a:r>
              <a:t>(4) MFCC plus gender and age</a:t>
            </a:r>
            <a:br/>
            <a:r>
              <a:t>(5) then MFCC_delta with gender and age</a:t>
            </a:r>
            <a:br/>
            <a:r>
              <a:t>(6) MFCC_delta_2 with age and gender</a:t>
            </a:r>
            <a:br/>
            <a:r>
              <a:t>(7) All MFCC features, age and gender</a:t>
            </a:r>
          </a:p>
          <a:p>
            <a:pPr marL="292768" indent="-292768" defTabSz="1779986">
              <a:spcBef>
                <a:spcPts val="3400"/>
              </a:spcBef>
              <a:buSzPct val="100000"/>
              <a:buChar char="•"/>
              <a:defRPr sz="2920">
                <a:latin typeface="Graphik Light"/>
                <a:ea typeface="Graphik Light"/>
                <a:cs typeface="Graphik Light"/>
                <a:sym typeface="Graphik Light"/>
              </a:defRPr>
            </a:pPr>
            <a:r>
              <a:t>MFCC with age and gender was best combination of variables ROC-AUC of 95.3% and accuracy of 88.1%</a:t>
            </a:r>
          </a:p>
        </p:txBody>
      </p:sp>
      <p:sp>
        <p:nvSpPr>
          <p:cNvPr id="308" name="01"/>
          <p:cNvSpPr txBox="1"/>
          <p:nvPr>
            <p:ph type="sldNum" sz="quarter" idx="2"/>
          </p:nvPr>
        </p:nvSpPr>
        <p:spPr>
          <a:xfrm>
            <a:off x="23558499" y="12458700"/>
            <a:ext cx="404115"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09" name="Table 1"/>
          <p:cNvGraphicFramePr/>
          <p:nvPr/>
        </p:nvGraphicFramePr>
        <p:xfrm>
          <a:off x="14016566" y="4699000"/>
          <a:ext cx="9550401" cy="79248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384425"/>
                <a:gridCol w="2384425"/>
                <a:gridCol w="2384425"/>
                <a:gridCol w="2384425"/>
              </a:tblGrid>
              <a:tr h="558800">
                <a:tc>
                  <a:txBody>
                    <a:bodyPr/>
                    <a:lstStyle/>
                    <a:p>
                      <a:pPr indent="457200" algn="ctr">
                        <a:defRPr b="0" sz="1800">
                          <a:solidFill>
                            <a:srgbClr val="000000"/>
                          </a:solidFill>
                        </a:defRPr>
                      </a:pPr>
                      <a:r>
                        <a:rPr sz="2000">
                          <a:solidFill>
                            <a:srgbClr val="FFFFFF"/>
                          </a:solidFill>
                          <a:sym typeface="Produkt Extralight"/>
                        </a:rPr>
                        <a:t>Model</a:t>
                      </a:r>
                    </a:p>
                  </a:txBody>
                  <a:tcPr marL="0" marR="0" marT="0" marB="0" anchor="ctr" anchorCtr="0" horzOverflow="overflow"/>
                </a:tc>
                <a:tc>
                  <a:txBody>
                    <a:bodyPr/>
                    <a:lstStyle/>
                    <a:p>
                      <a:pPr indent="457200" algn="ctr">
                        <a:defRPr b="0" sz="1800">
                          <a:solidFill>
                            <a:srgbClr val="000000"/>
                          </a:solidFill>
                        </a:defRPr>
                      </a:pPr>
                      <a:r>
                        <a:rPr sz="2000">
                          <a:solidFill>
                            <a:srgbClr val="FFFFFF"/>
                          </a:solidFill>
                          <a:sym typeface="Produkt Extralight"/>
                        </a:rPr>
                        <a:t>X</a:t>
                      </a:r>
                    </a:p>
                  </a:txBody>
                  <a:tcPr marL="0" marR="0" marT="0" marB="0" anchor="ctr" anchorCtr="0" horzOverflow="overflow"/>
                </a:tc>
                <a:tc>
                  <a:txBody>
                    <a:bodyPr/>
                    <a:lstStyle/>
                    <a:p>
                      <a:pPr indent="457200" algn="ctr">
                        <a:defRPr b="0" sz="1800">
                          <a:solidFill>
                            <a:srgbClr val="000000"/>
                          </a:solidFill>
                        </a:defRPr>
                      </a:pPr>
                      <a:r>
                        <a:rPr sz="2000">
                          <a:solidFill>
                            <a:srgbClr val="FFFFFF"/>
                          </a:solidFill>
                          <a:sym typeface="Produkt Extralight"/>
                        </a:rPr>
                        <a:t>Accuracy</a:t>
                      </a:r>
                    </a:p>
                  </a:txBody>
                  <a:tcPr marL="0" marR="0" marT="0" marB="0" anchor="ctr" anchorCtr="0" horzOverflow="overflow"/>
                </a:tc>
                <a:tc>
                  <a:txBody>
                    <a:bodyPr/>
                    <a:lstStyle/>
                    <a:p>
                      <a:pPr indent="457200" algn="ctr">
                        <a:defRPr b="0" sz="1800">
                          <a:solidFill>
                            <a:srgbClr val="000000"/>
                          </a:solidFill>
                        </a:defRPr>
                      </a:pPr>
                      <a:r>
                        <a:rPr sz="2000">
                          <a:solidFill>
                            <a:srgbClr val="FFFFFF"/>
                          </a:solidFill>
                          <a:sym typeface="Produkt Extralight"/>
                        </a:rPr>
                        <a:t>AUC</a:t>
                      </a:r>
                    </a:p>
                  </a:txBody>
                  <a:tcPr marL="0" marR="0" marT="0" marB="0" anchor="ctr" anchorCtr="0" horzOverflow="overflow"/>
                </a:tc>
              </a:tr>
              <a:tr h="838200">
                <a:tc>
                  <a:txBody>
                    <a:bodyPr/>
                    <a:lstStyle/>
                    <a:p>
                      <a:pPr indent="457200" algn="ctr">
                        <a:defRPr sz="1800">
                          <a:solidFill>
                            <a:srgbClr val="000000"/>
                          </a:solidFill>
                        </a:defRPr>
                      </a:pPr>
                      <a:r>
                        <a:rPr sz="2000">
                          <a:solidFill>
                            <a:srgbClr val="4B6079"/>
                          </a:solidFill>
                          <a:sym typeface="Produkt Extralight"/>
                        </a:rPr>
                        <a:t>2</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Gender, Age</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66%</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69.7%</a:t>
                      </a:r>
                    </a:p>
                  </a:txBody>
                  <a:tcPr marL="0" marR="0" marT="0" marB="0" anchor="t" anchorCtr="0" horzOverflow="overflow"/>
                </a:tc>
              </a:tr>
              <a:tr h="634153">
                <a:tc>
                  <a:txBody>
                    <a:bodyPr/>
                    <a:lstStyle/>
                    <a:p>
                      <a:pPr indent="457200" algn="ctr">
                        <a:defRPr sz="1800">
                          <a:solidFill>
                            <a:srgbClr val="000000"/>
                          </a:solidFill>
                        </a:defRPr>
                      </a:pPr>
                      <a:r>
                        <a:rPr sz="2000">
                          <a:solidFill>
                            <a:srgbClr val="4B6079"/>
                          </a:solidFill>
                          <a:sym typeface="Produkt Extralight"/>
                        </a:rPr>
                        <a:t>3</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MFCC</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84.4%</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93.3%</a:t>
                      </a:r>
                    </a:p>
                  </a:txBody>
                  <a:tcPr marL="0" marR="0" marT="0" marB="0" anchor="t" anchorCtr="0" horzOverflow="overflow"/>
                </a:tc>
              </a:tr>
              <a:tr h="820420">
                <a:tc>
                  <a:txBody>
                    <a:bodyPr/>
                    <a:lstStyle/>
                    <a:p>
                      <a:pPr indent="457200" algn="ctr">
                        <a:defRPr sz="1800">
                          <a:solidFill>
                            <a:srgbClr val="000000"/>
                          </a:solidFill>
                        </a:defRPr>
                      </a:pPr>
                      <a:r>
                        <a:rPr sz="2000">
                          <a:solidFill>
                            <a:srgbClr val="4B6079"/>
                          </a:solidFill>
                          <a:sym typeface="Produkt Extralight"/>
                        </a:rPr>
                        <a:t>4</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MFCC, Gender, Age</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86.3%</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94.9%</a:t>
                      </a:r>
                    </a:p>
                  </a:txBody>
                  <a:tcPr marL="0" marR="0" marT="0" marB="0" anchor="t" anchorCtr="0" horzOverflow="overflow"/>
                </a:tc>
              </a:tr>
              <a:tr h="797560">
                <a:tc>
                  <a:txBody>
                    <a:bodyPr/>
                    <a:lstStyle/>
                    <a:p>
                      <a:pPr indent="457200" algn="ctr">
                        <a:defRPr sz="1800">
                          <a:solidFill>
                            <a:srgbClr val="000000"/>
                          </a:solidFill>
                        </a:defRPr>
                      </a:pPr>
                      <a:r>
                        <a:rPr sz="2000">
                          <a:solidFill>
                            <a:srgbClr val="4B6079"/>
                          </a:solidFill>
                          <a:sym typeface="Produkt Extralight"/>
                        </a:rPr>
                        <a:t>5</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MFCC_delta, Gender, Age</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74.1%</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76%</a:t>
                      </a:r>
                    </a:p>
                  </a:txBody>
                  <a:tcPr marL="0" marR="0" marT="0" marB="0" anchor="t" anchorCtr="0" horzOverflow="overflow"/>
                </a:tc>
              </a:tr>
              <a:tr h="695960">
                <a:tc>
                  <a:txBody>
                    <a:bodyPr/>
                    <a:lstStyle/>
                    <a:p>
                      <a:pPr indent="457200" algn="ctr">
                        <a:defRPr sz="1800">
                          <a:solidFill>
                            <a:srgbClr val="000000"/>
                          </a:solidFill>
                        </a:defRPr>
                      </a:pPr>
                      <a:r>
                        <a:rPr sz="2000">
                          <a:solidFill>
                            <a:srgbClr val="4B6079"/>
                          </a:solidFill>
                          <a:sym typeface="Produkt Extralight"/>
                        </a:rPr>
                        <a:t>6</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MFCC_delta_2,
Gender, Age</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71.2%</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73.3%</a:t>
                      </a:r>
                    </a:p>
                  </a:txBody>
                  <a:tcPr marL="0" marR="0" marT="0" marB="0" anchor="t" anchorCtr="0" horzOverflow="overflow"/>
                </a:tc>
              </a:tr>
              <a:tr h="577426">
                <a:tc>
                  <a:txBody>
                    <a:bodyPr/>
                    <a:lstStyle/>
                    <a:p>
                      <a:pPr indent="457200" algn="ctr">
                        <a:defRPr sz="1800">
                          <a:solidFill>
                            <a:srgbClr val="000000"/>
                          </a:solidFill>
                        </a:defRPr>
                      </a:pPr>
                      <a:r>
                        <a:rPr sz="2000">
                          <a:solidFill>
                            <a:srgbClr val="4B6079"/>
                          </a:solidFill>
                          <a:sym typeface="Produkt Extralight"/>
                        </a:rPr>
                        <a:t>7</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All</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84.4%</a:t>
                      </a:r>
                    </a:p>
                  </a:txBody>
                  <a:tcPr marL="0" marR="0" marT="0" marB="0" anchor="t" anchorCtr="0" horzOverflow="overflow"/>
                </a:tc>
                <a:tc>
                  <a:txBody>
                    <a:bodyPr/>
                    <a:lstStyle/>
                    <a:p>
                      <a:pPr indent="457200" algn="ctr">
                        <a:defRPr sz="1800">
                          <a:solidFill>
                            <a:srgbClr val="000000"/>
                          </a:solidFill>
                        </a:defRPr>
                      </a:pPr>
                      <a:r>
                        <a:rPr sz="2000">
                          <a:solidFill>
                            <a:srgbClr val="4B6079"/>
                          </a:solidFill>
                          <a:sym typeface="Produkt Extralight"/>
                        </a:rPr>
                        <a:t>94.7%</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Who and Where are the Global Irish?"/>
          <p:cNvSpPr txBox="1"/>
          <p:nvPr>
            <p:ph type="title"/>
          </p:nvPr>
        </p:nvSpPr>
        <p:spPr>
          <a:xfrm>
            <a:off x="1206500" y="582847"/>
            <a:ext cx="21971000" cy="1689101"/>
          </a:xfrm>
          <a:prstGeom prst="rect">
            <a:avLst/>
          </a:prstGeom>
        </p:spPr>
        <p:txBody>
          <a:bodyPr/>
          <a:lstStyle>
            <a:lvl1pPr defTabSz="2316421">
              <a:defRPr sz="9500"/>
            </a:lvl1pPr>
          </a:lstStyle>
          <a:p>
            <a:pPr/>
            <a:r>
              <a:t>Neural Network MLP</a:t>
            </a:r>
          </a:p>
        </p:txBody>
      </p:sp>
      <p:sp>
        <p:nvSpPr>
          <p:cNvPr id="312" name="Northern Ireland: CRN, PUL and unaffiliated, Irish, British, Northern Irish total 1.9m…"/>
          <p:cNvSpPr txBox="1"/>
          <p:nvPr>
            <p:ph type="body" sz="half" idx="1"/>
          </p:nvPr>
        </p:nvSpPr>
        <p:spPr>
          <a:xfrm>
            <a:off x="1206500" y="2729993"/>
            <a:ext cx="11785576" cy="8256014"/>
          </a:xfrm>
          <a:prstGeom prst="rect">
            <a:avLst/>
          </a:prstGeom>
        </p:spPr>
        <p:txBody>
          <a:bodyPr lIns="50800" tIns="50800" rIns="50800" bIns="50800"/>
          <a:lstStyle/>
          <a:p>
            <a:pPr marL="312821" indent="-312821" defTabSz="1901903">
              <a:spcBef>
                <a:spcPts val="3600"/>
              </a:spcBef>
              <a:buSzPct val="100000"/>
              <a:buChar char="•"/>
              <a:defRPr sz="3120">
                <a:latin typeface="Graphik Light"/>
                <a:ea typeface="Graphik Light"/>
                <a:cs typeface="Graphik Light"/>
                <a:sym typeface="Graphik Light"/>
              </a:defRPr>
            </a:pPr>
            <a:r>
              <a:t>Multi-layer Perceptron architecture</a:t>
            </a:r>
          </a:p>
          <a:p>
            <a:pPr marL="312821" indent="-312821" defTabSz="1901903">
              <a:spcBef>
                <a:spcPts val="3600"/>
              </a:spcBef>
              <a:buSzPct val="100000"/>
              <a:buChar char="•"/>
              <a:defRPr sz="3120">
                <a:latin typeface="Graphik Light"/>
                <a:ea typeface="Graphik Light"/>
                <a:cs typeface="Graphik Light"/>
                <a:sym typeface="Graphik Light"/>
              </a:defRPr>
            </a:pPr>
            <a:r>
              <a:t>Hyperparameters were selected using the Keras Tuner to choose among values at random from the neuron numbers, learning rate and choice of an extra (fourth) layer</a:t>
            </a:r>
          </a:p>
          <a:p>
            <a:pPr marL="312821" indent="-312821" defTabSz="1901903">
              <a:spcBef>
                <a:spcPts val="3600"/>
              </a:spcBef>
              <a:buSzPct val="100000"/>
              <a:buChar char="•"/>
              <a:defRPr sz="3120">
                <a:latin typeface="Graphik Light"/>
                <a:ea typeface="Graphik Light"/>
                <a:cs typeface="Graphik Light"/>
                <a:sym typeface="Graphik Light"/>
              </a:defRPr>
            </a:pPr>
            <a:r>
              <a:t>Target, or dependent, variable is a geographic accent location within Ireland</a:t>
            </a:r>
          </a:p>
          <a:p>
            <a:pPr marL="312821" indent="-312821" defTabSz="1901903">
              <a:spcBef>
                <a:spcPts val="3600"/>
              </a:spcBef>
              <a:buSzPct val="100000"/>
              <a:buChar char="•"/>
              <a:defRPr sz="3120">
                <a:latin typeface="Graphik Light"/>
                <a:ea typeface="Graphik Light"/>
                <a:cs typeface="Graphik Light"/>
                <a:sym typeface="Graphik Light"/>
              </a:defRPr>
            </a:pPr>
            <a:r>
              <a:t>MFCC was fed in as X variable</a:t>
            </a:r>
          </a:p>
          <a:p>
            <a:pPr marL="312821" indent="-312821" defTabSz="1901903">
              <a:spcBef>
                <a:spcPts val="3600"/>
              </a:spcBef>
              <a:buSzPct val="100000"/>
              <a:buChar char="•"/>
              <a:defRPr sz="3120">
                <a:latin typeface="Graphik Light"/>
                <a:ea typeface="Graphik Light"/>
                <a:cs typeface="Graphik Light"/>
                <a:sym typeface="Graphik Light"/>
              </a:defRPr>
            </a:pPr>
            <a:r>
              <a:t>Age gender were added as one-hot encoded inputs also to X</a:t>
            </a:r>
          </a:p>
          <a:p>
            <a:pPr marL="312821" indent="-312821" defTabSz="1901903">
              <a:spcBef>
                <a:spcPts val="3600"/>
              </a:spcBef>
              <a:buSzPct val="100000"/>
              <a:buChar char="•"/>
              <a:defRPr sz="3120">
                <a:latin typeface="Graphik Light"/>
                <a:ea typeface="Graphik Light"/>
                <a:cs typeface="Graphik Light"/>
                <a:sym typeface="Graphik Light"/>
              </a:defRPr>
            </a:pPr>
            <a:r>
              <a:t>Test dataset accuracy of 84.3%, AUC 88.4%</a:t>
            </a:r>
          </a:p>
          <a:p>
            <a:pPr marL="312821" indent="-312821" defTabSz="1901903">
              <a:spcBef>
                <a:spcPts val="3600"/>
              </a:spcBef>
              <a:buSzPct val="100000"/>
              <a:buChar char="•"/>
              <a:defRPr sz="3120">
                <a:latin typeface="Graphik Light"/>
                <a:ea typeface="Graphik Light"/>
                <a:cs typeface="Graphik Light"/>
                <a:sym typeface="Graphik Light"/>
              </a:defRPr>
            </a:pPr>
            <a:r>
              <a:t>Test accuracy 80-88% are typical and ROC AUC of 92% </a:t>
            </a:r>
          </a:p>
        </p:txBody>
      </p:sp>
      <p:sp>
        <p:nvSpPr>
          <p:cNvPr id="313" name="01"/>
          <p:cNvSpPr txBox="1"/>
          <p:nvPr>
            <p:ph type="sldNum" sz="quarter" idx="2"/>
          </p:nvPr>
        </p:nvSpPr>
        <p:spPr>
          <a:xfrm>
            <a:off x="23558500" y="12458700"/>
            <a:ext cx="409702"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4" name="mlp.jpg" descr="mlp.jpg"/>
          <p:cNvPicPr>
            <a:picLocks noChangeAspect="1"/>
          </p:cNvPicPr>
          <p:nvPr/>
        </p:nvPicPr>
        <p:blipFill>
          <a:blip r:embed="rId2">
            <a:extLst/>
          </a:blip>
          <a:stretch>
            <a:fillRect/>
          </a:stretch>
        </p:blipFill>
        <p:spPr>
          <a:xfrm>
            <a:off x="13385800" y="3835400"/>
            <a:ext cx="10261600" cy="434340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Who and Where are the Global Irish?"/>
          <p:cNvSpPr txBox="1"/>
          <p:nvPr>
            <p:ph type="title"/>
          </p:nvPr>
        </p:nvSpPr>
        <p:spPr>
          <a:prstGeom prst="rect">
            <a:avLst/>
          </a:prstGeom>
        </p:spPr>
        <p:txBody>
          <a:bodyPr/>
          <a:lstStyle>
            <a:lvl1pPr defTabSz="2316421">
              <a:defRPr sz="9500"/>
            </a:lvl1pPr>
          </a:lstStyle>
          <a:p>
            <a:pPr/>
            <a:r>
              <a:t>Convolutional Neural Network</a:t>
            </a:r>
          </a:p>
        </p:txBody>
      </p:sp>
      <p:sp>
        <p:nvSpPr>
          <p:cNvPr id="317" name="Northern Ireland: CRN, PUL and unaffiliated, Irish, British, Northern Irish total 1.9m…"/>
          <p:cNvSpPr txBox="1"/>
          <p:nvPr>
            <p:ph type="body" sz="half" idx="1"/>
          </p:nvPr>
        </p:nvSpPr>
        <p:spPr>
          <a:xfrm>
            <a:off x="1054100" y="3745993"/>
            <a:ext cx="11785576" cy="8256014"/>
          </a:xfrm>
          <a:prstGeom prst="rect">
            <a:avLst/>
          </a:prstGeom>
        </p:spPr>
        <p:txBody>
          <a:bodyPr lIns="50800" tIns="50800" rIns="50800" bIns="50800"/>
          <a:lstStyle/>
          <a:p>
            <a:pPr marL="401052" indent="-401052" defTabSz="2438337">
              <a:spcBef>
                <a:spcPts val="4700"/>
              </a:spcBef>
              <a:buSzPct val="100000"/>
              <a:buChar char="•"/>
              <a:defRPr sz="4000">
                <a:latin typeface="Graphik Light"/>
                <a:ea typeface="Graphik Light"/>
                <a:cs typeface="Graphik Light"/>
                <a:sym typeface="Graphik Light"/>
              </a:defRPr>
            </a:pPr>
            <a:r>
              <a:t>Y is the region of the accent</a:t>
            </a:r>
          </a:p>
          <a:p>
            <a:pPr marL="401052" indent="-401052" defTabSz="2438337">
              <a:spcBef>
                <a:spcPts val="4700"/>
              </a:spcBef>
              <a:buSzPct val="100000"/>
              <a:buChar char="•"/>
              <a:defRPr sz="4000">
                <a:latin typeface="Graphik Light"/>
                <a:ea typeface="Graphik Light"/>
                <a:cs typeface="Graphik Light"/>
                <a:sym typeface="Graphik Light"/>
              </a:defRPr>
            </a:pPr>
            <a:r>
              <a:t>MFCC  were fed in as X variable</a:t>
            </a:r>
          </a:p>
          <a:p>
            <a:pPr marL="401052" indent="-401052" defTabSz="2438337">
              <a:spcBef>
                <a:spcPts val="4700"/>
              </a:spcBef>
              <a:buSzPct val="100000"/>
              <a:buChar char="•"/>
              <a:defRPr sz="4000">
                <a:latin typeface="Graphik Light"/>
                <a:ea typeface="Graphik Light"/>
                <a:cs typeface="Graphik Light"/>
                <a:sym typeface="Graphik Light"/>
              </a:defRPr>
            </a:pPr>
            <a:r>
              <a:t>Test dataset accuracy was 91.84%, AUC of 95.1%</a:t>
            </a:r>
          </a:p>
          <a:p>
            <a:pPr marL="401052" indent="-401052" defTabSz="2438337">
              <a:spcBef>
                <a:spcPts val="4700"/>
              </a:spcBef>
              <a:buSzPct val="100000"/>
              <a:buChar char="•"/>
              <a:defRPr sz="4000">
                <a:latin typeface="Graphik Light"/>
                <a:ea typeface="Graphik Light"/>
                <a:cs typeface="Graphik Light"/>
                <a:sym typeface="Graphik Light"/>
              </a:defRPr>
            </a:pPr>
            <a:r>
              <a:t>MFCC speech data alone was achieving test accuracy in the 89--92% range.   </a:t>
            </a:r>
          </a:p>
        </p:txBody>
      </p:sp>
      <p:sp>
        <p:nvSpPr>
          <p:cNvPr id="318" name="01"/>
          <p:cNvSpPr txBox="1"/>
          <p:nvPr>
            <p:ph type="sldNum" sz="quarter" idx="2"/>
          </p:nvPr>
        </p:nvSpPr>
        <p:spPr>
          <a:xfrm>
            <a:off x="23558500" y="12458700"/>
            <a:ext cx="385826"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21" name="Image Gallery"/>
          <p:cNvGrpSpPr/>
          <p:nvPr/>
        </p:nvGrpSpPr>
        <p:grpSpPr>
          <a:xfrm>
            <a:off x="13628805" y="3747610"/>
            <a:ext cx="9550401" cy="8001001"/>
            <a:chOff x="0" y="0"/>
            <a:chExt cx="9550400" cy="8001000"/>
          </a:xfrm>
        </p:grpSpPr>
        <p:pic>
          <p:nvPicPr>
            <p:cNvPr id="319" name="CNN.png" descr="CNN.png"/>
            <p:cNvPicPr>
              <a:picLocks noChangeAspect="1"/>
            </p:cNvPicPr>
            <p:nvPr/>
          </p:nvPicPr>
          <p:blipFill>
            <a:blip r:embed="rId2">
              <a:extLst/>
            </a:blip>
            <a:srcRect l="0" t="4613" r="0" b="4613"/>
            <a:stretch>
              <a:fillRect/>
            </a:stretch>
          </p:blipFill>
          <p:spPr>
            <a:xfrm>
              <a:off x="0" y="0"/>
              <a:ext cx="9550400" cy="7117081"/>
            </a:xfrm>
            <a:prstGeom prst="rect">
              <a:avLst/>
            </a:prstGeom>
            <a:ln w="12700" cap="flat">
              <a:noFill/>
              <a:miter lim="400000"/>
            </a:ln>
            <a:effectLst/>
          </p:spPr>
        </p:pic>
        <p:sp>
          <p:nvSpPr>
            <p:cNvPr id="320" name="Rectangle"/>
            <p:cNvSpPr/>
            <p:nvPr/>
          </p:nvSpPr>
          <p:spPr>
            <a:xfrm>
              <a:off x="0" y="7193280"/>
              <a:ext cx="9550400" cy="807721"/>
            </a:xfrm>
            <a:prstGeom prst="rect">
              <a:avLst/>
            </a:prstGeom>
            <a:noFill/>
            <a:ln w="12700" cap="flat">
              <a:noFill/>
              <a:miter lim="400000"/>
            </a:ln>
            <a:effectLst/>
          </p:spPr>
          <p:txBody>
            <a:bodyPr wrap="square" lIns="76200" tIns="76200" rIns="76200" bIns="76200" numCol="1" anchor="t">
              <a:noAutofit/>
            </a:bodyPr>
            <a:lstStyle/>
            <a:p>
              <a:pPr/>
            </a:p>
          </p:txBody>
        </p:sp>
      </p:gr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Citizenship for the Second Irish Century"/>
          <p:cNvSpPr txBox="1"/>
          <p:nvPr>
            <p:ph type="body" idx="22"/>
          </p:nvPr>
        </p:nvSpPr>
        <p:spPr>
          <a:xfrm>
            <a:off x="1115432" y="2799907"/>
            <a:ext cx="9691208" cy="7875540"/>
          </a:xfrm>
          <a:prstGeom prst="rect">
            <a:avLst/>
          </a:prstGeom>
          <a:extLst>
            <a:ext uri="{C572A759-6A51-4108-AA02-DFA0A04FC94B}">
              <ma14:wrappingTextBoxFlag xmlns:ma14="http://schemas.microsoft.com/office/mac/drawingml/2011/main" val="1"/>
            </a:ext>
          </a:extLst>
        </p:spPr>
        <p:txBody>
          <a:bodyPr/>
          <a:lstStyle/>
          <a:p>
            <a:pPr defTabSz="185196">
              <a:lnSpc>
                <a:spcPct val="90000"/>
              </a:lnSpc>
              <a:defRPr spc="-93" sz="4743"/>
            </a:pPr>
          </a:p>
          <a:p>
            <a:pPr defTabSz="185196">
              <a:lnSpc>
                <a:spcPct val="90000"/>
              </a:lnSpc>
              <a:defRPr spc="-93" sz="4743"/>
            </a:pPr>
            <a:r>
              <a:t>Clustering MFCC, gender and</a:t>
            </a:r>
          </a:p>
          <a:p>
            <a:pPr defTabSz="185196">
              <a:lnSpc>
                <a:spcPct val="90000"/>
              </a:lnSpc>
              <a:defRPr spc="-93" sz="4743"/>
            </a:pPr>
            <a:r>
              <a:t>age with n=2 and n=3 k-means algorithms on the country was tried too</a:t>
            </a:r>
          </a:p>
          <a:p>
            <a:pPr defTabSz="185196">
              <a:lnSpc>
                <a:spcPct val="90000"/>
              </a:lnSpc>
              <a:defRPr spc="-93" sz="4743"/>
            </a:pPr>
            <a:r>
              <a:t> </a:t>
            </a:r>
          </a:p>
          <a:p>
            <a:pPr defTabSz="185196">
              <a:lnSpc>
                <a:spcPct val="90000"/>
              </a:lnSpc>
              <a:defRPr spc="-93" sz="4743"/>
            </a:pPr>
            <a:r>
              <a:t>No visible clustering visible on either case or with the same model with MFCC only </a:t>
            </a:r>
          </a:p>
          <a:p>
            <a:pPr defTabSz="185196">
              <a:lnSpc>
                <a:spcPct val="90000"/>
              </a:lnSpc>
              <a:defRPr spc="-93" sz="4743"/>
            </a:pPr>
          </a:p>
        </p:txBody>
      </p:sp>
      <p:sp>
        <p:nvSpPr>
          <p:cNvPr id="324" name="Building a Home for the Global Irish Nation"/>
          <p:cNvSpPr txBox="1"/>
          <p:nvPr>
            <p:ph type="title"/>
          </p:nvPr>
        </p:nvSpPr>
        <p:spPr>
          <a:xfrm>
            <a:off x="1167386" y="601791"/>
            <a:ext cx="12358448" cy="2040447"/>
          </a:xfrm>
          <a:prstGeom prst="rect">
            <a:avLst/>
          </a:prstGeom>
        </p:spPr>
        <p:txBody>
          <a:bodyPr anchor="t"/>
          <a:lstStyle>
            <a:lvl1pPr defTabSz="288036">
              <a:defRPr spc="-99" sz="9700"/>
            </a:lvl1pPr>
          </a:lstStyle>
          <a:p>
            <a:pPr/>
            <a:r>
              <a:t>Clustering Analysis</a:t>
            </a:r>
          </a:p>
        </p:txBody>
      </p:sp>
      <p:sp>
        <p:nvSpPr>
          <p:cNvPr id="325" name="01"/>
          <p:cNvSpPr txBox="1"/>
          <p:nvPr>
            <p:ph type="sldNum" sz="quarter" idx="2"/>
          </p:nvPr>
        </p:nvSpPr>
        <p:spPr>
          <a:xfrm>
            <a:off x="23558500" y="12458700"/>
            <a:ext cx="406654"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28" name="Image Gallery"/>
          <p:cNvGrpSpPr/>
          <p:nvPr/>
        </p:nvGrpSpPr>
        <p:grpSpPr>
          <a:xfrm>
            <a:off x="11947724" y="3082562"/>
            <a:ext cx="12265470" cy="8537050"/>
            <a:chOff x="0" y="0"/>
            <a:chExt cx="12265468" cy="8537048"/>
          </a:xfrm>
        </p:grpSpPr>
        <p:pic>
          <p:nvPicPr>
            <p:cNvPr id="326" name="kmeansn3.png" descr="kmeansn3.png"/>
            <p:cNvPicPr>
              <a:picLocks noChangeAspect="1"/>
            </p:cNvPicPr>
            <p:nvPr/>
          </p:nvPicPr>
          <p:blipFill>
            <a:blip r:embed="rId2">
              <a:extLst/>
            </a:blip>
            <a:srcRect l="0" t="622" r="0" b="622"/>
            <a:stretch>
              <a:fillRect/>
            </a:stretch>
          </p:blipFill>
          <p:spPr>
            <a:xfrm>
              <a:off x="0" y="0"/>
              <a:ext cx="12265469" cy="7653129"/>
            </a:xfrm>
            <a:prstGeom prst="rect">
              <a:avLst/>
            </a:prstGeom>
            <a:ln w="12700" cap="flat">
              <a:noFill/>
              <a:miter lim="400000"/>
            </a:ln>
            <a:effectLst/>
          </p:spPr>
        </p:pic>
        <p:sp>
          <p:nvSpPr>
            <p:cNvPr id="327" name="Rectangle"/>
            <p:cNvSpPr/>
            <p:nvPr/>
          </p:nvSpPr>
          <p:spPr>
            <a:xfrm>
              <a:off x="0" y="7729328"/>
              <a:ext cx="12265469" cy="807721"/>
            </a:xfrm>
            <a:prstGeom prst="rect">
              <a:avLst/>
            </a:prstGeom>
            <a:noFill/>
            <a:ln w="12700" cap="flat">
              <a:noFill/>
              <a:miter lim="400000"/>
            </a:ln>
            <a:effectLst/>
          </p:spPr>
          <p:txBody>
            <a:bodyPr wrap="square" lIns="76200" tIns="76200" rIns="76200" bIns="76200" numCol="1" anchor="t">
              <a:noAutofit/>
            </a:bodyPr>
            <a:lstStyle/>
            <a:p>
              <a:pPr/>
            </a:p>
          </p:txBody>
        </p:sp>
      </p:gr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Who and Where are the Global Irish?"/>
          <p:cNvSpPr txBox="1"/>
          <p:nvPr>
            <p:ph type="title"/>
          </p:nvPr>
        </p:nvSpPr>
        <p:spPr>
          <a:xfrm>
            <a:off x="1206500" y="582847"/>
            <a:ext cx="21971000" cy="1689101"/>
          </a:xfrm>
          <a:prstGeom prst="rect">
            <a:avLst/>
          </a:prstGeom>
        </p:spPr>
        <p:txBody>
          <a:bodyPr/>
          <a:lstStyle>
            <a:lvl1pPr defTabSz="2200599">
              <a:defRPr spc="-95" sz="9025"/>
            </a:lvl1pPr>
          </a:lstStyle>
          <a:p>
            <a:pPr/>
            <a:r>
              <a:t>Conclusions &amp; Future Research Questions</a:t>
            </a:r>
          </a:p>
        </p:txBody>
      </p:sp>
      <p:sp>
        <p:nvSpPr>
          <p:cNvPr id="331" name="Northern Ireland: CRN, PUL and unaffiliated, Irish, British, Northern Irish total 1.9m…"/>
          <p:cNvSpPr txBox="1"/>
          <p:nvPr>
            <p:ph type="body" idx="1"/>
          </p:nvPr>
        </p:nvSpPr>
        <p:spPr>
          <a:xfrm>
            <a:off x="1206500" y="2729993"/>
            <a:ext cx="21971000" cy="8256014"/>
          </a:xfrm>
          <a:prstGeom prst="rect">
            <a:avLst/>
          </a:prstGeom>
        </p:spPr>
        <p:txBody>
          <a:bodyPr lIns="50800" tIns="50800" rIns="50800" bIns="50800"/>
          <a:lstStyle/>
          <a:p>
            <a:pPr marL="340894" indent="-340894" defTabSz="2072587">
              <a:spcBef>
                <a:spcPts val="3900"/>
              </a:spcBef>
              <a:buSzPct val="100000"/>
              <a:buChar char="•"/>
              <a:defRPr sz="3400">
                <a:latin typeface="Graphik Light"/>
                <a:ea typeface="Graphik Light"/>
                <a:cs typeface="Graphik Light"/>
                <a:sym typeface="Graphik Light"/>
              </a:defRPr>
            </a:pPr>
            <a:r>
              <a:t>With logistic regression, speech data from MFCC, on its own and added to personal characteristics  give significantly positive classification performance, accuracy of 80-88%.  </a:t>
            </a:r>
          </a:p>
          <a:p>
            <a:pPr marL="340894" indent="-340894" defTabSz="2072587">
              <a:spcBef>
                <a:spcPts val="3900"/>
              </a:spcBef>
              <a:buSzPct val="100000"/>
              <a:buChar char="•"/>
              <a:defRPr sz="3400">
                <a:latin typeface="Graphik Light"/>
                <a:ea typeface="Graphik Light"/>
                <a:cs typeface="Graphik Light"/>
                <a:sym typeface="Graphik Light"/>
              </a:defRPr>
            </a:pPr>
            <a:r>
              <a:t>Random forest models almost matched that.  </a:t>
            </a:r>
          </a:p>
          <a:p>
            <a:pPr marL="340894" indent="-340894" defTabSz="2072587">
              <a:spcBef>
                <a:spcPts val="3900"/>
              </a:spcBef>
              <a:buSzPct val="100000"/>
              <a:buChar char="•"/>
              <a:defRPr sz="3400">
                <a:latin typeface="Graphik Light"/>
                <a:ea typeface="Graphik Light"/>
                <a:cs typeface="Graphik Light"/>
                <a:sym typeface="Graphik Light"/>
              </a:defRPr>
            </a:pPr>
            <a:r>
              <a:t>MLP improved on those results and then CNN more so, up to 92%.  </a:t>
            </a:r>
          </a:p>
          <a:p>
            <a:pPr marL="340894" indent="-340894" defTabSz="2072587">
              <a:spcBef>
                <a:spcPts val="3900"/>
              </a:spcBef>
              <a:buSzPct val="100000"/>
              <a:buChar char="•"/>
              <a:defRPr sz="3400">
                <a:latin typeface="Graphik Light"/>
                <a:ea typeface="Graphik Light"/>
                <a:cs typeface="Graphik Light"/>
                <a:sym typeface="Graphik Light"/>
              </a:defRPr>
            </a:pPr>
            <a:r>
              <a:t>Wide range of more evolved deep-learning models to apply in future research: 'Large Audio Models' claim 90-94% accurate classification, but my LAM examples (not shown here) came nowhere close: investigation continues.  </a:t>
            </a:r>
          </a:p>
          <a:p>
            <a:pPr marL="340894" indent="-340894" defTabSz="2072587">
              <a:spcBef>
                <a:spcPts val="3900"/>
              </a:spcBef>
              <a:buSzPct val="100000"/>
              <a:buChar char="•"/>
              <a:defRPr sz="3400">
                <a:latin typeface="Graphik Light"/>
                <a:ea typeface="Graphik Light"/>
                <a:cs typeface="Graphik Light"/>
                <a:sym typeface="Graphik Light"/>
              </a:defRPr>
            </a:pPr>
            <a:r>
              <a:t>More data, assured data quality, and the ability to create links to other variables are key to more robust estimation and more advanced machine learning models.  </a:t>
            </a:r>
          </a:p>
          <a:p>
            <a:pPr marL="340894" indent="-340894" defTabSz="2072587">
              <a:spcBef>
                <a:spcPts val="3900"/>
              </a:spcBef>
              <a:buSzPct val="100000"/>
              <a:buChar char="•"/>
              <a:defRPr sz="3400">
                <a:latin typeface="Graphik Light"/>
                <a:ea typeface="Graphik Light"/>
                <a:cs typeface="Graphik Light"/>
                <a:sym typeface="Graphik Light"/>
              </a:defRPr>
            </a:pPr>
            <a:r>
              <a:t>What future questions?</a:t>
            </a:r>
          </a:p>
        </p:txBody>
      </p:sp>
      <p:sp>
        <p:nvSpPr>
          <p:cNvPr id="332" name="01"/>
          <p:cNvSpPr txBox="1"/>
          <p:nvPr>
            <p:ph type="sldNum" sz="quarter" idx="2"/>
          </p:nvPr>
        </p:nvSpPr>
        <p:spPr>
          <a:xfrm>
            <a:off x="23558500" y="12458700"/>
            <a:ext cx="412496"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Who and Where are the Global Irish?"/>
          <p:cNvSpPr txBox="1"/>
          <p:nvPr>
            <p:ph type="title"/>
          </p:nvPr>
        </p:nvSpPr>
        <p:spPr>
          <a:xfrm>
            <a:off x="660400" y="850900"/>
            <a:ext cx="21971000" cy="1689100"/>
          </a:xfrm>
          <a:prstGeom prst="rect">
            <a:avLst/>
          </a:prstGeom>
        </p:spPr>
        <p:txBody>
          <a:bodyPr/>
          <a:lstStyle>
            <a:lvl1pPr defTabSz="2200599">
              <a:defRPr sz="9500"/>
            </a:lvl1pPr>
          </a:lstStyle>
          <a:p>
            <a:pPr/>
            <a:r>
              <a:t>About Me  </a:t>
            </a:r>
          </a:p>
        </p:txBody>
      </p:sp>
      <p:sp>
        <p:nvSpPr>
          <p:cNvPr id="185" name="Northern Ireland: CRN, PUL and unaffiliated, Irish, British, Northern Irish total 1.9m…"/>
          <p:cNvSpPr txBox="1"/>
          <p:nvPr>
            <p:ph type="body" sz="half" idx="1"/>
          </p:nvPr>
        </p:nvSpPr>
        <p:spPr>
          <a:xfrm>
            <a:off x="10796388" y="3195323"/>
            <a:ext cx="12674601" cy="8256013"/>
          </a:xfrm>
          <a:prstGeom prst="rect">
            <a:avLst/>
          </a:prstGeom>
        </p:spPr>
        <p:txBody>
          <a:bodyPr lIns="50800" tIns="50800" rIns="50800" bIns="50800"/>
          <a:lstStyle/>
          <a:p>
            <a:pPr marL="248652" indent="-248652" defTabSz="1511769">
              <a:spcBef>
                <a:spcPts val="2900"/>
              </a:spcBef>
              <a:buSzPct val="100000"/>
              <a:buChar char="•"/>
              <a:defRPr sz="2480">
                <a:latin typeface="Graphik Light"/>
                <a:ea typeface="Graphik Light"/>
                <a:cs typeface="Graphik Light"/>
                <a:sym typeface="Graphik Light"/>
              </a:defRPr>
            </a:pPr>
            <a:r>
              <a:t>Born and raised in south county Dublin</a:t>
            </a:r>
          </a:p>
          <a:p>
            <a:pPr marL="248652" indent="-248652" defTabSz="1511769">
              <a:spcBef>
                <a:spcPts val="2900"/>
              </a:spcBef>
              <a:buSzPct val="100000"/>
              <a:buChar char="•"/>
              <a:defRPr sz="2480">
                <a:latin typeface="Graphik Light"/>
                <a:ea typeface="Graphik Light"/>
                <a:cs typeface="Graphik Light"/>
                <a:sym typeface="Graphik Light"/>
              </a:defRPr>
            </a:pPr>
            <a:r>
              <a:t>Not quite a data scientist, and certainly I'm no linguist either, but the Python ecosystem allowed me to do this project </a:t>
            </a:r>
          </a:p>
          <a:p>
            <a:pPr marL="248652" indent="-248652" defTabSz="1511769">
              <a:spcBef>
                <a:spcPts val="2900"/>
              </a:spcBef>
              <a:buSzPct val="100000"/>
              <a:buChar char="•"/>
              <a:defRPr sz="2480">
                <a:latin typeface="Graphik Light"/>
                <a:ea typeface="Graphik Light"/>
                <a:cs typeface="Graphik Light"/>
                <a:sym typeface="Graphik Light"/>
              </a:defRPr>
            </a:pPr>
            <a:r>
              <a:t>Background: TCD  B.B.S. Business</a:t>
            </a:r>
          </a:p>
          <a:p>
            <a:pPr marL="248652" indent="-248652" defTabSz="1511769">
              <a:spcBef>
                <a:spcPts val="2900"/>
              </a:spcBef>
              <a:buSzPct val="100000"/>
              <a:buChar char="•"/>
              <a:defRPr sz="2480">
                <a:latin typeface="Graphik Light"/>
                <a:ea typeface="Graphik Light"/>
                <a:cs typeface="Graphik Light"/>
                <a:sym typeface="Graphik Light"/>
              </a:defRPr>
            </a:pPr>
            <a:r>
              <a:t>I wrote a neural network model </a:t>
            </a:r>
            <a:r>
              <a:rPr i="1">
                <a:latin typeface="Graphik"/>
                <a:ea typeface="Graphik"/>
                <a:cs typeface="Graphik"/>
                <a:sym typeface="Graphik"/>
              </a:rPr>
              <a:t>by hand</a:t>
            </a:r>
            <a:r>
              <a:t> in C to predict stock indices and FX rates for my thesis.  Although we observed predictive power as measured in the then-current computer science literature, the models fell apart under the cost assumptions and statistical tests from finance.   One major trading house I worked at had switched off their neural net in early 1996</a:t>
            </a:r>
          </a:p>
          <a:p>
            <a:pPr marL="248652" indent="-248652" defTabSz="1511769">
              <a:spcBef>
                <a:spcPts val="2900"/>
              </a:spcBef>
              <a:buSzPct val="100000"/>
              <a:buChar char="•"/>
              <a:defRPr sz="2480">
                <a:latin typeface="Graphik Light"/>
                <a:ea typeface="Graphik Light"/>
                <a:cs typeface="Graphik Light"/>
                <a:sym typeface="Graphik Light"/>
              </a:defRPr>
            </a:pPr>
            <a:r>
              <a:t>London City University / Bayes Business School - Mathematical Finance M.Sc.</a:t>
            </a:r>
          </a:p>
          <a:p>
            <a:pPr marL="248652" indent="-248652" defTabSz="1511769">
              <a:spcBef>
                <a:spcPts val="2900"/>
              </a:spcBef>
              <a:buSzPct val="100000"/>
              <a:buChar char="•"/>
              <a:defRPr sz="2480">
                <a:latin typeface="Graphik Light"/>
                <a:ea typeface="Graphik Light"/>
                <a:cs typeface="Graphik Light"/>
                <a:sym typeface="Graphik Light"/>
              </a:defRPr>
            </a:pPr>
            <a:r>
              <a:t>National College of Ireland M.Sc. Data Analysis this year</a:t>
            </a:r>
          </a:p>
          <a:p>
            <a:pPr marL="248652" indent="-248652" defTabSz="1511769">
              <a:spcBef>
                <a:spcPts val="2900"/>
              </a:spcBef>
              <a:buSzPct val="100000"/>
              <a:buChar char="•"/>
              <a:defRPr sz="2480">
                <a:latin typeface="Graphik Light"/>
                <a:ea typeface="Graphik Light"/>
                <a:cs typeface="Graphik Light"/>
                <a:sym typeface="Graphik Light"/>
              </a:defRPr>
            </a:pPr>
            <a:r>
              <a:t>Python provides a free and community-supported workshop of tools, both general (NumPy, Pandas, TensorFlow) and specialised (librosa) that match those used in the research literature, enabling projects such as this</a:t>
            </a:r>
          </a:p>
        </p:txBody>
      </p:sp>
      <p:sp>
        <p:nvSpPr>
          <p:cNvPr id="186" name="01"/>
          <p:cNvSpPr txBox="1"/>
          <p:nvPr>
            <p:ph type="sldNum" sz="quarter" idx="2"/>
          </p:nvPr>
        </p:nvSpPr>
        <p:spPr>
          <a:xfrm>
            <a:off x="23558500" y="12458700"/>
            <a:ext cx="267716"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7" name="Beaker_(Muppet)-en.jpg" descr="Beaker_(Muppet)-en.jpg"/>
          <p:cNvPicPr>
            <a:picLocks noChangeAspect="1"/>
          </p:cNvPicPr>
          <p:nvPr/>
        </p:nvPicPr>
        <p:blipFill>
          <a:blip r:embed="rId2">
            <a:extLst/>
          </a:blip>
          <a:stretch>
            <a:fillRect/>
          </a:stretch>
        </p:blipFill>
        <p:spPr>
          <a:xfrm>
            <a:off x="3759200" y="3617190"/>
            <a:ext cx="5181600" cy="7419110"/>
          </a:xfrm>
          <a:prstGeom prst="rect">
            <a:avLst/>
          </a:prstGeom>
          <a:ln w="12700">
            <a:miter lim="400000"/>
          </a:ln>
        </p:spPr>
      </p:pic>
      <p:sp>
        <p:nvSpPr>
          <p:cNvPr id="188" name="databeaker@gmail.com"/>
          <p:cNvSpPr txBox="1"/>
          <p:nvPr/>
        </p:nvSpPr>
        <p:spPr>
          <a:xfrm>
            <a:off x="878713" y="11264900"/>
            <a:ext cx="10769601" cy="175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lnSpc>
                <a:spcPct val="90000"/>
              </a:lnSpc>
              <a:spcBef>
                <a:spcPts val="0"/>
              </a:spcBef>
              <a:defRPr spc="-500" sz="10000">
                <a:solidFill>
                  <a:srgbClr val="FFFFFF"/>
                </a:solidFill>
              </a:defRPr>
            </a:pPr>
            <a:r>
              <a:rPr spc="-400" sz="8000" u="sng">
                <a:solidFill>
                  <a:srgbClr val="0000FF"/>
                </a:solidFill>
                <a:uFill>
                  <a:solidFill>
                    <a:srgbClr val="0000FF"/>
                  </a:solidFill>
                </a:uFill>
                <a:hlinkClick r:id="rId3" invalidUrl="" action="" tgtFrame="" tooltip="" history="1" highlightClick="0" endSnd="0"/>
              </a:rPr>
              <a:t>databeaker@gmail.com</a:t>
            </a:r>
            <a:r>
              <a:t> </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Who and Where are the Global Irish?"/>
          <p:cNvSpPr txBox="1"/>
          <p:nvPr>
            <p:ph type="title"/>
          </p:nvPr>
        </p:nvSpPr>
        <p:spPr>
          <a:xfrm>
            <a:off x="1206500" y="582847"/>
            <a:ext cx="21971000" cy="1689101"/>
          </a:xfrm>
          <a:prstGeom prst="rect">
            <a:avLst/>
          </a:prstGeom>
        </p:spPr>
        <p:txBody>
          <a:bodyPr/>
          <a:lstStyle>
            <a:lvl1pPr defTabSz="2316421">
              <a:defRPr sz="9500"/>
            </a:lvl1pPr>
          </a:lstStyle>
          <a:p>
            <a:pPr/>
            <a:r>
              <a:t>Future Research Questions?</a:t>
            </a:r>
          </a:p>
        </p:txBody>
      </p:sp>
      <p:sp>
        <p:nvSpPr>
          <p:cNvPr id="335" name="Northern Ireland: CRN, PUL and unaffiliated, Irish, British, Northern Irish total 1.9m…"/>
          <p:cNvSpPr txBox="1"/>
          <p:nvPr>
            <p:ph type="body" idx="1"/>
          </p:nvPr>
        </p:nvSpPr>
        <p:spPr>
          <a:xfrm>
            <a:off x="1346200" y="2729993"/>
            <a:ext cx="21971000" cy="8256014"/>
          </a:xfrm>
          <a:prstGeom prst="rect">
            <a:avLst/>
          </a:prstGeom>
        </p:spPr>
        <p:txBody>
          <a:bodyPr lIns="50800" tIns="50800" rIns="50800" bIns="50800"/>
          <a:lstStyle/>
          <a:p>
            <a:pPr marL="243639" indent="-243639" defTabSz="1316702">
              <a:spcBef>
                <a:spcPts val="2500"/>
              </a:spcBef>
              <a:buSzPct val="100000"/>
              <a:buChar char="•"/>
              <a:defRPr sz="2430">
                <a:latin typeface="Graphik Light"/>
                <a:ea typeface="Graphik Light"/>
                <a:cs typeface="Graphik Light"/>
                <a:sym typeface="Graphik Light"/>
              </a:defRPr>
            </a:pPr>
            <a:r>
              <a:t>More data and better assurance around data quality will are key to more robust estimation from future work</a:t>
            </a:r>
          </a:p>
          <a:p>
            <a:pPr marL="243639" indent="-243639" defTabSz="1316702">
              <a:spcBef>
                <a:spcPts val="2500"/>
              </a:spcBef>
              <a:buSzPct val="100000"/>
              <a:buChar char="•"/>
              <a:defRPr sz="2430">
                <a:latin typeface="Graphik Light"/>
                <a:ea typeface="Graphik Light"/>
                <a:cs typeface="Graphik Light"/>
                <a:sym typeface="Graphik Light"/>
              </a:defRPr>
            </a:pPr>
            <a:r>
              <a:t>More advanced machine learning models should be adapted and tried</a:t>
            </a:r>
          </a:p>
          <a:p>
            <a:pPr marL="243639" indent="-243639" defTabSz="1316702">
              <a:spcBef>
                <a:spcPts val="2500"/>
              </a:spcBef>
              <a:buSzPct val="100000"/>
              <a:buChar char="•"/>
              <a:defRPr sz="2430">
                <a:latin typeface="Graphik Light"/>
                <a:ea typeface="Graphik Light"/>
                <a:cs typeface="Graphik Light"/>
                <a:sym typeface="Graphik Light"/>
              </a:defRPr>
            </a:pPr>
            <a:r>
              <a:t>Combining data from other languages, Irish and Scots in particular</a:t>
            </a:r>
          </a:p>
          <a:p>
            <a:pPr marL="243639" indent="-243639" defTabSz="1316702">
              <a:spcBef>
                <a:spcPts val="2500"/>
              </a:spcBef>
              <a:buSzPct val="100000"/>
              <a:buChar char="•"/>
              <a:defRPr sz="2430">
                <a:latin typeface="Graphik Light"/>
                <a:ea typeface="Graphik Light"/>
                <a:cs typeface="Graphik Light"/>
                <a:sym typeface="Graphik Light"/>
              </a:defRPr>
            </a:pPr>
            <a:r>
              <a:t>Mutli-modal data - add video, social media metrics and consumer behaviour to speech data</a:t>
            </a:r>
          </a:p>
          <a:p>
            <a:pPr marL="243639" indent="-243639" defTabSz="1316702">
              <a:spcBef>
                <a:spcPts val="2500"/>
              </a:spcBef>
              <a:buSzPct val="100000"/>
              <a:buChar char="•"/>
              <a:defRPr sz="2430">
                <a:latin typeface="Graphik Light"/>
                <a:ea typeface="Graphik Light"/>
                <a:cs typeface="Graphik Light"/>
                <a:sym typeface="Graphik Light"/>
              </a:defRPr>
            </a:pPr>
            <a:r>
              <a:t>Data can be gathered at an institution level, especially secondary schools, which have a catchment area, income level and a religious identity</a:t>
            </a:r>
          </a:p>
          <a:p>
            <a:pPr marL="243639" indent="-243639" defTabSz="1316702">
              <a:spcBef>
                <a:spcPts val="2500"/>
              </a:spcBef>
              <a:buSzPct val="100000"/>
              <a:buChar char="•"/>
              <a:defRPr sz="2430">
                <a:latin typeface="Graphik Light"/>
                <a:ea typeface="Graphik Light"/>
                <a:cs typeface="Graphik Light"/>
                <a:sym typeface="Graphik Light"/>
              </a:defRPr>
            </a:pPr>
            <a:r>
              <a:t>The ability to create links to other personal, demographic and social variables will need design and consultation of the personal and geographic data to match government and statistical boundaries while preserving privacy</a:t>
            </a:r>
          </a:p>
          <a:p>
            <a:pPr marL="277749" indent="-277749" defTabSz="1316702">
              <a:spcBef>
                <a:spcPts val="2500"/>
              </a:spcBef>
              <a:buSzPct val="100000"/>
              <a:buChar char="•"/>
              <a:defRPr sz="2430">
                <a:latin typeface="Graphik Light"/>
                <a:ea typeface="Graphik Light"/>
                <a:cs typeface="Graphik Light"/>
                <a:sym typeface="Graphik Light"/>
              </a:defRPr>
            </a:pPr>
            <a:r>
              <a:t>How do accents vary across Dublin city and county? Suburbs, neighbourhoods, streets?   What mobility or economic status affects this?  </a:t>
            </a:r>
          </a:p>
          <a:p>
            <a:pPr marL="277749" indent="-277749" defTabSz="1316702">
              <a:spcBef>
                <a:spcPts val="2500"/>
              </a:spcBef>
              <a:buSzPct val="100000"/>
              <a:buChar char="•"/>
              <a:defRPr sz="2430">
                <a:latin typeface="Graphik Light"/>
                <a:ea typeface="Graphik Light"/>
                <a:cs typeface="Graphik Light"/>
                <a:sym typeface="Graphik Light"/>
              </a:defRPr>
            </a:pPr>
            <a:r>
              <a:t>How much variation is there by geography e.g. is a Belfast accent closer to modern Scots English or other Irish English?  </a:t>
            </a:r>
          </a:p>
          <a:p>
            <a:pPr marL="277749" indent="-277749" defTabSz="1316702">
              <a:spcBef>
                <a:spcPts val="2500"/>
              </a:spcBef>
              <a:buSzPct val="100000"/>
              <a:buChar char="•"/>
              <a:defRPr sz="2430">
                <a:latin typeface="Graphik Light"/>
                <a:ea typeface="Graphik Light"/>
                <a:cs typeface="Graphik Light"/>
                <a:sym typeface="Graphik Light"/>
              </a:defRPr>
            </a:pPr>
            <a:r>
              <a:t>How do regional accents in Irish English match with Irish language pronunciation?  </a:t>
            </a:r>
          </a:p>
          <a:p>
            <a:pPr marL="277749" indent="-277749" defTabSz="1316702">
              <a:spcBef>
                <a:spcPts val="2500"/>
              </a:spcBef>
              <a:buSzPct val="100000"/>
              <a:buChar char="•"/>
              <a:defRPr sz="2430">
                <a:latin typeface="Graphik Light"/>
                <a:ea typeface="Graphik Light"/>
                <a:cs typeface="Graphik Light"/>
                <a:sym typeface="Graphik Light"/>
              </a:defRPr>
            </a:pPr>
            <a:r>
              <a:t>Do Dublin and Liverpool match?  </a:t>
            </a:r>
          </a:p>
          <a:p>
            <a:pPr marL="277749" indent="-277749" defTabSz="1316702">
              <a:spcBef>
                <a:spcPts val="2500"/>
              </a:spcBef>
              <a:buSzPct val="100000"/>
              <a:buChar char="•"/>
              <a:defRPr sz="2430">
                <a:latin typeface="Graphik Light"/>
                <a:ea typeface="Graphik Light"/>
                <a:cs typeface="Graphik Light"/>
                <a:sym typeface="Graphik Light"/>
              </a:defRPr>
            </a:pPr>
            <a:r>
              <a:t>Are effects of inward migration seen in the common speech?  </a:t>
            </a:r>
          </a:p>
        </p:txBody>
      </p:sp>
      <p:sp>
        <p:nvSpPr>
          <p:cNvPr id="336" name="01"/>
          <p:cNvSpPr txBox="1"/>
          <p:nvPr>
            <p:ph type="sldNum" sz="quarter" idx="2"/>
          </p:nvPr>
        </p:nvSpPr>
        <p:spPr>
          <a:xfrm>
            <a:off x="23558500" y="12458700"/>
            <a:ext cx="440690"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Who and Where are the Global Irish?"/>
          <p:cNvSpPr txBox="1"/>
          <p:nvPr>
            <p:ph type="title"/>
          </p:nvPr>
        </p:nvSpPr>
        <p:spPr>
          <a:xfrm>
            <a:off x="1206500" y="582847"/>
            <a:ext cx="21971000" cy="1689101"/>
          </a:xfrm>
          <a:prstGeom prst="rect">
            <a:avLst/>
          </a:prstGeom>
        </p:spPr>
        <p:txBody>
          <a:bodyPr/>
          <a:lstStyle>
            <a:lvl1pPr defTabSz="2316421">
              <a:defRPr sz="9500"/>
            </a:lvl1pPr>
          </a:lstStyle>
          <a:p>
            <a:pPr/>
            <a:r>
              <a:t>Next Steps - More and Better Data</a:t>
            </a:r>
          </a:p>
        </p:txBody>
      </p:sp>
      <p:sp>
        <p:nvSpPr>
          <p:cNvPr id="339" name="Northern Ireland: CRN, PUL and unaffiliated, Irish, British, Northern Irish total 1.9m…"/>
          <p:cNvSpPr txBox="1"/>
          <p:nvPr>
            <p:ph type="body" sz="half" idx="1"/>
          </p:nvPr>
        </p:nvSpPr>
        <p:spPr>
          <a:xfrm>
            <a:off x="1536700" y="2729993"/>
            <a:ext cx="9067800" cy="9728201"/>
          </a:xfrm>
          <a:prstGeom prst="rect">
            <a:avLst/>
          </a:prstGeom>
        </p:spPr>
        <p:txBody>
          <a:bodyPr lIns="50800" tIns="50800" rIns="50800" bIns="50800"/>
          <a:lstStyle/>
          <a:p>
            <a:pPr marL="320842" indent="-320842" defTabSz="1950670">
              <a:spcBef>
                <a:spcPts val="3700"/>
              </a:spcBef>
              <a:buSzPct val="100000"/>
              <a:buChar char="•"/>
              <a:defRPr sz="3200">
                <a:latin typeface="Graphik Light"/>
                <a:ea typeface="Graphik Light"/>
                <a:cs typeface="Graphik Light"/>
                <a:sym typeface="Graphik Light"/>
              </a:defRPr>
            </a:pPr>
            <a:r>
              <a:t> Crowd-sourcing data online is cheaper and easier than manual collection e.g.</a:t>
            </a:r>
            <a:br/>
            <a:r>
              <a:rPr u="sng">
                <a:solidFill>
                  <a:srgbClr val="0000FF"/>
                </a:solidFill>
                <a:uFill>
                  <a:solidFill>
                    <a:srgbClr val="0000FF"/>
                  </a:solidFill>
                </a:uFill>
                <a:hlinkClick r:id="rId2" invalidUrl="" action="" tgtFrame="" tooltip="" history="1" highlightClick="0" endSnd="0"/>
              </a:rPr>
              <a:t>http://commonvoice.mozilla.org/en</a:t>
            </a:r>
            <a:r>
              <a:t>  </a:t>
            </a:r>
          </a:p>
          <a:p>
            <a:pPr marL="320842" indent="-320842" defTabSz="1950670">
              <a:spcBef>
                <a:spcPts val="3700"/>
              </a:spcBef>
              <a:buSzPct val="100000"/>
              <a:buChar char="•"/>
              <a:defRPr sz="3200">
                <a:latin typeface="Graphik Light"/>
                <a:ea typeface="Graphik Light"/>
                <a:cs typeface="Graphik Light"/>
                <a:sym typeface="Graphik Light"/>
              </a:defRPr>
            </a:pPr>
            <a:r>
              <a:t>I am in discussions with Mozilla and Irish universities about creating an academic partnership to do this</a:t>
            </a:r>
          </a:p>
          <a:p>
            <a:pPr marL="320842" indent="-320842" defTabSz="1950670">
              <a:spcBef>
                <a:spcPts val="3700"/>
              </a:spcBef>
              <a:buSzPct val="100000"/>
              <a:buChar char="•"/>
              <a:defRPr sz="3200">
                <a:latin typeface="Graphik Light"/>
                <a:ea typeface="Graphik Light"/>
                <a:cs typeface="Graphik Light"/>
                <a:sym typeface="Graphik Light"/>
              </a:defRPr>
            </a:pPr>
            <a:r>
              <a:t>CommonVoice Data is labelled by country of origin as Irish, by age and gender, but does not give more detailed geographic or social data</a:t>
            </a:r>
          </a:p>
          <a:p>
            <a:pPr marL="320842" indent="-320842" defTabSz="1950670">
              <a:spcBef>
                <a:spcPts val="3700"/>
              </a:spcBef>
              <a:buSzPct val="100000"/>
              <a:buChar char="•"/>
              <a:defRPr sz="3200">
                <a:latin typeface="Graphik Light"/>
                <a:ea typeface="Graphik Light"/>
                <a:cs typeface="Graphik Light"/>
                <a:sym typeface="Graphik Light"/>
              </a:defRPr>
            </a:pPr>
            <a:r>
              <a:t>We can add data fields to existing recordings and seek new samples</a:t>
            </a:r>
          </a:p>
          <a:p>
            <a:pPr marL="320842" indent="-320842" defTabSz="1950670">
              <a:spcBef>
                <a:spcPts val="3700"/>
              </a:spcBef>
              <a:buSzPct val="100000"/>
              <a:buChar char="•"/>
              <a:defRPr sz="3200">
                <a:latin typeface="Graphik Light"/>
                <a:ea typeface="Graphik Light"/>
                <a:cs typeface="Graphik Light"/>
                <a:sym typeface="Graphik Light"/>
              </a:defRPr>
            </a:pPr>
            <a:r>
              <a:t>Email me at </a:t>
            </a:r>
            <a:r>
              <a:rPr u="sng">
                <a:solidFill>
                  <a:srgbClr val="0000FF"/>
                </a:solidFill>
                <a:uFill>
                  <a:solidFill>
                    <a:srgbClr val="0000FF"/>
                  </a:solidFill>
                </a:uFill>
                <a:hlinkClick r:id="rId3" invalidUrl="" action="" tgtFrame="" tooltip="" history="1" highlightClick="0" endSnd="0"/>
              </a:rPr>
              <a:t>databeaker@gmail.com</a:t>
            </a:r>
            <a:r>
              <a:t> if you would like to participate in future research or data collection</a:t>
            </a:r>
          </a:p>
        </p:txBody>
      </p:sp>
      <p:sp>
        <p:nvSpPr>
          <p:cNvPr id="340" name="01"/>
          <p:cNvSpPr txBox="1"/>
          <p:nvPr>
            <p:ph type="sldNum" sz="quarter" idx="2"/>
          </p:nvPr>
        </p:nvSpPr>
        <p:spPr>
          <a:xfrm>
            <a:off x="23558500" y="12458700"/>
            <a:ext cx="367792"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1" name="commonvoice.jpg" descr="commonvoice.jpg"/>
          <p:cNvPicPr>
            <a:picLocks noChangeAspect="1"/>
          </p:cNvPicPr>
          <p:nvPr/>
        </p:nvPicPr>
        <p:blipFill>
          <a:blip r:embed="rId4">
            <a:extLst/>
          </a:blip>
          <a:stretch>
            <a:fillRect/>
          </a:stretch>
        </p:blipFill>
        <p:spPr>
          <a:xfrm>
            <a:off x="11434029" y="3022148"/>
            <a:ext cx="12127520" cy="914400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Who and Where are the Global Irish?"/>
          <p:cNvSpPr txBox="1"/>
          <p:nvPr>
            <p:ph type="title"/>
          </p:nvPr>
        </p:nvSpPr>
        <p:spPr>
          <a:xfrm>
            <a:off x="1206500" y="582847"/>
            <a:ext cx="21971000" cy="1689101"/>
          </a:xfrm>
          <a:prstGeom prst="rect">
            <a:avLst/>
          </a:prstGeom>
        </p:spPr>
        <p:txBody>
          <a:bodyPr/>
          <a:lstStyle>
            <a:lvl1pPr defTabSz="2316421">
              <a:defRPr sz="9500"/>
            </a:lvl1pPr>
          </a:lstStyle>
          <a:p>
            <a:pPr/>
            <a:r>
              <a:t>Privacy Implications</a:t>
            </a:r>
          </a:p>
        </p:txBody>
      </p:sp>
      <p:sp>
        <p:nvSpPr>
          <p:cNvPr id="344" name="Northern Ireland: CRN, PUL and unaffiliated, Irish, British, Northern Irish total 1.9m…"/>
          <p:cNvSpPr txBox="1"/>
          <p:nvPr>
            <p:ph type="body" sz="half" idx="1"/>
          </p:nvPr>
        </p:nvSpPr>
        <p:spPr>
          <a:xfrm>
            <a:off x="1511300" y="2729993"/>
            <a:ext cx="10680700" cy="9728201"/>
          </a:xfrm>
          <a:prstGeom prst="rect">
            <a:avLst/>
          </a:prstGeom>
        </p:spPr>
        <p:txBody>
          <a:bodyPr lIns="50800" tIns="50800" rIns="50800" bIns="50800"/>
          <a:lstStyle/>
          <a:p>
            <a:pPr marL="304800" indent="-304800" defTabSz="1853136">
              <a:spcBef>
                <a:spcPts val="3500"/>
              </a:spcBef>
              <a:buSzPct val="100000"/>
              <a:buChar char="•"/>
              <a:defRPr sz="3040">
                <a:latin typeface="Graphik Light"/>
                <a:ea typeface="Graphik Light"/>
                <a:cs typeface="Graphik Light"/>
                <a:sym typeface="Graphik Light"/>
              </a:defRPr>
            </a:pPr>
            <a:r>
              <a:t>Speech samples cover more of the population, as speech processing apps are used more, almost all this is held within the large tech companies, where it may be accessed to your detriment e.g. Saudis and Twitter</a:t>
            </a:r>
          </a:p>
          <a:p>
            <a:pPr marL="304800" indent="-304800" defTabSz="1853136">
              <a:spcBef>
                <a:spcPts val="3500"/>
              </a:spcBef>
              <a:buSzPct val="100000"/>
              <a:buChar char="•"/>
              <a:defRPr sz="3040">
                <a:latin typeface="Graphik Light"/>
                <a:ea typeface="Graphik Light"/>
                <a:cs typeface="Graphik Light"/>
                <a:sym typeface="Graphik Light"/>
              </a:defRPr>
            </a:pPr>
            <a:r>
              <a:t>Individual identification is no longer secure against impersonation by voice-cloning e.g.  </a:t>
            </a:r>
            <a:r>
              <a:rPr u="sng">
                <a:solidFill>
                  <a:srgbClr val="0000FF"/>
                </a:solidFill>
                <a:uFill>
                  <a:solidFill>
                    <a:srgbClr val="0000FF"/>
                  </a:solidFill>
                </a:uFill>
                <a:hlinkClick r:id="rId2" invalidUrl="" action="" tgtFrame="" tooltip="" history="1" highlightClick="0" endSnd="0"/>
              </a:rPr>
              <a:t>https://elevenlabs.io</a:t>
            </a:r>
            <a:r>
              <a:t>, so spear-phishing fraudsters will impersonate you to make transfers, or tell your relatives that you need money</a:t>
            </a:r>
          </a:p>
          <a:p>
            <a:pPr marL="304800" indent="-304800" defTabSz="1853136">
              <a:spcBef>
                <a:spcPts val="3500"/>
              </a:spcBef>
              <a:buSzPct val="100000"/>
              <a:buChar char="•"/>
              <a:defRPr sz="3040">
                <a:latin typeface="Graphik Light"/>
                <a:ea typeface="Graphik Light"/>
                <a:cs typeface="Graphik Light"/>
                <a:sym typeface="Graphik Light"/>
              </a:defRPr>
            </a:pPr>
            <a:r>
              <a:t>Network owners or governments can gather and identify speech samples also without users knowing, split the cables in a locked room or hack the data centres and cables between them (Snowden); GCHQ gathers mobile phone signals using planes over British cities (R.Aldrich, 'GCHQ',2019).  </a:t>
            </a:r>
          </a:p>
          <a:p>
            <a:pPr marL="304800" indent="-304800" defTabSz="1853136">
              <a:spcBef>
                <a:spcPts val="3500"/>
              </a:spcBef>
              <a:buSzPct val="100000"/>
              <a:buChar char="•"/>
              <a:defRPr sz="3040">
                <a:latin typeface="Graphik Light"/>
                <a:ea typeface="Graphik Light"/>
                <a:cs typeface="Graphik Light"/>
                <a:sym typeface="Graphik Light"/>
              </a:defRPr>
            </a:pPr>
            <a:r>
              <a:t>Individual identification possible by crossing with other datasets - customer records, social media</a:t>
            </a:r>
          </a:p>
        </p:txBody>
      </p:sp>
      <p:sp>
        <p:nvSpPr>
          <p:cNvPr id="345" name="01"/>
          <p:cNvSpPr txBox="1"/>
          <p:nvPr>
            <p:ph type="sldNum" sz="quarter" idx="2"/>
          </p:nvPr>
        </p:nvSpPr>
        <p:spPr>
          <a:xfrm>
            <a:off x="23558500" y="12458700"/>
            <a:ext cx="408432"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6" name="hongkong.jpg" descr="hongkong.jpg"/>
          <p:cNvPicPr>
            <a:picLocks noChangeAspect="1"/>
          </p:cNvPicPr>
          <p:nvPr/>
        </p:nvPicPr>
        <p:blipFill>
          <a:blip r:embed="rId3">
            <a:extLst/>
          </a:blip>
          <a:stretch>
            <a:fillRect/>
          </a:stretch>
        </p:blipFill>
        <p:spPr>
          <a:xfrm>
            <a:off x="12594776" y="3763052"/>
            <a:ext cx="11155832" cy="749300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Who and Where are the Global Irish?"/>
          <p:cNvSpPr txBox="1"/>
          <p:nvPr>
            <p:ph type="title"/>
          </p:nvPr>
        </p:nvSpPr>
        <p:spPr>
          <a:xfrm>
            <a:off x="1206500" y="582847"/>
            <a:ext cx="21971000" cy="1689101"/>
          </a:xfrm>
          <a:prstGeom prst="rect">
            <a:avLst/>
          </a:prstGeom>
        </p:spPr>
        <p:txBody>
          <a:bodyPr/>
          <a:lstStyle>
            <a:lvl1pPr defTabSz="2316421">
              <a:defRPr sz="9500"/>
            </a:lvl1pPr>
          </a:lstStyle>
          <a:p>
            <a:pPr/>
            <a:r>
              <a:t>Privacy Compliance</a:t>
            </a:r>
          </a:p>
        </p:txBody>
      </p:sp>
      <p:sp>
        <p:nvSpPr>
          <p:cNvPr id="349" name="Northern Ireland: CRN, PUL and unaffiliated, Irish, British, Northern Irish total 1.9m…"/>
          <p:cNvSpPr txBox="1"/>
          <p:nvPr>
            <p:ph type="body" sz="half" idx="1"/>
          </p:nvPr>
        </p:nvSpPr>
        <p:spPr>
          <a:xfrm>
            <a:off x="1092200" y="2729993"/>
            <a:ext cx="10680700" cy="9728201"/>
          </a:xfrm>
          <a:prstGeom prst="rect">
            <a:avLst/>
          </a:prstGeom>
        </p:spPr>
        <p:txBody>
          <a:bodyPr lIns="50800" tIns="50800" rIns="50800" bIns="50800"/>
          <a:lstStyle/>
          <a:p>
            <a:pPr marL="300789" indent="-300789" defTabSz="1828753">
              <a:spcBef>
                <a:spcPts val="3500"/>
              </a:spcBef>
              <a:buSzPct val="100000"/>
              <a:buChar char="•"/>
              <a:defRPr sz="3000">
                <a:latin typeface="Graphik Light"/>
                <a:ea typeface="Graphik Light"/>
                <a:cs typeface="Graphik Light"/>
                <a:sym typeface="Graphik Light"/>
              </a:defRPr>
            </a:pPr>
            <a:r>
              <a:t>Signoff for compliance with Irish data protection legislation </a:t>
            </a:r>
          </a:p>
          <a:p>
            <a:pPr marL="300789" indent="-300789" defTabSz="1828753">
              <a:spcBef>
                <a:spcPts val="3500"/>
              </a:spcBef>
              <a:buSzPct val="100000"/>
              <a:buChar char="•"/>
              <a:defRPr sz="3000">
                <a:latin typeface="Graphik Light"/>
                <a:ea typeface="Graphik Light"/>
                <a:cs typeface="Graphik Light"/>
                <a:sym typeface="Graphik Light"/>
              </a:defRPr>
            </a:pPr>
            <a:r>
              <a:t>Anonymisation by aggregation, printing only age range, gender county, town and district is mandatory</a:t>
            </a:r>
          </a:p>
          <a:p>
            <a:pPr marL="300789" indent="-300789" defTabSz="1828753">
              <a:spcBef>
                <a:spcPts val="3500"/>
              </a:spcBef>
              <a:buSzPct val="100000"/>
              <a:buChar char="•"/>
              <a:defRPr sz="3000">
                <a:latin typeface="Graphik Light"/>
                <a:ea typeface="Graphik Light"/>
                <a:cs typeface="Graphik Light"/>
                <a:sym typeface="Graphik Light"/>
              </a:defRPr>
            </a:pPr>
            <a:r>
              <a:t>No personally identifying data should be gathered </a:t>
            </a:r>
          </a:p>
          <a:p>
            <a:pPr marL="300789" indent="-300789" defTabSz="1828753">
              <a:spcBef>
                <a:spcPts val="3500"/>
              </a:spcBef>
              <a:buSzPct val="100000"/>
              <a:buChar char="•"/>
              <a:defRPr sz="3000">
                <a:latin typeface="Graphik Light"/>
                <a:ea typeface="Graphik Light"/>
                <a:cs typeface="Graphik Light"/>
                <a:sym typeface="Graphik Light"/>
              </a:defRPr>
            </a:pPr>
            <a:r>
              <a:t>No email addresses or IP or other network data published</a:t>
            </a:r>
          </a:p>
          <a:p>
            <a:pPr marL="300789" indent="-300789" defTabSz="1828753">
              <a:spcBef>
                <a:spcPts val="3500"/>
              </a:spcBef>
              <a:buSzPct val="100000"/>
              <a:buChar char="•"/>
              <a:defRPr sz="3000">
                <a:latin typeface="Graphik Light"/>
                <a:ea typeface="Graphik Light"/>
                <a:cs typeface="Graphik Light"/>
                <a:sym typeface="Graphik Light"/>
              </a:defRPr>
            </a:pPr>
            <a:r>
              <a:t>Subjects should be 18+ years old</a:t>
            </a:r>
          </a:p>
          <a:p>
            <a:pPr marL="300789" indent="-300789" defTabSz="1828753">
              <a:spcBef>
                <a:spcPts val="3500"/>
              </a:spcBef>
              <a:buSzPct val="100000"/>
              <a:buChar char="•"/>
              <a:defRPr sz="3000">
                <a:latin typeface="Graphik Light"/>
                <a:ea typeface="Graphik Light"/>
                <a:cs typeface="Graphik Light"/>
                <a:sym typeface="Graphik Light"/>
              </a:defRPr>
            </a:pPr>
            <a:r>
              <a:t>Sample contributor conditions specify no sharing or sale of data and legal ownership by a trustee</a:t>
            </a:r>
          </a:p>
          <a:p>
            <a:pPr marL="300789" indent="-300789" defTabSz="1828753">
              <a:spcBef>
                <a:spcPts val="3500"/>
              </a:spcBef>
              <a:buSzPct val="100000"/>
              <a:buChar char="•"/>
              <a:defRPr sz="3000">
                <a:latin typeface="Graphik Light"/>
                <a:ea typeface="Graphik Light"/>
                <a:cs typeface="Graphik Light"/>
                <a:sym typeface="Graphik Light"/>
              </a:defRPr>
            </a:pPr>
            <a:r>
              <a:t>Users have the contracted right to withdraw consent for use at any time</a:t>
            </a:r>
          </a:p>
          <a:p>
            <a:pPr marL="300789" indent="-300789" defTabSz="1828753">
              <a:spcBef>
                <a:spcPts val="3500"/>
              </a:spcBef>
              <a:buSzPct val="100000"/>
              <a:buChar char="•"/>
              <a:defRPr sz="3000">
                <a:latin typeface="Graphik Light"/>
                <a:ea typeface="Graphik Light"/>
                <a:cs typeface="Graphik Light"/>
                <a:sym typeface="Graphik Light"/>
              </a:defRPr>
            </a:pPr>
            <a:r>
              <a:t>Record with no name, address, only an email for an individual or institution </a:t>
            </a:r>
          </a:p>
        </p:txBody>
      </p:sp>
      <p:sp>
        <p:nvSpPr>
          <p:cNvPr id="350" name="01"/>
          <p:cNvSpPr txBox="1"/>
          <p:nvPr>
            <p:ph type="sldNum" sz="quarter" idx="2"/>
          </p:nvPr>
        </p:nvSpPr>
        <p:spPr>
          <a:xfrm>
            <a:off x="23558500" y="12458700"/>
            <a:ext cx="419862"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1" name="scales.jpg" descr="scales.jpg"/>
          <p:cNvPicPr>
            <a:picLocks noChangeAspect="1"/>
          </p:cNvPicPr>
          <p:nvPr/>
        </p:nvPicPr>
        <p:blipFill>
          <a:blip r:embed="rId2">
            <a:extLst/>
          </a:blip>
          <a:stretch>
            <a:fillRect/>
          </a:stretch>
        </p:blipFill>
        <p:spPr>
          <a:xfrm>
            <a:off x="14503400" y="3708400"/>
            <a:ext cx="7772400" cy="777240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Citizenship for the Second Irish Century"/>
          <p:cNvSpPr txBox="1"/>
          <p:nvPr>
            <p:ph type="body" idx="22"/>
          </p:nvPr>
        </p:nvSpPr>
        <p:spPr>
          <a:xfrm>
            <a:off x="610475" y="9185471"/>
            <a:ext cx="11783274" cy="4292601"/>
          </a:xfrm>
          <a:prstGeom prst="rect">
            <a:avLst/>
          </a:prstGeom>
          <a:extLst>
            <a:ext uri="{C572A759-6A51-4108-AA02-DFA0A04FC94B}">
              <ma14:wrappingTextBoxFlag xmlns:ma14="http://schemas.microsoft.com/office/mac/drawingml/2011/main" val="1"/>
            </a:ext>
          </a:extLst>
        </p:spPr>
        <p:txBody>
          <a:bodyPr/>
          <a:lstStyle/>
          <a:p>
            <a:pPr defTabSz="81645">
              <a:lnSpc>
                <a:spcPct val="90000"/>
              </a:lnSpc>
              <a:defRPr spc="-68" sz="3484"/>
            </a:pPr>
            <a:r>
              <a:t>Peter Nolan</a:t>
            </a:r>
          </a:p>
          <a:p>
            <a:pPr defTabSz="81645">
              <a:lnSpc>
                <a:spcPct val="90000"/>
              </a:lnSpc>
              <a:defRPr spc="-68" sz="3484"/>
            </a:pPr>
            <a:r>
              <a:rPr u="sng">
                <a:solidFill>
                  <a:srgbClr val="0000FF"/>
                </a:solidFill>
                <a:uFill>
                  <a:solidFill>
                    <a:srgbClr val="0000FF"/>
                  </a:solidFill>
                </a:uFill>
                <a:hlinkClick r:id="rId2" invalidUrl="" action="" tgtFrame="" tooltip="" history="1" highlightClick="0" endSnd="0"/>
              </a:rPr>
              <a:t>databeaker@gmail.com</a:t>
            </a:r>
          </a:p>
          <a:p>
            <a:pPr defTabSz="81645">
              <a:lnSpc>
                <a:spcPct val="90000"/>
              </a:lnSpc>
              <a:defRPr spc="-68" sz="3484"/>
            </a:pPr>
            <a:r>
              <a:rPr u="sng">
                <a:solidFill>
                  <a:srgbClr val="0000FF"/>
                </a:solidFill>
                <a:uFill>
                  <a:solidFill>
                    <a:srgbClr val="0000FF"/>
                  </a:solidFill>
                </a:uFill>
                <a:hlinkClick r:id="rId3" invalidUrl="" action="" tgtFrame="" tooltip="" history="1" highlightClick="0" endSnd="0"/>
              </a:rPr>
              <a:t>https://github.com/dpnolan/voxpop</a:t>
            </a:r>
          </a:p>
          <a:p>
            <a:pPr defTabSz="81645">
              <a:lnSpc>
                <a:spcPct val="90000"/>
              </a:lnSpc>
              <a:defRPr spc="-68" sz="3484"/>
            </a:pPr>
          </a:p>
          <a:p>
            <a:pPr defTabSz="81645">
              <a:lnSpc>
                <a:spcPct val="90000"/>
              </a:lnSpc>
              <a:defRPr spc="-68" sz="3484"/>
            </a:pPr>
            <a:r>
              <a:t>PyCon Ireland, Saturday 16 November 2024</a:t>
            </a:r>
          </a:p>
          <a:p>
            <a:pPr defTabSz="81645">
              <a:lnSpc>
                <a:spcPct val="90000"/>
              </a:lnSpc>
              <a:defRPr spc="-68" sz="3484"/>
            </a:pPr>
          </a:p>
          <a:p>
            <a:pPr defTabSz="81645">
              <a:lnSpc>
                <a:spcPct val="90000"/>
              </a:lnSpc>
              <a:defRPr spc="-68" sz="3484"/>
            </a:pPr>
          </a:p>
        </p:txBody>
      </p:sp>
      <p:sp>
        <p:nvSpPr>
          <p:cNvPr id="354" name="Building a Home for the Global Irish Nation"/>
          <p:cNvSpPr txBox="1"/>
          <p:nvPr>
            <p:ph type="title"/>
          </p:nvPr>
        </p:nvSpPr>
        <p:spPr>
          <a:xfrm>
            <a:off x="508000" y="3490872"/>
            <a:ext cx="12358449" cy="4648203"/>
          </a:xfrm>
          <a:prstGeom prst="rect">
            <a:avLst/>
          </a:prstGeom>
        </p:spPr>
        <p:txBody>
          <a:bodyPr/>
          <a:lstStyle/>
          <a:p>
            <a:pPr defTabSz="210266">
              <a:defRPr spc="-75" sz="7300"/>
            </a:pPr>
            <a:r>
              <a:t>How the Irish speak English:</a:t>
            </a:r>
          </a:p>
          <a:p>
            <a:pPr defTabSz="210266">
              <a:defRPr spc="-75" sz="7300"/>
            </a:pPr>
            <a:r>
              <a:t>Python Machine Learning for Classification of English-language Accents in Ireland</a:t>
            </a:r>
          </a:p>
        </p:txBody>
      </p:sp>
      <p:sp>
        <p:nvSpPr>
          <p:cNvPr id="355" name="01"/>
          <p:cNvSpPr txBox="1"/>
          <p:nvPr>
            <p:ph type="sldNum" sz="quarter" idx="2"/>
          </p:nvPr>
        </p:nvSpPr>
        <p:spPr>
          <a:xfrm>
            <a:off x="23558500" y="12458700"/>
            <a:ext cx="421895"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58" name="Image Gallery"/>
          <p:cNvGrpSpPr/>
          <p:nvPr/>
        </p:nvGrpSpPr>
        <p:grpSpPr>
          <a:xfrm>
            <a:off x="14400807" y="1773509"/>
            <a:ext cx="7747001" cy="10647957"/>
            <a:chOff x="0" y="0"/>
            <a:chExt cx="7747000" cy="10647956"/>
          </a:xfrm>
        </p:grpSpPr>
        <p:pic>
          <p:nvPicPr>
            <p:cNvPr id="356" name="accentmap.png" descr="accentmap.png"/>
            <p:cNvPicPr>
              <a:picLocks noChangeAspect="1"/>
            </p:cNvPicPr>
            <p:nvPr/>
          </p:nvPicPr>
          <p:blipFill>
            <a:blip r:embed="rId4">
              <a:extLst/>
            </a:blip>
            <a:srcRect l="2207" t="0" r="2207" b="0"/>
            <a:stretch>
              <a:fillRect/>
            </a:stretch>
          </p:blipFill>
          <p:spPr>
            <a:xfrm>
              <a:off x="0" y="0"/>
              <a:ext cx="7747000" cy="9764037"/>
            </a:xfrm>
            <a:prstGeom prst="rect">
              <a:avLst/>
            </a:prstGeom>
            <a:ln w="12700" cap="flat">
              <a:noFill/>
              <a:miter lim="400000"/>
            </a:ln>
            <a:effectLst/>
          </p:spPr>
        </p:pic>
        <p:sp>
          <p:nvSpPr>
            <p:cNvPr id="357" name="Rectangle"/>
            <p:cNvSpPr/>
            <p:nvPr/>
          </p:nvSpPr>
          <p:spPr>
            <a:xfrm>
              <a:off x="0" y="9840236"/>
              <a:ext cx="7747000" cy="807721"/>
            </a:xfrm>
            <a:prstGeom prst="rect">
              <a:avLst/>
            </a:prstGeom>
            <a:noFill/>
            <a:ln w="12700" cap="flat">
              <a:noFill/>
              <a:miter lim="400000"/>
            </a:ln>
            <a:effectLst/>
          </p:spPr>
          <p:txBody>
            <a:bodyPr wrap="square" lIns="76200" tIns="76200" rIns="76200" bIns="76200" numCol="1" anchor="t">
              <a:noAutofit/>
            </a:bodyPr>
            <a:lstStyle/>
            <a:p>
              <a:pP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How the Irish speak English: Summary"/>
          <p:cNvSpPr txBox="1"/>
          <p:nvPr>
            <p:ph type="title"/>
          </p:nvPr>
        </p:nvSpPr>
        <p:spPr>
          <a:xfrm>
            <a:off x="1092200" y="635000"/>
            <a:ext cx="21971000" cy="1689100"/>
          </a:xfrm>
          <a:prstGeom prst="rect">
            <a:avLst/>
          </a:prstGeom>
        </p:spPr>
        <p:txBody>
          <a:bodyPr/>
          <a:lstStyle>
            <a:lvl1pPr defTabSz="784225">
              <a:lnSpc>
                <a:spcPct val="100000"/>
              </a:lnSpc>
              <a:defRPr spc="0" sz="9500"/>
            </a:lvl1pPr>
          </a:lstStyle>
          <a:p>
            <a:pPr>
              <a:defRPr sz="5225"/>
            </a:pPr>
            <a:r>
              <a:rPr sz="9500"/>
              <a:t>How the Irish speak English: Summary</a:t>
            </a:r>
          </a:p>
        </p:txBody>
      </p:sp>
      <p:sp>
        <p:nvSpPr>
          <p:cNvPr id="191" name="Body Level One…"/>
          <p:cNvSpPr txBox="1"/>
          <p:nvPr>
            <p:ph type="body" idx="21"/>
          </p:nvPr>
        </p:nvSpPr>
        <p:spPr>
          <a:xfrm>
            <a:off x="1092200" y="3447841"/>
            <a:ext cx="21971000" cy="9005314"/>
          </a:xfrm>
          <a:prstGeom prst="rect">
            <a:avLst/>
          </a:prstGeom>
          <a:extLst>
            <a:ext uri="{C572A759-6A51-4108-AA02-DFA0A04FC94B}">
              <ma14:wrappingTextBoxFlag xmlns:ma14="http://schemas.microsoft.com/office/mac/drawingml/2011/main" val="1"/>
            </a:ext>
          </a:extLst>
        </p:spPr>
        <p:txBody>
          <a:bodyPr/>
          <a:lstStyle/>
          <a:p>
            <a:pPr marL="324611" indent="-324611" defTabSz="1731219">
              <a:spcBef>
                <a:spcPts val="3300"/>
              </a:spcBef>
              <a:defRPr sz="2840"/>
            </a:pPr>
            <a:r>
              <a:t>Irish people speak English with distinctive sounds in speech: What do these sounds tell us about social identity?  </a:t>
            </a:r>
          </a:p>
          <a:p>
            <a:pPr marL="324611" indent="-324611" defTabSz="1731219">
              <a:spcBef>
                <a:spcPts val="3300"/>
              </a:spcBef>
              <a:defRPr sz="2840"/>
            </a:pPr>
            <a:r>
              <a:t>From existing academic and open-source datasets of speech samples of Irish people speaking English ("Irish English" linguists call this) from locations all over both the Republic of Ireland and Northern Ireland, I have selected one that I hope is large enough (1500+ speakers, 266 in my target classes) and with enough geographic variation for computational data analysis, namely the Sound Atlas of Irish English by Prof. Raymond Hickey (2004). </a:t>
            </a:r>
          </a:p>
          <a:p>
            <a:pPr marL="324611" indent="-324611" defTabSz="1731219">
              <a:spcBef>
                <a:spcPts val="3300"/>
              </a:spcBef>
              <a:defRPr sz="2840"/>
            </a:pPr>
            <a:r>
              <a:t>Linguistic research in Ireland has worked with recordings since before 1900, but research patterns manually, the researcher listens to the recordings to detect patterns, which can be slow and subjective. Automation through computational data analysis is promising.  </a:t>
            </a:r>
          </a:p>
          <a:p>
            <a:pPr marL="324611" indent="-324611" defTabSz="1731219">
              <a:spcBef>
                <a:spcPts val="3300"/>
              </a:spcBef>
              <a:defRPr sz="2840"/>
            </a:pPr>
            <a:r>
              <a:t>My research project is the first attempt at machine learning using the SAIE dataset out of 179 previous citations, and the first for any machine learning for regional variation in Ireland.  </a:t>
            </a:r>
          </a:p>
          <a:p>
            <a:pPr marL="324611" indent="-324611" defTabSz="1731219">
              <a:spcBef>
                <a:spcPts val="3300"/>
              </a:spcBef>
              <a:defRPr sz="2840"/>
            </a:pPr>
            <a:r>
              <a:t>I build models to classify voice samples by location using the speaker's age, gender and speech features.  Using logistic regression, random forests, MLP and CNN neural networks, I achieve significant performance (accuracy &gt; 85%, AUC &gt; 90%) in classification, compared to claimed state of the art of 90-95% in the research literature.  </a:t>
            </a:r>
          </a:p>
          <a:p>
            <a:pPr marL="324611" indent="-324611" defTabSz="1731219">
              <a:spcBef>
                <a:spcPts val="3300"/>
              </a:spcBef>
              <a:defRPr sz="2840"/>
            </a:pPr>
            <a:r>
              <a:t> Based on this, I propose a new Sound Atlas of Irish English, an all-island crowd-sourced effort to gather a large, open-source, up to date dataset to build public understanding, for linguistics research and for engineering better automated speech processing </a:t>
            </a:r>
          </a:p>
        </p:txBody>
      </p:sp>
      <p:sp>
        <p:nvSpPr>
          <p:cNvPr id="192" name="01"/>
          <p:cNvSpPr txBox="1"/>
          <p:nvPr>
            <p:ph type="sldNum" sz="quarter" idx="2"/>
          </p:nvPr>
        </p:nvSpPr>
        <p:spPr>
          <a:xfrm>
            <a:off x="23558500" y="12458700"/>
            <a:ext cx="271018"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What is an accent?"/>
          <p:cNvSpPr txBox="1"/>
          <p:nvPr>
            <p:ph type="title"/>
          </p:nvPr>
        </p:nvSpPr>
        <p:spPr>
          <a:prstGeom prst="rect">
            <a:avLst/>
          </a:prstGeom>
        </p:spPr>
        <p:txBody>
          <a:bodyPr/>
          <a:lstStyle>
            <a:lvl1pPr defTabSz="2316421">
              <a:defRPr spc="-95" sz="9500"/>
            </a:lvl1pPr>
          </a:lstStyle>
          <a:p>
            <a:pPr/>
            <a:r>
              <a:t>What is an accent?  </a:t>
            </a:r>
          </a:p>
        </p:txBody>
      </p:sp>
      <p:sp>
        <p:nvSpPr>
          <p:cNvPr id="195" name="Body Level One…"/>
          <p:cNvSpPr txBox="1"/>
          <p:nvPr>
            <p:ph type="body" idx="21"/>
          </p:nvPr>
        </p:nvSpPr>
        <p:spPr>
          <a:xfrm>
            <a:off x="1206500" y="2330241"/>
            <a:ext cx="13589000" cy="10566401"/>
          </a:xfrm>
          <a:prstGeom prst="rect">
            <a:avLst/>
          </a:prstGeom>
          <a:extLst>
            <a:ext uri="{C572A759-6A51-4108-AA02-DFA0A04FC94B}">
              <ma14:wrappingTextBoxFlag xmlns:ma14="http://schemas.microsoft.com/office/mac/drawingml/2011/main" val="1"/>
            </a:ext>
          </a:extLst>
        </p:spPr>
        <p:txBody>
          <a:bodyPr/>
          <a:lstStyle/>
          <a:p>
            <a:pPr marL="268705" indent="-268705" defTabSz="1633686">
              <a:spcBef>
                <a:spcPts val="3100"/>
              </a:spcBef>
              <a:defRPr sz="2680"/>
            </a:pPr>
            <a:r>
              <a:t>In common usage, an accent is a ‘way of pronouncing a language that is distinctive to a country, area, social class, or individual’, according to the Oxford English Dictionary</a:t>
            </a:r>
          </a:p>
          <a:p>
            <a:pPr marL="306324" indent="-306324" defTabSz="1633686">
              <a:spcBef>
                <a:spcPts val="3100"/>
              </a:spcBef>
              <a:defRPr sz="2680"/>
            </a:pPr>
            <a:r>
              <a:t>Social hierachy can enforce accent conformity, as with 'BBC English'.  </a:t>
            </a:r>
          </a:p>
          <a:p>
            <a:pPr marL="268705" indent="-268705" defTabSz="1633686">
              <a:spcBef>
                <a:spcPts val="3100"/>
              </a:spcBef>
              <a:defRPr sz="2680"/>
            </a:pPr>
            <a:r>
              <a:t>Dialect is understood differently by linguists as a distinctive grammar and vocabulary </a:t>
            </a:r>
          </a:p>
          <a:p>
            <a:pPr marL="268705" indent="-268705" defTabSz="1633686">
              <a:spcBef>
                <a:spcPts val="3100"/>
              </a:spcBef>
              <a:defRPr sz="2680"/>
            </a:pPr>
            <a:r>
              <a:t>Accent instead refers to the identifiable differences in pronunciation of the words and sentences among a group (Hughes et al. 2012, chapter 1).</a:t>
            </a:r>
          </a:p>
          <a:p>
            <a:pPr marL="268705" indent="-268705" defTabSz="1633686">
              <a:spcBef>
                <a:spcPts val="3100"/>
              </a:spcBef>
              <a:defRPr sz="2680"/>
            </a:pPr>
            <a:r>
              <a:t>Accent model is the classification not on matching the individual, instead capturing characteristics of the whole group through the estimation process</a:t>
            </a:r>
          </a:p>
          <a:p>
            <a:pPr marL="306324" indent="-306324" defTabSz="1633686">
              <a:spcBef>
                <a:spcPts val="3100"/>
              </a:spcBef>
              <a:defRPr sz="2680"/>
            </a:pPr>
            <a:r>
              <a:t>Distinctive patterns remain beyond individual variations, which can be observed in the stops and starts, the tones used, letters pronounced or the words and grammar.  </a:t>
            </a:r>
          </a:p>
          <a:p>
            <a:pPr marL="268705" indent="-268705" defTabSz="1633686">
              <a:spcBef>
                <a:spcPts val="3100"/>
              </a:spcBef>
              <a:defRPr sz="2680"/>
            </a:pPr>
            <a:r>
              <a:t>Data leakage is a significant risk, the training and test datasets need to have different speakers, otherwise you are identifying each the speaker</a:t>
            </a:r>
          </a:p>
          <a:p>
            <a:pPr marL="306324" indent="-306324" defTabSz="1633686">
              <a:spcBef>
                <a:spcPts val="3100"/>
              </a:spcBef>
              <a:defRPr sz="2680"/>
            </a:pPr>
            <a:r>
              <a:t>We detect accents manually all the time, but can automated speech processing?  </a:t>
            </a:r>
          </a:p>
          <a:p>
            <a:pPr marL="306324" indent="-306324" defTabSz="1633686">
              <a:spcBef>
                <a:spcPts val="3100"/>
              </a:spcBef>
              <a:defRPr sz="2680"/>
            </a:pPr>
            <a:r>
              <a:t>What does this tell us about the speaker's identity, individual or group characteristics e.g. personal identification, gender, age, income, geographic origin, national origin, religious?</a:t>
            </a:r>
          </a:p>
        </p:txBody>
      </p:sp>
      <p:sp>
        <p:nvSpPr>
          <p:cNvPr id="196" name="01"/>
          <p:cNvSpPr txBox="1"/>
          <p:nvPr>
            <p:ph type="sldNum" sz="quarter" idx="2"/>
          </p:nvPr>
        </p:nvSpPr>
        <p:spPr>
          <a:xfrm>
            <a:off x="23558500" y="12458700"/>
            <a:ext cx="263398"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7" name="bbc_alvar_liddell.jpg" descr="bbc_alvar_liddell.jpg"/>
          <p:cNvPicPr>
            <a:picLocks noChangeAspect="1"/>
          </p:cNvPicPr>
          <p:nvPr/>
        </p:nvPicPr>
        <p:blipFill>
          <a:blip r:embed="rId2">
            <a:extLst/>
          </a:blip>
          <a:stretch>
            <a:fillRect/>
          </a:stretch>
        </p:blipFill>
        <p:spPr>
          <a:xfrm>
            <a:off x="15807526" y="3670300"/>
            <a:ext cx="7014374" cy="67713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Motivation"/>
          <p:cNvSpPr txBox="1"/>
          <p:nvPr>
            <p:ph type="title"/>
          </p:nvPr>
        </p:nvSpPr>
        <p:spPr>
          <a:xfrm>
            <a:off x="1193800" y="635000"/>
            <a:ext cx="21971000" cy="1689100"/>
          </a:xfrm>
          <a:prstGeom prst="rect">
            <a:avLst/>
          </a:prstGeom>
        </p:spPr>
        <p:txBody>
          <a:bodyPr/>
          <a:lstStyle>
            <a:lvl1pPr defTabSz="2316421">
              <a:defRPr spc="-95" sz="9500"/>
            </a:lvl1pPr>
          </a:lstStyle>
          <a:p>
            <a:pPr/>
            <a:r>
              <a:t>Motivation</a:t>
            </a:r>
          </a:p>
        </p:txBody>
      </p:sp>
      <p:sp>
        <p:nvSpPr>
          <p:cNvPr id="200" name="01"/>
          <p:cNvSpPr txBox="1"/>
          <p:nvPr>
            <p:ph type="sldNum" sz="quarter" idx="2"/>
          </p:nvPr>
        </p:nvSpPr>
        <p:spPr>
          <a:xfrm>
            <a:off x="23558500" y="12458700"/>
            <a:ext cx="271526"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1" name="Body Level One…"/>
          <p:cNvSpPr txBox="1"/>
          <p:nvPr/>
        </p:nvSpPr>
        <p:spPr>
          <a:xfrm>
            <a:off x="1193800" y="3816141"/>
            <a:ext cx="202057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29768" indent="-429768" defTabSz="2292037">
              <a:spcBef>
                <a:spcPts val="4400"/>
              </a:spcBef>
              <a:buSzPct val="100000"/>
              <a:buChar char="•"/>
              <a:defRPr sz="3759">
                <a:solidFill>
                  <a:srgbClr val="FFFFFF"/>
                </a:solidFill>
                <a:latin typeface="Graphik Light"/>
                <a:ea typeface="Graphik Light"/>
                <a:cs typeface="Graphik Light"/>
                <a:sym typeface="Graphik Light"/>
              </a:defRPr>
            </a:pPr>
            <a:r>
              <a:t>Why study accent?  </a:t>
            </a:r>
          </a:p>
          <a:p>
            <a:pPr marL="429768" indent="-429768" defTabSz="2292037">
              <a:spcBef>
                <a:spcPts val="4400"/>
              </a:spcBef>
              <a:buSzPct val="100000"/>
              <a:buChar char="•"/>
              <a:defRPr sz="3759">
                <a:solidFill>
                  <a:srgbClr val="FFFFFF"/>
                </a:solidFill>
                <a:latin typeface="Graphik Light"/>
                <a:ea typeface="Graphik Light"/>
                <a:cs typeface="Graphik Light"/>
                <a:sym typeface="Graphik Light"/>
              </a:defRPr>
            </a:pPr>
            <a:r>
              <a:t>Accent is DATA, and automated speech processing will perform badly or encode discrimination if done poorly or without accountability.  </a:t>
            </a:r>
            <a:br/>
            <a:br/>
            <a:r>
              <a:t>Speech processing services from Amazon and Google perform worse on Northern Irish accents than any other UK or Dublin data (Markl 2022).  Two Stanford students from Singapore report inferior performance for that English accent also (Sheng &amp; Edmund 2017). </a:t>
            </a:r>
          </a:p>
          <a:p>
            <a:pPr marL="429768" indent="-429768" defTabSz="2292037">
              <a:spcBef>
                <a:spcPts val="4400"/>
              </a:spcBef>
              <a:buSzPct val="100000"/>
              <a:buChar char="•"/>
              <a:defRPr sz="3759">
                <a:solidFill>
                  <a:srgbClr val="FFFFFF"/>
                </a:solidFill>
                <a:latin typeface="Graphik Light"/>
                <a:ea typeface="Graphik Light"/>
                <a:cs typeface="Graphik Light"/>
                <a:sym typeface="Graphik Light"/>
              </a:defRPr>
            </a:pPr>
            <a:r>
              <a:t>Accent is IDENTITY </a:t>
            </a:r>
            <a:br/>
            <a:br/>
            <a:r>
              <a:t>It impacts how we understand ourselves and our changing society and how others treat us, sometimes maliciously, as shown in Northern Ireland and Yugoslavia.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Historical Background"/>
          <p:cNvSpPr txBox="1"/>
          <p:nvPr>
            <p:ph type="title"/>
          </p:nvPr>
        </p:nvSpPr>
        <p:spPr>
          <a:prstGeom prst="rect">
            <a:avLst/>
          </a:prstGeom>
        </p:spPr>
        <p:txBody>
          <a:bodyPr/>
          <a:lstStyle>
            <a:lvl1pPr defTabSz="2316421">
              <a:defRPr spc="-95" sz="9500"/>
            </a:lvl1pPr>
          </a:lstStyle>
          <a:p>
            <a:pPr/>
            <a:r>
              <a:t>Historical Background</a:t>
            </a:r>
          </a:p>
        </p:txBody>
      </p:sp>
      <p:sp>
        <p:nvSpPr>
          <p:cNvPr id="204" name="How the Irish speak English?"/>
          <p:cNvSpPr txBox="1"/>
          <p:nvPr>
            <p:ph type="body" sz="quarter" idx="1"/>
          </p:nvPr>
        </p:nvSpPr>
        <p:spPr>
          <a:xfrm>
            <a:off x="1320800" y="2527300"/>
            <a:ext cx="21971000" cy="1003300"/>
          </a:xfrm>
          <a:prstGeom prst="rect">
            <a:avLst/>
          </a:prstGeom>
        </p:spPr>
        <p:txBody>
          <a:bodyPr/>
          <a:lstStyle/>
          <a:p>
            <a:pPr/>
            <a:r>
              <a:t>How the Irish speak English?</a:t>
            </a:r>
          </a:p>
        </p:txBody>
      </p:sp>
      <p:sp>
        <p:nvSpPr>
          <p:cNvPr id="205" name="Body Level O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marL="406908" indent="-406908" defTabSz="2170120">
              <a:spcBef>
                <a:spcPts val="4100"/>
              </a:spcBef>
              <a:defRPr sz="3559"/>
            </a:pPr>
            <a:r>
              <a:t>Almost all people in Ireland, north and south, have English as their first language at home, school and work since 1900, but there are wide variations in vocabulary and pronunciation</a:t>
            </a:r>
          </a:p>
          <a:p>
            <a:pPr marL="406908" indent="-406908" defTabSz="2170120">
              <a:spcBef>
                <a:spcPts val="4100"/>
              </a:spcBef>
              <a:defRPr sz="3559"/>
            </a:pPr>
            <a:r>
              <a:t>Influence of Irish is felt, which was progressively abandoned in a pattern beginning in the east, then moving west</a:t>
            </a:r>
          </a:p>
          <a:p>
            <a:pPr marL="406908" indent="-406908" defTabSz="2170120">
              <a:spcBef>
                <a:spcPts val="4100"/>
              </a:spcBef>
              <a:defRPr sz="3559"/>
            </a:pPr>
            <a:r>
              <a:t>Historical migration patterns of Normans, Welsh, Scots-Ulster, English and trade flows were important, in Dublin especially</a:t>
            </a:r>
          </a:p>
          <a:p>
            <a:pPr marL="406908" indent="-406908" defTabSz="2170120">
              <a:spcBef>
                <a:spcPts val="4100"/>
              </a:spcBef>
              <a:defRPr sz="3559"/>
            </a:pPr>
            <a:r>
              <a:t>Movements after Cromwell, the Famine, then urbanisation</a:t>
            </a:r>
          </a:p>
          <a:p>
            <a:pPr marL="406908" indent="-406908" defTabSz="2170120">
              <a:spcBef>
                <a:spcPts val="4100"/>
              </a:spcBef>
              <a:defRPr sz="3559"/>
            </a:pPr>
            <a:r>
              <a:t>Media - broadcast and now online - show different pronunciations, including English and American</a:t>
            </a:r>
          </a:p>
          <a:p>
            <a:pPr marL="406908" indent="-406908" defTabSz="2170120">
              <a:spcBef>
                <a:spcPts val="4100"/>
              </a:spcBef>
              <a:defRPr sz="3559"/>
            </a:pPr>
            <a:r>
              <a:t>Distinctive patterns remain beyond individual variations?  What does this tell us?  How predictable is this?  </a:t>
            </a:r>
          </a:p>
        </p:txBody>
      </p:sp>
      <p:sp>
        <p:nvSpPr>
          <p:cNvPr id="206" name="01"/>
          <p:cNvSpPr txBox="1"/>
          <p:nvPr>
            <p:ph type="sldNum" sz="quarter" idx="2"/>
          </p:nvPr>
        </p:nvSpPr>
        <p:spPr>
          <a:xfrm>
            <a:off x="23558500" y="12458700"/>
            <a:ext cx="247650"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Irish Culture Focuses on Irish Speech"/>
          <p:cNvSpPr txBox="1"/>
          <p:nvPr>
            <p:ph type="title"/>
          </p:nvPr>
        </p:nvSpPr>
        <p:spPr>
          <a:prstGeom prst="rect">
            <a:avLst/>
          </a:prstGeom>
        </p:spPr>
        <p:txBody>
          <a:bodyPr/>
          <a:lstStyle>
            <a:lvl1pPr defTabSz="2316421">
              <a:defRPr spc="-95" sz="9500"/>
            </a:lvl1pPr>
          </a:lstStyle>
          <a:p>
            <a:pPr/>
            <a:r>
              <a:t>Irish Culture Focuses on Irish Speech</a:t>
            </a:r>
          </a:p>
        </p:txBody>
      </p:sp>
      <p:sp>
        <p:nvSpPr>
          <p:cNvPr id="209" name="Literature, Comedy and Satire"/>
          <p:cNvSpPr txBox="1"/>
          <p:nvPr>
            <p:ph type="body" sz="quarter" idx="1"/>
          </p:nvPr>
        </p:nvSpPr>
        <p:spPr>
          <a:prstGeom prst="rect">
            <a:avLst/>
          </a:prstGeom>
        </p:spPr>
        <p:txBody>
          <a:bodyPr/>
          <a:lstStyle/>
          <a:p>
            <a:pPr/>
            <a:r>
              <a:t>Literature, Comedy and Satire</a:t>
            </a:r>
          </a:p>
        </p:txBody>
      </p:sp>
      <p:sp>
        <p:nvSpPr>
          <p:cNvPr id="210" name="Body Level One…"/>
          <p:cNvSpPr txBox="1"/>
          <p:nvPr>
            <p:ph type="body" idx="21"/>
          </p:nvPr>
        </p:nvSpPr>
        <p:spPr>
          <a:xfrm>
            <a:off x="1471827" y="4197141"/>
            <a:ext cx="13663850" cy="8256014"/>
          </a:xfrm>
          <a:prstGeom prst="rect">
            <a:avLst/>
          </a:prstGeom>
          <a:extLst>
            <a:ext uri="{C572A759-6A51-4108-AA02-DFA0A04FC94B}">
              <ma14:wrappingTextBoxFlag xmlns:ma14="http://schemas.microsoft.com/office/mac/drawingml/2011/main" val="1"/>
            </a:ext>
          </a:extLst>
        </p:spPr>
        <p:txBody>
          <a:bodyPr/>
          <a:lstStyle/>
          <a:p>
            <a:pPr marL="388620" indent="-388620" defTabSz="2072587">
              <a:spcBef>
                <a:spcPts val="3900"/>
              </a:spcBef>
              <a:defRPr sz="3400"/>
            </a:pPr>
            <a:r>
              <a:t>Joyce - especially in Portrait of the Artist as a Young Man, when the narrator argued with a schoolmaster, reproduced the voices of the Irish as a product of their conflict over identity</a:t>
            </a:r>
          </a:p>
          <a:p>
            <a:pPr marL="388620" indent="-388620" defTabSz="2072587">
              <a:spcBef>
                <a:spcPts val="3900"/>
              </a:spcBef>
              <a:defRPr sz="3400"/>
            </a:pPr>
            <a:r>
              <a:t>"How different are the words home, Christ, ale, master, on his lips and on mine!"</a:t>
            </a:r>
          </a:p>
          <a:p>
            <a:pPr marL="388620" indent="-388620" defTabSz="2072587">
              <a:spcBef>
                <a:spcPts val="3900"/>
              </a:spcBef>
              <a:defRPr sz="3400"/>
            </a:pPr>
            <a:r>
              <a:t>The Irish speech pattern is a linguistic way of subverting a political conquest, wrote the critic Seamus Deane </a:t>
            </a:r>
          </a:p>
          <a:p>
            <a:pPr marL="388620" indent="-388620" defTabSz="2072587">
              <a:spcBef>
                <a:spcPts val="3900"/>
              </a:spcBef>
              <a:defRPr sz="3400"/>
            </a:pPr>
          </a:p>
          <a:p>
            <a:pPr marL="388620" indent="-388620" defTabSz="2072587">
              <a:spcBef>
                <a:spcPts val="3900"/>
              </a:spcBef>
              <a:defRPr sz="3400"/>
            </a:pPr>
          </a:p>
        </p:txBody>
      </p:sp>
      <p:sp>
        <p:nvSpPr>
          <p:cNvPr id="211" name="01"/>
          <p:cNvSpPr txBox="1"/>
          <p:nvPr>
            <p:ph type="sldNum" sz="quarter" idx="2"/>
          </p:nvPr>
        </p:nvSpPr>
        <p:spPr>
          <a:xfrm>
            <a:off x="23558500" y="12458700"/>
            <a:ext cx="26847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2" name="joyce.jpg" descr="joyce.jpg"/>
          <p:cNvPicPr>
            <a:picLocks noChangeAspect="1"/>
          </p:cNvPicPr>
          <p:nvPr/>
        </p:nvPicPr>
        <p:blipFill>
          <a:blip r:embed="rId2">
            <a:extLst/>
          </a:blip>
          <a:stretch>
            <a:fillRect/>
          </a:stretch>
        </p:blipFill>
        <p:spPr>
          <a:xfrm>
            <a:off x="16840200" y="3329497"/>
            <a:ext cx="5829300" cy="891330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Irish Culture Focuses on Irish Speech"/>
          <p:cNvSpPr txBox="1"/>
          <p:nvPr>
            <p:ph type="title"/>
          </p:nvPr>
        </p:nvSpPr>
        <p:spPr>
          <a:prstGeom prst="rect">
            <a:avLst/>
          </a:prstGeom>
        </p:spPr>
        <p:txBody>
          <a:bodyPr/>
          <a:lstStyle>
            <a:lvl1pPr defTabSz="2316421">
              <a:defRPr spc="-95" sz="9500"/>
            </a:lvl1pPr>
          </a:lstStyle>
          <a:p>
            <a:pPr/>
            <a:r>
              <a:t>Irish Culture Focuses on Irish Speech</a:t>
            </a:r>
          </a:p>
        </p:txBody>
      </p:sp>
      <p:sp>
        <p:nvSpPr>
          <p:cNvPr id="215" name="Body Level One…"/>
          <p:cNvSpPr txBox="1"/>
          <p:nvPr>
            <p:ph type="body" idx="21"/>
          </p:nvPr>
        </p:nvSpPr>
        <p:spPr>
          <a:xfrm>
            <a:off x="1433727" y="6025941"/>
            <a:ext cx="6756401" cy="8256014"/>
          </a:xfrm>
          <a:prstGeom prst="rect">
            <a:avLst/>
          </a:prstGeom>
          <a:extLst>
            <a:ext uri="{C572A759-6A51-4108-AA02-DFA0A04FC94B}">
              <ma14:wrappingTextBoxFlag xmlns:ma14="http://schemas.microsoft.com/office/mac/drawingml/2011/main" val="1"/>
            </a:ext>
          </a:extLst>
        </p:spPr>
        <p:txBody>
          <a:bodyPr/>
          <a:lstStyle/>
          <a:p>
            <a:pPr marL="0" indent="0" defTabSz="2340804">
              <a:spcBef>
                <a:spcPts val="4500"/>
              </a:spcBef>
              <a:buSzTx/>
              <a:buNone/>
              <a:defRPr sz="3839"/>
            </a:pPr>
            <a:r>
              <a:t>Niall Tóibín: A Guide to the Regional Accents of Ireland</a:t>
            </a:r>
          </a:p>
          <a:p>
            <a:pPr marL="0" indent="0" defTabSz="2340804">
              <a:spcBef>
                <a:spcPts val="4500"/>
              </a:spcBef>
              <a:buSzTx/>
              <a:buNone/>
              <a:defRPr sz="3839"/>
            </a:pPr>
            <a:r>
              <a:t> </a:t>
            </a:r>
            <a:r>
              <a:rPr u="sng">
                <a:solidFill>
                  <a:srgbClr val="0000FF"/>
                </a:solidFill>
                <a:uFill>
                  <a:solidFill>
                    <a:srgbClr val="0000FF"/>
                  </a:solidFill>
                </a:uFill>
                <a:hlinkClick r:id="rId2" invalidUrl="" action="" tgtFrame="" tooltip="" history="1" highlightClick="0" endSnd="0"/>
              </a:rPr>
              <a:t>https://www.youtube.com/watch?v=EhLdKJnY194</a:t>
            </a:r>
          </a:p>
          <a:p>
            <a:pPr marL="0" indent="0" defTabSz="2340804">
              <a:spcBef>
                <a:spcPts val="4500"/>
              </a:spcBef>
              <a:buSzTx/>
              <a:buNone/>
              <a:defRPr sz="3839"/>
            </a:pPr>
            <a:br/>
            <a:r>
              <a:t>Identifies and demonstrates the most common accents</a:t>
            </a:r>
          </a:p>
          <a:p>
            <a:pPr marL="0" indent="0" defTabSz="2340804">
              <a:spcBef>
                <a:spcPts val="4500"/>
              </a:spcBef>
              <a:buSzTx/>
              <a:buNone/>
              <a:defRPr sz="3839"/>
            </a:pPr>
          </a:p>
        </p:txBody>
      </p:sp>
      <p:sp>
        <p:nvSpPr>
          <p:cNvPr id="216" name="01"/>
          <p:cNvSpPr txBox="1"/>
          <p:nvPr>
            <p:ph type="sldNum" sz="quarter" idx="2"/>
          </p:nvPr>
        </p:nvSpPr>
        <p:spPr>
          <a:xfrm>
            <a:off x="23558500" y="12458700"/>
            <a:ext cx="271780"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7" name="toibin.jpg" descr="toibin.jpg"/>
          <p:cNvPicPr>
            <a:picLocks noChangeAspect="1"/>
          </p:cNvPicPr>
          <p:nvPr/>
        </p:nvPicPr>
        <p:blipFill>
          <a:blip r:embed="rId3">
            <a:extLst/>
          </a:blip>
          <a:stretch>
            <a:fillRect/>
          </a:stretch>
        </p:blipFill>
        <p:spPr>
          <a:xfrm>
            <a:off x="11317675" y="3923347"/>
            <a:ext cx="11364526" cy="8331201"/>
          </a:xfrm>
          <a:prstGeom prst="rect">
            <a:avLst/>
          </a:prstGeom>
          <a:ln w="12700">
            <a:miter lim="400000"/>
          </a:ln>
        </p:spPr>
      </p:pic>
      <p:sp>
        <p:nvSpPr>
          <p:cNvPr id="218" name="Literature, Comedy and Satire"/>
          <p:cNvSpPr txBox="1"/>
          <p:nvPr>
            <p:ph type="body" sz="quarter" idx="1"/>
          </p:nvPr>
        </p:nvSpPr>
        <p:spPr>
          <a:prstGeom prst="rect">
            <a:avLst/>
          </a:prstGeom>
        </p:spPr>
        <p:txBody>
          <a:bodyPr/>
          <a:lstStyle/>
          <a:p>
            <a:pPr/>
            <a:r>
              <a:t>Literature, Comedy and Satire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7_MinimalistDark">
  <a:themeElements>
    <a:clrScheme name="37_MinimalistDark">
      <a:dk1>
        <a:srgbClr val="4B6079"/>
      </a:dk1>
      <a:lt1>
        <a:srgbClr val="4B6079"/>
      </a:lt1>
      <a:dk2>
        <a:srgbClr val="A7A7A7"/>
      </a:dk2>
      <a:lt2>
        <a:srgbClr val="535353"/>
      </a:lt2>
      <a:accent1>
        <a:srgbClr val="9BAABB"/>
      </a:accent1>
      <a:accent2>
        <a:srgbClr val="4CECD6"/>
      </a:accent2>
      <a:accent3>
        <a:srgbClr val="31FD29"/>
      </a:accent3>
      <a:accent4>
        <a:srgbClr val="FEFB00"/>
      </a:accent4>
      <a:accent5>
        <a:srgbClr val="F8ADB9"/>
      </a:accent5>
      <a:accent6>
        <a:srgbClr val="DE9DFE"/>
      </a:accent6>
      <a:hlink>
        <a:srgbClr val="0000FF"/>
      </a:hlink>
      <a:folHlink>
        <a:srgbClr val="FF00FF"/>
      </a:folHlink>
    </a:clrScheme>
    <a:fontScheme name="37_MinimalistDark">
      <a:majorFont>
        <a:latin typeface="Helvetica"/>
        <a:ea typeface="Helvetica"/>
        <a:cs typeface="Helvetica"/>
      </a:majorFont>
      <a:minorFont>
        <a:latin typeface="Helvetica Neue"/>
        <a:ea typeface="Helvetica Neue"/>
        <a:cs typeface="Helvetica Neue"/>
      </a:minorFont>
    </a:fontScheme>
    <a:fmtScheme name="37_Minimalist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4B6079"/>
            </a:solidFill>
            <a:effectLst/>
            <a:uFillTx/>
            <a:latin typeface="Produkt Extralight"/>
            <a:ea typeface="Produkt Extralight"/>
            <a:cs typeface="Produkt Extralight"/>
            <a:sym typeface="Produkt Extra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4B6079"/>
            </a:solidFill>
            <a:effectLst/>
            <a:uFillTx/>
            <a:latin typeface="Produkt Extralight"/>
            <a:ea typeface="Produkt Extralight"/>
            <a:cs typeface="Produkt Extralight"/>
            <a:sym typeface="Produkt Extra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7_MinimalistDark">
  <a:themeElements>
    <a:clrScheme name="37_MinimalistDark">
      <a:dk1>
        <a:srgbClr val="000000"/>
      </a:dk1>
      <a:lt1>
        <a:srgbClr val="FFFFFF"/>
      </a:lt1>
      <a:dk2>
        <a:srgbClr val="A7A7A7"/>
      </a:dk2>
      <a:lt2>
        <a:srgbClr val="535353"/>
      </a:lt2>
      <a:accent1>
        <a:srgbClr val="9BAABB"/>
      </a:accent1>
      <a:accent2>
        <a:srgbClr val="4CECD6"/>
      </a:accent2>
      <a:accent3>
        <a:srgbClr val="31FD29"/>
      </a:accent3>
      <a:accent4>
        <a:srgbClr val="FEFB00"/>
      </a:accent4>
      <a:accent5>
        <a:srgbClr val="F8ADB9"/>
      </a:accent5>
      <a:accent6>
        <a:srgbClr val="DE9DFE"/>
      </a:accent6>
      <a:hlink>
        <a:srgbClr val="0000FF"/>
      </a:hlink>
      <a:folHlink>
        <a:srgbClr val="FF00FF"/>
      </a:folHlink>
    </a:clrScheme>
    <a:fontScheme name="37_MinimalistDark">
      <a:majorFont>
        <a:latin typeface="Helvetica"/>
        <a:ea typeface="Helvetica"/>
        <a:cs typeface="Helvetica"/>
      </a:majorFont>
      <a:minorFont>
        <a:latin typeface="Helvetica Neue"/>
        <a:ea typeface="Helvetica Neue"/>
        <a:cs typeface="Helvetica Neue"/>
      </a:minorFont>
    </a:fontScheme>
    <a:fmtScheme name="37_Minimalist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4B6079"/>
            </a:solidFill>
            <a:effectLst/>
            <a:uFillTx/>
            <a:latin typeface="Produkt Extralight"/>
            <a:ea typeface="Produkt Extralight"/>
            <a:cs typeface="Produkt Extralight"/>
            <a:sym typeface="Produkt Extra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7"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4B6079"/>
            </a:solidFill>
            <a:effectLst/>
            <a:uFillTx/>
            <a:latin typeface="Produkt Extralight"/>
            <a:ea typeface="Produkt Extralight"/>
            <a:cs typeface="Produkt Extralight"/>
            <a:sym typeface="Produkt Extra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