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0"/>
  </p:notesMasterIdLst>
  <p:sldIdLst>
    <p:sldId id="313" r:id="rId5"/>
    <p:sldId id="314" r:id="rId6"/>
    <p:sldId id="308" r:id="rId7"/>
    <p:sldId id="310" r:id="rId8"/>
    <p:sldId id="31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q"/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q"/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q"/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q"/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q"/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0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9900"/>
    <a:srgbClr val="CC3300"/>
    <a:srgbClr val="0000FF"/>
    <a:srgbClr val="FFFF00"/>
    <a:srgbClr val="0099FF"/>
    <a:srgbClr val="00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8929" autoAdjust="0"/>
  </p:normalViewPr>
  <p:slideViewPr>
    <p:cSldViewPr>
      <p:cViewPr varScale="1">
        <p:scale>
          <a:sx n="96" d="100"/>
          <a:sy n="96" d="100"/>
        </p:scale>
        <p:origin x="25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Daniels (imec)" userId="3b8d7b8b-4cc6-4f59-a404-a31749b12023" providerId="ADAL" clId="{DA9B517D-E92B-4F69-A865-63DD976B2E84}"/>
    <pc:docChg chg="undo custSel addSld modSld">
      <pc:chgData name="Jan Daniels (imec)" userId="3b8d7b8b-4cc6-4f59-a404-a31749b12023" providerId="ADAL" clId="{DA9B517D-E92B-4F69-A865-63DD976B2E84}" dt="2020-09-06T13:32:01.616" v="137" actId="13926"/>
      <pc:docMkLst>
        <pc:docMk/>
      </pc:docMkLst>
      <pc:sldChg chg="modSp mod">
        <pc:chgData name="Jan Daniels (imec)" userId="3b8d7b8b-4cc6-4f59-a404-a31749b12023" providerId="ADAL" clId="{DA9B517D-E92B-4F69-A865-63DD976B2E84}" dt="2020-09-06T13:31:43.413" v="127" actId="13926"/>
        <pc:sldMkLst>
          <pc:docMk/>
          <pc:sldMk cId="0" sldId="308"/>
        </pc:sldMkLst>
        <pc:spChg chg="mod">
          <ac:chgData name="Jan Daniels (imec)" userId="3b8d7b8b-4cc6-4f59-a404-a31749b12023" providerId="ADAL" clId="{DA9B517D-E92B-4F69-A865-63DD976B2E84}" dt="2020-09-06T13:31:43.413" v="127" actId="13926"/>
          <ac:spMkLst>
            <pc:docMk/>
            <pc:sldMk cId="0" sldId="308"/>
            <ac:spMk id="12" creationId="{00000000-0000-0000-0000-000000000000}"/>
          </ac:spMkLst>
        </pc:spChg>
      </pc:sldChg>
      <pc:sldChg chg="modSp mod">
        <pc:chgData name="Jan Daniels (imec)" userId="3b8d7b8b-4cc6-4f59-a404-a31749b12023" providerId="ADAL" clId="{DA9B517D-E92B-4F69-A865-63DD976B2E84}" dt="2020-09-06T13:31:53.241" v="132" actId="13926"/>
        <pc:sldMkLst>
          <pc:docMk/>
          <pc:sldMk cId="1359235560" sldId="310"/>
        </pc:sldMkLst>
        <pc:spChg chg="mod">
          <ac:chgData name="Jan Daniels (imec)" userId="3b8d7b8b-4cc6-4f59-a404-a31749b12023" providerId="ADAL" clId="{DA9B517D-E92B-4F69-A865-63DD976B2E84}" dt="2020-09-06T13:31:53.241" v="132" actId="13926"/>
          <ac:spMkLst>
            <pc:docMk/>
            <pc:sldMk cId="1359235560" sldId="310"/>
            <ac:spMk id="12" creationId="{00000000-0000-0000-0000-000000000000}"/>
          </ac:spMkLst>
        </pc:spChg>
      </pc:sldChg>
      <pc:sldChg chg="modSp mod">
        <pc:chgData name="Jan Daniels (imec)" userId="3b8d7b8b-4cc6-4f59-a404-a31749b12023" providerId="ADAL" clId="{DA9B517D-E92B-4F69-A865-63DD976B2E84}" dt="2020-09-06T13:32:01.616" v="137" actId="13926"/>
        <pc:sldMkLst>
          <pc:docMk/>
          <pc:sldMk cId="3843937380" sldId="311"/>
        </pc:sldMkLst>
        <pc:spChg chg="mod">
          <ac:chgData name="Jan Daniels (imec)" userId="3b8d7b8b-4cc6-4f59-a404-a31749b12023" providerId="ADAL" clId="{DA9B517D-E92B-4F69-A865-63DD976B2E84}" dt="2020-09-06T13:32:01.616" v="137" actId="13926"/>
          <ac:spMkLst>
            <pc:docMk/>
            <pc:sldMk cId="3843937380" sldId="311"/>
            <ac:spMk id="12" creationId="{00000000-0000-0000-0000-000000000000}"/>
          </ac:spMkLst>
        </pc:spChg>
      </pc:sldChg>
      <pc:sldChg chg="modSp mod">
        <pc:chgData name="Jan Daniels (imec)" userId="3b8d7b8b-4cc6-4f59-a404-a31749b12023" providerId="ADAL" clId="{DA9B517D-E92B-4F69-A865-63DD976B2E84}" dt="2020-09-06T13:31:27.127" v="122" actId="13926"/>
        <pc:sldMkLst>
          <pc:docMk/>
          <pc:sldMk cId="927085781" sldId="313"/>
        </pc:sldMkLst>
        <pc:spChg chg="mod">
          <ac:chgData name="Jan Daniels (imec)" userId="3b8d7b8b-4cc6-4f59-a404-a31749b12023" providerId="ADAL" clId="{DA9B517D-E92B-4F69-A865-63DD976B2E84}" dt="2020-09-06T13:31:27.127" v="122" actId="13926"/>
          <ac:spMkLst>
            <pc:docMk/>
            <pc:sldMk cId="927085781" sldId="313"/>
            <ac:spMk id="3" creationId="{3926B057-C9D1-4E17-980C-FF4857E0B5C3}"/>
          </ac:spMkLst>
        </pc:spChg>
      </pc:sldChg>
      <pc:sldChg chg="modSp new mod">
        <pc:chgData name="Jan Daniels (imec)" userId="3b8d7b8b-4cc6-4f59-a404-a31749b12023" providerId="ADAL" clId="{DA9B517D-E92B-4F69-A865-63DD976B2E84}" dt="2020-09-06T13:30:43.444" v="115" actId="313"/>
        <pc:sldMkLst>
          <pc:docMk/>
          <pc:sldMk cId="2172262103" sldId="314"/>
        </pc:sldMkLst>
        <pc:spChg chg="mod">
          <ac:chgData name="Jan Daniels (imec)" userId="3b8d7b8b-4cc6-4f59-a404-a31749b12023" providerId="ADAL" clId="{DA9B517D-E92B-4F69-A865-63DD976B2E84}" dt="2020-09-06T13:29:29.365" v="83" actId="20577"/>
          <ac:spMkLst>
            <pc:docMk/>
            <pc:sldMk cId="2172262103" sldId="314"/>
            <ac:spMk id="2" creationId="{3CFDD77F-7194-4174-A769-CADAFCBA6D99}"/>
          </ac:spMkLst>
        </pc:spChg>
        <pc:spChg chg="mod">
          <ac:chgData name="Jan Daniels (imec)" userId="3b8d7b8b-4cc6-4f59-a404-a31749b12023" providerId="ADAL" clId="{DA9B517D-E92B-4F69-A865-63DD976B2E84}" dt="2020-09-06T13:30:43.444" v="115" actId="313"/>
          <ac:spMkLst>
            <pc:docMk/>
            <pc:sldMk cId="2172262103" sldId="314"/>
            <ac:spMk id="3" creationId="{C0FD0872-DB9E-403F-8731-EAD8C2BCCA35}"/>
          </ac:spMkLst>
        </pc:spChg>
      </pc:sldChg>
    </pc:docChg>
  </pc:docChgLst>
  <pc:docChgLst>
    <pc:chgData name="Jan Daniels (imec)" userId="3b8d7b8b-4cc6-4f59-a404-a31749b12023" providerId="ADAL" clId="{BF924DC3-813A-4B0A-9012-785B21E0639E}"/>
    <pc:docChg chg="modSld">
      <pc:chgData name="Jan Daniels (imec)" userId="3b8d7b8b-4cc6-4f59-a404-a31749b12023" providerId="ADAL" clId="{BF924DC3-813A-4B0A-9012-785B21E0639E}" dt="2020-10-18T15:24:29.477" v="194" actId="6549"/>
      <pc:docMkLst>
        <pc:docMk/>
      </pc:docMkLst>
      <pc:sldChg chg="modSp mod">
        <pc:chgData name="Jan Daniels (imec)" userId="3b8d7b8b-4cc6-4f59-a404-a31749b12023" providerId="ADAL" clId="{BF924DC3-813A-4B0A-9012-785B21E0639E}" dt="2020-10-18T15:23:45.217" v="189" actId="6549"/>
        <pc:sldMkLst>
          <pc:docMk/>
          <pc:sldMk cId="927085781" sldId="313"/>
        </pc:sldMkLst>
        <pc:spChg chg="mod">
          <ac:chgData name="Jan Daniels (imec)" userId="3b8d7b8b-4cc6-4f59-a404-a31749b12023" providerId="ADAL" clId="{BF924DC3-813A-4B0A-9012-785B21E0639E}" dt="2020-10-18T15:23:42.773" v="188" actId="6549"/>
          <ac:spMkLst>
            <pc:docMk/>
            <pc:sldMk cId="927085781" sldId="313"/>
            <ac:spMk id="3" creationId="{3926B057-C9D1-4E17-980C-FF4857E0B5C3}"/>
          </ac:spMkLst>
        </pc:spChg>
        <pc:spChg chg="mod">
          <ac:chgData name="Jan Daniels (imec)" userId="3b8d7b8b-4cc6-4f59-a404-a31749b12023" providerId="ADAL" clId="{BF924DC3-813A-4B0A-9012-785B21E0639E}" dt="2020-10-18T15:23:45.217" v="189" actId="6549"/>
          <ac:spMkLst>
            <pc:docMk/>
            <pc:sldMk cId="927085781" sldId="313"/>
            <ac:spMk id="4" creationId="{549E809B-7C54-4B0C-83AF-E5CAFCFCC474}"/>
          </ac:spMkLst>
        </pc:spChg>
      </pc:sldChg>
      <pc:sldChg chg="modSp mod">
        <pc:chgData name="Jan Daniels (imec)" userId="3b8d7b8b-4cc6-4f59-a404-a31749b12023" providerId="ADAL" clId="{BF924DC3-813A-4B0A-9012-785B21E0639E}" dt="2020-10-18T15:24:29.477" v="194" actId="6549"/>
        <pc:sldMkLst>
          <pc:docMk/>
          <pc:sldMk cId="2172262103" sldId="314"/>
        </pc:sldMkLst>
        <pc:spChg chg="mod">
          <ac:chgData name="Jan Daniels (imec)" userId="3b8d7b8b-4cc6-4f59-a404-a31749b12023" providerId="ADAL" clId="{BF924DC3-813A-4B0A-9012-785B21E0639E}" dt="2020-10-18T15:24:29.477" v="194" actId="6549"/>
          <ac:spMkLst>
            <pc:docMk/>
            <pc:sldMk cId="2172262103" sldId="314"/>
            <ac:spMk id="3" creationId="{C0FD0872-DB9E-403F-8731-EAD8C2BCCA35}"/>
          </ac:spMkLst>
        </pc:spChg>
      </pc:sldChg>
    </pc:docChg>
  </pc:docChgLst>
  <pc:docChgLst>
    <pc:chgData name="Jan Daniels (imec)" userId="3b8d7b8b-4cc6-4f59-a404-a31749b12023" providerId="ADAL" clId="{7B8CFD2C-9BF8-4051-B8B6-6F3879A114A8}"/>
    <pc:docChg chg="modSld">
      <pc:chgData name="Jan Daniels (imec)" userId="3b8d7b8b-4cc6-4f59-a404-a31749b12023" providerId="ADAL" clId="{7B8CFD2C-9BF8-4051-B8B6-6F3879A114A8}" dt="2020-09-29T14:39:52.371" v="5" actId="20577"/>
      <pc:docMkLst>
        <pc:docMk/>
      </pc:docMkLst>
      <pc:sldChg chg="modSp mod">
        <pc:chgData name="Jan Daniels (imec)" userId="3b8d7b8b-4cc6-4f59-a404-a31749b12023" providerId="ADAL" clId="{7B8CFD2C-9BF8-4051-B8B6-6F3879A114A8}" dt="2020-09-29T14:39:52.371" v="5" actId="20577"/>
        <pc:sldMkLst>
          <pc:docMk/>
          <pc:sldMk cId="2172262103" sldId="314"/>
        </pc:sldMkLst>
        <pc:spChg chg="mod">
          <ac:chgData name="Jan Daniels (imec)" userId="3b8d7b8b-4cc6-4f59-a404-a31749b12023" providerId="ADAL" clId="{7B8CFD2C-9BF8-4051-B8B6-6F3879A114A8}" dt="2020-09-29T14:39:52.371" v="5" actId="20577"/>
          <ac:spMkLst>
            <pc:docMk/>
            <pc:sldMk cId="2172262103" sldId="314"/>
            <ac:spMk id="3" creationId="{C0FD0872-DB9E-403F-8731-EAD8C2BCCA35}"/>
          </ac:spMkLst>
        </pc:spChg>
      </pc:sldChg>
    </pc:docChg>
  </pc:docChgLst>
  <pc:docChgLst>
    <pc:chgData name="Jan Daniels (imec)" userId="3b8d7b8b-4cc6-4f59-a404-a31749b12023" providerId="ADAL" clId="{ACCE07F9-BF48-4ED6-8D35-84CFF766B310}"/>
    <pc:docChg chg="undo custSel modSld">
      <pc:chgData name="Jan Daniels (imec)" userId="3b8d7b8b-4cc6-4f59-a404-a31749b12023" providerId="ADAL" clId="{ACCE07F9-BF48-4ED6-8D35-84CFF766B310}" dt="2020-09-22T14:53:52.012" v="84" actId="20577"/>
      <pc:docMkLst>
        <pc:docMk/>
      </pc:docMkLst>
      <pc:sldChg chg="modSp mod">
        <pc:chgData name="Jan Daniels (imec)" userId="3b8d7b8b-4cc6-4f59-a404-a31749b12023" providerId="ADAL" clId="{ACCE07F9-BF48-4ED6-8D35-84CFF766B310}" dt="2020-09-22T14:52:49.649" v="22" actId="114"/>
        <pc:sldMkLst>
          <pc:docMk/>
          <pc:sldMk cId="927085781" sldId="313"/>
        </pc:sldMkLst>
        <pc:spChg chg="mod">
          <ac:chgData name="Jan Daniels (imec)" userId="3b8d7b8b-4cc6-4f59-a404-a31749b12023" providerId="ADAL" clId="{ACCE07F9-BF48-4ED6-8D35-84CFF766B310}" dt="2020-09-22T14:52:49.649" v="22" actId="114"/>
          <ac:spMkLst>
            <pc:docMk/>
            <pc:sldMk cId="927085781" sldId="313"/>
            <ac:spMk id="3" creationId="{3926B057-C9D1-4E17-980C-FF4857E0B5C3}"/>
          </ac:spMkLst>
        </pc:spChg>
        <pc:spChg chg="mod">
          <ac:chgData name="Jan Daniels (imec)" userId="3b8d7b8b-4cc6-4f59-a404-a31749b12023" providerId="ADAL" clId="{ACCE07F9-BF48-4ED6-8D35-84CFF766B310}" dt="2020-09-22T14:52:35.932" v="21" actId="20577"/>
          <ac:spMkLst>
            <pc:docMk/>
            <pc:sldMk cId="927085781" sldId="313"/>
            <ac:spMk id="4" creationId="{549E809B-7C54-4B0C-83AF-E5CAFCFCC474}"/>
          </ac:spMkLst>
        </pc:spChg>
      </pc:sldChg>
      <pc:sldChg chg="modSp mod">
        <pc:chgData name="Jan Daniels (imec)" userId="3b8d7b8b-4cc6-4f59-a404-a31749b12023" providerId="ADAL" clId="{ACCE07F9-BF48-4ED6-8D35-84CFF766B310}" dt="2020-09-22T14:53:52.012" v="84" actId="20577"/>
        <pc:sldMkLst>
          <pc:docMk/>
          <pc:sldMk cId="2172262103" sldId="314"/>
        </pc:sldMkLst>
        <pc:spChg chg="mod">
          <ac:chgData name="Jan Daniels (imec)" userId="3b8d7b8b-4cc6-4f59-a404-a31749b12023" providerId="ADAL" clId="{ACCE07F9-BF48-4ED6-8D35-84CFF766B310}" dt="2020-09-22T14:53:52.012" v="84" actId="20577"/>
          <ac:spMkLst>
            <pc:docMk/>
            <pc:sldMk cId="2172262103" sldId="314"/>
            <ac:spMk id="3" creationId="{C0FD0872-DB9E-403F-8731-EAD8C2BCCA35}"/>
          </ac:spMkLst>
        </pc:spChg>
      </pc:sldChg>
    </pc:docChg>
  </pc:docChgLst>
  <pc:docChgLst>
    <pc:chgData name="Jan Daniels (imec)" userId="3b8d7b8b-4cc6-4f59-a404-a31749b12023" providerId="ADAL" clId="{48EB801E-6931-4ECC-B67F-F2CD3700FE2F}"/>
    <pc:docChg chg="modSld">
      <pc:chgData name="Jan Daniels (imec)" userId="3b8d7b8b-4cc6-4f59-a404-a31749b12023" providerId="ADAL" clId="{48EB801E-6931-4ECC-B67F-F2CD3700FE2F}" dt="2020-08-04T10:01:12.896" v="7" actId="20577"/>
      <pc:docMkLst>
        <pc:docMk/>
      </pc:docMkLst>
      <pc:sldChg chg="modSp mod">
        <pc:chgData name="Jan Daniels (imec)" userId="3b8d7b8b-4cc6-4f59-a404-a31749b12023" providerId="ADAL" clId="{48EB801E-6931-4ECC-B67F-F2CD3700FE2F}" dt="2020-08-04T10:01:12.896" v="7" actId="20577"/>
        <pc:sldMkLst>
          <pc:docMk/>
          <pc:sldMk cId="0" sldId="308"/>
        </pc:sldMkLst>
        <pc:spChg chg="mod">
          <ac:chgData name="Jan Daniels (imec)" userId="3b8d7b8b-4cc6-4f59-a404-a31749b12023" providerId="ADAL" clId="{48EB801E-6931-4ECC-B67F-F2CD3700FE2F}" dt="2020-08-04T10:01:12.896" v="7" actId="20577"/>
          <ac:spMkLst>
            <pc:docMk/>
            <pc:sldMk cId="0" sldId="308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DFB14DE2-6231-4913-99F0-4329D7E131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250238" y="666750"/>
            <a:ext cx="812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800">
                <a:solidFill>
                  <a:srgbClr val="808080"/>
                </a:solidFill>
                <a:latin typeface="Arial" pitchFamily="34" charset="0"/>
                <a:ea typeface="新細明體" pitchFamily="18" charset="-120"/>
              </a:rPr>
              <a:t>Security C –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800">
                <a:solidFill>
                  <a:srgbClr val="808080"/>
                </a:solidFill>
                <a:latin typeface="Arial" pitchFamily="34" charset="0"/>
                <a:ea typeface="新細明體" pitchFamily="18" charset="-120"/>
              </a:rPr>
              <a:t>TSMC Secret</a:t>
            </a:r>
          </a:p>
        </p:txBody>
      </p:sp>
      <p:pic>
        <p:nvPicPr>
          <p:cNvPr id="1027" name="Picture 22" descr="logo_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7063" y="60325"/>
            <a:ext cx="8350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0" y="6692900"/>
            <a:ext cx="9366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None/>
              <a:defRPr/>
            </a:pPr>
            <a:r>
              <a:rPr kumimoji="0" lang="en-US" altLang="zh-TW" sz="7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© 2007 TSMC, Ltd</a:t>
            </a:r>
            <a:endParaRPr lang="en-US" altLang="zh-TW" sz="70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182563" y="6381750"/>
            <a:ext cx="180975" cy="173038"/>
          </a:xfrm>
          <a:prstGeom prst="ellipse">
            <a:avLst/>
          </a:prstGeom>
          <a:solidFill>
            <a:srgbClr val="DD2A2E"/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500">
              <a:ea typeface="新細明體" pitchFamily="18" charset="-12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23825" y="6359525"/>
            <a:ext cx="3079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buFontTx/>
              <a:buNone/>
              <a:defRPr/>
            </a:pPr>
            <a:fld id="{D47C2D23-920E-4FA0-89DA-7144A75266C9}" type="slidenum">
              <a:rPr kumimoji="0" lang="en-US" altLang="zh-TW" sz="8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pPr algn="ctr">
                <a:spcBef>
                  <a:spcPct val="30000"/>
                </a:spcBef>
                <a:buFontTx/>
                <a:buNone/>
                <a:defRPr/>
              </a:pPr>
              <a:t>‹#›</a:t>
            </a:fld>
            <a:endParaRPr kumimoji="0" lang="en-US" altLang="zh-TW" sz="800">
              <a:solidFill>
                <a:schemeClr val="bg1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6B057-C9D1-4E17-980C-FF4857E0B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TMxxxx_Cyy</a:t>
            </a:r>
            <a:br>
              <a:rPr lang="en-US" dirty="0"/>
            </a:br>
            <a:r>
              <a:rPr lang="en-US" sz="2200" i="1" dirty="0"/>
              <a:t>Technology name:</a:t>
            </a:r>
            <a:br>
              <a:rPr lang="en-US" sz="2200" dirty="0"/>
            </a:br>
            <a:br>
              <a:rPr lang="en-US" sz="2200" dirty="0"/>
            </a:br>
            <a:endParaRPr lang="en-GB" sz="2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9E809B-7C54-4B0C-83AF-E5CAFCFCC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Customer name: Project name</a:t>
            </a:r>
          </a:p>
          <a:p>
            <a:r>
              <a:rPr lang="en-US" b="1" dirty="0"/>
              <a:t>DRC waiver report</a:t>
            </a:r>
          </a:p>
          <a:p>
            <a:r>
              <a:rPr lang="en-US" sz="1600" i="1" dirty="0"/>
              <a:t>DRC decks used: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708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D77F-7194-4174-A769-CADAFCBA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0872-DB9E-403F-8731-EAD8C2BC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TSMC requires that non-trivial DRC violations that the end-customer wants to waive at his own risk are commented on and described as such. </a:t>
            </a:r>
          </a:p>
          <a:p>
            <a:r>
              <a:rPr lang="en-US" sz="1800" dirty="0"/>
              <a:t>This ppt template demonstrates on how to go about constructing such a form. TSMC will evaluate whether the listed violations can be waived for tape-out purposes.</a:t>
            </a:r>
          </a:p>
          <a:p>
            <a:r>
              <a:rPr lang="en-US" sz="1800" dirty="0"/>
              <a:t>Guidelines: </a:t>
            </a:r>
          </a:p>
          <a:p>
            <a:pPr lvl="1"/>
            <a:r>
              <a:rPr lang="en-US" sz="1800" dirty="0"/>
              <a:t>DRC clean designs is TSMC’s policy;</a:t>
            </a:r>
          </a:p>
          <a:p>
            <a:pPr lvl="1"/>
            <a:r>
              <a:rPr lang="en-US" sz="1800" dirty="0"/>
              <a:t>Violations in TSMC foundation IP that are described in the release notes as waivable and not caused by incorrect usage do not have to be included;</a:t>
            </a:r>
          </a:p>
          <a:p>
            <a:pPr lvl="1"/>
            <a:r>
              <a:rPr lang="en-US" sz="1800" dirty="0"/>
              <a:t>Guidelines, warnings and recommendations do not have to be included. Usually these are recognizable by the violation name or description e.g. esd.1g is a guideline;</a:t>
            </a:r>
          </a:p>
          <a:p>
            <a:pPr lvl="1"/>
            <a:r>
              <a:rPr lang="en-US" sz="1800" dirty="0"/>
              <a:t>Violations that will still be solved can be summarized in 1 table (no dedicated slides needed for those).</a:t>
            </a:r>
          </a:p>
          <a:p>
            <a:pPr lvl="1"/>
            <a:r>
              <a:rPr lang="en-US" sz="1800" dirty="0"/>
              <a:t>If applicable, the DRC failure report needs to be submitted by the </a:t>
            </a:r>
            <a:r>
              <a:rPr lang="en-US" sz="1800" b="1" dirty="0"/>
              <a:t>deadline</a:t>
            </a:r>
            <a:r>
              <a:rPr lang="en-US" sz="1800" dirty="0"/>
              <a:t>, at the latest.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722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1763713" y="5514012"/>
            <a:ext cx="215900" cy="2159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251520" y="2633096"/>
            <a:ext cx="3240360" cy="3672408"/>
          </a:xfrm>
          <a:prstGeom prst="rect">
            <a:avLst/>
          </a:prstGeom>
          <a:solidFill>
            <a:srgbClr val="66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1" lang="zh-TW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57" name="直線單箭頭接點 11"/>
          <p:cNvCxnSpPr>
            <a:cxnSpLocks noChangeShapeType="1"/>
            <a:stCxn id="2052" idx="3"/>
          </p:cNvCxnSpPr>
          <p:nvPr/>
        </p:nvCxnSpPr>
        <p:spPr bwMode="auto">
          <a:xfrm flipV="1">
            <a:off x="1979613" y="4199562"/>
            <a:ext cx="3240087" cy="142240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1" name="矩形 10"/>
          <p:cNvSpPr/>
          <p:nvPr/>
        </p:nvSpPr>
        <p:spPr bwMode="auto">
          <a:xfrm>
            <a:off x="1763688" y="5369400"/>
            <a:ext cx="432048" cy="504056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1" lang="zh-TW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7544" y="183410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 Device name: </a:t>
            </a:r>
            <a:r>
              <a:rPr lang="en-US" altLang="zh-TW" sz="1800" dirty="0" err="1">
                <a:highlight>
                  <a:srgbClr val="FFFF00"/>
                </a:highlight>
              </a:rPr>
              <a:t>TMxxxx_Cyy</a:t>
            </a:r>
            <a:endParaRPr lang="en-US" altLang="zh-TW" sz="1800" dirty="0">
              <a:highlight>
                <a:srgbClr val="FFFF00"/>
              </a:highlight>
            </a:endParaRPr>
          </a:p>
          <a:p>
            <a:r>
              <a:rPr lang="en-US" altLang="zh-TW" sz="1800" dirty="0"/>
              <a:t> Violated rule: </a:t>
            </a:r>
            <a:r>
              <a:rPr lang="en-US" altLang="zh-TW" sz="1800" dirty="0" err="1"/>
              <a:t>xxxxxx</a:t>
            </a:r>
            <a:endParaRPr lang="en-US" altLang="zh-TW" sz="1800" dirty="0"/>
          </a:p>
          <a:p>
            <a:r>
              <a:rPr lang="en-US" altLang="zh-TW" sz="1800" dirty="0"/>
              <a:t> Failed coordinate</a:t>
            </a:r>
            <a:r>
              <a:rPr lang="en-US" altLang="zh-TW" sz="1800" dirty="0">
                <a:sym typeface="Wingdings" panose="05000000000000000000" pitchFamily="2" charset="2"/>
              </a:rPr>
              <a:t>: (</a:t>
            </a:r>
            <a:r>
              <a:rPr lang="en-US" altLang="zh-TW" sz="1800" dirty="0" err="1">
                <a:sym typeface="Wingdings" panose="05000000000000000000" pitchFamily="2" charset="2"/>
              </a:rPr>
              <a:t>xxxx.xxxx,xxxx.xx</a:t>
            </a:r>
            <a:r>
              <a:rPr lang="en-US" altLang="zh-TW" sz="1800" dirty="0">
                <a:sym typeface="Wingdings" panose="05000000000000000000" pitchFamily="2" charset="2"/>
              </a:rPr>
              <a:t>)</a:t>
            </a:r>
            <a:endParaRPr lang="en-US" altLang="zh-TW" sz="1800" dirty="0"/>
          </a:p>
          <a:p>
            <a:r>
              <a:rPr lang="en-US" altLang="zh-TW" sz="1800" dirty="0"/>
              <a:t> Customer comment: </a:t>
            </a:r>
            <a:r>
              <a:rPr lang="en-US" altLang="zh-TW" sz="1600" dirty="0"/>
              <a:t>reason to waive? </a:t>
            </a:r>
          </a:p>
          <a:p>
            <a:pPr>
              <a:buNone/>
            </a:pPr>
            <a:r>
              <a:rPr lang="en-US" altLang="zh-TW" sz="1600" dirty="0"/>
              <a:t>Only mention real DRC violations. Guidelines and warnings are waived by default. </a:t>
            </a:r>
            <a:endParaRPr lang="zh-TW" altLang="en-US" sz="1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88024" y="223680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i="1" u="sng" dirty="0">
                <a:latin typeface="Palatino Linotype" pitchFamily="18" charset="0"/>
              </a:rPr>
              <a:t>Enlarge image (shows why violate)</a:t>
            </a:r>
            <a:endParaRPr lang="zh-TW" altLang="en-US" sz="2000" i="1" u="sng" dirty="0">
              <a:latin typeface="Palatino Linotype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9592" y="220104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TW" sz="2000" i="1" u="sng" dirty="0">
                <a:latin typeface="Palatino Linotype" pitchFamily="18" charset="0"/>
              </a:rPr>
              <a:t>Whole chip</a:t>
            </a:r>
            <a:endParaRPr lang="zh-TW" altLang="en-US" sz="2000" i="1" u="sng" dirty="0"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601" y="2611407"/>
            <a:ext cx="3456384" cy="323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382472" y="5585424"/>
            <a:ext cx="3654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zh-TW" sz="2000" dirty="0">
                <a:latin typeface="標楷體" pitchFamily="65" charset="-120"/>
                <a:ea typeface="標楷體" pitchFamily="65" charset="-120"/>
              </a:rPr>
              <a:t>TSMC min space:0.35um 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3EC1B-0BBB-442C-9058-A58E63EF6810}"/>
              </a:ext>
            </a:extLst>
          </p:cNvPr>
          <p:cNvGrpSpPr/>
          <p:nvPr/>
        </p:nvGrpSpPr>
        <p:grpSpPr>
          <a:xfrm>
            <a:off x="3904837" y="2959733"/>
            <a:ext cx="1155492" cy="553998"/>
            <a:chOff x="3839059" y="2455726"/>
            <a:chExt cx="1155492" cy="5539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876605F-BD1F-40F2-8A5B-6FCFBAE46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059" y="2517648"/>
              <a:ext cx="344611" cy="13811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DE180E-7D9B-48A6-A1F1-B79302BB4EAF}"/>
                </a:ext>
              </a:extLst>
            </p:cNvPr>
            <p:cNvSpPr/>
            <p:nvPr/>
          </p:nvSpPr>
          <p:spPr>
            <a:xfrm>
              <a:off x="4149448" y="2455726"/>
              <a:ext cx="84510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/>
                <a:t>Layers colors and  names</a:t>
              </a:r>
            </a:p>
          </p:txBody>
        </p:sp>
      </p:grpSp>
      <p:cxnSp>
        <p:nvCxnSpPr>
          <p:cNvPr id="16" name="直線單箭頭接點 11">
            <a:extLst>
              <a:ext uri="{FF2B5EF4-FFF2-40B4-BE49-F238E27FC236}">
                <a16:creationId xmlns:a16="http://schemas.microsoft.com/office/drawing/2014/main" id="{839914B8-D7F0-4247-93CB-218397BF8D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67620" y="4965129"/>
            <a:ext cx="1284134" cy="113302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2F4B-DEC9-4C1F-B13D-20E0900F9A38}"/>
              </a:ext>
            </a:extLst>
          </p:cNvPr>
          <p:cNvSpPr/>
          <p:nvPr/>
        </p:nvSpPr>
        <p:spPr>
          <a:xfrm>
            <a:off x="3755103" y="6017472"/>
            <a:ext cx="19690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Detailed dimensions are highly important!!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AE918-6CB0-408F-8DF3-74C200878783}"/>
              </a:ext>
            </a:extLst>
          </p:cNvPr>
          <p:cNvSpPr/>
          <p:nvPr/>
        </p:nvSpPr>
        <p:spPr>
          <a:xfrm>
            <a:off x="7487436" y="6289575"/>
            <a:ext cx="1320953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Rule violated</a:t>
            </a:r>
          </a:p>
        </p:txBody>
      </p:sp>
      <p:cxnSp>
        <p:nvCxnSpPr>
          <p:cNvPr id="19" name="直線單箭頭接點 11">
            <a:extLst>
              <a:ext uri="{FF2B5EF4-FFF2-40B4-BE49-F238E27FC236}">
                <a16:creationId xmlns:a16="http://schemas.microsoft.com/office/drawing/2014/main" id="{4217E9E1-34A6-4879-8A54-9E96281F82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517952" y="5900609"/>
            <a:ext cx="370277" cy="46789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5B1F5B5-BF42-44EE-93C4-70D29E6C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1" y="2373489"/>
            <a:ext cx="2339129" cy="426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1432647" y="6050163"/>
            <a:ext cx="215900" cy="215900"/>
          </a:xfrm>
          <a:prstGeom prst="rect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1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7544" y="188640"/>
            <a:ext cx="7776864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Device name: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TMxxxx_Cyy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Violated rule: PO.DN.4.1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Failed coordinate: (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xxxxx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,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xxxxxx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)</a:t>
            </a:r>
          </a:p>
          <a:p>
            <a:pPr lvl="0"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Customer comment: </a:t>
            </a:r>
            <a:r>
              <a:rPr kumimoji="1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The </a:t>
            </a:r>
            <a:r>
              <a:rPr lang="en-US" altLang="zh-TW" sz="1600" dirty="0">
                <a:solidFill>
                  <a:srgbClr val="000000"/>
                </a:solidFill>
              </a:rPr>
              <a:t>poly density (66%)  of  the small highlight region was over 65 % due to </a:t>
            </a:r>
            <a:r>
              <a:rPr lang="en-US" altLang="zh-TW" sz="1600" dirty="0" err="1">
                <a:solidFill>
                  <a:srgbClr val="000000"/>
                </a:solidFill>
              </a:rPr>
              <a:t>HiR</a:t>
            </a:r>
            <a:r>
              <a:rPr lang="en-US" altLang="zh-TW" sz="1600" dirty="0">
                <a:solidFill>
                  <a:srgbClr val="000000"/>
                </a:solidFill>
              </a:rPr>
              <a:t> resistor is besides MOS array (Customer required </a:t>
            </a:r>
            <a:r>
              <a:rPr lang="en-US" altLang="zh-TW" sz="1600" dirty="0" err="1">
                <a:solidFill>
                  <a:srgbClr val="000000"/>
                </a:solidFill>
              </a:rPr>
              <a:t>testline</a:t>
            </a:r>
            <a:r>
              <a:rPr lang="en-US" altLang="zh-TW" sz="1600" dirty="0">
                <a:solidFill>
                  <a:srgbClr val="000000"/>
                </a:solidFill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99992" y="19888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新細明體" charset="-120"/>
                <a:cs typeface="+mn-cs"/>
              </a:rPr>
              <a:t>Enlarge image (shows why violate)</a:t>
            </a:r>
            <a:endParaRPr kumimoji="1" lang="zh-TW" altLang="en-US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新細明體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9592" y="19888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新細明體" charset="-120"/>
                <a:cs typeface="+mn-cs"/>
              </a:rPr>
              <a:t>Whole chip</a:t>
            </a:r>
            <a:endParaRPr kumimoji="1" lang="zh-TW" altLang="en-US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新細明體" charset="-120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51135-2492-4E34-90B6-24397C88A62A}"/>
              </a:ext>
            </a:extLst>
          </p:cNvPr>
          <p:cNvSpPr txBox="1"/>
          <p:nvPr/>
        </p:nvSpPr>
        <p:spPr>
          <a:xfrm>
            <a:off x="5652120" y="18864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新細明體" charset="-120"/>
                <a:cs typeface="+mn-cs"/>
              </a:rPr>
              <a:t>Example 1</a:t>
            </a:r>
            <a:endParaRPr kumimoji="1" lang="nl-BE" sz="20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itchFamily="18" charset="0"/>
              <a:ea typeface="新細明體" charset="-120"/>
              <a:cs typeface="+mn-cs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7C6AB9CB-C4DB-4877-A63F-98E3D1AFE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58" y="2752498"/>
            <a:ext cx="215900" cy="215900"/>
          </a:xfrm>
          <a:prstGeom prst="rect">
            <a:avLst/>
          </a:prstGeom>
          <a:noFill/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1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C5A2631B-2D56-4439-8E31-2A1DD18C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492896"/>
            <a:ext cx="4205461" cy="29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7" name="直線單箭頭接點 11"/>
          <p:cNvCxnSpPr>
            <a:cxnSpLocks noChangeShapeType="1"/>
          </p:cNvCxnSpPr>
          <p:nvPr/>
        </p:nvCxnSpPr>
        <p:spPr bwMode="auto">
          <a:xfrm>
            <a:off x="1619672" y="2852936"/>
            <a:ext cx="4032448" cy="517574"/>
          </a:xfrm>
          <a:prstGeom prst="straightConnector1">
            <a:avLst/>
          </a:prstGeom>
          <a:noFill/>
          <a:ln w="25400" algn="ctr">
            <a:solidFill>
              <a:srgbClr val="FF9900"/>
            </a:solidFill>
            <a:round/>
            <a:headEnd/>
            <a:tailEnd type="arrow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CAB82C6-594A-4FEC-BA2E-131559532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89" y="2787423"/>
            <a:ext cx="8096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A29C4-FA81-4ABB-8833-47304A50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1" y="2244934"/>
            <a:ext cx="3321467" cy="4072360"/>
          </a:xfrm>
          <a:prstGeom prst="rect">
            <a:avLst/>
          </a:prstGeom>
        </p:spPr>
      </p:pic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1115616" y="4189852"/>
            <a:ext cx="816258" cy="679308"/>
          </a:xfrm>
          <a:prstGeom prst="rect">
            <a:avLst/>
          </a:prstGeom>
          <a:noFill/>
          <a:ln w="38100" algn="ctr">
            <a:solidFill>
              <a:srgbClr val="66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1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7544" y="188640"/>
            <a:ext cx="770485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Device name: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TMxxxx_Cyy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Violated rule: M2.DN.1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Failed coordinate: (408.831, 744.913)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Customer comment: </a:t>
            </a:r>
            <a:r>
              <a:rPr lang="en-US" altLang="zh-TW" sz="1800" dirty="0">
                <a:solidFill>
                  <a:srgbClr val="000000"/>
                </a:solidFill>
              </a:rPr>
              <a:t>Metal usage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t> is reduced to a minimum in MOM cap region to reduce any parasitic 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44008" y="1876762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新細明體" charset="-120"/>
                <a:cs typeface="+mn-cs"/>
              </a:rPr>
              <a:t>Enlarge image (shows why violate)</a:t>
            </a:r>
            <a:endParaRPr kumimoji="1" lang="zh-TW" altLang="en-US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新細明體" charset="-120"/>
              <a:cs typeface="+mn-cs"/>
            </a:endParaRPr>
          </a:p>
        </p:txBody>
      </p:sp>
      <p:cxnSp>
        <p:nvCxnSpPr>
          <p:cNvPr id="2057" name="直線單箭頭接點 11"/>
          <p:cNvCxnSpPr>
            <a:cxnSpLocks noChangeShapeType="1"/>
            <a:endCxn id="5" idx="1"/>
          </p:cNvCxnSpPr>
          <p:nvPr/>
        </p:nvCxnSpPr>
        <p:spPr bwMode="auto">
          <a:xfrm flipV="1">
            <a:off x="1931874" y="4230549"/>
            <a:ext cx="2535161" cy="329334"/>
          </a:xfrm>
          <a:prstGeom prst="straightConnector1">
            <a:avLst/>
          </a:prstGeom>
          <a:noFill/>
          <a:ln w="25400" algn="ctr">
            <a:solidFill>
              <a:srgbClr val="6600FF"/>
            </a:solidFill>
            <a:round/>
            <a:headEnd/>
            <a:tailEnd type="arrow" w="med" len="med"/>
          </a:ln>
        </p:spPr>
      </p:cxnSp>
      <p:sp>
        <p:nvSpPr>
          <p:cNvPr id="15" name="文字方塊 14"/>
          <p:cNvSpPr txBox="1"/>
          <p:nvPr/>
        </p:nvSpPr>
        <p:spPr>
          <a:xfrm>
            <a:off x="899592" y="1843445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TW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新細明體" charset="-120"/>
                <a:cs typeface="+mn-cs"/>
              </a:rPr>
              <a:t>Whole chip</a:t>
            </a:r>
            <a:endParaRPr kumimoji="1" lang="zh-TW" altLang="en-US" sz="20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新細明體" charset="-120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60530-AB8E-43BD-838E-0B27471BF4DE}"/>
              </a:ext>
            </a:extLst>
          </p:cNvPr>
          <p:cNvSpPr/>
          <p:nvPr/>
        </p:nvSpPr>
        <p:spPr>
          <a:xfrm>
            <a:off x="4488464" y="60556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pt-BR" sz="1400" dirty="0">
                <a:solidFill>
                  <a:srgbClr val="000000"/>
                </a:solidFill>
              </a:rPr>
              <a:t>Minimum local density [window 125 um x 125 um, stepping 62.5 um] &gt;= 0.1</a:t>
            </a:r>
            <a:endParaRPr lang="nl-BE" sz="1400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51135-2492-4E34-90B6-24397C88A62A}"/>
              </a:ext>
            </a:extLst>
          </p:cNvPr>
          <p:cNvSpPr txBox="1"/>
          <p:nvPr/>
        </p:nvSpPr>
        <p:spPr>
          <a:xfrm>
            <a:off x="5652120" y="18864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i="1" u="sng" dirty="0">
                <a:solidFill>
                  <a:srgbClr val="FF0000"/>
                </a:solidFill>
                <a:latin typeface="Palatino Linotype" pitchFamily="18" charset="0"/>
              </a:rPr>
              <a:t>Example 2</a:t>
            </a:r>
            <a:endParaRPr lang="nl-BE" sz="2000" i="1" u="sng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0D4775-B683-4672-8B55-A5A695BA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97" y="2564904"/>
            <a:ext cx="696579" cy="15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77E4C-38F0-4EFF-94B3-AB1CD00C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35" y="2438731"/>
            <a:ext cx="4435087" cy="35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7380"/>
      </p:ext>
    </p:extLst>
  </p:cSld>
  <p:clrMapOvr>
    <a:masterClrMapping/>
  </p:clrMapOvr>
</p:sld>
</file>

<file path=ppt/theme/theme1.xml><?xml version="1.0" encoding="utf-8"?>
<a:theme xmlns:a="http://schemas.openxmlformats.org/drawingml/2006/main" name="TSMC">
  <a:themeElements>
    <a:clrScheme name="TSM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SMC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TSM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M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M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M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M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M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M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6BDF7966A524AA3D6388834664BEF" ma:contentTypeVersion="7" ma:contentTypeDescription="Create a new document." ma:contentTypeScope="" ma:versionID="c769c7d4b964c9af2753919a94b052c5">
  <xsd:schema xmlns:xsd="http://www.w3.org/2001/XMLSchema" xmlns:xs="http://www.w3.org/2001/XMLSchema" xmlns:p="http://schemas.microsoft.com/office/2006/metadata/properties" xmlns:ns2="7f43ef71-d789-45f9-a17c-7b06e9da871b" targetNamespace="http://schemas.microsoft.com/office/2006/metadata/properties" ma:root="true" ma:fieldsID="d2d0556201007effbd4464e0c7317f49" ns2:_="">
    <xsd:import namespace="7f43ef71-d789-45f9-a17c-7b06e9da87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3ef71-d789-45f9-a17c-7b06e9da8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3E8BD5-EE0D-4F4E-B151-F4725C02D2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7C0BF-1BA6-4C72-AFB6-6A0330FA988D}"/>
</file>

<file path=customXml/itemProps3.xml><?xml version="1.0" encoding="utf-8"?>
<ds:datastoreItem xmlns:ds="http://schemas.openxmlformats.org/officeDocument/2006/customXml" ds:itemID="{EB631E63-AB03-4F2D-BED7-3F035D1A71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Settings\cjfu\Application Data\Microsoft\Templates\TSMC.pot</Template>
  <TotalTime>3709</TotalTime>
  <Words>395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標楷體</vt:lpstr>
      <vt:lpstr>Palatino Linotype</vt:lpstr>
      <vt:lpstr>Times New Roman</vt:lpstr>
      <vt:lpstr>Wingdings</vt:lpstr>
      <vt:lpstr>TSMC</vt:lpstr>
      <vt:lpstr>TMxxxx_Cyy Technology name:  </vt:lpstr>
      <vt:lpstr>README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Daniels (imec)</dc:creator>
  <cp:lastModifiedBy>Jan Daniels (imec)</cp:lastModifiedBy>
  <cp:revision>119</cp:revision>
  <dcterms:created xsi:type="dcterms:W3CDTF">1601-01-01T00:00:00Z</dcterms:created>
  <dcterms:modified xsi:type="dcterms:W3CDTF">2020-10-18T15:24:39Z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0x0101006586BDF7966A524AA3D6388834664BEF</vt:lpwstr>
  </property>
</Properties>
</file>