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72" r:id="rId7"/>
    <p:sldId id="264" r:id="rId8"/>
    <p:sldId id="273" r:id="rId9"/>
    <p:sldId id="265" r:id="rId10"/>
    <p:sldId id="266" r:id="rId11"/>
    <p:sldId id="259" r:id="rId12"/>
    <p:sldId id="267" r:id="rId13"/>
    <p:sldId id="268" r:id="rId14"/>
    <p:sldId id="270" r:id="rId15"/>
    <p:sldId id="276" r:id="rId16"/>
    <p:sldId id="271" r:id="rId17"/>
    <p:sldId id="278" r:id="rId18"/>
    <p:sldId id="277" r:id="rId19"/>
    <p:sldId id="279" r:id="rId20"/>
    <p:sldId id="269" r:id="rId21"/>
    <p:sldId id="274" r:id="rId22"/>
    <p:sldId id="275" r:id="rId23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84" y="-9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8AADD0-A9EF-4DF1-B725-204D14CB0506}" type="datetimeFigureOut">
              <a:rPr lang="mk-MK" smtClean="0"/>
              <a:pPr/>
              <a:t>16.05.2011</a:t>
            </a:fld>
            <a:endParaRPr lang="mk-M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mk-M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2749F4-81E9-492E-9B84-1061B1C8719C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8AADD0-A9EF-4DF1-B725-204D14CB0506}" type="datetimeFigureOut">
              <a:rPr lang="mk-MK" smtClean="0"/>
              <a:pPr/>
              <a:t>16.05.2011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2749F4-81E9-492E-9B84-1061B1C8719C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8AADD0-A9EF-4DF1-B725-204D14CB0506}" type="datetimeFigureOut">
              <a:rPr lang="mk-MK" smtClean="0"/>
              <a:pPr/>
              <a:t>16.05.2011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2749F4-81E9-492E-9B84-1061B1C8719C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8AADD0-A9EF-4DF1-B725-204D14CB0506}" type="datetimeFigureOut">
              <a:rPr lang="mk-MK" smtClean="0"/>
              <a:pPr/>
              <a:t>16.05.2011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2749F4-81E9-492E-9B84-1061B1C8719C}" type="slidenum">
              <a:rPr lang="mk-MK" smtClean="0"/>
              <a:pPr/>
              <a:t>‹#›</a:t>
            </a:fld>
            <a:endParaRPr lang="mk-M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8AADD0-A9EF-4DF1-B725-204D14CB0506}" type="datetimeFigureOut">
              <a:rPr lang="mk-MK" smtClean="0"/>
              <a:pPr/>
              <a:t>16.05.2011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2749F4-81E9-492E-9B84-1061B1C8719C}" type="slidenum">
              <a:rPr lang="mk-MK" smtClean="0"/>
              <a:pPr/>
              <a:t>‹#›</a:t>
            </a:fld>
            <a:endParaRPr lang="mk-MK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8AADD0-A9EF-4DF1-B725-204D14CB0506}" type="datetimeFigureOut">
              <a:rPr lang="mk-MK" smtClean="0"/>
              <a:pPr/>
              <a:t>16.05.2011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2749F4-81E9-492E-9B84-1061B1C8719C}" type="slidenum">
              <a:rPr lang="mk-MK" smtClean="0"/>
              <a:pPr/>
              <a:t>‹#›</a:t>
            </a:fld>
            <a:endParaRPr lang="mk-M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8AADD0-A9EF-4DF1-B725-204D14CB0506}" type="datetimeFigureOut">
              <a:rPr lang="mk-MK" smtClean="0"/>
              <a:pPr/>
              <a:t>16.05.2011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2749F4-81E9-492E-9B84-1061B1C8719C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8AADD0-A9EF-4DF1-B725-204D14CB0506}" type="datetimeFigureOut">
              <a:rPr lang="mk-MK" smtClean="0"/>
              <a:pPr/>
              <a:t>16.05.2011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2749F4-81E9-492E-9B84-1061B1C8719C}" type="slidenum">
              <a:rPr lang="mk-MK" smtClean="0"/>
              <a:pPr/>
              <a:t>‹#›</a:t>
            </a:fld>
            <a:endParaRPr lang="mk-MK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8AADD0-A9EF-4DF1-B725-204D14CB0506}" type="datetimeFigureOut">
              <a:rPr lang="mk-MK" smtClean="0"/>
              <a:pPr/>
              <a:t>16.05.2011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2749F4-81E9-492E-9B84-1061B1C8719C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98AADD0-A9EF-4DF1-B725-204D14CB0506}" type="datetimeFigureOut">
              <a:rPr lang="mk-MK" smtClean="0"/>
              <a:pPr/>
              <a:t>16.05.2011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2749F4-81E9-492E-9B84-1061B1C8719C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8AADD0-A9EF-4DF1-B725-204D14CB0506}" type="datetimeFigureOut">
              <a:rPr lang="mk-MK" smtClean="0"/>
              <a:pPr/>
              <a:t>16.05.2011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2749F4-81E9-492E-9B84-1061B1C8719C}" type="slidenum">
              <a:rPr lang="mk-MK" smtClean="0"/>
              <a:pPr/>
              <a:t>‹#›</a:t>
            </a:fld>
            <a:endParaRPr lang="mk-M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98AADD0-A9EF-4DF1-B725-204D14CB0506}" type="datetimeFigureOut">
              <a:rPr lang="mk-MK" smtClean="0"/>
              <a:pPr/>
              <a:t>16.05.2011</a:t>
            </a:fld>
            <a:endParaRPr lang="mk-M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mk-M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12749F4-81E9-492E-9B84-1061B1C8719C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Verifying MIPS Assembly Programs via Computational Tree Logic Model Checking</a:t>
            </a:r>
            <a:endParaRPr lang="mk-M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604" y="3643314"/>
            <a:ext cx="6357982" cy="1199704"/>
          </a:xfrm>
        </p:spPr>
        <p:txBody>
          <a:bodyPr/>
          <a:lstStyle/>
          <a:p>
            <a:pPr algn="ctr"/>
            <a:r>
              <a:rPr lang="en-US" dirty="0" err="1" smtClean="0"/>
              <a:t>Darko</a:t>
            </a:r>
            <a:r>
              <a:rPr lang="en-US" dirty="0" smtClean="0"/>
              <a:t> </a:t>
            </a:r>
            <a:r>
              <a:rPr lang="en-US" dirty="0" err="1" smtClean="0"/>
              <a:t>Poposki</a:t>
            </a:r>
            <a:r>
              <a:rPr lang="en-US" dirty="0" smtClean="0"/>
              <a:t>, </a:t>
            </a:r>
            <a:r>
              <a:rPr lang="en-US" dirty="0" err="1" smtClean="0"/>
              <a:t>Risto</a:t>
            </a:r>
            <a:r>
              <a:rPr lang="en-US" dirty="0" smtClean="0"/>
              <a:t> </a:t>
            </a:r>
            <a:r>
              <a:rPr lang="en-US" dirty="0" err="1" smtClean="0"/>
              <a:t>Petroski</a:t>
            </a:r>
            <a:r>
              <a:rPr lang="en-US" dirty="0" smtClean="0"/>
              <a:t>, </a:t>
            </a:r>
            <a:r>
              <a:rPr lang="en-US" dirty="0" err="1" smtClean="0"/>
              <a:t>Dimitar</a:t>
            </a:r>
            <a:r>
              <a:rPr lang="en-US" dirty="0" smtClean="0"/>
              <a:t> </a:t>
            </a:r>
            <a:r>
              <a:rPr lang="en-US" dirty="0" err="1" smtClean="0"/>
              <a:t>Stojkovski</a:t>
            </a:r>
            <a:r>
              <a:rPr lang="en-US" dirty="0" smtClean="0"/>
              <a:t>, Guido </a:t>
            </a:r>
            <a:r>
              <a:rPr lang="en-US" dirty="0" err="1" smtClean="0"/>
              <a:t>Sciavicco</a:t>
            </a:r>
            <a:endParaRPr lang="mk-MK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Temporal Model of the Program</a:t>
            </a:r>
            <a:endParaRPr lang="mk-MK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142984"/>
            <a:ext cx="4348184" cy="525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quantifiers:</a:t>
            </a:r>
          </a:p>
          <a:p>
            <a:pPr lvl="1"/>
            <a:r>
              <a:rPr lang="en-US" dirty="0" smtClean="0"/>
              <a:t>A (for all futures)</a:t>
            </a:r>
          </a:p>
          <a:p>
            <a:pPr lvl="1"/>
            <a:r>
              <a:rPr lang="en-US" dirty="0" smtClean="0"/>
              <a:t>E (for some future)</a:t>
            </a:r>
          </a:p>
          <a:p>
            <a:r>
              <a:rPr lang="en-US" dirty="0" smtClean="0"/>
              <a:t>Future operators:</a:t>
            </a:r>
          </a:p>
          <a:p>
            <a:pPr lvl="1"/>
            <a:r>
              <a:rPr lang="en-US" dirty="0" smtClean="0"/>
              <a:t>G (always)</a:t>
            </a:r>
          </a:p>
          <a:p>
            <a:pPr lvl="1"/>
            <a:r>
              <a:rPr lang="en-US" dirty="0" smtClean="0"/>
              <a:t>F (sometime)</a:t>
            </a:r>
          </a:p>
          <a:p>
            <a:pPr lvl="1"/>
            <a:r>
              <a:rPr lang="en-US" dirty="0" smtClean="0"/>
              <a:t>X (</a:t>
            </a:r>
            <a:r>
              <a:rPr lang="en-US" dirty="0" err="1" smtClean="0"/>
              <a:t>nexttime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 (until)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Temporal Logic CTL (1)</a:t>
            </a:r>
            <a:endParaRPr lang="mk-MK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over a MIPS program;</a:t>
            </a:r>
          </a:p>
          <a:p>
            <a:r>
              <a:rPr lang="en-US" dirty="0" smtClean="0"/>
              <a:t>Consider the following property: </a:t>
            </a:r>
            <a:r>
              <a:rPr lang="en-US" i="1" dirty="0" smtClean="0">
                <a:solidFill>
                  <a:srgbClr val="FF0000"/>
                </a:solidFill>
              </a:rPr>
              <a:t>it is never the case that a register is used if it has not been initialized before;</a:t>
            </a:r>
          </a:p>
          <a:p>
            <a:r>
              <a:rPr lang="en-US" dirty="0" smtClean="0"/>
              <a:t>The formula corresponding to the above requirement is: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altLang="ko-KR" b="1" dirty="0" smtClean="0">
                <a:latin typeface="Gulim"/>
                <a:ea typeface="Gulim"/>
              </a:rPr>
              <a:t>ᄀ</a:t>
            </a:r>
            <a:r>
              <a:rPr lang="en-US" b="1" dirty="0" smtClean="0">
                <a:latin typeface="Gulim"/>
                <a:ea typeface="Gulim"/>
              </a:rPr>
              <a:t>(EU(</a:t>
            </a:r>
            <a:r>
              <a:rPr lang="en-US" altLang="ko-KR" b="1" dirty="0" err="1" smtClean="0">
                <a:latin typeface="Gulim"/>
                <a:ea typeface="Gulim"/>
              </a:rPr>
              <a:t>ᄀ</a:t>
            </a:r>
            <a:r>
              <a:rPr lang="en-US" b="1" dirty="0" err="1" smtClean="0">
                <a:latin typeface="Gulim"/>
                <a:ea typeface="Gulim"/>
              </a:rPr>
              <a:t>i</a:t>
            </a:r>
            <a:r>
              <a:rPr lang="en-US" b="1" dirty="0" smtClean="0">
                <a:latin typeface="Gulim"/>
                <a:ea typeface="Gulim"/>
              </a:rPr>
              <a:t>, a))</a:t>
            </a:r>
            <a:endParaRPr lang="mk-MK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Logic CTL (2)</a:t>
            </a:r>
            <a:endParaRPr lang="mk-MK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Our system is designed into three connected parts: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2800" dirty="0" smtClean="0"/>
              <a:t>MIPS Program reading and model building;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2800" dirty="0" smtClean="0"/>
              <a:t>Safety requirement reading and tree-creation;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2800" dirty="0" smtClean="0"/>
              <a:t>Checking.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Verifier</a:t>
            </a:r>
            <a:endParaRPr lang="mk-MK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Phase 1.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MIPS programs written in text files;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Two boolean arrays: </a:t>
            </a:r>
            <a:r>
              <a:rPr lang="en-US" i="1" dirty="0" err="1" smtClean="0"/>
              <a:t>ValueSet</a:t>
            </a:r>
            <a:r>
              <a:rPr lang="en-US" i="1" dirty="0" smtClean="0"/>
              <a:t> and Accessed;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Function sets the logical sequence of operations.</a:t>
            </a:r>
          </a:p>
          <a:p>
            <a:r>
              <a:rPr lang="en-US" i="1" dirty="0" smtClean="0"/>
              <a:t>Phase 2.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Formulas are supposed to be written in </a:t>
            </a:r>
            <a:r>
              <a:rPr lang="en-US" i="1" dirty="0" err="1" smtClean="0"/>
              <a:t>prenex</a:t>
            </a:r>
            <a:r>
              <a:rPr lang="en-US" i="1" dirty="0" smtClean="0"/>
              <a:t> - left first </a:t>
            </a:r>
            <a:r>
              <a:rPr lang="en-US" dirty="0" smtClean="0"/>
              <a:t>order;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b="1" dirty="0" smtClean="0">
                <a:latin typeface="Gulim"/>
                <a:ea typeface="Gulim"/>
              </a:rPr>
              <a:t>0ᄀ</a:t>
            </a:r>
            <a:r>
              <a:rPr lang="en-US" b="1" dirty="0" smtClean="0">
                <a:latin typeface="Gulim"/>
                <a:ea typeface="Gulim"/>
              </a:rPr>
              <a:t>EU</a:t>
            </a:r>
            <a:r>
              <a:rPr lang="en-US" altLang="ko-KR" b="1" dirty="0" smtClean="0">
                <a:latin typeface="Gulim"/>
                <a:ea typeface="Gulim"/>
              </a:rPr>
              <a:t>ᄀ</a:t>
            </a:r>
            <a:r>
              <a:rPr lang="en-US" b="1" dirty="0" smtClean="0">
                <a:latin typeface="Gulim"/>
                <a:ea typeface="Gulim"/>
              </a:rPr>
              <a:t>ia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 pointer is returned to the binary tree that represents the formula in question.</a:t>
            </a:r>
            <a:endParaRPr lang="en-US" b="1" dirty="0" smtClean="0">
              <a:latin typeface="Gulim"/>
              <a:ea typeface="Gulim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(1)</a:t>
            </a:r>
            <a:endParaRPr lang="mk-MK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Phase 3.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Checking for each level, for each (sub)formula at that level, and for each node of the structure;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Answer positive – creating link to the corresponding node;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At the end: if a pointer from the root of the structure to the root of the formula tree is present – formula is true in the current model.</a:t>
            </a:r>
            <a:endParaRPr lang="en-US" b="1" dirty="0" smtClean="0">
              <a:latin typeface="Gulim"/>
              <a:ea typeface="Gulim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(2)</a:t>
            </a:r>
            <a:endParaRPr lang="mk-MK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Verification</a:t>
            </a:r>
            <a:endParaRPr lang="mk-MK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29124" y="1214422"/>
            <a:ext cx="4491060" cy="542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85786" y="2143116"/>
            <a:ext cx="27146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ko-KR" sz="3200" b="1" dirty="0" smtClean="0">
                <a:latin typeface="Gulim"/>
                <a:ea typeface="Gulim"/>
              </a:rPr>
              <a:t>ᄀ</a:t>
            </a:r>
            <a:r>
              <a:rPr lang="en-US" sz="3200" b="1" dirty="0" smtClean="0">
                <a:latin typeface="Gulim"/>
                <a:ea typeface="Gulim"/>
              </a:rPr>
              <a:t>(EU(</a:t>
            </a:r>
            <a:r>
              <a:rPr lang="en-US" altLang="ko-KR" sz="3200" b="1" dirty="0" err="1" smtClean="0">
                <a:latin typeface="Gulim"/>
                <a:ea typeface="Gulim"/>
              </a:rPr>
              <a:t>ᄀ</a:t>
            </a:r>
            <a:r>
              <a:rPr lang="en-US" sz="3200" b="1" dirty="0" err="1" smtClean="0">
                <a:latin typeface="Gulim"/>
                <a:ea typeface="Gulim"/>
              </a:rPr>
              <a:t>i</a:t>
            </a:r>
            <a:r>
              <a:rPr lang="en-US" sz="3200" b="1" dirty="0" smtClean="0">
                <a:latin typeface="Gulim"/>
                <a:ea typeface="Gulim"/>
              </a:rPr>
              <a:t>, a))</a:t>
            </a:r>
            <a:endParaRPr lang="mk-MK" sz="3200" b="1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Darko Poposki\My Documents\My Pictures\model_cre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8580151" cy="4600583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Model creation</a:t>
            </a:r>
            <a:endParaRPr lang="mk-MK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28662" y="1785926"/>
            <a:ext cx="3143272" cy="3797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Tree creation</a:t>
            </a:r>
            <a:endParaRPr lang="mk-MK" dirty="0"/>
          </a:p>
        </p:txBody>
      </p:sp>
      <p:pic>
        <p:nvPicPr>
          <p:cNvPr id="1027" name="Picture 3" descr="C:\Documents and Settings\Darko Poposki\My Documents\My Pictures\tree_form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036" y="1571612"/>
            <a:ext cx="8865964" cy="41434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mk-M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verification of low level software;</a:t>
            </a:r>
          </a:p>
          <a:p>
            <a:r>
              <a:rPr lang="en-US" dirty="0" smtClean="0"/>
              <a:t>Low level software is complex;</a:t>
            </a:r>
          </a:p>
          <a:p>
            <a:r>
              <a:rPr lang="en-US" dirty="0" smtClean="0"/>
              <a:t>Software model checking;</a:t>
            </a:r>
          </a:p>
          <a:p>
            <a:r>
              <a:rPr lang="en-US" dirty="0" smtClean="0"/>
              <a:t>Temporal logic:</a:t>
            </a:r>
          </a:p>
          <a:p>
            <a:pPr lvl="1"/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Branching (Computational Tree Logic (CTL))</a:t>
            </a:r>
          </a:p>
          <a:p>
            <a:r>
              <a:rPr lang="en-US" dirty="0" smtClean="0"/>
              <a:t>Application of this methodology to the verification of MIPS Assembly programs.</a:t>
            </a:r>
            <a:endParaRPr lang="mk-MK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mk-MK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Formal verification of </a:t>
            </a:r>
            <a:r>
              <a:rPr lang="en-US" smtClean="0"/>
              <a:t>low level software </a:t>
            </a:r>
            <a:r>
              <a:rPr lang="en-US" dirty="0" smtClean="0"/>
              <a:t>is important;</a:t>
            </a:r>
          </a:p>
          <a:p>
            <a:r>
              <a:rPr lang="en-US" dirty="0" smtClean="0"/>
              <a:t>Model checking CTL formulas to a specific problem;</a:t>
            </a:r>
          </a:p>
          <a:p>
            <a:r>
              <a:rPr lang="en-US" dirty="0" smtClean="0"/>
              <a:t>This is the problem of formally checking MIPS Assembly simple programs;</a:t>
            </a:r>
          </a:p>
          <a:p>
            <a:r>
              <a:rPr lang="en-US" dirty="0" smtClean="0"/>
              <a:t>Different programs;</a:t>
            </a:r>
          </a:p>
          <a:p>
            <a:r>
              <a:rPr lang="en-US" dirty="0" smtClean="0"/>
              <a:t>Different kinds of temporal formulas;</a:t>
            </a:r>
          </a:p>
          <a:p>
            <a:r>
              <a:rPr lang="en-US" dirty="0" smtClean="0"/>
              <a:t>This experiment partially covers the gap in formal verification of software for low level languages.</a:t>
            </a:r>
            <a:endParaRPr lang="mk-MK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mk-MK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[1] S. </a:t>
            </a:r>
            <a:r>
              <a:rPr lang="en-US" dirty="0" err="1" smtClean="0"/>
              <a:t>Chaki</a:t>
            </a:r>
            <a:r>
              <a:rPr lang="en-US" dirty="0" smtClean="0"/>
              <a:t>. Sat-based software certification. In Proceedings of the 12th Conference on Tools and Algorithms for the Construction and Analysis of Systems (TACAS2006), pages 151-166, 2006.</a:t>
            </a:r>
          </a:p>
          <a:p>
            <a:r>
              <a:rPr lang="en-US" dirty="0" smtClean="0"/>
              <a:t>[2] S. </a:t>
            </a:r>
            <a:r>
              <a:rPr lang="en-US" dirty="0" err="1" smtClean="0"/>
              <a:t>Chaki</a:t>
            </a:r>
            <a:r>
              <a:rPr lang="en-US" dirty="0" smtClean="0"/>
              <a:t> and J. </a:t>
            </a:r>
            <a:r>
              <a:rPr lang="en-US" dirty="0" err="1" smtClean="0"/>
              <a:t>Ivers</a:t>
            </a:r>
            <a:r>
              <a:rPr lang="en-US" dirty="0" smtClean="0"/>
              <a:t>. Software model checking without source code. ISSE, </a:t>
            </a:r>
            <a:r>
              <a:rPr lang="mk-MK" dirty="0" smtClean="0"/>
              <a:t>6(3):233</a:t>
            </a:r>
            <a:r>
              <a:rPr lang="en-US" dirty="0" smtClean="0"/>
              <a:t>-</a:t>
            </a:r>
            <a:r>
              <a:rPr lang="mk-MK" dirty="0" smtClean="0"/>
              <a:t>242, 2010.</a:t>
            </a:r>
          </a:p>
          <a:p>
            <a:r>
              <a:rPr lang="en-US" dirty="0" smtClean="0"/>
              <a:t>[3] E. Clarke, A. </a:t>
            </a:r>
            <a:r>
              <a:rPr lang="en-US" dirty="0" err="1" smtClean="0"/>
              <a:t>Groce</a:t>
            </a:r>
            <a:r>
              <a:rPr lang="en-US" dirty="0" smtClean="0"/>
              <a:t>, S. </a:t>
            </a:r>
            <a:r>
              <a:rPr lang="en-US" dirty="0" err="1" smtClean="0"/>
              <a:t>Jha</a:t>
            </a:r>
            <a:r>
              <a:rPr lang="en-US" dirty="0" smtClean="0"/>
              <a:t>, and H. </a:t>
            </a:r>
            <a:r>
              <a:rPr lang="en-US" dirty="0" err="1" smtClean="0"/>
              <a:t>Veith</a:t>
            </a:r>
            <a:r>
              <a:rPr lang="en-US" dirty="0" smtClean="0"/>
              <a:t>. Modular verification of software components in C. In Proceedings of ICSE 2003, pages 385-395, 2003.</a:t>
            </a:r>
          </a:p>
          <a:p>
            <a:r>
              <a:rPr lang="en-US" dirty="0" smtClean="0"/>
              <a:t>[4] E. Clarke, D. </a:t>
            </a:r>
            <a:r>
              <a:rPr lang="en-US" dirty="0" err="1" smtClean="0"/>
              <a:t>Kroening</a:t>
            </a:r>
            <a:r>
              <a:rPr lang="en-US" dirty="0" smtClean="0"/>
              <a:t>, and F. </a:t>
            </a:r>
            <a:r>
              <a:rPr lang="en-US" dirty="0" err="1" smtClean="0"/>
              <a:t>Lerda</a:t>
            </a:r>
            <a:r>
              <a:rPr lang="en-US" dirty="0" smtClean="0"/>
              <a:t>. A tool for checking ANSI-C programs. In Proceedings of the 10th Conference on Tools and Algorithms for the Construction and Analysis of Systems (TACAS2004), pages 168-176, 2004.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(1)</a:t>
            </a:r>
            <a:endParaRPr lang="mk-MK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[5] E. Allen Emerson. Temporal and modal logic. In HANDBOOK OF THE</a:t>
            </a:r>
            <a:r>
              <a:rPr lang="fr-FR" dirty="0" smtClean="0"/>
              <a:t>ORETICAL COMPUTER SCIENCE, pages 995-1072. Elsevier, 1995.</a:t>
            </a:r>
          </a:p>
          <a:p>
            <a:r>
              <a:rPr lang="en-US" dirty="0" smtClean="0"/>
              <a:t>[6] G. </a:t>
            </a:r>
            <a:r>
              <a:rPr lang="en-US" dirty="0" err="1" smtClean="0"/>
              <a:t>Holzmann</a:t>
            </a:r>
            <a:r>
              <a:rPr lang="en-US" dirty="0" smtClean="0"/>
              <a:t>. The SPIN Model Checker: Primer and Reference Manual. Addison-Wesley, 2003.</a:t>
            </a:r>
          </a:p>
          <a:p>
            <a:r>
              <a:rPr lang="en-US" dirty="0" smtClean="0"/>
              <a:t>[7] Z. Manna and A. </a:t>
            </a:r>
            <a:r>
              <a:rPr lang="en-US" dirty="0" err="1" smtClean="0"/>
              <a:t>Pnueli</a:t>
            </a:r>
            <a:r>
              <a:rPr lang="en-US" dirty="0" smtClean="0"/>
              <a:t>. The Temporal Logic of Reactive and Concurrent Systems: Specification. Springer, 1992.</a:t>
            </a:r>
          </a:p>
          <a:p>
            <a:r>
              <a:rPr lang="en-US" dirty="0" smtClean="0"/>
              <a:t>[8] N. Marti. Formal Verification of Low-Level Software. PhD thesis, 2008.</a:t>
            </a:r>
          </a:p>
          <a:p>
            <a:r>
              <a:rPr lang="en-US" dirty="0" smtClean="0"/>
              <a:t>[9] A. </a:t>
            </a:r>
            <a:r>
              <a:rPr lang="en-US" dirty="0" err="1" smtClean="0"/>
              <a:t>Pnueli</a:t>
            </a:r>
            <a:r>
              <a:rPr lang="en-US" dirty="0" smtClean="0"/>
              <a:t>. Applications of temporal logic to the specification and verification of reactive systems: A survey of current trends. In Current Trends in Concurrency, pages 510-584. 1986.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(2)</a:t>
            </a:r>
            <a:endParaRPr lang="mk-MK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Therac-25 radiation machine for treatment of cancer patients </a:t>
            </a:r>
            <a:r>
              <a:rPr lang="mk-MK" dirty="0" smtClean="0"/>
              <a:t>(1985-87)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of Model Checking (1)</a:t>
            </a:r>
            <a:endParaRPr lang="mk-M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357430"/>
            <a:ext cx="5786478" cy="381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525963"/>
          </a:xfrm>
        </p:spPr>
        <p:txBody>
          <a:bodyPr/>
          <a:lstStyle/>
          <a:p>
            <a:r>
              <a:rPr lang="en-US" dirty="0" smtClean="0"/>
              <a:t>AT&amp;T Telephone network problem in New York (1990).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of Model Checking (2)</a:t>
            </a:r>
            <a:endParaRPr lang="mk-MK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000240"/>
            <a:ext cx="5357850" cy="403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Ariane</a:t>
            </a:r>
            <a:r>
              <a:rPr lang="en-US" dirty="0" smtClean="0"/>
              <a:t> 5 Crash (1996).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of Model Checking (3)</a:t>
            </a:r>
            <a:endParaRPr lang="mk-MK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3" y="2214554"/>
            <a:ext cx="2598339" cy="368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214554"/>
            <a:ext cx="243192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Checking is an automatic technique for verifying finite-state systems.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Model Checking?</a:t>
            </a:r>
            <a:endParaRPr lang="mk-MK" dirty="0"/>
          </a:p>
        </p:txBody>
      </p:sp>
      <p:pic>
        <p:nvPicPr>
          <p:cNvPr id="4" name="Picture 3" descr="modelche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2500306"/>
            <a:ext cx="5643602" cy="3579656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MIPS has 32 integer registers;</a:t>
            </a:r>
          </a:p>
          <a:p>
            <a:r>
              <a:rPr lang="en-US" dirty="0" smtClean="0"/>
              <a:t>Data must be in registers to perform arithmetic;</a:t>
            </a:r>
          </a:p>
          <a:p>
            <a:r>
              <a:rPr lang="en-US" dirty="0" smtClean="0"/>
              <a:t>31 of these are general-purpose registers that can be used in any of the instructions.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MIPS Architecture and Assembly (1)</a:t>
            </a:r>
            <a:endParaRPr lang="mk-MK" sz="3600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 to the following types of operations: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Arithmetical operations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Label definitions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Unconditioned branches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Conditioned branches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Immediate operations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err="1" smtClean="0"/>
              <a:t>Syscalls</a:t>
            </a:r>
            <a:endParaRPr lang="en-US" dirty="0" smtClean="0"/>
          </a:p>
          <a:p>
            <a:r>
              <a:rPr lang="en-US" dirty="0" smtClean="0"/>
              <a:t>Exclude the following: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Defining functions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Using the stack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MIPS Architecture and Assembly (2)</a:t>
            </a:r>
            <a:endParaRPr lang="mk-MK" sz="3600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.text		</a:t>
            </a:r>
            <a:r>
              <a:rPr lang="en-US" dirty="0" smtClean="0">
                <a:solidFill>
                  <a:srgbClr val="FF0000"/>
                </a:solidFill>
              </a:rPr>
              <a:t># Beginning of the instructions</a:t>
            </a:r>
            <a:endParaRPr lang="en-US" dirty="0" smtClean="0"/>
          </a:p>
          <a:p>
            <a:r>
              <a:rPr lang="en-US" dirty="0" smtClean="0"/>
              <a:t>main:		</a:t>
            </a:r>
            <a:r>
              <a:rPr lang="en-US" dirty="0" smtClean="0">
                <a:solidFill>
                  <a:srgbClr val="FF0000"/>
                </a:solidFill>
              </a:rPr>
              <a:t># Starting label</a:t>
            </a:r>
            <a:endParaRPr lang="en-US" dirty="0" smtClean="0"/>
          </a:p>
          <a:p>
            <a:r>
              <a:rPr lang="en-US" dirty="0" err="1" smtClean="0"/>
              <a:t>li</a:t>
            </a:r>
            <a:r>
              <a:rPr lang="en-US" dirty="0" smtClean="0"/>
              <a:t> $t0, 1		</a:t>
            </a:r>
            <a:r>
              <a:rPr lang="en-US" dirty="0" smtClean="0">
                <a:solidFill>
                  <a:srgbClr val="FF0000"/>
                </a:solidFill>
              </a:rPr>
              <a:t># Load value 1 in register $t0</a:t>
            </a:r>
            <a:endParaRPr lang="en-US" dirty="0" smtClean="0"/>
          </a:p>
          <a:p>
            <a:r>
              <a:rPr lang="en-US" dirty="0" err="1" smtClean="0"/>
              <a:t>li</a:t>
            </a:r>
            <a:r>
              <a:rPr lang="en-US" dirty="0" smtClean="0"/>
              <a:t> $t1, 0		</a:t>
            </a:r>
            <a:r>
              <a:rPr lang="en-US" dirty="0" smtClean="0">
                <a:solidFill>
                  <a:srgbClr val="FF0000"/>
                </a:solidFill>
              </a:rPr>
              <a:t># Load value 0 in register $t1</a:t>
            </a:r>
            <a:endParaRPr lang="en-US" dirty="0" smtClean="0"/>
          </a:p>
          <a:p>
            <a:r>
              <a:rPr lang="en-US" dirty="0" err="1" smtClean="0"/>
              <a:t>beg_cycle</a:t>
            </a:r>
            <a:r>
              <a:rPr lang="en-US" dirty="0" smtClean="0"/>
              <a:t>:	</a:t>
            </a:r>
            <a:r>
              <a:rPr lang="en-US" dirty="0" smtClean="0">
                <a:solidFill>
                  <a:srgbClr val="FF0000"/>
                </a:solidFill>
              </a:rPr>
              <a:t># Label for starting a cycle</a:t>
            </a:r>
            <a:endParaRPr lang="en-US" dirty="0" smtClean="0"/>
          </a:p>
          <a:p>
            <a:r>
              <a:rPr lang="fr-FR" dirty="0" err="1" smtClean="0"/>
              <a:t>bgt</a:t>
            </a:r>
            <a:r>
              <a:rPr lang="fr-FR" dirty="0" smtClean="0"/>
              <a:t> $t0, 10, </a:t>
            </a:r>
            <a:r>
              <a:rPr lang="fr-FR" dirty="0" err="1" smtClean="0"/>
              <a:t>end_cycle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# $t0 &gt; 10, go to label</a:t>
            </a:r>
            <a:endParaRPr lang="fr-FR" dirty="0" smtClean="0"/>
          </a:p>
          <a:p>
            <a:r>
              <a:rPr lang="en-US" dirty="0" smtClean="0"/>
              <a:t>add $t1, $t1, $t0	</a:t>
            </a:r>
            <a:r>
              <a:rPr lang="en-US" dirty="0" smtClean="0">
                <a:solidFill>
                  <a:srgbClr val="FF0000"/>
                </a:solidFill>
              </a:rPr>
              <a:t># $t1 = $t1 + $t0</a:t>
            </a:r>
            <a:endParaRPr lang="en-US" dirty="0" smtClean="0"/>
          </a:p>
          <a:p>
            <a:r>
              <a:rPr lang="en-US" dirty="0" smtClean="0"/>
              <a:t>add $t0, $t0, 1	</a:t>
            </a:r>
            <a:r>
              <a:rPr lang="en-US" dirty="0" smtClean="0">
                <a:solidFill>
                  <a:srgbClr val="FF0000"/>
                </a:solidFill>
              </a:rPr>
              <a:t># $t0 = $t0 + 1</a:t>
            </a:r>
            <a:endParaRPr lang="en-US" dirty="0" smtClean="0"/>
          </a:p>
          <a:p>
            <a:r>
              <a:rPr lang="en-US" dirty="0" smtClean="0"/>
              <a:t>b </a:t>
            </a:r>
            <a:r>
              <a:rPr lang="en-US" dirty="0" err="1" smtClean="0"/>
              <a:t>beg_cycle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# Branch to </a:t>
            </a:r>
            <a:r>
              <a:rPr lang="en-US" dirty="0" err="1" smtClean="0">
                <a:solidFill>
                  <a:srgbClr val="FF0000"/>
                </a:solidFill>
              </a:rPr>
              <a:t>beg_cycle</a:t>
            </a:r>
            <a:endParaRPr lang="en-US" dirty="0" smtClean="0"/>
          </a:p>
          <a:p>
            <a:r>
              <a:rPr lang="en-US" dirty="0" err="1" smtClean="0"/>
              <a:t>end_cycle</a:t>
            </a:r>
            <a:r>
              <a:rPr lang="en-US" dirty="0" smtClean="0"/>
              <a:t>:		</a:t>
            </a:r>
            <a:r>
              <a:rPr lang="en-US" dirty="0" smtClean="0">
                <a:solidFill>
                  <a:srgbClr val="FF0000"/>
                </a:solidFill>
              </a:rPr>
              <a:t># Ending label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Assembly Program</a:t>
            </a:r>
            <a:endParaRPr lang="mk-MK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799</TotalTime>
  <Words>815</Words>
  <Application>Microsoft Office PowerPoint</Application>
  <PresentationFormat>On-screen Show (4:3)</PresentationFormat>
  <Paragraphs>101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Verifying MIPS Assembly Programs via Computational Tree Logic Model Checking</vt:lpstr>
      <vt:lpstr>Introduction</vt:lpstr>
      <vt:lpstr>Importance of Model Checking (1)</vt:lpstr>
      <vt:lpstr>Importance of Model Checking (2)</vt:lpstr>
      <vt:lpstr>Importance of Model Checking (3)</vt:lpstr>
      <vt:lpstr>What is Model Checking?</vt:lpstr>
      <vt:lpstr>MIPS Architecture and Assembly (1)</vt:lpstr>
      <vt:lpstr>MIPS Architecture and Assembly (2)</vt:lpstr>
      <vt:lpstr>Example of Assembly Program</vt:lpstr>
      <vt:lpstr>Temporal Model of the Program</vt:lpstr>
      <vt:lpstr>Temporal Logic CTL (1)</vt:lpstr>
      <vt:lpstr>Temporal Logic CTL (2)</vt:lpstr>
      <vt:lpstr>The Verifier</vt:lpstr>
      <vt:lpstr>Phases (1)</vt:lpstr>
      <vt:lpstr>Phases (2)</vt:lpstr>
      <vt:lpstr>Example of Verification</vt:lpstr>
      <vt:lpstr>Program Model creation</vt:lpstr>
      <vt:lpstr>Formula Tree creation</vt:lpstr>
      <vt:lpstr>Slide 19</vt:lpstr>
      <vt:lpstr>Conclusion</vt:lpstr>
      <vt:lpstr>References (1)</vt:lpstr>
      <vt:lpstr>References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MIPS Assembly Programs via Computational Tree Logic Model Checking</dc:title>
  <dc:creator>user</dc:creator>
  <cp:lastModifiedBy>Darko</cp:lastModifiedBy>
  <cp:revision>110</cp:revision>
  <dcterms:created xsi:type="dcterms:W3CDTF">2011-04-19T13:05:34Z</dcterms:created>
  <dcterms:modified xsi:type="dcterms:W3CDTF">2011-05-16T21:01:06Z</dcterms:modified>
</cp:coreProperties>
</file>