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89" r:id="rId5"/>
    <p:sldId id="329" r:id="rId6"/>
    <p:sldId id="336" r:id="rId7"/>
    <p:sldId id="338" r:id="rId8"/>
    <p:sldId id="33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3B6"/>
    <a:srgbClr val="A97CBE"/>
    <a:srgbClr val="85509A"/>
    <a:srgbClr val="714484"/>
    <a:srgbClr val="0073CF"/>
    <a:srgbClr val="203232"/>
    <a:srgbClr val="30454F"/>
    <a:srgbClr val="1295D8"/>
    <a:srgbClr val="004A5C"/>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20" autoAdjust="0"/>
    <p:restoredTop sz="96327"/>
  </p:normalViewPr>
  <p:slideViewPr>
    <p:cSldViewPr snapToGrid="0" showGuides="1">
      <p:cViewPr>
        <p:scale>
          <a:sx n="60" d="100"/>
          <a:sy n="60" d="100"/>
        </p:scale>
        <p:origin x="826" y="269"/>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08/11/2024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08/11/2024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2</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6679849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a:t>
            </a:r>
            <a:br>
              <a:rPr lang="en-US" sz="4000" dirty="0"/>
            </a:br>
            <a:r>
              <a:rPr lang="en-US" sz="2200" dirty="0"/>
              <a:t>Date:  11/13/2024</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a:xfrm>
            <a:off x="953999" y="1890000"/>
            <a:ext cx="10648065" cy="360000"/>
          </a:xfrm>
        </p:spPr>
        <p:txBody>
          <a:bodyPr/>
          <a:lstStyle/>
          <a:p>
            <a:r>
              <a:rPr lang="en-US" sz="2000" dirty="0"/>
              <a:t>Group Name:    A 189                                                        Name of Student Presenting: Oladipo Olaseni</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636775" cy="1615680"/>
          </a:xfrm>
        </p:spPr>
        <p:txBody>
          <a:bodyPr/>
          <a:lstStyle/>
          <a:p>
            <a:r>
              <a:rPr lang="en-GB" dirty="0"/>
              <a:t>7COM1079-2024  Student Group No:  </a:t>
            </a:r>
            <a:r>
              <a:rPr lang="en-GB" b="1" dirty="0"/>
              <a:t>A 189       </a:t>
            </a:r>
          </a:p>
          <a:p>
            <a:r>
              <a:rPr lang="en-GB" b="1" dirty="0"/>
              <a:t>           </a:t>
            </a:r>
          </a:p>
          <a:p>
            <a:r>
              <a:rPr lang="en-GB" dirty="0"/>
              <a:t>Names of Student Attendees:  Khairat Tijani , Oladipo Olaseni , Omotayo Azeez, </a:t>
            </a:r>
            <a:r>
              <a:rPr lang="en-GB" dirty="0" err="1"/>
              <a:t>Laoke</a:t>
            </a:r>
            <a:r>
              <a:rPr lang="en-GB" dirty="0"/>
              <a:t> </a:t>
            </a:r>
            <a:r>
              <a:rPr lang="en-GB" dirty="0" err="1"/>
              <a:t>Okebusola</a:t>
            </a:r>
            <a:r>
              <a:rPr lang="en-GB" dirty="0"/>
              <a:t>, </a:t>
            </a:r>
            <a:r>
              <a:rPr lang="en-GB" dirty="0" err="1"/>
              <a:t>Taofeek</a:t>
            </a:r>
            <a:r>
              <a:rPr lang="en-GB" dirty="0"/>
              <a:t> </a:t>
            </a:r>
            <a:r>
              <a:rPr lang="en-GB" dirty="0" err="1"/>
              <a:t>Shekoni</a:t>
            </a:r>
            <a:endParaRPr lang="en-GB" dirty="0"/>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843254"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(DS039 - Top 200 Movies of 2023 Dataset)</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 A189                  Names of Student Group Attendees: </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5"/>
            <a:ext cx="10974945" cy="2699181"/>
          </a:xfrm>
        </p:spPr>
        <p:txBody>
          <a:bodyPr>
            <a:noAutofit/>
          </a:bodyPr>
          <a:lstStyle/>
          <a:p>
            <a:pPr>
              <a:lnSpc>
                <a:spcPct val="100000"/>
              </a:lnSpc>
            </a:pPr>
            <a:r>
              <a:rPr lang="en-US" sz="2400" b="0" dirty="0">
                <a:latin typeface="Calibri"/>
                <a:cs typeface="Calibri"/>
              </a:rPr>
              <a:t>This dataset is interesting to us because </a:t>
            </a:r>
            <a:r>
              <a:rPr lang="en-US" sz="2400" b="0" dirty="0">
                <a:solidFill>
                  <a:srgbClr val="FF0000"/>
                </a:solidFill>
                <a:latin typeface="Calibri"/>
                <a:cs typeface="Calibri"/>
              </a:rPr>
              <a:t>(by using this data we can  analyze the relationship between the number of theaters in which a movie is shown and its total gross revenue. This helps us understand if movies released in more theaters generally perform better at the box office.):</a:t>
            </a:r>
            <a:br>
              <a:rPr lang="en-US" sz="2400" b="0" dirty="0">
                <a:latin typeface="Calibri" panose="020F0502020204030204" pitchFamily="34" charset="0"/>
                <a:cs typeface="Calibri" panose="020F0502020204030204" pitchFamily="34" charset="0"/>
              </a:rPr>
            </a:br>
            <a:r>
              <a:rPr lang="en-US" sz="2400" b="0" i="1" dirty="0">
                <a:solidFill>
                  <a:schemeClr val="accent2">
                    <a:lumMod val="75000"/>
                  </a:schemeClr>
                </a:solidFill>
                <a:latin typeface="Calibri"/>
                <a:cs typeface="Calibri"/>
              </a:rPr>
              <a:t> </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US" sz="2400" b="0" dirty="0">
                <a:solidFill>
                  <a:srgbClr val="FF0000"/>
                </a:solidFill>
                <a:latin typeface="Calibri"/>
                <a:cs typeface="Calibri"/>
              </a:rPr>
              <a:t>(Number of Theaters)</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 </a:t>
            </a:r>
            <a:r>
              <a:rPr lang="en-US" sz="2400" b="0" dirty="0">
                <a:solidFill>
                  <a:srgbClr val="FF0000"/>
                </a:solidFill>
                <a:latin typeface="Calibri"/>
                <a:cs typeface="Calibri"/>
              </a:rPr>
              <a:t>Ratio.</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a:t>
            </a:r>
            <a:r>
              <a:rPr lang="en-US" sz="2400" b="0" dirty="0">
                <a:solidFill>
                  <a:srgbClr val="FF0000"/>
                </a:solidFill>
                <a:latin typeface="Calibri"/>
                <a:cs typeface="Calibri"/>
              </a:rPr>
              <a:t>(Total Gross Revenue)</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 </a:t>
            </a:r>
            <a:r>
              <a:rPr lang="en-US" sz="2400" b="0" dirty="0">
                <a:solidFill>
                  <a:srgbClr val="FF0000"/>
                </a:solidFill>
                <a:latin typeface="Calibri"/>
                <a:cs typeface="Calibri"/>
              </a:rPr>
              <a:t>Ratio</a:t>
            </a:r>
          </a:p>
        </p:txBody>
      </p:sp>
    </p:spTree>
    <p:extLst>
      <p:ext uri="{BB962C8B-B14F-4D97-AF65-F5344CB8AC3E}">
        <p14:creationId xmlns:p14="http://schemas.microsoft.com/office/powerpoint/2010/main" val="1718004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a:t>
            </a:r>
            <a:r>
              <a:rPr lang="en-GB" dirty="0" err="1"/>
              <a:t>No:A</a:t>
            </a:r>
            <a:r>
              <a:rPr lang="en-GB" dirty="0"/>
              <a:t> 189</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93914"/>
            <a:ext cx="10640594" cy="2678085"/>
          </a:xfrm>
        </p:spPr>
        <p:txBody>
          <a:bodyPr>
            <a:noAutofit/>
          </a:bodyPr>
          <a:lstStyle/>
          <a:p>
            <a:pPr>
              <a:lnSpc>
                <a:spcPct val="100000"/>
              </a:lnSpc>
            </a:pPr>
            <a:r>
              <a:rPr lang="en-IE" sz="2400" b="0" dirty="0">
                <a:effectLst/>
                <a:latin typeface="Calibri" panose="020F0502020204030204" pitchFamily="34" charset="0"/>
                <a:ea typeface="Calibri" panose="020F0502020204030204" pitchFamily="34" charset="0"/>
                <a:cs typeface="Times New Roman" panose="02020603050405020304" pitchFamily="18" charset="0"/>
              </a:rPr>
              <a:t>“</a:t>
            </a:r>
            <a:r>
              <a:rPr lang="en-US" sz="2400" b="0" dirty="0">
                <a:effectLst/>
                <a:latin typeface="Calibri" panose="020F0502020204030204" pitchFamily="34" charset="0"/>
                <a:ea typeface="Calibri" panose="020F0502020204030204" pitchFamily="34" charset="0"/>
                <a:cs typeface="Times New Roman" panose="02020603050405020304" pitchFamily="18" charset="0"/>
              </a:rPr>
              <a:t>"Is there a correlation between the </a:t>
            </a:r>
            <a:r>
              <a:rPr lang="en-US" sz="2400" b="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number of theaters </a:t>
            </a:r>
            <a:r>
              <a:rPr lang="en-US" sz="2400" b="0" dirty="0">
                <a:effectLst/>
                <a:latin typeface="Calibri" panose="020F0502020204030204" pitchFamily="34" charset="0"/>
                <a:ea typeface="Calibri" panose="020F0502020204030204" pitchFamily="34" charset="0"/>
                <a:cs typeface="Times New Roman" panose="02020603050405020304" pitchFamily="18" charset="0"/>
              </a:rPr>
              <a:t>and </a:t>
            </a:r>
            <a:r>
              <a:rPr lang="en-US" sz="2400" b="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total gross revenue </a:t>
            </a:r>
            <a:r>
              <a:rPr lang="en-US" sz="2400" b="0" dirty="0">
                <a:effectLst/>
                <a:latin typeface="Calibri" panose="020F0502020204030204" pitchFamily="34" charset="0"/>
                <a:ea typeface="Calibri" panose="020F0502020204030204" pitchFamily="34" charset="0"/>
                <a:cs typeface="Times New Roman" panose="02020603050405020304" pitchFamily="18" charset="0"/>
              </a:rPr>
              <a:t>for the top 200 movies?"</a:t>
            </a:r>
            <a:br>
              <a:rPr lang="en-GB" sz="2400" b="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br>
              <a:rPr lang="en-GB"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
        <p:nvSpPr>
          <p:cNvPr id="7" name="TextBox 6">
            <a:extLst>
              <a:ext uri="{FF2B5EF4-FFF2-40B4-BE49-F238E27FC236}">
                <a16:creationId xmlns:a16="http://schemas.microsoft.com/office/drawing/2014/main" id="{F7FEA660-7B39-BC91-3B96-7298CCF66DE1}"/>
              </a:ext>
            </a:extLst>
          </p:cNvPr>
          <p:cNvSpPr txBox="1"/>
          <p:nvPr/>
        </p:nvSpPr>
        <p:spPr>
          <a:xfrm>
            <a:off x="375980" y="4571999"/>
            <a:ext cx="11440040" cy="2031325"/>
          </a:xfrm>
          <a:prstGeom prst="rect">
            <a:avLst/>
          </a:prstGeom>
          <a:solidFill>
            <a:schemeClr val="bg1">
              <a:lumMod val="95000"/>
            </a:schemeClr>
          </a:solidFill>
        </p:spPr>
        <p:txBody>
          <a:bodyPr wrap="square" lIns="91440" tIns="45720" rIns="91440" bIns="45720" rtlCol="0" anchor="t">
            <a:spAutoFit/>
          </a:bodyPr>
          <a:lstStyle/>
          <a:p>
            <a:pPr marL="342900" indent="-342900">
              <a:buFont typeface="+mj-lt"/>
              <a:buAutoNum type="arabicPeriod"/>
            </a:pPr>
            <a:r>
              <a:rPr lang="en-US" b="1" dirty="0"/>
              <a:t>Correlation</a:t>
            </a:r>
            <a:r>
              <a:rPr lang="en-US" dirty="0"/>
              <a:t> (Analysis of how the</a:t>
            </a:r>
            <a:r>
              <a:rPr lang="en-US" dirty="0">
                <a:solidFill>
                  <a:srgbClr val="FF0000"/>
                </a:solidFill>
              </a:rPr>
              <a:t> interval dependent variable </a:t>
            </a:r>
            <a:r>
              <a:rPr lang="en-US" i="1" dirty="0">
                <a:solidFill>
                  <a:srgbClr val="00B050"/>
                </a:solidFill>
              </a:rPr>
              <a:t>Total Gross Revenue</a:t>
            </a:r>
            <a:r>
              <a:rPr lang="en-US" dirty="0">
                <a:solidFill>
                  <a:srgbClr val="00B050"/>
                </a:solidFill>
              </a:rPr>
              <a:t> </a:t>
            </a:r>
            <a:r>
              <a:rPr lang="en-US" dirty="0"/>
              <a:t>correlates to </a:t>
            </a:r>
            <a:r>
              <a:rPr lang="en-US" dirty="0">
                <a:solidFill>
                  <a:srgbClr val="FF0000"/>
                </a:solidFill>
              </a:rPr>
              <a:t>the interval independent variable </a:t>
            </a:r>
            <a:r>
              <a:rPr lang="en-US" i="1" dirty="0">
                <a:solidFill>
                  <a:srgbClr val="00B050"/>
                </a:solidFill>
              </a:rPr>
              <a:t>Number of Theaters</a:t>
            </a:r>
            <a:r>
              <a:rPr lang="en-US" dirty="0"/>
              <a:t>)“</a:t>
            </a:r>
            <a:endParaRPr lang="en-GB" dirty="0"/>
          </a:p>
          <a:p>
            <a:pPr marL="342900" indent="-342900">
              <a:buFont typeface="+mj-lt"/>
              <a:buAutoNum type="arabicPeriod"/>
            </a:pPr>
            <a:r>
              <a:rPr lang="en-US" b="1" dirty="0"/>
              <a:t>Comparison of Means </a:t>
            </a:r>
            <a:r>
              <a:rPr lang="en-US" dirty="0"/>
              <a:t>(or Medians): Analysis of the difference between the mean (or median) value of total gross revenue across different theater counts or distributions.</a:t>
            </a:r>
          </a:p>
          <a:p>
            <a:pPr marL="342900" indent="-342900">
              <a:buFont typeface="+mj-lt"/>
              <a:buAutoNum type="arabicPeriod"/>
            </a:pPr>
            <a:r>
              <a:rPr lang="en-US" b="1" dirty="0"/>
              <a:t>Comparison of Proportions</a:t>
            </a:r>
            <a:r>
              <a:rPr lang="en-US" dirty="0"/>
              <a:t>: Analysis of the difference in proportions of gross revenue generated across various theater groupings or categories</a:t>
            </a:r>
            <a:endParaRPr lang="en-GB" dirty="0"/>
          </a:p>
          <a:p>
            <a:endParaRPr lang="en-GB" dirty="0"/>
          </a:p>
        </p:txBody>
      </p:sp>
    </p:spTree>
    <p:extLst>
      <p:ext uri="{BB962C8B-B14F-4D97-AF65-F5344CB8AC3E}">
        <p14:creationId xmlns:p14="http://schemas.microsoft.com/office/powerpoint/2010/main" val="32494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
        <p:nvSpPr>
          <p:cNvPr id="9" name="Title 8">
            <a:extLst>
              <a:ext uri="{FF2B5EF4-FFF2-40B4-BE49-F238E27FC236}">
                <a16:creationId xmlns:a16="http://schemas.microsoft.com/office/drawing/2014/main" id="{D1A8E56B-DFF3-4B99-A410-52B14F2E39E7}"/>
              </a:ext>
            </a:extLst>
          </p:cNvPr>
          <p:cNvSpPr>
            <a:spLocks noGrp="1"/>
          </p:cNvSpPr>
          <p:nvPr>
            <p:ph type="ctrTitle"/>
          </p:nvPr>
        </p:nvSpPr>
        <p:spPr>
          <a:xfrm>
            <a:off x="253340" y="1260251"/>
            <a:ext cx="11685319" cy="3301575"/>
          </a:xfrm>
          <a:ln>
            <a:solidFill>
              <a:schemeClr val="accent1"/>
            </a:solidFill>
          </a:ln>
        </p:spPr>
        <p:txBody>
          <a:bodyPr>
            <a:normAutofit/>
          </a:bodyPr>
          <a:lstStyle/>
          <a:p>
            <a:pPr>
              <a:lnSpc>
                <a:spcPts val="2160"/>
              </a:lnSpc>
            </a:pPr>
            <a:r>
              <a:rPr lang="en-GB" sz="2000" b="0" spc="0" dirty="0">
                <a:latin typeface="+mn-lt"/>
              </a:rPr>
              <a:t>1. </a:t>
            </a:r>
            <a:r>
              <a:rPr lang="en-US" sz="2000" b="0" spc="0" dirty="0">
                <a:solidFill>
                  <a:srgbClr val="0093B6"/>
                </a:solidFill>
                <a:latin typeface="+mn-lt"/>
              </a:rPr>
              <a:t>Null hypothesis (Ho): There is no correlation between the number of theaters and total gross revenue</a:t>
            </a:r>
            <a:br>
              <a:rPr lang="en-US" sz="2000" b="0" spc="0" dirty="0">
                <a:latin typeface="+mn-lt"/>
              </a:rPr>
            </a:br>
            <a:br>
              <a:rPr lang="en-GB" sz="2000" b="0" spc="0" dirty="0">
                <a:latin typeface="+mn-lt"/>
              </a:rPr>
            </a:br>
            <a:r>
              <a:rPr lang="en-GB" sz="2000" b="0" spc="0" dirty="0">
                <a:latin typeface="+mn-lt"/>
              </a:rPr>
              <a:t>2. </a:t>
            </a:r>
            <a:r>
              <a:rPr lang="en-GB" sz="2000" b="0" i="1" spc="0" dirty="0">
                <a:latin typeface="+mn-lt"/>
              </a:rPr>
              <a:t> </a:t>
            </a:r>
            <a:r>
              <a:rPr lang="en-US" sz="2000" b="0" spc="0" dirty="0">
                <a:solidFill>
                  <a:schemeClr val="accent2">
                    <a:lumMod val="75000"/>
                  </a:schemeClr>
                </a:solidFill>
                <a:latin typeface="+mn-lt"/>
              </a:rPr>
              <a:t>Alternative hypothesis (H1); Alternative hypothesis (H1): There is a correlation between the number of theaters and total gross revenue.</a:t>
            </a:r>
            <a:endParaRPr lang="en-GB" sz="2000" b="0" dirty="0">
              <a:solidFill>
                <a:schemeClr val="accent2">
                  <a:lumMod val="75000"/>
                </a:schemeClr>
              </a:solidFill>
            </a:endParaRPr>
          </a:p>
        </p:txBody>
      </p:sp>
    </p:spTree>
    <p:extLst>
      <p:ext uri="{BB962C8B-B14F-4D97-AF65-F5344CB8AC3E}">
        <p14:creationId xmlns:p14="http://schemas.microsoft.com/office/powerpoint/2010/main" val="1833041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143F542-9925-BCBE-2DA4-35A32A38D9AD}"/>
              </a:ext>
            </a:extLst>
          </p:cNvPr>
          <p:cNvSpPr>
            <a:spLocks noGrp="1"/>
          </p:cNvSpPr>
          <p:nvPr>
            <p:ph type="sldNum" sz="quarter" idx="12"/>
          </p:nvPr>
        </p:nvSpPr>
        <p:spPr/>
        <p:txBody>
          <a:bodyPr/>
          <a:lstStyle/>
          <a:p>
            <a:fld id="{E4D355CA-84B7-41B1-B164-8BB439CC7C6B}" type="slidenum">
              <a:rPr lang="en-GB" smtClean="0"/>
              <a:pPr/>
              <a:t>5</a:t>
            </a:fld>
            <a:endParaRPr lang="en-GB" dirty="0"/>
          </a:p>
        </p:txBody>
      </p:sp>
      <p:sp>
        <p:nvSpPr>
          <p:cNvPr id="5" name="Title 4">
            <a:extLst>
              <a:ext uri="{FF2B5EF4-FFF2-40B4-BE49-F238E27FC236}">
                <a16:creationId xmlns:a16="http://schemas.microsoft.com/office/drawing/2014/main" id="{FEF2E89F-D251-B0A8-2377-FD314948D49C}"/>
              </a:ext>
            </a:extLst>
          </p:cNvPr>
          <p:cNvSpPr>
            <a:spLocks noGrp="1"/>
          </p:cNvSpPr>
          <p:nvPr>
            <p:ph type="ctrTitle"/>
          </p:nvPr>
        </p:nvSpPr>
        <p:spPr>
          <a:xfrm>
            <a:off x="952800" y="347503"/>
            <a:ext cx="10031157" cy="2160000"/>
          </a:xfrm>
        </p:spPr>
        <p:txBody>
          <a:bodyPr/>
          <a:lstStyle/>
          <a:p>
            <a:r>
              <a:rPr lang="en-US" dirty="0"/>
              <a:t>Dataset</a:t>
            </a:r>
            <a:endParaRPr lang="en-GB" dirty="0"/>
          </a:p>
        </p:txBody>
      </p:sp>
      <p:pic>
        <p:nvPicPr>
          <p:cNvPr id="7" name="Picture 6">
            <a:extLst>
              <a:ext uri="{FF2B5EF4-FFF2-40B4-BE49-F238E27FC236}">
                <a16:creationId xmlns:a16="http://schemas.microsoft.com/office/drawing/2014/main" id="{501F5875-7DC9-03C5-DAE6-09CC9D3C051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81180" y="2139334"/>
            <a:ext cx="9223566" cy="2221988"/>
          </a:xfrm>
          <a:prstGeom prst="rect">
            <a:avLst/>
          </a:prstGeom>
        </p:spPr>
      </p:pic>
    </p:spTree>
    <p:extLst>
      <p:ext uri="{BB962C8B-B14F-4D97-AF65-F5344CB8AC3E}">
        <p14:creationId xmlns:p14="http://schemas.microsoft.com/office/powerpoint/2010/main" val="271734506"/>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Props1.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3.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10419</TotalTime>
  <Words>507</Words>
  <Application>Microsoft Office PowerPoint</Application>
  <PresentationFormat>Widescreen</PresentationFormat>
  <Paragraphs>25</Paragraphs>
  <Slides>5</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Herts Theme</vt:lpstr>
      <vt:lpstr>Research Question Date:  11/13/2024 </vt:lpstr>
      <vt:lpstr>This dataset is interesting to us because (by using this data we can  analyze the relationship between the number of theaters in which a movie is shown and its total gross revenue. This helps us understand if movies released in more theaters generally perform better at the box office.):   Our  Independent variable is: (Number of Theaters)                    This  Independent variable datatype is : Ratio. Our Dependent variable is: (Total Gross Revenue)                    This Dependent variable datatype is : Ratio</vt:lpstr>
      <vt:lpstr>“"Is there a correlation between the number of theaters and total gross revenue for the top 200 movies?"   </vt:lpstr>
      <vt:lpstr>1. Null hypothesis (Ho): There is no correlation between the number of theaters and total gross revenue  2.  Alternative hypothesis (H1); Alternative hypothesis (H1): There is a correlation between the number of theaters and total gross revenue.</vt:lpstr>
      <vt:lpstr>Dataset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khairat tijani</cp:lastModifiedBy>
  <cp:revision>234</cp:revision>
  <dcterms:created xsi:type="dcterms:W3CDTF">2019-10-01T08:37:56Z</dcterms:created>
  <dcterms:modified xsi:type="dcterms:W3CDTF">2024-11-13T01:45:25Z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