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92" r:id="rId3"/>
    <p:sldId id="257" r:id="rId4"/>
    <p:sldId id="289" r:id="rId5"/>
    <p:sldId id="258" r:id="rId6"/>
    <p:sldId id="281" r:id="rId7"/>
    <p:sldId id="282" r:id="rId8"/>
    <p:sldId id="283" r:id="rId9"/>
    <p:sldId id="280" r:id="rId10"/>
    <p:sldId id="290" r:id="rId11"/>
    <p:sldId id="286" r:id="rId12"/>
    <p:sldId id="293" r:id="rId13"/>
    <p:sldId id="260" r:id="rId14"/>
    <p:sldId id="261" r:id="rId15"/>
    <p:sldId id="264" r:id="rId16"/>
    <p:sldId id="265" r:id="rId17"/>
    <p:sldId id="266" r:id="rId18"/>
    <p:sldId id="267" r:id="rId19"/>
    <p:sldId id="269" r:id="rId20"/>
    <p:sldId id="270" r:id="rId21"/>
    <p:sldId id="271" r:id="rId22"/>
    <p:sldId id="272" r:id="rId23"/>
    <p:sldId id="294" r:id="rId24"/>
    <p:sldId id="273" r:id="rId25"/>
    <p:sldId id="274" r:id="rId26"/>
    <p:sldId id="275" r:id="rId27"/>
    <p:sldId id="276" r:id="rId28"/>
    <p:sldId id="277" r:id="rId29"/>
    <p:sldId id="278" r:id="rId30"/>
    <p:sldId id="287" r:id="rId31"/>
    <p:sldId id="279" r:id="rId32"/>
    <p:sldId id="291" r:id="rId33"/>
    <p:sldId id="295" r:id="rId34"/>
  </p:sldIdLst>
  <p:sldSz cx="9144000" cy="6858000" type="screen4x3"/>
  <p:notesSz cx="6858000" cy="9144000"/>
  <p:defaultTextStyle>
    <a:defPPr>
      <a:defRPr lang="en-GB"/>
    </a:defPPr>
    <a:lvl1pPr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1pPr>
    <a:lvl2pPr marL="742950" indent="-28575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2pPr>
    <a:lvl3pPr marL="11430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3pPr>
    <a:lvl4pPr marL="16002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4pPr>
    <a:lvl5pPr marL="2057400" indent="-228600" algn="l" defTabSz="457200" rtl="0" eaLnBrk="0" fontAlgn="base" hangingPunct="0">
      <a:spcBef>
        <a:spcPct val="0"/>
      </a:spcBef>
      <a:spcAft>
        <a:spcPct val="0"/>
      </a:spcAft>
      <a:defRPr sz="2400" kern="1200">
        <a:solidFill>
          <a:schemeClr val="bg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400" kern="1200">
        <a:solidFill>
          <a:schemeClr val="bg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4441" autoAdjust="0"/>
    <p:restoredTop sz="94690"/>
  </p:normalViewPr>
  <p:slideViewPr>
    <p:cSldViewPr>
      <p:cViewPr>
        <p:scale>
          <a:sx n="120" d="100"/>
          <a:sy n="120" d="100"/>
        </p:scale>
        <p:origin x="2124" y="84"/>
      </p:cViewPr>
      <p:guideLst>
        <p:guide orient="horz" pos="2160"/>
        <p:guide pos="2880"/>
      </p:guideLst>
    </p:cSldViewPr>
  </p:slideViewPr>
  <p:outlineViewPr>
    <p:cViewPr varScale="1">
      <p:scale>
        <a:sx n="170" d="200"/>
        <a:sy n="170" d="200"/>
      </p:scale>
      <p:origin x="0" y="0"/>
    </p:cViewPr>
  </p:outlineViewPr>
  <p:notesTextViewPr>
    <p:cViewPr>
      <p:scale>
        <a:sx n="1" d="1"/>
        <a:sy n="1" d="1"/>
      </p:scale>
      <p:origin x="0" y="0"/>
    </p:cViewPr>
  </p:notesTextViewPr>
  <p:sorterViewPr>
    <p:cViewPr>
      <p:scale>
        <a:sx n="128" d="100"/>
        <a:sy n="128"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35EB1E-3327-40A4-B998-29A1DAA05B63}"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US"/>
        </a:p>
      </dgm:t>
    </dgm:pt>
    <dgm:pt modelId="{E2522EAE-959F-4256-85B6-842CA5AEE716}">
      <dgm:prSet phldrT="[Text]"/>
      <dgm:spPr/>
      <dgm:t>
        <a:bodyPr/>
        <a:lstStyle/>
        <a:p>
          <a:r>
            <a:rPr lang="en-US" dirty="0"/>
            <a:t>ITM 352</a:t>
          </a:r>
        </a:p>
      </dgm:t>
    </dgm:pt>
    <dgm:pt modelId="{A03302BA-570F-46AE-9085-D45BF439DAAC}" type="parTrans" cxnId="{EE6C6790-4B80-4BCA-80AC-78A0A37AB388}">
      <dgm:prSet/>
      <dgm:spPr/>
      <dgm:t>
        <a:bodyPr/>
        <a:lstStyle/>
        <a:p>
          <a:endParaRPr lang="en-US"/>
        </a:p>
      </dgm:t>
    </dgm:pt>
    <dgm:pt modelId="{8912CF3F-DAAD-45C1-B798-C750D18F5A35}" type="sibTrans" cxnId="{EE6C6790-4B80-4BCA-80AC-78A0A37AB388}">
      <dgm:prSet/>
      <dgm:spPr/>
      <dgm:t>
        <a:bodyPr/>
        <a:lstStyle/>
        <a:p>
          <a:endParaRPr lang="en-US"/>
        </a:p>
      </dgm:t>
    </dgm:pt>
    <dgm:pt modelId="{F9AB6606-4B4D-45D1-9BD2-2D62F63BA611}">
      <dgm:prSet phldrT="[Text]" custT="1"/>
      <dgm:spPr/>
      <dgm:t>
        <a:bodyPr/>
        <a:lstStyle/>
        <a:p>
          <a:r>
            <a:rPr lang="en-US" sz="1800" dirty="0"/>
            <a:t>System Technology</a:t>
          </a:r>
        </a:p>
      </dgm:t>
    </dgm:pt>
    <dgm:pt modelId="{B981DC51-1F5F-4AAB-B1A7-BDF609582DD5}" type="parTrans" cxnId="{B0327617-7516-4C82-A08C-1995C697E87D}">
      <dgm:prSet/>
      <dgm:spPr/>
      <dgm:t>
        <a:bodyPr/>
        <a:lstStyle/>
        <a:p>
          <a:endParaRPr lang="en-US"/>
        </a:p>
      </dgm:t>
    </dgm:pt>
    <dgm:pt modelId="{D5539A7C-6F6F-42B2-B018-49BF0A4FD73A}" type="sibTrans" cxnId="{B0327617-7516-4C82-A08C-1995C697E87D}">
      <dgm:prSet/>
      <dgm:spPr/>
      <dgm:t>
        <a:bodyPr/>
        <a:lstStyle/>
        <a:p>
          <a:endParaRPr lang="en-US"/>
        </a:p>
      </dgm:t>
    </dgm:pt>
    <dgm:pt modelId="{6200BECC-EA7C-461E-A3B1-24FF78FF1A63}">
      <dgm:prSet phldrT="[Text]"/>
      <dgm:spPr/>
      <dgm:t>
        <a:bodyPr/>
        <a:lstStyle/>
        <a:p>
          <a:r>
            <a:rPr lang="en-US" dirty="0"/>
            <a:t>ITM 353</a:t>
          </a:r>
        </a:p>
      </dgm:t>
    </dgm:pt>
    <dgm:pt modelId="{E975AF7B-8AB4-4AA9-8C8D-2567717245CB}" type="parTrans" cxnId="{4E4B620B-CA1B-4C9F-9404-3FEB3006D3A3}">
      <dgm:prSet/>
      <dgm:spPr/>
      <dgm:t>
        <a:bodyPr/>
        <a:lstStyle/>
        <a:p>
          <a:endParaRPr lang="en-US"/>
        </a:p>
      </dgm:t>
    </dgm:pt>
    <dgm:pt modelId="{47A07F8E-9761-48BE-A7F5-A8EDA3D13304}" type="sibTrans" cxnId="{4E4B620B-CA1B-4C9F-9404-3FEB3006D3A3}">
      <dgm:prSet/>
      <dgm:spPr/>
      <dgm:t>
        <a:bodyPr/>
        <a:lstStyle/>
        <a:p>
          <a:endParaRPr lang="en-US"/>
        </a:p>
      </dgm:t>
    </dgm:pt>
    <dgm:pt modelId="{0D15FCDB-20EF-45A8-948C-0D7DFD760C40}">
      <dgm:prSet phldrT="[Text]"/>
      <dgm:spPr/>
      <dgm:t>
        <a:bodyPr/>
        <a:lstStyle/>
        <a:p>
          <a:r>
            <a:rPr lang="en-US" sz="1700" dirty="0"/>
            <a:t>Systems Management</a:t>
          </a:r>
        </a:p>
      </dgm:t>
    </dgm:pt>
    <dgm:pt modelId="{B11CE09F-69AC-40D5-A0BF-F3F4564F8D21}" type="parTrans" cxnId="{E281B47D-5A95-462C-AB08-E2B3E5F3EFF1}">
      <dgm:prSet/>
      <dgm:spPr/>
      <dgm:t>
        <a:bodyPr/>
        <a:lstStyle/>
        <a:p>
          <a:endParaRPr lang="en-US"/>
        </a:p>
      </dgm:t>
    </dgm:pt>
    <dgm:pt modelId="{37F0F695-0B87-4015-BE74-17770F94C23A}" type="sibTrans" cxnId="{E281B47D-5A95-462C-AB08-E2B3E5F3EFF1}">
      <dgm:prSet/>
      <dgm:spPr/>
      <dgm:t>
        <a:bodyPr/>
        <a:lstStyle/>
        <a:p>
          <a:endParaRPr lang="en-US"/>
        </a:p>
      </dgm:t>
    </dgm:pt>
    <dgm:pt modelId="{075D44D0-DC20-42EC-BDCD-35F01350B017}">
      <dgm:prSet phldrT="[Text]"/>
      <dgm:spPr/>
      <dgm:t>
        <a:bodyPr/>
        <a:lstStyle/>
        <a:p>
          <a:r>
            <a:rPr lang="en-US" dirty="0"/>
            <a:t>ITM 354</a:t>
          </a:r>
        </a:p>
      </dgm:t>
    </dgm:pt>
    <dgm:pt modelId="{34934740-7082-4A75-80B1-72D771A76182}" type="parTrans" cxnId="{2B1A4C9E-C964-4DA6-A485-9EABE66B217E}">
      <dgm:prSet/>
      <dgm:spPr/>
      <dgm:t>
        <a:bodyPr/>
        <a:lstStyle/>
        <a:p>
          <a:endParaRPr lang="en-US"/>
        </a:p>
      </dgm:t>
    </dgm:pt>
    <dgm:pt modelId="{149AFA82-373E-406E-9530-CFB6E85F97DA}" type="sibTrans" cxnId="{2B1A4C9E-C964-4DA6-A485-9EABE66B217E}">
      <dgm:prSet/>
      <dgm:spPr/>
      <dgm:t>
        <a:bodyPr/>
        <a:lstStyle/>
        <a:p>
          <a:endParaRPr lang="en-US"/>
        </a:p>
      </dgm:t>
    </dgm:pt>
    <dgm:pt modelId="{B32661FD-7403-4B6F-AF30-C830F7DBF25E}">
      <dgm:prSet phldrT="[Text]"/>
      <dgm:spPr/>
      <dgm:t>
        <a:bodyPr/>
        <a:lstStyle/>
        <a:p>
          <a:r>
            <a:rPr lang="en-US" dirty="0"/>
            <a:t>Systems Information</a:t>
          </a:r>
        </a:p>
      </dgm:t>
    </dgm:pt>
    <dgm:pt modelId="{A4D54A5E-6548-45C4-A882-DDFC7197765C}" type="parTrans" cxnId="{E290EEEE-EEED-4C1B-8DF0-5246B00A96D4}">
      <dgm:prSet/>
      <dgm:spPr/>
      <dgm:t>
        <a:bodyPr/>
        <a:lstStyle/>
        <a:p>
          <a:endParaRPr lang="en-US"/>
        </a:p>
      </dgm:t>
    </dgm:pt>
    <dgm:pt modelId="{8D2F3187-E62F-4DCB-9179-BA0D54960BC8}" type="sibTrans" cxnId="{E290EEEE-EEED-4C1B-8DF0-5246B00A96D4}">
      <dgm:prSet/>
      <dgm:spPr/>
      <dgm:t>
        <a:bodyPr/>
        <a:lstStyle/>
        <a:p>
          <a:endParaRPr lang="en-US"/>
        </a:p>
      </dgm:t>
    </dgm:pt>
    <dgm:pt modelId="{F12AAD4A-EF57-4DD8-8233-87C5E29123DA}">
      <dgm:prSet phldrT="[Text]" custT="1"/>
      <dgm:spPr/>
      <dgm:t>
        <a:bodyPr/>
        <a:lstStyle/>
        <a:p>
          <a:r>
            <a:rPr lang="en-US" sz="1600" dirty="0"/>
            <a:t>Programming for business applications and services</a:t>
          </a:r>
        </a:p>
      </dgm:t>
    </dgm:pt>
    <dgm:pt modelId="{336DB596-E988-46E1-9ABF-10991B566E53}" type="parTrans" cxnId="{6A3C5803-96FE-4F2F-8BB0-2C2B2DB64ECA}">
      <dgm:prSet/>
      <dgm:spPr/>
      <dgm:t>
        <a:bodyPr/>
        <a:lstStyle/>
        <a:p>
          <a:endParaRPr lang="en-US"/>
        </a:p>
      </dgm:t>
    </dgm:pt>
    <dgm:pt modelId="{A923DCB3-58FE-4661-A594-01A3584D1D61}" type="sibTrans" cxnId="{6A3C5803-96FE-4F2F-8BB0-2C2B2DB64ECA}">
      <dgm:prSet/>
      <dgm:spPr/>
      <dgm:t>
        <a:bodyPr/>
        <a:lstStyle/>
        <a:p>
          <a:endParaRPr lang="en-US"/>
        </a:p>
      </dgm:t>
    </dgm:pt>
    <dgm:pt modelId="{0FE897DB-09F0-4499-AE24-87C66C36502D}">
      <dgm:prSet phldrT="[Text]" custT="1"/>
      <dgm:spPr/>
      <dgm:t>
        <a:bodyPr/>
        <a:lstStyle/>
        <a:p>
          <a:r>
            <a:rPr lang="en-US" sz="1600" dirty="0"/>
            <a:t>Technical considerations of using and building systems</a:t>
          </a:r>
        </a:p>
      </dgm:t>
    </dgm:pt>
    <dgm:pt modelId="{B94F041C-58A8-443B-9412-5C5089F298C5}" type="parTrans" cxnId="{8118846C-C690-434C-8673-F36C137146B1}">
      <dgm:prSet/>
      <dgm:spPr/>
      <dgm:t>
        <a:bodyPr/>
        <a:lstStyle/>
        <a:p>
          <a:endParaRPr lang="en-US"/>
        </a:p>
      </dgm:t>
    </dgm:pt>
    <dgm:pt modelId="{D6FBB71B-6B27-4792-9207-F60ADF5FB007}" type="sibTrans" cxnId="{8118846C-C690-434C-8673-F36C137146B1}">
      <dgm:prSet/>
      <dgm:spPr/>
      <dgm:t>
        <a:bodyPr/>
        <a:lstStyle/>
        <a:p>
          <a:endParaRPr lang="en-US"/>
        </a:p>
      </dgm:t>
    </dgm:pt>
    <dgm:pt modelId="{461ECB33-015B-4CE7-9E5F-D9E0A55E8A29}">
      <dgm:prSet/>
      <dgm:spPr/>
      <dgm:t>
        <a:bodyPr/>
        <a:lstStyle/>
        <a:p>
          <a:endParaRPr lang="en-US" sz="1300" dirty="0"/>
        </a:p>
      </dgm:t>
    </dgm:pt>
    <dgm:pt modelId="{01CD5E44-4459-47E0-84FF-4B27DBD786BC}" type="parTrans" cxnId="{EF291FBD-481E-4555-BDD8-F03C5C74B2CA}">
      <dgm:prSet/>
      <dgm:spPr/>
      <dgm:t>
        <a:bodyPr/>
        <a:lstStyle/>
        <a:p>
          <a:endParaRPr lang="en-US"/>
        </a:p>
      </dgm:t>
    </dgm:pt>
    <dgm:pt modelId="{A7C96690-83F0-4229-A7D4-62C7841A3FF4}" type="sibTrans" cxnId="{EF291FBD-481E-4555-BDD8-F03C5C74B2CA}">
      <dgm:prSet/>
      <dgm:spPr/>
      <dgm:t>
        <a:bodyPr/>
        <a:lstStyle/>
        <a:p>
          <a:endParaRPr lang="en-US"/>
        </a:p>
      </dgm:t>
    </dgm:pt>
    <dgm:pt modelId="{37B2F09E-D551-41ED-87C6-CD3F15E795B0}">
      <dgm:prSet/>
      <dgm:spPr/>
      <dgm:t>
        <a:bodyPr/>
        <a:lstStyle/>
        <a:p>
          <a:endParaRPr lang="en-US" sz="1300" dirty="0"/>
        </a:p>
      </dgm:t>
    </dgm:pt>
    <dgm:pt modelId="{CFDE9B17-8978-4487-AF9C-AAC83DAA03EF}" type="parTrans" cxnId="{452F97E4-3CA2-423E-9790-24C7FA488B0C}">
      <dgm:prSet/>
      <dgm:spPr/>
      <dgm:t>
        <a:bodyPr/>
        <a:lstStyle/>
        <a:p>
          <a:endParaRPr lang="en-US"/>
        </a:p>
      </dgm:t>
    </dgm:pt>
    <dgm:pt modelId="{C8E85060-E526-4FFC-8FAE-12A858D63C9E}" type="sibTrans" cxnId="{452F97E4-3CA2-423E-9790-24C7FA488B0C}">
      <dgm:prSet/>
      <dgm:spPr/>
      <dgm:t>
        <a:bodyPr/>
        <a:lstStyle/>
        <a:p>
          <a:endParaRPr lang="en-US"/>
        </a:p>
      </dgm:t>
    </dgm:pt>
    <dgm:pt modelId="{F982CCB6-904F-48F8-97E8-B7300F9FB086}">
      <dgm:prSet custT="1"/>
      <dgm:spPr/>
      <dgm:t>
        <a:bodyPr/>
        <a:lstStyle/>
        <a:p>
          <a:r>
            <a:rPr lang="en-US" sz="1600" dirty="0"/>
            <a:t>Development process</a:t>
          </a:r>
        </a:p>
      </dgm:t>
    </dgm:pt>
    <dgm:pt modelId="{36BD9093-4055-4E72-8DA3-DF92D3B9E729}" type="parTrans" cxnId="{A825430A-A4AE-4070-A8C4-2635A35CCE9E}">
      <dgm:prSet/>
      <dgm:spPr/>
      <dgm:t>
        <a:bodyPr/>
        <a:lstStyle/>
        <a:p>
          <a:endParaRPr lang="en-US"/>
        </a:p>
      </dgm:t>
    </dgm:pt>
    <dgm:pt modelId="{725A902E-9CD0-47E0-9326-14A909199ECA}" type="sibTrans" cxnId="{A825430A-A4AE-4070-A8C4-2635A35CCE9E}">
      <dgm:prSet/>
      <dgm:spPr/>
      <dgm:t>
        <a:bodyPr/>
        <a:lstStyle/>
        <a:p>
          <a:endParaRPr lang="en-US"/>
        </a:p>
      </dgm:t>
    </dgm:pt>
    <dgm:pt modelId="{E86EA540-8476-4B83-9AED-A48E962A5169}">
      <dgm:prSet phldrT="[Text]" custT="1"/>
      <dgm:spPr/>
      <dgm:t>
        <a:bodyPr/>
        <a:lstStyle/>
        <a:p>
          <a:r>
            <a:rPr lang="en-US" sz="1600" dirty="0"/>
            <a:t>Inner workings of software</a:t>
          </a:r>
        </a:p>
      </dgm:t>
    </dgm:pt>
    <dgm:pt modelId="{94B05F9E-9CA7-4550-891A-C625DA052D49}" type="sibTrans" cxnId="{9036B016-34FB-4475-8296-519CC5DC7B93}">
      <dgm:prSet/>
      <dgm:spPr/>
      <dgm:t>
        <a:bodyPr/>
        <a:lstStyle/>
        <a:p>
          <a:endParaRPr lang="en-US"/>
        </a:p>
      </dgm:t>
    </dgm:pt>
    <dgm:pt modelId="{A76B11D5-A5D7-41ED-B311-4654AA31AD65}" type="parTrans" cxnId="{9036B016-34FB-4475-8296-519CC5DC7B93}">
      <dgm:prSet/>
      <dgm:spPr/>
      <dgm:t>
        <a:bodyPr/>
        <a:lstStyle/>
        <a:p>
          <a:endParaRPr lang="en-US"/>
        </a:p>
      </dgm:t>
    </dgm:pt>
    <dgm:pt modelId="{0CE30513-734E-45AE-9E8A-AECB3258002E}">
      <dgm:prSet phldrT="[Text]" custT="1"/>
      <dgm:spPr/>
      <dgm:t>
        <a:bodyPr/>
        <a:lstStyle/>
        <a:p>
          <a:r>
            <a:rPr lang="en-US" sz="1600" dirty="0"/>
            <a:t>Mainly computer perspective</a:t>
          </a:r>
        </a:p>
      </dgm:t>
    </dgm:pt>
    <dgm:pt modelId="{16AEE653-24CD-4832-883A-04DB56863830}" type="parTrans" cxnId="{994872AB-08C8-40DD-A622-F64173FA662E}">
      <dgm:prSet/>
      <dgm:spPr/>
      <dgm:t>
        <a:bodyPr/>
        <a:lstStyle/>
        <a:p>
          <a:endParaRPr lang="en-US"/>
        </a:p>
      </dgm:t>
    </dgm:pt>
    <dgm:pt modelId="{378B9BEF-C6DF-40A9-9569-3A3E5E1EF5B7}" type="sibTrans" cxnId="{994872AB-08C8-40DD-A622-F64173FA662E}">
      <dgm:prSet/>
      <dgm:spPr/>
      <dgm:t>
        <a:bodyPr/>
        <a:lstStyle/>
        <a:p>
          <a:endParaRPr lang="en-US"/>
        </a:p>
      </dgm:t>
    </dgm:pt>
    <dgm:pt modelId="{B5470BB0-2A08-4E90-B92A-D52CD3C10F36}">
      <dgm:prSet custT="1"/>
      <dgm:spPr/>
      <dgm:t>
        <a:bodyPr/>
        <a:lstStyle/>
        <a:p>
          <a:r>
            <a:rPr lang="en-US" sz="1600" dirty="0"/>
            <a:t>Bridging gap between people and technology</a:t>
          </a:r>
        </a:p>
      </dgm:t>
    </dgm:pt>
    <dgm:pt modelId="{C1B95B3E-D9D4-4E27-ADEB-C1766AC3118A}" type="parTrans" cxnId="{085017F9-0DE2-457D-9566-65DADEDFCAF8}">
      <dgm:prSet/>
      <dgm:spPr/>
      <dgm:t>
        <a:bodyPr/>
        <a:lstStyle/>
        <a:p>
          <a:endParaRPr lang="en-US"/>
        </a:p>
      </dgm:t>
    </dgm:pt>
    <dgm:pt modelId="{C50D8E69-7041-4719-8FBD-8E2CAA283B52}" type="sibTrans" cxnId="{085017F9-0DE2-457D-9566-65DADEDFCAF8}">
      <dgm:prSet/>
      <dgm:spPr/>
      <dgm:t>
        <a:bodyPr/>
        <a:lstStyle/>
        <a:p>
          <a:endParaRPr lang="en-US"/>
        </a:p>
      </dgm:t>
    </dgm:pt>
    <dgm:pt modelId="{DA12BC33-59A7-4D8D-9A20-EB1C34413550}">
      <dgm:prSet phldrT="[Text]" custT="1"/>
      <dgm:spPr/>
      <dgm:t>
        <a:bodyPr/>
        <a:lstStyle/>
        <a:p>
          <a:r>
            <a:rPr lang="en-US" sz="1600" dirty="0"/>
            <a:t>Technical thinking and problem solving</a:t>
          </a:r>
        </a:p>
      </dgm:t>
    </dgm:pt>
    <dgm:pt modelId="{0A4D4A9B-67F8-4A6A-95E9-B8A07C77CCD9}" type="parTrans" cxnId="{F4E9E8B8-3DFE-40A8-919D-1950AEE70830}">
      <dgm:prSet/>
      <dgm:spPr/>
      <dgm:t>
        <a:bodyPr/>
        <a:lstStyle/>
        <a:p>
          <a:endParaRPr lang="en-US"/>
        </a:p>
      </dgm:t>
    </dgm:pt>
    <dgm:pt modelId="{DC02AD06-C4E1-4187-897C-4D4CBD5BFA9C}" type="sibTrans" cxnId="{F4E9E8B8-3DFE-40A8-919D-1950AEE70830}">
      <dgm:prSet/>
      <dgm:spPr/>
      <dgm:t>
        <a:bodyPr/>
        <a:lstStyle/>
        <a:p>
          <a:endParaRPr lang="en-US"/>
        </a:p>
      </dgm:t>
    </dgm:pt>
    <dgm:pt modelId="{66240150-E042-4F71-A677-52070FFB66C0}">
      <dgm:prSet phldrT="[Text]" custT="1"/>
      <dgm:spPr/>
      <dgm:t>
        <a:bodyPr/>
        <a:lstStyle/>
        <a:p>
          <a:r>
            <a:rPr lang="en-US" sz="1600" dirty="0"/>
            <a:t>“Technology leadership”</a:t>
          </a:r>
        </a:p>
      </dgm:t>
    </dgm:pt>
    <dgm:pt modelId="{5C0A024D-F70A-461D-BD4F-02F719F8C3DB}" type="parTrans" cxnId="{873E6A69-444E-40F8-A962-9EDE0375FDAA}">
      <dgm:prSet/>
      <dgm:spPr/>
      <dgm:t>
        <a:bodyPr/>
        <a:lstStyle/>
        <a:p>
          <a:endParaRPr lang="en-US"/>
        </a:p>
      </dgm:t>
    </dgm:pt>
    <dgm:pt modelId="{33B7A197-6D8F-49AB-99F5-0008F25543F3}" type="sibTrans" cxnId="{873E6A69-444E-40F8-A962-9EDE0375FDAA}">
      <dgm:prSet/>
      <dgm:spPr/>
      <dgm:t>
        <a:bodyPr/>
        <a:lstStyle/>
        <a:p>
          <a:endParaRPr lang="en-US"/>
        </a:p>
      </dgm:t>
    </dgm:pt>
    <dgm:pt modelId="{6F1044F0-F3ED-43EC-9EE5-2A4AED7AA9D8}">
      <dgm:prSet custT="1"/>
      <dgm:spPr/>
      <dgm:t>
        <a:bodyPr/>
        <a:lstStyle/>
        <a:p>
          <a:r>
            <a:rPr lang="en-US" sz="1600" dirty="0"/>
            <a:t>Organizational considerations in building systems</a:t>
          </a:r>
        </a:p>
      </dgm:t>
    </dgm:pt>
    <dgm:pt modelId="{E22387EE-1F03-4842-BFDE-FB6CACE0B445}" type="parTrans" cxnId="{B074F4C4-F1CD-471C-A47B-8A794A24C547}">
      <dgm:prSet/>
      <dgm:spPr/>
      <dgm:t>
        <a:bodyPr/>
        <a:lstStyle/>
        <a:p>
          <a:endParaRPr lang="en-US"/>
        </a:p>
      </dgm:t>
    </dgm:pt>
    <dgm:pt modelId="{249A0C45-A131-4980-9342-083BF096F8E6}" type="sibTrans" cxnId="{B074F4C4-F1CD-471C-A47B-8A794A24C547}">
      <dgm:prSet/>
      <dgm:spPr/>
      <dgm:t>
        <a:bodyPr/>
        <a:lstStyle/>
        <a:p>
          <a:endParaRPr lang="en-US"/>
        </a:p>
      </dgm:t>
    </dgm:pt>
    <dgm:pt modelId="{7C06190A-7D68-4A36-AC43-CE7D7AA60B5C}">
      <dgm:prSet custT="1"/>
      <dgm:spPr/>
      <dgm:t>
        <a:bodyPr/>
        <a:lstStyle/>
        <a:p>
          <a:r>
            <a:rPr lang="en-US" sz="1600" dirty="0"/>
            <a:t>Team technology leadership</a:t>
          </a:r>
        </a:p>
      </dgm:t>
    </dgm:pt>
    <dgm:pt modelId="{897F834F-8354-48CB-BFC0-283571AE1110}" type="parTrans" cxnId="{919E0010-5084-4A3F-8C5B-BD9806BB9CBF}">
      <dgm:prSet/>
      <dgm:spPr/>
      <dgm:t>
        <a:bodyPr/>
        <a:lstStyle/>
        <a:p>
          <a:endParaRPr lang="en-US"/>
        </a:p>
      </dgm:t>
    </dgm:pt>
    <dgm:pt modelId="{0934E5A5-3CEB-43BE-BC76-7277D6207A05}" type="sibTrans" cxnId="{919E0010-5084-4A3F-8C5B-BD9806BB9CBF}">
      <dgm:prSet/>
      <dgm:spPr/>
      <dgm:t>
        <a:bodyPr/>
        <a:lstStyle/>
        <a:p>
          <a:endParaRPr lang="en-US"/>
        </a:p>
      </dgm:t>
    </dgm:pt>
    <dgm:pt modelId="{1210ACB3-08FF-4CAB-A2F8-49D2B702725F}">
      <dgm:prSet/>
      <dgm:spPr/>
      <dgm:t>
        <a:bodyPr/>
        <a:lstStyle/>
        <a:p>
          <a:r>
            <a:rPr lang="en-US" dirty="0"/>
            <a:t>Information management</a:t>
          </a:r>
        </a:p>
      </dgm:t>
    </dgm:pt>
    <dgm:pt modelId="{3A69BD76-9FDA-417F-8B7A-864494656CE3}" type="parTrans" cxnId="{A2401DE6-F37E-47C7-B250-0905BE313512}">
      <dgm:prSet/>
      <dgm:spPr/>
      <dgm:t>
        <a:bodyPr/>
        <a:lstStyle/>
        <a:p>
          <a:endParaRPr lang="en-US"/>
        </a:p>
      </dgm:t>
    </dgm:pt>
    <dgm:pt modelId="{BCD5539E-F921-426F-8492-D693901EFE48}" type="sibTrans" cxnId="{A2401DE6-F37E-47C7-B250-0905BE313512}">
      <dgm:prSet/>
      <dgm:spPr/>
      <dgm:t>
        <a:bodyPr/>
        <a:lstStyle/>
        <a:p>
          <a:endParaRPr lang="en-US"/>
        </a:p>
      </dgm:t>
    </dgm:pt>
    <dgm:pt modelId="{62EAE0AC-F5A6-4C9D-8107-C409537F57B2}">
      <dgm:prSet/>
      <dgm:spPr/>
      <dgm:t>
        <a:bodyPr/>
        <a:lstStyle/>
        <a:p>
          <a:r>
            <a:rPr lang="en-US" dirty="0"/>
            <a:t>Bridging gap between information and systems</a:t>
          </a:r>
        </a:p>
      </dgm:t>
    </dgm:pt>
    <dgm:pt modelId="{52E1CB3A-0E0A-44F8-ACD4-DAB4876E54B3}" type="parTrans" cxnId="{01EB0932-804E-44BA-A58C-83CBFD95355A}">
      <dgm:prSet/>
      <dgm:spPr/>
      <dgm:t>
        <a:bodyPr/>
        <a:lstStyle/>
        <a:p>
          <a:endParaRPr lang="en-US"/>
        </a:p>
      </dgm:t>
    </dgm:pt>
    <dgm:pt modelId="{F43EFB33-A90A-4193-B97F-3ED40900CC3A}" type="sibTrans" cxnId="{01EB0932-804E-44BA-A58C-83CBFD95355A}">
      <dgm:prSet/>
      <dgm:spPr/>
      <dgm:t>
        <a:bodyPr/>
        <a:lstStyle/>
        <a:p>
          <a:endParaRPr lang="en-US"/>
        </a:p>
      </dgm:t>
    </dgm:pt>
    <dgm:pt modelId="{E2CF24AB-ECBE-4A26-BC73-A8BEF46336D9}">
      <dgm:prSet custT="1"/>
      <dgm:spPr/>
      <dgm:t>
        <a:bodyPr/>
        <a:lstStyle/>
        <a:p>
          <a:r>
            <a:rPr lang="en-US" sz="1600" dirty="0"/>
            <a:t>Mainly developer perspective</a:t>
          </a:r>
        </a:p>
      </dgm:t>
    </dgm:pt>
    <dgm:pt modelId="{453C7397-73EF-47E3-95AA-D69EE84B3E11}" type="sibTrans" cxnId="{9EAE5679-388E-4327-94EB-FC1883910D08}">
      <dgm:prSet/>
      <dgm:spPr/>
      <dgm:t>
        <a:bodyPr/>
        <a:lstStyle/>
        <a:p>
          <a:endParaRPr lang="en-US"/>
        </a:p>
      </dgm:t>
    </dgm:pt>
    <dgm:pt modelId="{16B588B8-1E7C-47C1-AACD-4F9F3384A83A}" type="parTrans" cxnId="{9EAE5679-388E-4327-94EB-FC1883910D08}">
      <dgm:prSet/>
      <dgm:spPr/>
      <dgm:t>
        <a:bodyPr/>
        <a:lstStyle/>
        <a:p>
          <a:endParaRPr lang="en-US"/>
        </a:p>
      </dgm:t>
    </dgm:pt>
    <dgm:pt modelId="{FE5DD683-4378-4461-8C9E-2DFC81C7B717}">
      <dgm:prSet/>
      <dgm:spPr/>
      <dgm:t>
        <a:bodyPr/>
        <a:lstStyle/>
        <a:p>
          <a:endParaRPr lang="en-US" dirty="0"/>
        </a:p>
      </dgm:t>
    </dgm:pt>
    <dgm:pt modelId="{4DC474D3-5F36-4FD0-B27A-750766300E1B}" type="parTrans" cxnId="{25590449-A55F-45CB-A218-F4258A20A517}">
      <dgm:prSet/>
      <dgm:spPr/>
      <dgm:t>
        <a:bodyPr/>
        <a:lstStyle/>
        <a:p>
          <a:endParaRPr lang="en-US"/>
        </a:p>
      </dgm:t>
    </dgm:pt>
    <dgm:pt modelId="{CA369E4F-C7A4-44EA-A485-E71AF6EE707D}" type="sibTrans" cxnId="{25590449-A55F-45CB-A218-F4258A20A517}">
      <dgm:prSet/>
      <dgm:spPr/>
      <dgm:t>
        <a:bodyPr/>
        <a:lstStyle/>
        <a:p>
          <a:endParaRPr lang="en-US"/>
        </a:p>
      </dgm:t>
    </dgm:pt>
    <dgm:pt modelId="{15B4082A-C451-4991-BA08-873981FCC498}">
      <dgm:prSet custT="1"/>
      <dgm:spPr/>
      <dgm:t>
        <a:bodyPr/>
        <a:lstStyle/>
        <a:p>
          <a:r>
            <a:rPr lang="en-US" sz="1600" dirty="0"/>
            <a:t>Development management</a:t>
          </a:r>
        </a:p>
      </dgm:t>
    </dgm:pt>
    <dgm:pt modelId="{5ED77DFF-C143-4356-A9D2-7B4D994F6A06}" type="parTrans" cxnId="{639748E3-2E9E-444D-A9DD-8D3622066782}">
      <dgm:prSet/>
      <dgm:spPr/>
      <dgm:t>
        <a:bodyPr/>
        <a:lstStyle/>
        <a:p>
          <a:endParaRPr lang="en-US"/>
        </a:p>
      </dgm:t>
    </dgm:pt>
    <dgm:pt modelId="{0360553A-F4A8-46F2-8376-8A8204284ABF}" type="sibTrans" cxnId="{639748E3-2E9E-444D-A9DD-8D3622066782}">
      <dgm:prSet/>
      <dgm:spPr/>
      <dgm:t>
        <a:bodyPr/>
        <a:lstStyle/>
        <a:p>
          <a:endParaRPr lang="en-US"/>
        </a:p>
      </dgm:t>
    </dgm:pt>
    <dgm:pt modelId="{28163DE4-E50F-446D-B377-99C54468B4E6}">
      <dgm:prSet/>
      <dgm:spPr/>
      <dgm:t>
        <a:bodyPr/>
        <a:lstStyle/>
        <a:p>
          <a:r>
            <a:rPr lang="en-US" dirty="0"/>
            <a:t>Mainly organization perspective</a:t>
          </a:r>
        </a:p>
      </dgm:t>
    </dgm:pt>
    <dgm:pt modelId="{AA927B71-1EEC-419E-A910-335EC6F72CC9}" type="parTrans" cxnId="{1AB3C870-1218-4A14-A3C7-EE99637FA6D0}">
      <dgm:prSet/>
      <dgm:spPr/>
      <dgm:t>
        <a:bodyPr/>
        <a:lstStyle/>
        <a:p>
          <a:endParaRPr lang="en-US"/>
        </a:p>
      </dgm:t>
    </dgm:pt>
    <dgm:pt modelId="{E5BBC165-E7F3-4414-A3F3-CFC53A5FBABD}" type="sibTrans" cxnId="{1AB3C870-1218-4A14-A3C7-EE99637FA6D0}">
      <dgm:prSet/>
      <dgm:spPr/>
      <dgm:t>
        <a:bodyPr/>
        <a:lstStyle/>
        <a:p>
          <a:endParaRPr lang="en-US"/>
        </a:p>
      </dgm:t>
    </dgm:pt>
    <dgm:pt modelId="{ED18642A-C77E-4BBF-AA6A-7FBE6CBC27BC}">
      <dgm:prSet/>
      <dgm:spPr/>
      <dgm:t>
        <a:bodyPr/>
        <a:lstStyle/>
        <a:p>
          <a:r>
            <a:rPr lang="en-US" dirty="0"/>
            <a:t>Database systems </a:t>
          </a:r>
        </a:p>
      </dgm:t>
    </dgm:pt>
    <dgm:pt modelId="{BE89A662-EC6B-439C-B21B-A8D38E2372DC}" type="parTrans" cxnId="{F7F63B72-7484-4C0B-A9E5-BBC550FA45CE}">
      <dgm:prSet/>
      <dgm:spPr/>
      <dgm:t>
        <a:bodyPr/>
        <a:lstStyle/>
        <a:p>
          <a:endParaRPr lang="en-US"/>
        </a:p>
      </dgm:t>
    </dgm:pt>
    <dgm:pt modelId="{81E9477E-2A6E-4790-9075-130672552CAD}" type="sibTrans" cxnId="{F7F63B72-7484-4C0B-A9E5-BBC550FA45CE}">
      <dgm:prSet/>
      <dgm:spPr/>
      <dgm:t>
        <a:bodyPr/>
        <a:lstStyle/>
        <a:p>
          <a:endParaRPr lang="en-US"/>
        </a:p>
      </dgm:t>
    </dgm:pt>
    <dgm:pt modelId="{E469361E-E1CD-4D53-9611-27FEC8C79C3F}">
      <dgm:prSet/>
      <dgm:spPr/>
      <dgm:t>
        <a:bodyPr/>
        <a:lstStyle/>
        <a:p>
          <a:r>
            <a:rPr lang="en-US" dirty="0"/>
            <a:t>Solving data access and sharing problems</a:t>
          </a:r>
        </a:p>
      </dgm:t>
    </dgm:pt>
    <dgm:pt modelId="{D14C5742-EAF5-49A8-94EC-F4416A1DEC80}" type="parTrans" cxnId="{6FC33735-9365-4496-B192-51D4A671F5E1}">
      <dgm:prSet/>
      <dgm:spPr/>
      <dgm:t>
        <a:bodyPr/>
        <a:lstStyle/>
        <a:p>
          <a:endParaRPr lang="en-US"/>
        </a:p>
      </dgm:t>
    </dgm:pt>
    <dgm:pt modelId="{945278D4-168A-4088-8D33-C17E7C0D74D3}" type="sibTrans" cxnId="{6FC33735-9365-4496-B192-51D4A671F5E1}">
      <dgm:prSet/>
      <dgm:spPr/>
      <dgm:t>
        <a:bodyPr/>
        <a:lstStyle/>
        <a:p>
          <a:endParaRPr lang="en-US"/>
        </a:p>
      </dgm:t>
    </dgm:pt>
    <dgm:pt modelId="{DBE65D93-03EC-4DC6-981D-D910D4B33B06}" type="pres">
      <dgm:prSet presAssocID="{C535EB1E-3327-40A4-B998-29A1DAA05B63}" presName="Name0" presStyleCnt="0">
        <dgm:presLayoutVars>
          <dgm:chMax val="7"/>
          <dgm:chPref val="7"/>
          <dgm:dir/>
          <dgm:animOne val="branch"/>
          <dgm:animLvl val="lvl"/>
        </dgm:presLayoutVars>
      </dgm:prSet>
      <dgm:spPr/>
    </dgm:pt>
    <dgm:pt modelId="{F3FF7949-2B5E-4548-A1DC-5E8D60703286}" type="pres">
      <dgm:prSet presAssocID="{E2522EAE-959F-4256-85B6-842CA5AEE716}" presName="composite" presStyleCnt="0"/>
      <dgm:spPr/>
    </dgm:pt>
    <dgm:pt modelId="{0B94E1D3-B8DC-4C4C-95F1-C8B44149F052}" type="pres">
      <dgm:prSet presAssocID="{E2522EAE-959F-4256-85B6-842CA5AEE716}" presName="BackAccent" presStyleLbl="bgShp" presStyleIdx="0" presStyleCnt="3"/>
      <dgm:spPr/>
    </dgm:pt>
    <dgm:pt modelId="{06D32E07-4821-420B-87E7-FC347917D63A}" type="pres">
      <dgm:prSet presAssocID="{E2522EAE-959F-4256-85B6-842CA5AEE716}" presName="Accent" presStyleLbl="alignNode1" presStyleIdx="0" presStyleCnt="3"/>
      <dgm:spPr/>
    </dgm:pt>
    <dgm:pt modelId="{6B8A84AB-5543-4FEB-A3E0-A55F9ADFCE81}" type="pres">
      <dgm:prSet presAssocID="{E2522EAE-959F-4256-85B6-842CA5AEE716}" presName="Child" presStyleLbl="revTx" presStyleIdx="0" presStyleCnt="6" custScaleX="108623" custScaleY="147524" custLinFactNeighborX="442" custLinFactNeighborY="18090">
        <dgm:presLayoutVars>
          <dgm:chMax val="0"/>
          <dgm:chPref val="0"/>
          <dgm:bulletEnabled val="1"/>
        </dgm:presLayoutVars>
      </dgm:prSet>
      <dgm:spPr/>
    </dgm:pt>
    <dgm:pt modelId="{26C3FA7D-F94C-414F-A450-0E1779C91DE4}" type="pres">
      <dgm:prSet presAssocID="{E2522EAE-959F-4256-85B6-842CA5AEE716}" presName="Parent" presStyleLbl="revTx" presStyleIdx="1" presStyleCnt="6">
        <dgm:presLayoutVars>
          <dgm:chMax val="1"/>
          <dgm:chPref val="1"/>
          <dgm:bulletEnabled val="1"/>
        </dgm:presLayoutVars>
      </dgm:prSet>
      <dgm:spPr/>
    </dgm:pt>
    <dgm:pt modelId="{A117BD59-FF61-48D1-8C2E-2CEDDCCABCC9}" type="pres">
      <dgm:prSet presAssocID="{8912CF3F-DAAD-45C1-B798-C750D18F5A35}" presName="sibTrans" presStyleCnt="0"/>
      <dgm:spPr/>
    </dgm:pt>
    <dgm:pt modelId="{ACEE1667-B505-40CA-88CC-55EB151588AB}" type="pres">
      <dgm:prSet presAssocID="{6200BECC-EA7C-461E-A3B1-24FF78FF1A63}" presName="composite" presStyleCnt="0"/>
      <dgm:spPr/>
    </dgm:pt>
    <dgm:pt modelId="{CF672578-318D-4F31-BAAE-D6182F39195B}" type="pres">
      <dgm:prSet presAssocID="{6200BECC-EA7C-461E-A3B1-24FF78FF1A63}" presName="BackAccent" presStyleLbl="bgShp" presStyleIdx="1" presStyleCnt="3"/>
      <dgm:spPr/>
    </dgm:pt>
    <dgm:pt modelId="{DD70CE49-9D61-44A1-9FE9-B7419BF55B72}" type="pres">
      <dgm:prSet presAssocID="{6200BECC-EA7C-461E-A3B1-24FF78FF1A63}" presName="Accent" presStyleLbl="alignNode1" presStyleIdx="1" presStyleCnt="3"/>
      <dgm:spPr/>
    </dgm:pt>
    <dgm:pt modelId="{07F5A0CB-4415-445C-98B6-CF8FFF4DD4D7}" type="pres">
      <dgm:prSet presAssocID="{6200BECC-EA7C-461E-A3B1-24FF78FF1A63}" presName="Child" presStyleLbl="revTx" presStyleIdx="2" presStyleCnt="6" custScaleY="147166" custLinFactNeighborY="18392">
        <dgm:presLayoutVars>
          <dgm:chMax val="0"/>
          <dgm:chPref val="0"/>
          <dgm:bulletEnabled val="1"/>
        </dgm:presLayoutVars>
      </dgm:prSet>
      <dgm:spPr/>
    </dgm:pt>
    <dgm:pt modelId="{4E7AC122-14F9-4B8A-885A-4D6FE451D9DE}" type="pres">
      <dgm:prSet presAssocID="{6200BECC-EA7C-461E-A3B1-24FF78FF1A63}" presName="Parent" presStyleLbl="revTx" presStyleIdx="3" presStyleCnt="6">
        <dgm:presLayoutVars>
          <dgm:chMax val="1"/>
          <dgm:chPref val="1"/>
          <dgm:bulletEnabled val="1"/>
        </dgm:presLayoutVars>
      </dgm:prSet>
      <dgm:spPr/>
    </dgm:pt>
    <dgm:pt modelId="{8E89552D-F2CA-4234-AA7B-AA5641335CD2}" type="pres">
      <dgm:prSet presAssocID="{47A07F8E-9761-48BE-A7F5-A8EDA3D13304}" presName="sibTrans" presStyleCnt="0"/>
      <dgm:spPr/>
    </dgm:pt>
    <dgm:pt modelId="{05C315AC-74FC-45AD-BC49-59D3CDDA1274}" type="pres">
      <dgm:prSet presAssocID="{075D44D0-DC20-42EC-BDCD-35F01350B017}" presName="composite" presStyleCnt="0"/>
      <dgm:spPr/>
    </dgm:pt>
    <dgm:pt modelId="{1A43978B-B1B6-451A-89F6-F497DAB2A0C1}" type="pres">
      <dgm:prSet presAssocID="{075D44D0-DC20-42EC-BDCD-35F01350B017}" presName="BackAccent" presStyleLbl="bgShp" presStyleIdx="2" presStyleCnt="3"/>
      <dgm:spPr/>
    </dgm:pt>
    <dgm:pt modelId="{43BFD082-7E11-419C-AB4B-470EC4F61473}" type="pres">
      <dgm:prSet presAssocID="{075D44D0-DC20-42EC-BDCD-35F01350B017}" presName="Accent" presStyleLbl="alignNode1" presStyleIdx="2" presStyleCnt="3"/>
      <dgm:spPr/>
    </dgm:pt>
    <dgm:pt modelId="{488BB572-D75E-44D2-A87F-E63860C56B78}" type="pres">
      <dgm:prSet presAssocID="{075D44D0-DC20-42EC-BDCD-35F01350B017}" presName="Child" presStyleLbl="revTx" presStyleIdx="4" presStyleCnt="6" custScaleY="149728" custLinFactNeighborY="22129">
        <dgm:presLayoutVars>
          <dgm:chMax val="0"/>
          <dgm:chPref val="0"/>
          <dgm:bulletEnabled val="1"/>
        </dgm:presLayoutVars>
      </dgm:prSet>
      <dgm:spPr/>
    </dgm:pt>
    <dgm:pt modelId="{06D5341D-0612-4B1D-B3D4-0C1E44D42A0A}" type="pres">
      <dgm:prSet presAssocID="{075D44D0-DC20-42EC-BDCD-35F01350B017}" presName="Parent" presStyleLbl="revTx" presStyleIdx="5" presStyleCnt="6">
        <dgm:presLayoutVars>
          <dgm:chMax val="1"/>
          <dgm:chPref val="1"/>
          <dgm:bulletEnabled val="1"/>
        </dgm:presLayoutVars>
      </dgm:prSet>
      <dgm:spPr/>
    </dgm:pt>
  </dgm:ptLst>
  <dgm:cxnLst>
    <dgm:cxn modelId="{ABF3D302-6D9D-4322-B3A0-1690C2034D2D}" type="presOf" srcId="{DA12BC33-59A7-4D8D-9A20-EB1C34413550}" destId="{6B8A84AB-5543-4FEB-A3E0-A55F9ADFCE81}" srcOrd="0" destOrd="2" presId="urn:microsoft.com/office/officeart/2008/layout/IncreasingCircleProcess"/>
    <dgm:cxn modelId="{6A3C5803-96FE-4F2F-8BB0-2C2B2DB64ECA}" srcId="{F9AB6606-4B4D-45D1-9BD2-2D62F63BA611}" destId="{F12AAD4A-EF57-4DD8-8233-87C5E29123DA}" srcOrd="2" destOrd="0" parTransId="{336DB596-E988-46E1-9ABF-10991B566E53}" sibTransId="{A923DCB3-58FE-4661-A594-01A3584D1D61}"/>
    <dgm:cxn modelId="{A825430A-A4AE-4070-A8C4-2635A35CCE9E}" srcId="{0D15FCDB-20EF-45A8-948C-0D7DFD760C40}" destId="{F982CCB6-904F-48F8-97E8-B7300F9FB086}" srcOrd="0" destOrd="0" parTransId="{36BD9093-4055-4E72-8DA3-DF92D3B9E729}" sibTransId="{725A902E-9CD0-47E0-9326-14A909199ECA}"/>
    <dgm:cxn modelId="{4E4B620B-CA1B-4C9F-9404-3FEB3006D3A3}" srcId="{C535EB1E-3327-40A4-B998-29A1DAA05B63}" destId="{6200BECC-EA7C-461E-A3B1-24FF78FF1A63}" srcOrd="1" destOrd="0" parTransId="{E975AF7B-8AB4-4AA9-8C8D-2567717245CB}" sibTransId="{47A07F8E-9761-48BE-A7F5-A8EDA3D13304}"/>
    <dgm:cxn modelId="{1EADEE0B-30DA-4D9E-B721-E80BF2927F6C}" type="presOf" srcId="{E2522EAE-959F-4256-85B6-842CA5AEE716}" destId="{26C3FA7D-F94C-414F-A450-0E1779C91DE4}" srcOrd="0" destOrd="0" presId="urn:microsoft.com/office/officeart/2008/layout/IncreasingCircleProcess"/>
    <dgm:cxn modelId="{919E0010-5084-4A3F-8C5B-BD9806BB9CBF}" srcId="{0D15FCDB-20EF-45A8-948C-0D7DFD760C40}" destId="{7C06190A-7D68-4A36-AC43-CE7D7AA60B5C}" srcOrd="4" destOrd="0" parTransId="{897F834F-8354-48CB-BFC0-283571AE1110}" sibTransId="{0934E5A5-3CEB-43BE-BC76-7277D6207A05}"/>
    <dgm:cxn modelId="{689A7110-12D1-4DC2-8C1E-9F18C0E8AB10}" type="presOf" srcId="{ED18642A-C77E-4BBF-AA6A-7FBE6CBC27BC}" destId="{488BB572-D75E-44D2-A87F-E63860C56B78}" srcOrd="0" destOrd="2" presId="urn:microsoft.com/office/officeart/2008/layout/IncreasingCircleProcess"/>
    <dgm:cxn modelId="{20921911-EFDD-4112-9B52-D485D7DC31BF}" type="presOf" srcId="{62EAE0AC-F5A6-4C9D-8107-C409537F57B2}" destId="{488BB572-D75E-44D2-A87F-E63860C56B78}" srcOrd="0" destOrd="4" presId="urn:microsoft.com/office/officeart/2008/layout/IncreasingCircleProcess"/>
    <dgm:cxn modelId="{9036B016-34FB-4475-8296-519CC5DC7B93}" srcId="{F9AB6606-4B4D-45D1-9BD2-2D62F63BA611}" destId="{E86EA540-8476-4B83-9AED-A48E962A5169}" srcOrd="0" destOrd="0" parTransId="{A76B11D5-A5D7-41ED-B311-4654AA31AD65}" sibTransId="{94B05F9E-9CA7-4550-891A-C625DA052D49}"/>
    <dgm:cxn modelId="{B0327617-7516-4C82-A08C-1995C697E87D}" srcId="{E2522EAE-959F-4256-85B6-842CA5AEE716}" destId="{F9AB6606-4B4D-45D1-9BD2-2D62F63BA611}" srcOrd="0" destOrd="0" parTransId="{B981DC51-1F5F-4AAB-B1A7-BDF609582DD5}" sibTransId="{D5539A7C-6F6F-42B2-B018-49BF0A4FD73A}"/>
    <dgm:cxn modelId="{1D0FC622-3973-43C6-BFA7-2AB10CD6119A}" type="presOf" srcId="{0CE30513-734E-45AE-9E8A-AECB3258002E}" destId="{6B8A84AB-5543-4FEB-A3E0-A55F9ADFCE81}" srcOrd="0" destOrd="6" presId="urn:microsoft.com/office/officeart/2008/layout/IncreasingCircleProcess"/>
    <dgm:cxn modelId="{49764B2A-18B2-4649-9CA2-1320E1D1484D}" type="presOf" srcId="{0D15FCDB-20EF-45A8-948C-0D7DFD760C40}" destId="{07F5A0CB-4415-445C-98B6-CF8FFF4DD4D7}" srcOrd="0" destOrd="0" presId="urn:microsoft.com/office/officeart/2008/layout/IncreasingCircleProcess"/>
    <dgm:cxn modelId="{01EB0932-804E-44BA-A58C-83CBFD95355A}" srcId="{B32661FD-7403-4B6F-AF30-C830F7DBF25E}" destId="{62EAE0AC-F5A6-4C9D-8107-C409537F57B2}" srcOrd="3" destOrd="0" parTransId="{52E1CB3A-0E0A-44F8-ACD4-DAB4876E54B3}" sibTransId="{F43EFB33-A90A-4193-B97F-3ED40900CC3A}"/>
    <dgm:cxn modelId="{6FC33735-9365-4496-B192-51D4A671F5E1}" srcId="{B32661FD-7403-4B6F-AF30-C830F7DBF25E}" destId="{E469361E-E1CD-4D53-9611-27FEC8C79C3F}" srcOrd="2" destOrd="0" parTransId="{D14C5742-EAF5-49A8-94EC-F4416A1DEC80}" sibTransId="{945278D4-168A-4088-8D33-C17E7C0D74D3}"/>
    <dgm:cxn modelId="{A421A440-6A90-4FF5-B768-EE02D2A1B9BC}" type="presOf" srcId="{37B2F09E-D551-41ED-87C6-CD3F15E795B0}" destId="{07F5A0CB-4415-445C-98B6-CF8FFF4DD4D7}" srcOrd="0" destOrd="7" presId="urn:microsoft.com/office/officeart/2008/layout/IncreasingCircleProcess"/>
    <dgm:cxn modelId="{663F1741-DE0D-488B-BD60-261D555D2A52}" type="presOf" srcId="{E469361E-E1CD-4D53-9611-27FEC8C79C3F}" destId="{488BB572-D75E-44D2-A87F-E63860C56B78}" srcOrd="0" destOrd="3" presId="urn:microsoft.com/office/officeart/2008/layout/IncreasingCircleProcess"/>
    <dgm:cxn modelId="{47796042-D369-4BD4-BF49-9341D10C6F9B}" type="presOf" srcId="{E2CF24AB-ECBE-4A26-BC73-A8BEF46336D9}" destId="{07F5A0CB-4415-445C-98B6-CF8FFF4DD4D7}" srcOrd="0" destOrd="6" presId="urn:microsoft.com/office/officeart/2008/layout/IncreasingCircleProcess"/>
    <dgm:cxn modelId="{04BD1D66-85FB-4283-8EB7-54F6FAC1268D}" type="presOf" srcId="{461ECB33-015B-4CE7-9E5F-D9E0A55E8A29}" destId="{07F5A0CB-4415-445C-98B6-CF8FFF4DD4D7}" srcOrd="0" destOrd="8" presId="urn:microsoft.com/office/officeart/2008/layout/IncreasingCircleProcess"/>
    <dgm:cxn modelId="{25590449-A55F-45CB-A218-F4258A20A517}" srcId="{B32661FD-7403-4B6F-AF30-C830F7DBF25E}" destId="{FE5DD683-4378-4461-8C9E-2DFC81C7B717}" srcOrd="5" destOrd="0" parTransId="{4DC474D3-5F36-4FD0-B27A-750766300E1B}" sibTransId="{CA369E4F-C7A4-44EA-A485-E71AF6EE707D}"/>
    <dgm:cxn modelId="{873E6A69-444E-40F8-A962-9EDE0375FDAA}" srcId="{F9AB6606-4B4D-45D1-9BD2-2D62F63BA611}" destId="{66240150-E042-4F71-A677-52070FFB66C0}" srcOrd="4" destOrd="0" parTransId="{5C0A024D-F70A-461D-BD4F-02F719F8C3DB}" sibTransId="{33B7A197-6D8F-49AB-99F5-0008F25543F3}"/>
    <dgm:cxn modelId="{8118846C-C690-434C-8673-F36C137146B1}" srcId="{F9AB6606-4B4D-45D1-9BD2-2D62F63BA611}" destId="{0FE897DB-09F0-4499-AE24-87C66C36502D}" srcOrd="3" destOrd="0" parTransId="{B94F041C-58A8-443B-9412-5C5089F298C5}" sibTransId="{D6FBB71B-6B27-4792-9207-F60ADF5FB007}"/>
    <dgm:cxn modelId="{B3EBD84D-F675-46B5-A76E-71A6BA82072C}" type="presOf" srcId="{C535EB1E-3327-40A4-B998-29A1DAA05B63}" destId="{DBE65D93-03EC-4DC6-981D-D910D4B33B06}" srcOrd="0" destOrd="0" presId="urn:microsoft.com/office/officeart/2008/layout/IncreasingCircleProcess"/>
    <dgm:cxn modelId="{1AB3C870-1218-4A14-A3C7-EE99637FA6D0}" srcId="{B32661FD-7403-4B6F-AF30-C830F7DBF25E}" destId="{28163DE4-E50F-446D-B377-99C54468B4E6}" srcOrd="4" destOrd="0" parTransId="{AA927B71-1EEC-419E-A910-335EC6F72CC9}" sibTransId="{E5BBC165-E7F3-4414-A3F3-CFC53A5FBABD}"/>
    <dgm:cxn modelId="{F7F63B72-7484-4C0B-A9E5-BBC550FA45CE}" srcId="{B32661FD-7403-4B6F-AF30-C830F7DBF25E}" destId="{ED18642A-C77E-4BBF-AA6A-7FBE6CBC27BC}" srcOrd="1" destOrd="0" parTransId="{BE89A662-EC6B-439C-B21B-A8D38E2372DC}" sibTransId="{81E9477E-2A6E-4790-9075-130672552CAD}"/>
    <dgm:cxn modelId="{B8010373-5089-48AB-BEF7-60F59712CC2C}" type="presOf" srcId="{1210ACB3-08FF-4CAB-A2F8-49D2B702725F}" destId="{488BB572-D75E-44D2-A87F-E63860C56B78}" srcOrd="0" destOrd="1" presId="urn:microsoft.com/office/officeart/2008/layout/IncreasingCircleProcess"/>
    <dgm:cxn modelId="{588E6053-04DC-4ED7-8611-91985E7DD4F5}" type="presOf" srcId="{FE5DD683-4378-4461-8C9E-2DFC81C7B717}" destId="{488BB572-D75E-44D2-A87F-E63860C56B78}" srcOrd="0" destOrd="6" presId="urn:microsoft.com/office/officeart/2008/layout/IncreasingCircleProcess"/>
    <dgm:cxn modelId="{BE64FA76-A464-4397-874D-99419D35A87D}" type="presOf" srcId="{28163DE4-E50F-446D-B377-99C54468B4E6}" destId="{488BB572-D75E-44D2-A87F-E63860C56B78}" srcOrd="0" destOrd="5" presId="urn:microsoft.com/office/officeart/2008/layout/IncreasingCircleProcess"/>
    <dgm:cxn modelId="{274B5878-0C5A-43C1-970A-D7981C4525EB}" type="presOf" srcId="{15B4082A-C451-4991-BA08-873981FCC498}" destId="{07F5A0CB-4415-445C-98B6-CF8FFF4DD4D7}" srcOrd="0" destOrd="2" presId="urn:microsoft.com/office/officeart/2008/layout/IncreasingCircleProcess"/>
    <dgm:cxn modelId="{9EAE5679-388E-4327-94EB-FC1883910D08}" srcId="{0D15FCDB-20EF-45A8-948C-0D7DFD760C40}" destId="{E2CF24AB-ECBE-4A26-BC73-A8BEF46336D9}" srcOrd="5" destOrd="0" parTransId="{16B588B8-1E7C-47C1-AACD-4F9F3384A83A}" sibTransId="{453C7397-73EF-47E3-95AA-D69EE84B3E11}"/>
    <dgm:cxn modelId="{E281B47D-5A95-462C-AB08-E2B3E5F3EFF1}" srcId="{6200BECC-EA7C-461E-A3B1-24FF78FF1A63}" destId="{0D15FCDB-20EF-45A8-948C-0D7DFD760C40}" srcOrd="0" destOrd="0" parTransId="{B11CE09F-69AC-40D5-A0BF-F3F4564F8D21}" sibTransId="{37F0F695-0B87-4015-BE74-17770F94C23A}"/>
    <dgm:cxn modelId="{9C46F67D-D231-4553-8984-B9464D861C38}" type="presOf" srcId="{F9AB6606-4B4D-45D1-9BD2-2D62F63BA611}" destId="{6B8A84AB-5543-4FEB-A3E0-A55F9ADFCE81}" srcOrd="0" destOrd="0" presId="urn:microsoft.com/office/officeart/2008/layout/IncreasingCircleProcess"/>
    <dgm:cxn modelId="{2C722184-8D63-4F93-B55B-AF55D7454C80}" type="presOf" srcId="{E86EA540-8476-4B83-9AED-A48E962A5169}" destId="{6B8A84AB-5543-4FEB-A3E0-A55F9ADFCE81}" srcOrd="0" destOrd="1" presId="urn:microsoft.com/office/officeart/2008/layout/IncreasingCircleProcess"/>
    <dgm:cxn modelId="{6730498F-1B7F-4C2F-9779-F9A9BDB76055}" type="presOf" srcId="{0FE897DB-09F0-4499-AE24-87C66C36502D}" destId="{6B8A84AB-5543-4FEB-A3E0-A55F9ADFCE81}" srcOrd="0" destOrd="4" presId="urn:microsoft.com/office/officeart/2008/layout/IncreasingCircleProcess"/>
    <dgm:cxn modelId="{EE6C6790-4B80-4BCA-80AC-78A0A37AB388}" srcId="{C535EB1E-3327-40A4-B998-29A1DAA05B63}" destId="{E2522EAE-959F-4256-85B6-842CA5AEE716}" srcOrd="0" destOrd="0" parTransId="{A03302BA-570F-46AE-9085-D45BF439DAAC}" sibTransId="{8912CF3F-DAAD-45C1-B798-C750D18F5A35}"/>
    <dgm:cxn modelId="{2B1A4C9E-C964-4DA6-A485-9EABE66B217E}" srcId="{C535EB1E-3327-40A4-B998-29A1DAA05B63}" destId="{075D44D0-DC20-42EC-BDCD-35F01350B017}" srcOrd="2" destOrd="0" parTransId="{34934740-7082-4A75-80B1-72D771A76182}" sibTransId="{149AFA82-373E-406E-9530-CFB6E85F97DA}"/>
    <dgm:cxn modelId="{C5A170A2-3D26-4D3F-9B1F-A7607186CC5F}" type="presOf" srcId="{075D44D0-DC20-42EC-BDCD-35F01350B017}" destId="{06D5341D-0612-4B1D-B3D4-0C1E44D42A0A}" srcOrd="0" destOrd="0" presId="urn:microsoft.com/office/officeart/2008/layout/IncreasingCircleProcess"/>
    <dgm:cxn modelId="{54C4FDAA-A694-437A-83BD-233DEA948398}" type="presOf" srcId="{6200BECC-EA7C-461E-A3B1-24FF78FF1A63}" destId="{4E7AC122-14F9-4B8A-885A-4D6FE451D9DE}" srcOrd="0" destOrd="0" presId="urn:microsoft.com/office/officeart/2008/layout/IncreasingCircleProcess"/>
    <dgm:cxn modelId="{994872AB-08C8-40DD-A622-F64173FA662E}" srcId="{F9AB6606-4B4D-45D1-9BD2-2D62F63BA611}" destId="{0CE30513-734E-45AE-9E8A-AECB3258002E}" srcOrd="5" destOrd="0" parTransId="{16AEE653-24CD-4832-883A-04DB56863830}" sibTransId="{378B9BEF-C6DF-40A9-9569-3A3E5E1EF5B7}"/>
    <dgm:cxn modelId="{DE8007B3-D478-43AD-BB8B-333AC8F4B959}" type="presOf" srcId="{F982CCB6-904F-48F8-97E8-B7300F9FB086}" destId="{07F5A0CB-4415-445C-98B6-CF8FFF4DD4D7}" srcOrd="0" destOrd="1" presId="urn:microsoft.com/office/officeart/2008/layout/IncreasingCircleProcess"/>
    <dgm:cxn modelId="{F4E9E8B8-3DFE-40A8-919D-1950AEE70830}" srcId="{F9AB6606-4B4D-45D1-9BD2-2D62F63BA611}" destId="{DA12BC33-59A7-4D8D-9A20-EB1C34413550}" srcOrd="1" destOrd="0" parTransId="{0A4D4A9B-67F8-4A6A-95E9-B8A07C77CCD9}" sibTransId="{DC02AD06-C4E1-4187-897C-4D4CBD5BFA9C}"/>
    <dgm:cxn modelId="{EF291FBD-481E-4555-BDD8-F03C5C74B2CA}" srcId="{0D15FCDB-20EF-45A8-948C-0D7DFD760C40}" destId="{461ECB33-015B-4CE7-9E5F-D9E0A55E8A29}" srcOrd="7" destOrd="0" parTransId="{01CD5E44-4459-47E0-84FF-4B27DBD786BC}" sibTransId="{A7C96690-83F0-4229-A7D4-62C7841A3FF4}"/>
    <dgm:cxn modelId="{43114AC2-5860-428B-8962-6D5AB3378F2E}" type="presOf" srcId="{6F1044F0-F3ED-43EC-9EE5-2A4AED7AA9D8}" destId="{07F5A0CB-4415-445C-98B6-CF8FFF4DD4D7}" srcOrd="0" destOrd="4" presId="urn:microsoft.com/office/officeart/2008/layout/IncreasingCircleProcess"/>
    <dgm:cxn modelId="{B074F4C4-F1CD-471C-A47B-8A794A24C547}" srcId="{0D15FCDB-20EF-45A8-948C-0D7DFD760C40}" destId="{6F1044F0-F3ED-43EC-9EE5-2A4AED7AA9D8}" srcOrd="3" destOrd="0" parTransId="{E22387EE-1F03-4842-BFDE-FB6CACE0B445}" sibTransId="{249A0C45-A131-4980-9342-083BF096F8E6}"/>
    <dgm:cxn modelId="{60DA67D7-72FC-499B-80E4-EA690A99FC45}" type="presOf" srcId="{66240150-E042-4F71-A677-52070FFB66C0}" destId="{6B8A84AB-5543-4FEB-A3E0-A55F9ADFCE81}" srcOrd="0" destOrd="5" presId="urn:microsoft.com/office/officeart/2008/layout/IncreasingCircleProcess"/>
    <dgm:cxn modelId="{964DF0DB-4608-4CF0-B8D2-4A60EC074661}" type="presOf" srcId="{7C06190A-7D68-4A36-AC43-CE7D7AA60B5C}" destId="{07F5A0CB-4415-445C-98B6-CF8FFF4DD4D7}" srcOrd="0" destOrd="5" presId="urn:microsoft.com/office/officeart/2008/layout/IncreasingCircleProcess"/>
    <dgm:cxn modelId="{639748E3-2E9E-444D-A9DD-8D3622066782}" srcId="{0D15FCDB-20EF-45A8-948C-0D7DFD760C40}" destId="{15B4082A-C451-4991-BA08-873981FCC498}" srcOrd="1" destOrd="0" parTransId="{5ED77DFF-C143-4356-A9D2-7B4D994F6A06}" sibTransId="{0360553A-F4A8-46F2-8376-8A8204284ABF}"/>
    <dgm:cxn modelId="{452F97E4-3CA2-423E-9790-24C7FA488B0C}" srcId="{0D15FCDB-20EF-45A8-948C-0D7DFD760C40}" destId="{37B2F09E-D551-41ED-87C6-CD3F15E795B0}" srcOrd="6" destOrd="0" parTransId="{CFDE9B17-8978-4487-AF9C-AAC83DAA03EF}" sibTransId="{C8E85060-E526-4FFC-8FAE-12A858D63C9E}"/>
    <dgm:cxn modelId="{A2401DE6-F37E-47C7-B250-0905BE313512}" srcId="{B32661FD-7403-4B6F-AF30-C830F7DBF25E}" destId="{1210ACB3-08FF-4CAB-A2F8-49D2B702725F}" srcOrd="0" destOrd="0" parTransId="{3A69BD76-9FDA-417F-8B7A-864494656CE3}" sibTransId="{BCD5539E-F921-426F-8492-D693901EFE48}"/>
    <dgm:cxn modelId="{D83E74E8-3534-4DF9-A7AC-6B83501039F2}" type="presOf" srcId="{F12AAD4A-EF57-4DD8-8233-87C5E29123DA}" destId="{6B8A84AB-5543-4FEB-A3E0-A55F9ADFCE81}" srcOrd="0" destOrd="3" presId="urn:microsoft.com/office/officeart/2008/layout/IncreasingCircleProcess"/>
    <dgm:cxn modelId="{E290EEEE-EEED-4C1B-8DF0-5246B00A96D4}" srcId="{075D44D0-DC20-42EC-BDCD-35F01350B017}" destId="{B32661FD-7403-4B6F-AF30-C830F7DBF25E}" srcOrd="0" destOrd="0" parTransId="{A4D54A5E-6548-45C4-A882-DDFC7197765C}" sibTransId="{8D2F3187-E62F-4DCB-9179-BA0D54960BC8}"/>
    <dgm:cxn modelId="{AC77C3F0-8D48-4508-B242-A3BD25424E16}" type="presOf" srcId="{B5470BB0-2A08-4E90-B92A-D52CD3C10F36}" destId="{07F5A0CB-4415-445C-98B6-CF8FFF4DD4D7}" srcOrd="0" destOrd="3" presId="urn:microsoft.com/office/officeart/2008/layout/IncreasingCircleProcess"/>
    <dgm:cxn modelId="{1F41CAF1-F36C-40DD-9F53-9D5B80392416}" type="presOf" srcId="{B32661FD-7403-4B6F-AF30-C830F7DBF25E}" destId="{488BB572-D75E-44D2-A87F-E63860C56B78}" srcOrd="0" destOrd="0" presId="urn:microsoft.com/office/officeart/2008/layout/IncreasingCircleProcess"/>
    <dgm:cxn modelId="{085017F9-0DE2-457D-9566-65DADEDFCAF8}" srcId="{0D15FCDB-20EF-45A8-948C-0D7DFD760C40}" destId="{B5470BB0-2A08-4E90-B92A-D52CD3C10F36}" srcOrd="2" destOrd="0" parTransId="{C1B95B3E-D9D4-4E27-ADEB-C1766AC3118A}" sibTransId="{C50D8E69-7041-4719-8FBD-8E2CAA283B52}"/>
    <dgm:cxn modelId="{D87775D4-7FB5-40D2-87BF-73D5C48E2845}" type="presParOf" srcId="{DBE65D93-03EC-4DC6-981D-D910D4B33B06}" destId="{F3FF7949-2B5E-4548-A1DC-5E8D60703286}" srcOrd="0" destOrd="0" presId="urn:microsoft.com/office/officeart/2008/layout/IncreasingCircleProcess"/>
    <dgm:cxn modelId="{04D63924-AACD-49C6-BA32-A7FEEF341C48}" type="presParOf" srcId="{F3FF7949-2B5E-4548-A1DC-5E8D60703286}" destId="{0B94E1D3-B8DC-4C4C-95F1-C8B44149F052}" srcOrd="0" destOrd="0" presId="urn:microsoft.com/office/officeart/2008/layout/IncreasingCircleProcess"/>
    <dgm:cxn modelId="{91835050-0162-4519-B431-7F46CD16F494}" type="presParOf" srcId="{F3FF7949-2B5E-4548-A1DC-5E8D60703286}" destId="{06D32E07-4821-420B-87E7-FC347917D63A}" srcOrd="1" destOrd="0" presId="urn:microsoft.com/office/officeart/2008/layout/IncreasingCircleProcess"/>
    <dgm:cxn modelId="{865D5890-E74B-4DA5-8789-00883CE18297}" type="presParOf" srcId="{F3FF7949-2B5E-4548-A1DC-5E8D60703286}" destId="{6B8A84AB-5543-4FEB-A3E0-A55F9ADFCE81}" srcOrd="2" destOrd="0" presId="urn:microsoft.com/office/officeart/2008/layout/IncreasingCircleProcess"/>
    <dgm:cxn modelId="{7EE1C1E5-3749-4750-8427-2FBA3E859760}" type="presParOf" srcId="{F3FF7949-2B5E-4548-A1DC-5E8D60703286}" destId="{26C3FA7D-F94C-414F-A450-0E1779C91DE4}" srcOrd="3" destOrd="0" presId="urn:microsoft.com/office/officeart/2008/layout/IncreasingCircleProcess"/>
    <dgm:cxn modelId="{C56FCCE0-47C3-4AF5-9CE1-8955DFE7355D}" type="presParOf" srcId="{DBE65D93-03EC-4DC6-981D-D910D4B33B06}" destId="{A117BD59-FF61-48D1-8C2E-2CEDDCCABCC9}" srcOrd="1" destOrd="0" presId="urn:microsoft.com/office/officeart/2008/layout/IncreasingCircleProcess"/>
    <dgm:cxn modelId="{12331E76-E1D4-4894-8D35-343BBB2E5395}" type="presParOf" srcId="{DBE65D93-03EC-4DC6-981D-D910D4B33B06}" destId="{ACEE1667-B505-40CA-88CC-55EB151588AB}" srcOrd="2" destOrd="0" presId="urn:microsoft.com/office/officeart/2008/layout/IncreasingCircleProcess"/>
    <dgm:cxn modelId="{8C8F0F58-0905-4518-93E1-27C4B96E8FF3}" type="presParOf" srcId="{ACEE1667-B505-40CA-88CC-55EB151588AB}" destId="{CF672578-318D-4F31-BAAE-D6182F39195B}" srcOrd="0" destOrd="0" presId="urn:microsoft.com/office/officeart/2008/layout/IncreasingCircleProcess"/>
    <dgm:cxn modelId="{E9DB7F1A-2022-45EE-A0EA-C11752074C3C}" type="presParOf" srcId="{ACEE1667-B505-40CA-88CC-55EB151588AB}" destId="{DD70CE49-9D61-44A1-9FE9-B7419BF55B72}" srcOrd="1" destOrd="0" presId="urn:microsoft.com/office/officeart/2008/layout/IncreasingCircleProcess"/>
    <dgm:cxn modelId="{CBBAC283-0F44-433E-8E5C-5C7B8D34BADD}" type="presParOf" srcId="{ACEE1667-B505-40CA-88CC-55EB151588AB}" destId="{07F5A0CB-4415-445C-98B6-CF8FFF4DD4D7}" srcOrd="2" destOrd="0" presId="urn:microsoft.com/office/officeart/2008/layout/IncreasingCircleProcess"/>
    <dgm:cxn modelId="{53F043AF-BAE1-4FCD-A139-525442C85739}" type="presParOf" srcId="{ACEE1667-B505-40CA-88CC-55EB151588AB}" destId="{4E7AC122-14F9-4B8A-885A-4D6FE451D9DE}" srcOrd="3" destOrd="0" presId="urn:microsoft.com/office/officeart/2008/layout/IncreasingCircleProcess"/>
    <dgm:cxn modelId="{1A8D4AB9-F21B-431D-A450-9794C0C0AFCF}" type="presParOf" srcId="{DBE65D93-03EC-4DC6-981D-D910D4B33B06}" destId="{8E89552D-F2CA-4234-AA7B-AA5641335CD2}" srcOrd="3" destOrd="0" presId="urn:microsoft.com/office/officeart/2008/layout/IncreasingCircleProcess"/>
    <dgm:cxn modelId="{BBCFE7E5-7A6E-4EA6-BC30-4DADECDA141D}" type="presParOf" srcId="{DBE65D93-03EC-4DC6-981D-D910D4B33B06}" destId="{05C315AC-74FC-45AD-BC49-59D3CDDA1274}" srcOrd="4" destOrd="0" presId="urn:microsoft.com/office/officeart/2008/layout/IncreasingCircleProcess"/>
    <dgm:cxn modelId="{D10A09C4-68BE-448D-8458-3E89E4900FF8}" type="presParOf" srcId="{05C315AC-74FC-45AD-BC49-59D3CDDA1274}" destId="{1A43978B-B1B6-451A-89F6-F497DAB2A0C1}" srcOrd="0" destOrd="0" presId="urn:microsoft.com/office/officeart/2008/layout/IncreasingCircleProcess"/>
    <dgm:cxn modelId="{BAE2153C-C061-4856-8E06-84ED3461E820}" type="presParOf" srcId="{05C315AC-74FC-45AD-BC49-59D3CDDA1274}" destId="{43BFD082-7E11-419C-AB4B-470EC4F61473}" srcOrd="1" destOrd="0" presId="urn:microsoft.com/office/officeart/2008/layout/IncreasingCircleProcess"/>
    <dgm:cxn modelId="{C926E093-46D3-4746-B275-FA065F12D7AB}" type="presParOf" srcId="{05C315AC-74FC-45AD-BC49-59D3CDDA1274}" destId="{488BB572-D75E-44D2-A87F-E63860C56B78}" srcOrd="2" destOrd="0" presId="urn:microsoft.com/office/officeart/2008/layout/IncreasingCircleProcess"/>
    <dgm:cxn modelId="{79FF5997-A809-4623-AEBE-E3902397CCD8}" type="presParOf" srcId="{05C315AC-74FC-45AD-BC49-59D3CDDA1274}" destId="{06D5341D-0612-4B1D-B3D4-0C1E44D42A0A}"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94E1D3-B8DC-4C4C-95F1-C8B44149F052}">
      <dsp:nvSpPr>
        <dsp:cNvPr id="0" name=""/>
        <dsp:cNvSpPr/>
      </dsp:nvSpPr>
      <dsp:spPr>
        <a:xfrm>
          <a:off x="3972" y="2757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32E07-4821-420B-87E7-FC347917D63A}">
      <dsp:nvSpPr>
        <dsp:cNvPr id="0" name=""/>
        <dsp:cNvSpPr/>
      </dsp:nvSpPr>
      <dsp:spPr>
        <a:xfrm>
          <a:off x="63447" y="87052"/>
          <a:ext cx="475803" cy="475803"/>
        </a:xfrm>
        <a:prstGeom prst="chord">
          <a:avLst>
            <a:gd name="adj1" fmla="val 1168272"/>
            <a:gd name="adj2" fmla="val 9631728"/>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8A84AB-5543-4FEB-A3E0-A55F9ADFCE81}">
      <dsp:nvSpPr>
        <dsp:cNvPr id="0" name=""/>
        <dsp:cNvSpPr/>
      </dsp:nvSpPr>
      <dsp:spPr>
        <a:xfrm>
          <a:off x="654550" y="480366"/>
          <a:ext cx="1911202" cy="36924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800100">
            <a:lnSpc>
              <a:spcPct val="90000"/>
            </a:lnSpc>
            <a:spcBef>
              <a:spcPct val="0"/>
            </a:spcBef>
            <a:spcAft>
              <a:spcPct val="35000"/>
            </a:spcAft>
            <a:buNone/>
          </a:pPr>
          <a:r>
            <a:rPr lang="en-US" sz="1800" kern="1200" dirty="0"/>
            <a:t>System Technology</a:t>
          </a:r>
        </a:p>
        <a:p>
          <a:pPr marL="171450" lvl="1" indent="-171450" algn="l" defTabSz="711200">
            <a:lnSpc>
              <a:spcPct val="90000"/>
            </a:lnSpc>
            <a:spcBef>
              <a:spcPct val="0"/>
            </a:spcBef>
            <a:spcAft>
              <a:spcPct val="15000"/>
            </a:spcAft>
            <a:buChar char="•"/>
          </a:pPr>
          <a:r>
            <a:rPr lang="en-US" sz="1600" kern="1200" dirty="0"/>
            <a:t>Inner workings of software</a:t>
          </a:r>
        </a:p>
        <a:p>
          <a:pPr marL="171450" lvl="1" indent="-171450" algn="l" defTabSz="711200">
            <a:lnSpc>
              <a:spcPct val="90000"/>
            </a:lnSpc>
            <a:spcBef>
              <a:spcPct val="0"/>
            </a:spcBef>
            <a:spcAft>
              <a:spcPct val="15000"/>
            </a:spcAft>
            <a:buChar char="•"/>
          </a:pPr>
          <a:r>
            <a:rPr lang="en-US" sz="1600" kern="1200" dirty="0"/>
            <a:t>Technical thinking and problem solving</a:t>
          </a:r>
        </a:p>
        <a:p>
          <a:pPr marL="171450" lvl="1" indent="-171450" algn="l" defTabSz="711200">
            <a:lnSpc>
              <a:spcPct val="90000"/>
            </a:lnSpc>
            <a:spcBef>
              <a:spcPct val="0"/>
            </a:spcBef>
            <a:spcAft>
              <a:spcPct val="15000"/>
            </a:spcAft>
            <a:buChar char="•"/>
          </a:pPr>
          <a:r>
            <a:rPr lang="en-US" sz="1600" kern="1200" dirty="0"/>
            <a:t>Programming for business applications and services</a:t>
          </a:r>
        </a:p>
        <a:p>
          <a:pPr marL="171450" lvl="1" indent="-171450" algn="l" defTabSz="711200">
            <a:lnSpc>
              <a:spcPct val="90000"/>
            </a:lnSpc>
            <a:spcBef>
              <a:spcPct val="0"/>
            </a:spcBef>
            <a:spcAft>
              <a:spcPct val="15000"/>
            </a:spcAft>
            <a:buChar char="•"/>
          </a:pPr>
          <a:r>
            <a:rPr lang="en-US" sz="1600" kern="1200" dirty="0"/>
            <a:t>Technical considerations of using and building systems</a:t>
          </a:r>
        </a:p>
        <a:p>
          <a:pPr marL="171450" lvl="1" indent="-171450" algn="l" defTabSz="711200">
            <a:lnSpc>
              <a:spcPct val="90000"/>
            </a:lnSpc>
            <a:spcBef>
              <a:spcPct val="0"/>
            </a:spcBef>
            <a:spcAft>
              <a:spcPct val="15000"/>
            </a:spcAft>
            <a:buChar char="•"/>
          </a:pPr>
          <a:r>
            <a:rPr lang="en-US" sz="1600" kern="1200" dirty="0"/>
            <a:t>“Technology leadership”</a:t>
          </a:r>
        </a:p>
        <a:p>
          <a:pPr marL="171450" lvl="1" indent="-171450" algn="l" defTabSz="711200">
            <a:lnSpc>
              <a:spcPct val="90000"/>
            </a:lnSpc>
            <a:spcBef>
              <a:spcPct val="0"/>
            </a:spcBef>
            <a:spcAft>
              <a:spcPct val="15000"/>
            </a:spcAft>
            <a:buChar char="•"/>
          </a:pPr>
          <a:r>
            <a:rPr lang="en-US" sz="1600" kern="1200" dirty="0"/>
            <a:t>Mainly computer perspective</a:t>
          </a:r>
        </a:p>
      </dsp:txBody>
      <dsp:txXfrm>
        <a:off x="654550" y="480366"/>
        <a:ext cx="1911202" cy="3692415"/>
      </dsp:txXfrm>
    </dsp:sp>
    <dsp:sp modelId="{26C3FA7D-F94C-414F-A450-0E1779C91DE4}">
      <dsp:nvSpPr>
        <dsp:cNvPr id="0" name=""/>
        <dsp:cNvSpPr/>
      </dsp:nvSpPr>
      <dsp:spPr>
        <a:xfrm>
          <a:off x="722634" y="2757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352</a:t>
          </a:r>
        </a:p>
      </dsp:txBody>
      <dsp:txXfrm>
        <a:off x="722634" y="27577"/>
        <a:ext cx="1759481" cy="594754"/>
      </dsp:txXfrm>
    </dsp:sp>
    <dsp:sp modelId="{CF672578-318D-4F31-BAAE-D6182F39195B}">
      <dsp:nvSpPr>
        <dsp:cNvPr id="0" name=""/>
        <dsp:cNvSpPr/>
      </dsp:nvSpPr>
      <dsp:spPr>
        <a:xfrm>
          <a:off x="2681883" y="29817"/>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70CE49-9D61-44A1-9FE9-B7419BF55B72}">
      <dsp:nvSpPr>
        <dsp:cNvPr id="0" name=""/>
        <dsp:cNvSpPr/>
      </dsp:nvSpPr>
      <dsp:spPr>
        <a:xfrm>
          <a:off x="2741358" y="89293"/>
          <a:ext cx="475803" cy="475803"/>
        </a:xfrm>
        <a:prstGeom prst="chord">
          <a:avLst>
            <a:gd name="adj1" fmla="val 20431728"/>
            <a:gd name="adj2" fmla="val 11968272"/>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F5A0CB-4415-445C-98B6-CF8FFF4DD4D7}">
      <dsp:nvSpPr>
        <dsp:cNvPr id="0" name=""/>
        <dsp:cNvSpPr/>
      </dsp:nvSpPr>
      <dsp:spPr>
        <a:xfrm>
          <a:off x="3400544" y="494645"/>
          <a:ext cx="1759481" cy="36834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0640" tIns="40640" rIns="40640" bIns="40640" numCol="1" spcCol="1270" anchor="t" anchorCtr="0">
          <a:noAutofit/>
        </a:bodyPr>
        <a:lstStyle/>
        <a:p>
          <a:pPr marL="0" lvl="0" indent="0" algn="l" defTabSz="755650">
            <a:lnSpc>
              <a:spcPct val="90000"/>
            </a:lnSpc>
            <a:spcBef>
              <a:spcPct val="0"/>
            </a:spcBef>
            <a:spcAft>
              <a:spcPct val="35000"/>
            </a:spcAft>
            <a:buNone/>
          </a:pPr>
          <a:r>
            <a:rPr lang="en-US" sz="1700" kern="1200" dirty="0"/>
            <a:t>Systems Management</a:t>
          </a:r>
        </a:p>
        <a:p>
          <a:pPr marL="171450" lvl="1" indent="-171450" algn="l" defTabSz="711200">
            <a:lnSpc>
              <a:spcPct val="90000"/>
            </a:lnSpc>
            <a:spcBef>
              <a:spcPct val="0"/>
            </a:spcBef>
            <a:spcAft>
              <a:spcPct val="15000"/>
            </a:spcAft>
            <a:buChar char="•"/>
          </a:pPr>
          <a:r>
            <a:rPr lang="en-US" sz="1600" kern="1200" dirty="0"/>
            <a:t>Development process</a:t>
          </a:r>
        </a:p>
        <a:p>
          <a:pPr marL="171450" lvl="1" indent="-171450" algn="l" defTabSz="711200">
            <a:lnSpc>
              <a:spcPct val="90000"/>
            </a:lnSpc>
            <a:spcBef>
              <a:spcPct val="0"/>
            </a:spcBef>
            <a:spcAft>
              <a:spcPct val="15000"/>
            </a:spcAft>
            <a:buChar char="•"/>
          </a:pPr>
          <a:r>
            <a:rPr lang="en-US" sz="1600" kern="1200" dirty="0"/>
            <a:t>Development management</a:t>
          </a:r>
        </a:p>
        <a:p>
          <a:pPr marL="171450" lvl="1" indent="-171450" algn="l" defTabSz="711200">
            <a:lnSpc>
              <a:spcPct val="90000"/>
            </a:lnSpc>
            <a:spcBef>
              <a:spcPct val="0"/>
            </a:spcBef>
            <a:spcAft>
              <a:spcPct val="15000"/>
            </a:spcAft>
            <a:buChar char="•"/>
          </a:pPr>
          <a:r>
            <a:rPr lang="en-US" sz="1600" kern="1200" dirty="0"/>
            <a:t>Bridging gap between people and technology</a:t>
          </a:r>
        </a:p>
        <a:p>
          <a:pPr marL="171450" lvl="1" indent="-171450" algn="l" defTabSz="711200">
            <a:lnSpc>
              <a:spcPct val="90000"/>
            </a:lnSpc>
            <a:spcBef>
              <a:spcPct val="0"/>
            </a:spcBef>
            <a:spcAft>
              <a:spcPct val="15000"/>
            </a:spcAft>
            <a:buChar char="•"/>
          </a:pPr>
          <a:r>
            <a:rPr lang="en-US" sz="1600" kern="1200" dirty="0"/>
            <a:t>Organizational considerations in building systems</a:t>
          </a:r>
        </a:p>
        <a:p>
          <a:pPr marL="171450" lvl="1" indent="-171450" algn="l" defTabSz="711200">
            <a:lnSpc>
              <a:spcPct val="90000"/>
            </a:lnSpc>
            <a:spcBef>
              <a:spcPct val="0"/>
            </a:spcBef>
            <a:spcAft>
              <a:spcPct val="15000"/>
            </a:spcAft>
            <a:buChar char="•"/>
          </a:pPr>
          <a:r>
            <a:rPr lang="en-US" sz="1600" kern="1200" dirty="0"/>
            <a:t>Team technology leadership</a:t>
          </a:r>
        </a:p>
        <a:p>
          <a:pPr marL="171450" lvl="1" indent="-171450" algn="l" defTabSz="711200">
            <a:lnSpc>
              <a:spcPct val="90000"/>
            </a:lnSpc>
            <a:spcBef>
              <a:spcPct val="0"/>
            </a:spcBef>
            <a:spcAft>
              <a:spcPct val="15000"/>
            </a:spcAft>
            <a:buChar char="•"/>
          </a:pPr>
          <a:r>
            <a:rPr lang="en-US" sz="1600" kern="1200" dirty="0"/>
            <a:t>Mainly developer perspective</a:t>
          </a:r>
        </a:p>
        <a:p>
          <a:pPr marL="114300" lvl="1" indent="-114300" algn="l" defTabSz="577850">
            <a:lnSpc>
              <a:spcPct val="90000"/>
            </a:lnSpc>
            <a:spcBef>
              <a:spcPct val="0"/>
            </a:spcBef>
            <a:spcAft>
              <a:spcPct val="15000"/>
            </a:spcAft>
            <a:buChar char="•"/>
          </a:pPr>
          <a:endParaRPr lang="en-US" sz="1300" kern="1200" dirty="0"/>
        </a:p>
        <a:p>
          <a:pPr marL="114300" lvl="1" indent="-114300" algn="l" defTabSz="577850">
            <a:lnSpc>
              <a:spcPct val="90000"/>
            </a:lnSpc>
            <a:spcBef>
              <a:spcPct val="0"/>
            </a:spcBef>
            <a:spcAft>
              <a:spcPct val="15000"/>
            </a:spcAft>
            <a:buChar char="•"/>
          </a:pPr>
          <a:endParaRPr lang="en-US" sz="1300" kern="1200" dirty="0"/>
        </a:p>
      </dsp:txBody>
      <dsp:txXfrm>
        <a:off x="3400544" y="494645"/>
        <a:ext cx="1759481" cy="3683454"/>
      </dsp:txXfrm>
    </dsp:sp>
    <dsp:sp modelId="{4E7AC122-14F9-4B8A-885A-4D6FE451D9DE}">
      <dsp:nvSpPr>
        <dsp:cNvPr id="0" name=""/>
        <dsp:cNvSpPr/>
      </dsp:nvSpPr>
      <dsp:spPr>
        <a:xfrm>
          <a:off x="3400544" y="29817"/>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353</a:t>
          </a:r>
        </a:p>
      </dsp:txBody>
      <dsp:txXfrm>
        <a:off x="3400544" y="29817"/>
        <a:ext cx="1759481" cy="594754"/>
      </dsp:txXfrm>
    </dsp:sp>
    <dsp:sp modelId="{1A43978B-B1B6-451A-89F6-F497DAB2A0C1}">
      <dsp:nvSpPr>
        <dsp:cNvPr id="0" name=""/>
        <dsp:cNvSpPr/>
      </dsp:nvSpPr>
      <dsp:spPr>
        <a:xfrm>
          <a:off x="5283934" y="27572"/>
          <a:ext cx="594754" cy="59475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BFD082-7E11-419C-AB4B-470EC4F61473}">
      <dsp:nvSpPr>
        <dsp:cNvPr id="0" name=""/>
        <dsp:cNvSpPr/>
      </dsp:nvSpPr>
      <dsp:spPr>
        <a:xfrm>
          <a:off x="5343409" y="87048"/>
          <a:ext cx="475803" cy="475803"/>
        </a:xfrm>
        <a:prstGeom prst="chord">
          <a:avLst>
            <a:gd name="adj1" fmla="val 16200000"/>
            <a:gd name="adj2" fmla="val 16200000"/>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8BB572-D75E-44D2-A87F-E63860C56B78}">
      <dsp:nvSpPr>
        <dsp:cNvPr id="0" name=""/>
        <dsp:cNvSpPr/>
      </dsp:nvSpPr>
      <dsp:spPr>
        <a:xfrm>
          <a:off x="6002595" y="553872"/>
          <a:ext cx="1759481" cy="37475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260" tIns="48260" rIns="48260" bIns="48260" numCol="1" spcCol="1270" anchor="t" anchorCtr="0">
          <a:noAutofit/>
        </a:bodyPr>
        <a:lstStyle/>
        <a:p>
          <a:pPr marL="0" lvl="0" indent="0" algn="l" defTabSz="844550">
            <a:lnSpc>
              <a:spcPct val="90000"/>
            </a:lnSpc>
            <a:spcBef>
              <a:spcPct val="0"/>
            </a:spcBef>
            <a:spcAft>
              <a:spcPct val="35000"/>
            </a:spcAft>
            <a:buNone/>
          </a:pPr>
          <a:r>
            <a:rPr lang="en-US" sz="1900" kern="1200" dirty="0"/>
            <a:t>Systems Information</a:t>
          </a:r>
        </a:p>
        <a:p>
          <a:pPr marL="114300" lvl="1" indent="-114300" algn="l" defTabSz="666750">
            <a:lnSpc>
              <a:spcPct val="90000"/>
            </a:lnSpc>
            <a:spcBef>
              <a:spcPct val="0"/>
            </a:spcBef>
            <a:spcAft>
              <a:spcPct val="15000"/>
            </a:spcAft>
            <a:buChar char="•"/>
          </a:pPr>
          <a:r>
            <a:rPr lang="en-US" sz="1500" kern="1200" dirty="0"/>
            <a:t>Information management</a:t>
          </a:r>
        </a:p>
        <a:p>
          <a:pPr marL="114300" lvl="1" indent="-114300" algn="l" defTabSz="666750">
            <a:lnSpc>
              <a:spcPct val="90000"/>
            </a:lnSpc>
            <a:spcBef>
              <a:spcPct val="0"/>
            </a:spcBef>
            <a:spcAft>
              <a:spcPct val="15000"/>
            </a:spcAft>
            <a:buChar char="•"/>
          </a:pPr>
          <a:r>
            <a:rPr lang="en-US" sz="1500" kern="1200" dirty="0"/>
            <a:t>Database systems </a:t>
          </a:r>
        </a:p>
        <a:p>
          <a:pPr marL="114300" lvl="1" indent="-114300" algn="l" defTabSz="666750">
            <a:lnSpc>
              <a:spcPct val="90000"/>
            </a:lnSpc>
            <a:spcBef>
              <a:spcPct val="0"/>
            </a:spcBef>
            <a:spcAft>
              <a:spcPct val="15000"/>
            </a:spcAft>
            <a:buChar char="•"/>
          </a:pPr>
          <a:r>
            <a:rPr lang="en-US" sz="1500" kern="1200" dirty="0"/>
            <a:t>Solving data access and sharing problems</a:t>
          </a:r>
        </a:p>
        <a:p>
          <a:pPr marL="114300" lvl="1" indent="-114300" algn="l" defTabSz="666750">
            <a:lnSpc>
              <a:spcPct val="90000"/>
            </a:lnSpc>
            <a:spcBef>
              <a:spcPct val="0"/>
            </a:spcBef>
            <a:spcAft>
              <a:spcPct val="15000"/>
            </a:spcAft>
            <a:buChar char="•"/>
          </a:pPr>
          <a:r>
            <a:rPr lang="en-US" sz="1500" kern="1200" dirty="0"/>
            <a:t>Bridging gap between information and systems</a:t>
          </a:r>
        </a:p>
        <a:p>
          <a:pPr marL="114300" lvl="1" indent="-114300" algn="l" defTabSz="666750">
            <a:lnSpc>
              <a:spcPct val="90000"/>
            </a:lnSpc>
            <a:spcBef>
              <a:spcPct val="0"/>
            </a:spcBef>
            <a:spcAft>
              <a:spcPct val="15000"/>
            </a:spcAft>
            <a:buChar char="•"/>
          </a:pPr>
          <a:r>
            <a:rPr lang="en-US" sz="1500" kern="1200" dirty="0"/>
            <a:t>Mainly organization perspective</a:t>
          </a:r>
        </a:p>
        <a:p>
          <a:pPr marL="114300" lvl="1" indent="-114300" algn="l" defTabSz="666750">
            <a:lnSpc>
              <a:spcPct val="90000"/>
            </a:lnSpc>
            <a:spcBef>
              <a:spcPct val="0"/>
            </a:spcBef>
            <a:spcAft>
              <a:spcPct val="15000"/>
            </a:spcAft>
            <a:buChar char="•"/>
          </a:pPr>
          <a:endParaRPr lang="en-US" sz="1500" kern="1200" dirty="0"/>
        </a:p>
      </dsp:txBody>
      <dsp:txXfrm>
        <a:off x="6002595" y="553872"/>
        <a:ext cx="1759481" cy="3747579"/>
      </dsp:txXfrm>
    </dsp:sp>
    <dsp:sp modelId="{06D5341D-0612-4B1D-B3D4-0C1E44D42A0A}">
      <dsp:nvSpPr>
        <dsp:cNvPr id="0" name=""/>
        <dsp:cNvSpPr/>
      </dsp:nvSpPr>
      <dsp:spPr>
        <a:xfrm>
          <a:off x="6002595" y="27572"/>
          <a:ext cx="1759481" cy="5947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280" tIns="81280" rIns="81280" bIns="81280" numCol="1" spcCol="1270" anchor="b" anchorCtr="0">
          <a:noAutofit/>
        </a:bodyPr>
        <a:lstStyle/>
        <a:p>
          <a:pPr marL="0" lvl="0" indent="0" algn="l" defTabSz="1422400">
            <a:lnSpc>
              <a:spcPct val="90000"/>
            </a:lnSpc>
            <a:spcBef>
              <a:spcPct val="0"/>
            </a:spcBef>
            <a:spcAft>
              <a:spcPct val="35000"/>
            </a:spcAft>
            <a:buNone/>
          </a:pPr>
          <a:r>
            <a:rPr lang="en-US" sz="3200" kern="1200" dirty="0"/>
            <a:t>ITM 354</a:t>
          </a:r>
        </a:p>
      </dsp:txBody>
      <dsp:txXfrm>
        <a:off x="6002595" y="27572"/>
        <a:ext cx="1759481" cy="594754"/>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DA8D2B79-05DB-4187-9909-DDC6C1DCF618}"/>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1" name="AutoShape 2">
            <a:extLst>
              <a:ext uri="{FF2B5EF4-FFF2-40B4-BE49-F238E27FC236}">
                <a16:creationId xmlns:a16="http://schemas.microsoft.com/office/drawing/2014/main" id="{0B76D4CD-D217-4BE1-9417-6A8932ECBAE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2" name="AutoShape 3">
            <a:extLst>
              <a:ext uri="{FF2B5EF4-FFF2-40B4-BE49-F238E27FC236}">
                <a16:creationId xmlns:a16="http://schemas.microsoft.com/office/drawing/2014/main" id="{CAFF7CB0-D727-49FB-91A1-EABB30DE5BB4}"/>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053" name="AutoShape 4">
            <a:extLst>
              <a:ext uri="{FF2B5EF4-FFF2-40B4-BE49-F238E27FC236}">
                <a16:creationId xmlns:a16="http://schemas.microsoft.com/office/drawing/2014/main" id="{6BEFA6B6-1B2F-44CB-85CC-8478DC2502FB}"/>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92E212A4-F8CF-4D53-A523-FD6455098F9F}"/>
              </a:ext>
            </a:extLst>
          </p:cNvPr>
          <p:cNvSpPr>
            <a:spLocks noGrp="1" noChangeArrowheads="1"/>
          </p:cNvSpPr>
          <p:nvPr>
            <p:ph type="body"/>
          </p:nvPr>
        </p:nvSpPr>
        <p:spPr bwMode="auto">
          <a:xfrm>
            <a:off x="914400" y="4343400"/>
            <a:ext cx="5022850" cy="411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360" tIns="44280" rIns="90360" bIns="44280" numCol="1" anchor="t" anchorCtr="0" compatLnSpc="1">
            <a:prstTxWarp prst="textNoShape">
              <a:avLst/>
            </a:prstTxWarp>
          </a:bodyPr>
          <a:lstStyle/>
          <a:p>
            <a:pPr lvl="0"/>
            <a:endParaRPr lang="en-US" altLang="en-US" noProof="0"/>
          </a:p>
        </p:txBody>
      </p:sp>
      <p:sp>
        <p:nvSpPr>
          <p:cNvPr id="2055" name="Rectangle 6">
            <a:extLst>
              <a:ext uri="{FF2B5EF4-FFF2-40B4-BE49-F238E27FC236}">
                <a16:creationId xmlns:a16="http://schemas.microsoft.com/office/drawing/2014/main" id="{3FFB4361-7B4A-42B9-9BDF-648C0D3E85B8}"/>
              </a:ext>
            </a:extLst>
          </p:cNvPr>
          <p:cNvSpPr>
            <a:spLocks noGrp="1" noRot="1" noChangeAspect="1" noChangeArrowheads="1"/>
          </p:cNvSpPr>
          <p:nvPr>
            <p:ph type="sldImg"/>
          </p:nvPr>
        </p:nvSpPr>
        <p:spPr bwMode="auto">
          <a:xfrm>
            <a:off x="1152525" y="692150"/>
            <a:ext cx="4548188" cy="340995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ＭＳ Ｐゴシック" charset="0"/>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Text Box 1">
            <a:extLst>
              <a:ext uri="{FF2B5EF4-FFF2-40B4-BE49-F238E27FC236}">
                <a16:creationId xmlns:a16="http://schemas.microsoft.com/office/drawing/2014/main" id="{66AEC9BE-6339-470C-BC6E-2462D55B3C1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099" name="Rectangle 2">
            <a:extLst>
              <a:ext uri="{FF2B5EF4-FFF2-40B4-BE49-F238E27FC236}">
                <a16:creationId xmlns:a16="http://schemas.microsoft.com/office/drawing/2014/main" id="{540B3582-1871-49A8-B8FF-BA63E73352B7}"/>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7AC1AC1D-8C4F-4F65-A719-50C9CBE24B1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3555" name="Rectangle 2">
            <a:extLst>
              <a:ext uri="{FF2B5EF4-FFF2-40B4-BE49-F238E27FC236}">
                <a16:creationId xmlns:a16="http://schemas.microsoft.com/office/drawing/2014/main" id="{0C8E61F5-48EB-41AE-9EE2-745C39E4E13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61E41D4C-9396-4FF9-B0FB-8B411735BEDC}"/>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5603" name="Rectangle 2">
            <a:extLst>
              <a:ext uri="{FF2B5EF4-FFF2-40B4-BE49-F238E27FC236}">
                <a16:creationId xmlns:a16="http://schemas.microsoft.com/office/drawing/2014/main" id="{0D63F62A-FD1C-42BA-AA86-FC24A8DDCC9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C443637-9E0B-4319-82AB-2B6E6F0224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7651" name="Rectangle 2">
            <a:extLst>
              <a:ext uri="{FF2B5EF4-FFF2-40B4-BE49-F238E27FC236}">
                <a16:creationId xmlns:a16="http://schemas.microsoft.com/office/drawing/2014/main" id="{E86F5D59-4B96-4C58-A500-8519BB9761AA}"/>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508FF53B-F705-4B25-8117-EA61C3C5504E}"/>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29699" name="Rectangle 2">
            <a:extLst>
              <a:ext uri="{FF2B5EF4-FFF2-40B4-BE49-F238E27FC236}">
                <a16:creationId xmlns:a16="http://schemas.microsoft.com/office/drawing/2014/main" id="{D86C268F-3D67-4924-B0A0-4E58A650EE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283DB02B-BC14-476D-8142-A624A348533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3795" name="Rectangle 2">
            <a:extLst>
              <a:ext uri="{FF2B5EF4-FFF2-40B4-BE49-F238E27FC236}">
                <a16:creationId xmlns:a16="http://schemas.microsoft.com/office/drawing/2014/main" id="{1A7DDA00-090C-4EC8-99D9-D50E422806C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3BE60C20-DE76-4FBB-9CDE-15460296722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5843" name="Rectangle 2">
            <a:extLst>
              <a:ext uri="{FF2B5EF4-FFF2-40B4-BE49-F238E27FC236}">
                <a16:creationId xmlns:a16="http://schemas.microsoft.com/office/drawing/2014/main" id="{21C7A2BC-6AD4-420C-ADD2-E10E045143C9}"/>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43C71C5B-BB74-4378-82AC-2C1B92023947}"/>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7891" name="Rectangle 2">
            <a:extLst>
              <a:ext uri="{FF2B5EF4-FFF2-40B4-BE49-F238E27FC236}">
                <a16:creationId xmlns:a16="http://schemas.microsoft.com/office/drawing/2014/main" id="{DD00DC01-5810-4290-9408-691F84B4305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E93A3D11-542D-4D63-95D6-DA566BA3234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39939" name="Rectangle 2">
            <a:extLst>
              <a:ext uri="{FF2B5EF4-FFF2-40B4-BE49-F238E27FC236}">
                <a16:creationId xmlns:a16="http://schemas.microsoft.com/office/drawing/2014/main" id="{7CEDD53B-BEC8-4C7E-B4E8-0960314C4C3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23694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8897EFFB-426D-4651-A81A-DD2F3CE8CBA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1987" name="Rectangle 2">
            <a:extLst>
              <a:ext uri="{FF2B5EF4-FFF2-40B4-BE49-F238E27FC236}">
                <a16:creationId xmlns:a16="http://schemas.microsoft.com/office/drawing/2014/main" id="{5CBE16F9-5566-4B64-A1A5-DB9A3EEA36B6}"/>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485118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F2196C0E-A2F2-4E0F-8D37-833D88EA5A7A}"/>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4035" name="Rectangle 2">
            <a:extLst>
              <a:ext uri="{FF2B5EF4-FFF2-40B4-BE49-F238E27FC236}">
                <a16:creationId xmlns:a16="http://schemas.microsoft.com/office/drawing/2014/main" id="{D512B469-6848-49CE-A832-384DAAE8608D}"/>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D4CCB661-F1E3-4188-A69B-BCB0F30942D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6083" name="Rectangle 2">
            <a:extLst>
              <a:ext uri="{FF2B5EF4-FFF2-40B4-BE49-F238E27FC236}">
                <a16:creationId xmlns:a16="http://schemas.microsoft.com/office/drawing/2014/main" id="{31CFBC89-9BE8-4C29-BCAE-18DD395E496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C6C7DF24-148F-49BE-ADEA-E3638712DF90}"/>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48131" name="Rectangle 2">
            <a:extLst>
              <a:ext uri="{FF2B5EF4-FFF2-40B4-BE49-F238E27FC236}">
                <a16:creationId xmlns:a16="http://schemas.microsoft.com/office/drawing/2014/main" id="{DD86B49C-CF72-4B60-A5F7-64594A2CF8B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AF0D005E-9FF6-483B-873D-B885A8DE4526}"/>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0179" name="Rectangle 2">
            <a:extLst>
              <a:ext uri="{FF2B5EF4-FFF2-40B4-BE49-F238E27FC236}">
                <a16:creationId xmlns:a16="http://schemas.microsoft.com/office/drawing/2014/main" id="{FAD05665-0613-44FC-9271-B150A135CD23}"/>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37E92BFE-1846-4F54-99F8-689347E75023}"/>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2227" name="Rectangle 2">
            <a:extLst>
              <a:ext uri="{FF2B5EF4-FFF2-40B4-BE49-F238E27FC236}">
                <a16:creationId xmlns:a16="http://schemas.microsoft.com/office/drawing/2014/main" id="{E99A4D16-A928-4ED1-A1C2-2A907FD951AC}"/>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97943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953344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F9084C5-817E-46EA-8D19-358FF57C9A9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54275" name="Rectangle 2">
            <a:extLst>
              <a:ext uri="{FF2B5EF4-FFF2-40B4-BE49-F238E27FC236}">
                <a16:creationId xmlns:a16="http://schemas.microsoft.com/office/drawing/2014/main" id="{DF726BD1-F999-4405-8331-5774EB60D811}"/>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370677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Text Box 1">
            <a:extLst>
              <a:ext uri="{FF2B5EF4-FFF2-40B4-BE49-F238E27FC236}">
                <a16:creationId xmlns:a16="http://schemas.microsoft.com/office/drawing/2014/main" id="{EA096206-822F-4E51-8A59-9147A79A18A1}"/>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6147" name="Rectangle 2">
            <a:extLst>
              <a:ext uri="{FF2B5EF4-FFF2-40B4-BE49-F238E27FC236}">
                <a16:creationId xmlns:a16="http://schemas.microsoft.com/office/drawing/2014/main" id="{7D1A5C28-B520-4B09-A449-B57DF8E0B4AB}"/>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50482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Text Box 1">
            <a:extLst>
              <a:ext uri="{FF2B5EF4-FFF2-40B4-BE49-F238E27FC236}">
                <a16:creationId xmlns:a16="http://schemas.microsoft.com/office/drawing/2014/main" id="{62650112-E001-4ED6-844E-9AAF1C494082}"/>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8195" name="Rectangle 2">
            <a:extLst>
              <a:ext uri="{FF2B5EF4-FFF2-40B4-BE49-F238E27FC236}">
                <a16:creationId xmlns:a16="http://schemas.microsoft.com/office/drawing/2014/main" id="{1CED339F-DD5A-494A-8D8A-A36416B87FBE}"/>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222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2EB362D8-F0A2-485E-8B02-017AED46B4D9}"/>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3315" name="Rectangle 2">
            <a:extLst>
              <a:ext uri="{FF2B5EF4-FFF2-40B4-BE49-F238E27FC236}">
                <a16:creationId xmlns:a16="http://schemas.microsoft.com/office/drawing/2014/main" id="{78F6DE49-20F3-431C-9E95-2718A15BDE94}"/>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8220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19E2D308-4B98-46C4-BC0B-4803D9078E55}"/>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5363" name="Rectangle 2">
            <a:extLst>
              <a:ext uri="{FF2B5EF4-FFF2-40B4-BE49-F238E27FC236}">
                <a16:creationId xmlns:a16="http://schemas.microsoft.com/office/drawing/2014/main" id="{0714FB65-28F6-4136-AF46-B8D1851D93CF}"/>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6FBC45E9-45AE-45B1-B5CF-92823ACADBAD}"/>
              </a:ext>
            </a:extLst>
          </p:cNvPr>
          <p:cNvSpPr txBox="1">
            <a:spLocks noChangeArrowheads="1"/>
          </p:cNvSpPr>
          <p:nvPr/>
        </p:nvSpPr>
        <p:spPr bwMode="auto">
          <a:xfrm>
            <a:off x="1152525" y="692150"/>
            <a:ext cx="4554538" cy="3416300"/>
          </a:xfrm>
          <a:prstGeom prst="rect">
            <a:avLst/>
          </a:prstGeom>
          <a:solidFill>
            <a:srgbClr val="FFFFFF"/>
          </a:solidFill>
          <a:ln w="9360">
            <a:solidFill>
              <a:srgbClr val="000000"/>
            </a:solidFill>
            <a:miter lim="800000"/>
            <a:headEnd/>
            <a:tailEnd/>
          </a:ln>
        </p:spPr>
        <p:txBody>
          <a:bodyPr wrap="none" anchor="ctr"/>
          <a:lstStyle/>
          <a:p>
            <a:pPr>
              <a:lnSpc>
                <a:spcPct val="86000"/>
              </a:lnSpc>
              <a:buClr>
                <a:srgbClr val="000000"/>
              </a:buClr>
              <a:buSzPct val="100000"/>
              <a:buFont typeface="Times New Roman" panose="02020603050405020304" pitchFamily="18" charset="0"/>
              <a:buNone/>
            </a:pPr>
            <a:endParaRPr lang="en-US" altLang="en-US"/>
          </a:p>
        </p:txBody>
      </p:sp>
      <p:sp>
        <p:nvSpPr>
          <p:cNvPr id="17411" name="Rectangle 2">
            <a:extLst>
              <a:ext uri="{FF2B5EF4-FFF2-40B4-BE49-F238E27FC236}">
                <a16:creationId xmlns:a16="http://schemas.microsoft.com/office/drawing/2014/main" id="{17D38EB1-4F29-4541-958F-2D70BCA02CB5}"/>
              </a:ext>
            </a:extLst>
          </p:cNvPr>
          <p:cNvSpPr>
            <a:spLocks noGrp="1" noChangeArrowheads="1"/>
          </p:cNvSpPr>
          <p:nvPr>
            <p:ph type="body"/>
          </p:nvPr>
        </p:nvSpPr>
        <p:spPr>
          <a:xfrm>
            <a:off x="914400" y="4343400"/>
            <a:ext cx="5024438" cy="4202113"/>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77400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9966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1288" y="228600"/>
            <a:ext cx="1960562" cy="57832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28600"/>
            <a:ext cx="5729288" cy="57832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5873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346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3216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752600"/>
            <a:ext cx="3806825" cy="42592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290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099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2506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655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9101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2463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05797276-930D-4C50-AB94-63138E0E1FB7}"/>
              </a:ext>
            </a:extLst>
          </p:cNvPr>
          <p:cNvSpPr>
            <a:spLocks noGrp="1" noChangeArrowheads="1"/>
          </p:cNvSpPr>
          <p:nvPr>
            <p:ph type="title"/>
          </p:nvPr>
        </p:nvSpPr>
        <p:spPr bwMode="auto">
          <a:xfrm>
            <a:off x="685800" y="228600"/>
            <a:ext cx="776605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BE6CE6A3-F821-4832-9021-7A18B78B6C25}"/>
              </a:ext>
            </a:extLst>
          </p:cNvPr>
          <p:cNvSpPr>
            <a:spLocks noGrp="1" noChangeArrowheads="1"/>
          </p:cNvSpPr>
          <p:nvPr>
            <p:ph type="body" idx="1"/>
          </p:nvPr>
        </p:nvSpPr>
        <p:spPr bwMode="auto">
          <a:xfrm>
            <a:off x="609600" y="1752600"/>
            <a:ext cx="7766050" cy="425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Line 3">
            <a:extLst>
              <a:ext uri="{FF2B5EF4-FFF2-40B4-BE49-F238E27FC236}">
                <a16:creationId xmlns:a16="http://schemas.microsoft.com/office/drawing/2014/main" id="{2AED26A0-16E5-4056-95F1-F07BA1B1A953}"/>
              </a:ext>
            </a:extLst>
          </p:cNvPr>
          <p:cNvSpPr>
            <a:spLocks noChangeShapeType="1"/>
          </p:cNvSpPr>
          <p:nvPr/>
        </p:nvSpPr>
        <p:spPr bwMode="auto">
          <a:xfrm>
            <a:off x="1143000" y="12954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29" name="Line 4">
            <a:extLst>
              <a:ext uri="{FF2B5EF4-FFF2-40B4-BE49-F238E27FC236}">
                <a16:creationId xmlns:a16="http://schemas.microsoft.com/office/drawing/2014/main" id="{04699497-26DE-44FB-8315-0D0A8A05FCFC}"/>
              </a:ext>
            </a:extLst>
          </p:cNvPr>
          <p:cNvSpPr>
            <a:spLocks noChangeShapeType="1"/>
          </p:cNvSpPr>
          <p:nvPr/>
        </p:nvSpPr>
        <p:spPr bwMode="auto">
          <a:xfrm>
            <a:off x="1139825" y="6019800"/>
            <a:ext cx="6858000" cy="1588"/>
          </a:xfrm>
          <a:prstGeom prst="line">
            <a:avLst/>
          </a:prstGeom>
          <a:noFill/>
          <a:ln w="38160">
            <a:solidFill>
              <a:srgbClr val="3366FF"/>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 name="Text Box 5">
            <a:extLst>
              <a:ext uri="{FF2B5EF4-FFF2-40B4-BE49-F238E27FC236}">
                <a16:creationId xmlns:a16="http://schemas.microsoft.com/office/drawing/2014/main" id="{CA197320-A1F2-43C8-9438-C54DD3C763AC}"/>
              </a:ext>
            </a:extLst>
          </p:cNvPr>
          <p:cNvSpPr txBox="1">
            <a:spLocks noChangeArrowheads="1"/>
          </p:cNvSpPr>
          <p:nvPr/>
        </p:nvSpPr>
        <p:spPr bwMode="auto">
          <a:xfrm>
            <a:off x="609600" y="6248400"/>
            <a:ext cx="14478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5pPr>
            <a:lvl6pPr marL="25146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6pPr>
            <a:lvl7pPr marL="29718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7pPr>
            <a:lvl8pPr marL="34290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8pPr>
            <a:lvl9pPr marL="3886200" indent="-228600" defTabSz="457200" eaLnBrk="0" fontAlgn="base" hangingPunct="0">
              <a:lnSpc>
                <a:spcPct val="86000"/>
              </a:lnSpc>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FFFFFF"/>
                </a:solidFill>
                <a:latin typeface="Times New Roman" pitchFamily="16" charset="0"/>
                <a:cs typeface="Lucida Sans Unicode" pitchFamily="32" charset="0"/>
              </a:defRPr>
            </a:lvl9pPr>
          </a:lstStyle>
          <a:p>
            <a:pPr>
              <a:spcBef>
                <a:spcPts val="1000"/>
              </a:spcBef>
              <a:buClr>
                <a:srgbClr val="000000"/>
              </a:buClr>
              <a:buSzPct val="100000"/>
              <a:buFont typeface="Times New Roman" pitchFamily="16" charset="0"/>
              <a:buNone/>
              <a:defRPr/>
            </a:pPr>
            <a:r>
              <a:rPr lang="en-GB" sz="1600">
                <a:solidFill>
                  <a:srgbClr val="5745DD"/>
                </a:solidFill>
                <a:ea typeface="+mn-ea"/>
              </a:rPr>
              <a:t>ITM352</a:t>
            </a:r>
          </a:p>
        </p:txBody>
      </p:sp>
      <p:sp>
        <p:nvSpPr>
          <p:cNvPr id="1030" name="Text Box 6">
            <a:extLst>
              <a:ext uri="{FF2B5EF4-FFF2-40B4-BE49-F238E27FC236}">
                <a16:creationId xmlns:a16="http://schemas.microsoft.com/office/drawing/2014/main" id="{5CD749C7-8C72-4D1B-988C-3C3359C30E8A}"/>
              </a:ext>
            </a:extLst>
          </p:cNvPr>
          <p:cNvSpPr txBox="1">
            <a:spLocks noChangeArrowheads="1"/>
          </p:cNvSpPr>
          <p:nvPr/>
        </p:nvSpPr>
        <p:spPr bwMode="auto">
          <a:xfrm>
            <a:off x="8001000" y="6248400"/>
            <a:ext cx="533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spcBef>
                <a:spcPts val="1000"/>
              </a:spcBef>
              <a:buClr>
                <a:srgbClr val="000000"/>
              </a:buClr>
              <a:buSzPct val="100000"/>
              <a:buFont typeface="Times New Roman" panose="02020603050405020304" pitchFamily="18" charset="0"/>
              <a:buNone/>
              <a:defRPr/>
            </a:pPr>
            <a:fld id="{727239A6-0FF5-4D71-8920-9F14CEF33DD0}" type="slidenum">
              <a:rPr lang="en-GB" altLang="en-US" sz="1600" smtClean="0">
                <a:solidFill>
                  <a:srgbClr val="5745DD"/>
                </a:solidFill>
              </a:rPr>
              <a:pPr>
                <a:spcBef>
                  <a:spcPts val="1000"/>
                </a:spcBef>
                <a:buClr>
                  <a:srgbClr val="000000"/>
                </a:buClr>
                <a:buSzPct val="100000"/>
                <a:buFont typeface="Times New Roman" panose="02020603050405020304" pitchFamily="18" charset="0"/>
                <a:buNone/>
                <a:defRPr/>
              </a:pPr>
              <a:t>‹#›</a:t>
            </a:fld>
            <a:endParaRPr lang="en-GB" altLang="en-US" sz="1600">
              <a:solidFill>
                <a:srgbClr val="5745DD"/>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mj-lt"/>
          <a:ea typeface="MS PGothic" panose="020B0600070205080204" pitchFamily="34" charset="-128"/>
          <a:cs typeface="+mj-cs"/>
        </a:defRPr>
      </a:lvl1pPr>
      <a:lvl2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2pPr>
      <a:lvl3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3pPr>
      <a:lvl4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4pPr>
      <a:lvl5pPr algn="ctr" defTabSz="457200" rtl="0" eaLnBrk="0" fontAlgn="base" hangingPunct="0">
        <a:lnSpc>
          <a:spcPct val="86000"/>
        </a:lnSpc>
        <a:spcBef>
          <a:spcPct val="0"/>
        </a:spcBef>
        <a:spcAft>
          <a:spcPct val="0"/>
        </a:spcAft>
        <a:buClr>
          <a:srgbClr val="000000"/>
        </a:buClr>
        <a:buSzPct val="100000"/>
        <a:buFont typeface="Times New Roman" panose="02020603050405020304" pitchFamily="18" charset="0"/>
        <a:defRPr sz="4400">
          <a:solidFill>
            <a:srgbClr val="221304"/>
          </a:solidFill>
          <a:latin typeface="Times New Roman" pitchFamily="16" charset="0"/>
          <a:ea typeface="MS PGothic" panose="020B0600070205080204" pitchFamily="34" charset="-128"/>
          <a:cs typeface="Lucida Sans Unicode" pitchFamily="32" charset="0"/>
        </a:defRPr>
      </a:lvl5pPr>
      <a:lvl6pPr marL="25146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6pPr>
      <a:lvl7pPr marL="29718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7pPr>
      <a:lvl8pPr marL="34290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8pPr>
      <a:lvl9pPr marL="3886200" indent="-228600" algn="ctr" defTabSz="457200" rtl="0" eaLnBrk="0" fontAlgn="base" hangingPunct="0">
        <a:lnSpc>
          <a:spcPct val="86000"/>
        </a:lnSpc>
        <a:spcBef>
          <a:spcPct val="0"/>
        </a:spcBef>
        <a:spcAft>
          <a:spcPct val="0"/>
        </a:spcAft>
        <a:buClr>
          <a:srgbClr val="000000"/>
        </a:buClr>
        <a:buSzPct val="100000"/>
        <a:buFont typeface="Times New Roman" pitchFamily="16" charset="0"/>
        <a:defRPr sz="4400">
          <a:solidFill>
            <a:srgbClr val="221304"/>
          </a:solidFill>
          <a:latin typeface="Times New Roman" pitchFamily="16" charset="0"/>
          <a:cs typeface="Lucida Sans Unicode" pitchFamily="32" charset="0"/>
        </a:defRPr>
      </a:lvl9pPr>
    </p:titleStyle>
    <p:bodyStyle>
      <a:lvl1pPr marL="342900" indent="-342900" algn="l" defTabSz="457200" rtl="0" eaLnBrk="0" fontAlgn="base" hangingPunct="0">
        <a:lnSpc>
          <a:spcPct val="86000"/>
        </a:lnSpc>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S PGothic" panose="020B0600070205080204" pitchFamily="34" charset="-128"/>
          <a:cs typeface="+mn-cs"/>
        </a:defRPr>
      </a:lvl1pPr>
      <a:lvl2pPr marL="742950" indent="-28575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2pPr>
      <a:lvl3pPr marL="1143000" indent="-228600" algn="l" defTabSz="457200" rtl="0" eaLnBrk="0" fontAlgn="base" hangingPunct="0">
        <a:lnSpc>
          <a:spcPct val="86000"/>
        </a:lnSpc>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Lucida Sans Unicode" pitchFamily="32" charset="0"/>
          <a:cs typeface="+mn-cs"/>
        </a:defRPr>
      </a:lvl3pPr>
      <a:lvl4pPr marL="16002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4pPr>
      <a:lvl5pPr marL="2057400" indent="-228600" algn="l" defTabSz="457200" rtl="0" eaLnBrk="0" fontAlgn="base" hangingPunct="0">
        <a:lnSpc>
          <a:spcPct val="86000"/>
        </a:lnSpc>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Lucida Sans Unicode" pitchFamily="32" charset="0"/>
          <a:cs typeface="+mn-cs"/>
        </a:defRPr>
      </a:lvl5pPr>
      <a:lvl6pPr marL="25146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6pPr>
      <a:lvl7pPr marL="29718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7pPr>
      <a:lvl8pPr marL="34290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8pPr>
      <a:lvl9pPr marL="3886200" indent="-228600" algn="l" defTabSz="457200" rtl="0" eaLnBrk="0" fontAlgn="base" hangingPunct="0">
        <a:lnSpc>
          <a:spcPct val="86000"/>
        </a:lnSpc>
        <a:spcBef>
          <a:spcPts val="600"/>
        </a:spcBef>
        <a:spcAft>
          <a:spcPct val="0"/>
        </a:spcAft>
        <a:buClr>
          <a:srgbClr val="000000"/>
        </a:buClr>
        <a:buSzPct val="100000"/>
        <a:buFont typeface="Times New Roman" pitchFamily="16" charset="0"/>
        <a:defRPr sz="24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scripting.com/" TargetMode="External"/><Relationship Id="rId2" Type="http://schemas.openxmlformats.org/officeDocument/2006/relationships/hyperlink" Target="https://medium.mybridge.co/45-amazing-node-js-open-source-for-the-past-year-v-2019-c774d750e925" TargetMode="External"/><Relationship Id="rId1" Type="http://schemas.openxmlformats.org/officeDocument/2006/relationships/slideLayout" Target="../slideLayouts/slideLayout2.xml"/><Relationship Id="rId4" Type="http://schemas.openxmlformats.org/officeDocument/2006/relationships/hyperlink" Target="https://blog.teamtreehouse.com/7-awesome-things-can-build-node-js"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port96.github.io/ITM352/schedul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dport96.github.io/ITM352/modules/"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port96.github.io/ITM352/morea/010.introduction/reading-references.html"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s://cyberduck.io/"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E9EA3D29-A08E-4E99-8C60-38156D91EF89}"/>
              </a:ext>
            </a:extLst>
          </p:cNvPr>
          <p:cNvSpPr txBox="1">
            <a:spLocks noChangeArrowheads="1"/>
          </p:cNvSpPr>
          <p:nvPr/>
        </p:nvSpPr>
        <p:spPr bwMode="auto">
          <a:xfrm>
            <a:off x="685800" y="1219200"/>
            <a:ext cx="7924800" cy="4038600"/>
          </a:xfrm>
          <a:prstGeom prst="rect">
            <a:avLst/>
          </a:prstGeom>
          <a:noFill/>
          <a:ln w="57240">
            <a:solidFill>
              <a:srgbClr val="3366FF"/>
            </a:solidFill>
            <a:miter lim="800000"/>
            <a:headEnd/>
            <a:tailEnd/>
          </a:ln>
          <a:extLst>
            <a:ext uri="{909E8E84-426E-40DD-AFC4-6F175D3DCCD1}">
              <a14:hiddenFill xmlns:a14="http://schemas.microsoft.com/office/drawing/2010/main">
                <a:solidFill>
                  <a:srgbClr val="FFFFFF"/>
                </a:solidFill>
              </a14:hiddenFill>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000" dirty="0">
                <a:solidFill>
                  <a:srgbClr val="221304"/>
                </a:solidFill>
              </a:rPr>
              <a:t>ITM352</a:t>
            </a:r>
            <a:br>
              <a:rPr lang="en-GB" altLang="en-US" sz="4000" dirty="0">
                <a:solidFill>
                  <a:srgbClr val="221304"/>
                </a:solidFill>
              </a:rPr>
            </a:br>
            <a:br>
              <a:rPr lang="en-GB" altLang="en-US" sz="4000" dirty="0">
                <a:solidFill>
                  <a:srgbClr val="221304"/>
                </a:solidFill>
              </a:rPr>
            </a:br>
            <a:r>
              <a:rPr lang="en-GB" altLang="en-US" sz="4000" dirty="0">
                <a:solidFill>
                  <a:srgbClr val="221304"/>
                </a:solidFill>
              </a:rPr>
              <a:t>Web Applications Programming and Information Systems Technologies</a:t>
            </a:r>
            <a:br>
              <a:rPr lang="en-GB" altLang="en-US" sz="4000" dirty="0">
                <a:solidFill>
                  <a:srgbClr val="221304"/>
                </a:solidFill>
              </a:rPr>
            </a:br>
            <a:endParaRPr lang="en-GB" altLang="en-US" sz="4000" dirty="0">
              <a:solidFill>
                <a:srgbClr val="221304"/>
              </a:solidFill>
            </a:endParaRPr>
          </a:p>
        </p:txBody>
      </p:sp>
      <mc:AlternateContent xmlns:mc="http://schemas.openxmlformats.org/markup-compatibility/2006">
        <mc:Choice xmlns:pslz="http://schemas.microsoft.com/office/powerpoint/2016/slidezoom" Requires="pslz">
          <p:graphicFrame>
            <p:nvGraphicFramePr>
              <p:cNvPr id="3" name="Slide Zoom 2">
                <a:extLst>
                  <a:ext uri="{FF2B5EF4-FFF2-40B4-BE49-F238E27FC236}">
                    <a16:creationId xmlns:a16="http://schemas.microsoft.com/office/drawing/2014/main" id="{708C8A3B-D22A-4ED8-985E-F187F573ADB4}"/>
                  </a:ext>
                </a:extLst>
              </p:cNvPr>
              <p:cNvGraphicFramePr>
                <a:graphicFrameLocks noChangeAspect="1"/>
              </p:cNvGraphicFramePr>
              <p:nvPr>
                <p:extLst>
                  <p:ext uri="{D42A27DB-BD31-4B8C-83A1-F6EECF244321}">
                    <p14:modId xmlns:p14="http://schemas.microsoft.com/office/powerpoint/2010/main" val="2210231124"/>
                  </p:ext>
                </p:extLst>
              </p:nvPr>
            </p:nvGraphicFramePr>
            <p:xfrm>
              <a:off x="-2745889" y="-158551"/>
              <a:ext cx="2286000" cy="1714500"/>
            </p:xfrm>
            <a:graphic>
              <a:graphicData uri="http://schemas.microsoft.com/office/powerpoint/2016/slidezoom">
                <pslz:sldZm>
                  <pslz:sldZmObj sldId="256" cId="0">
                    <pslz:zmPr id="{9B1B068F-7B9C-4F82-B62E-3AA0A3D475EB}" returnToParent="0" transitionDur="1000">
                      <p166:blipFill xmlns:p166="http://schemas.microsoft.com/office/powerpoint/2016/6/main">
                        <a:blip r:embed="rId3"/>
                        <a:stretch>
                          <a:fillRect/>
                        </a:stretch>
                      </p166:blipFill>
                      <p166:spPr xmlns:p166="http://schemas.microsoft.com/office/powerpoint/2016/6/main">
                        <a:xfrm>
                          <a:off x="0" y="0"/>
                          <a:ext cx="2286000" cy="1714500"/>
                        </a:xfrm>
                        <a:prstGeom prst="rect">
                          <a:avLst/>
                        </a:prstGeom>
                        <a:ln w="3175">
                          <a:solidFill>
                            <a:prstClr val="ltGray"/>
                          </a:solidFill>
                        </a:ln>
                      </p166:spPr>
                    </pslz:zmPr>
                  </pslz:sldZmObj>
                </pslz:sldZm>
              </a:graphicData>
            </a:graphic>
          </p:graphicFrame>
        </mc:Choice>
        <mc:Fallback>
          <p:pic>
            <p:nvPicPr>
              <p:cNvPr id="3" name="Slide Zoom 2">
                <a:hlinkClick r:id="rId4" action="ppaction://hlinksldjump"/>
                <a:extLst>
                  <a:ext uri="{FF2B5EF4-FFF2-40B4-BE49-F238E27FC236}">
                    <a16:creationId xmlns:a16="http://schemas.microsoft.com/office/drawing/2014/main" id="{708C8A3B-D22A-4ED8-985E-F187F573ADB4}"/>
                  </a:ext>
                </a:extLst>
              </p:cNvPr>
              <p:cNvPicPr>
                <a:picLocks noGrp="1" noRot="1" noChangeAspect="1" noMove="1" noResize="1" noEditPoints="1" noAdjustHandles="1" noChangeArrowheads="1" noChangeShapeType="1"/>
              </p:cNvPicPr>
              <p:nvPr/>
            </p:nvPicPr>
            <p:blipFill>
              <a:blip r:embed="rId3"/>
              <a:stretch>
                <a:fillRect/>
              </a:stretch>
            </p:blipFill>
            <p:spPr>
              <a:xfrm>
                <a:off x="-2745889" y="-158551"/>
                <a:ext cx="2286000" cy="1714500"/>
              </a:xfrm>
              <a:prstGeom prst="rect">
                <a:avLst/>
              </a:prstGeom>
              <a:ln w="3175">
                <a:solidFill>
                  <a:prstClr val="ltGray"/>
                </a:solidFill>
              </a:ln>
            </p:spPr>
          </p:pic>
        </mc:Fallback>
      </mc:AlternateContent>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dirty="0"/>
              <a:t>Stages of Programming Skill</a:t>
            </a:r>
          </a:p>
        </p:txBody>
      </p:sp>
      <p:pic>
        <p:nvPicPr>
          <p:cNvPr id="1026" name="Picture 2" descr="software development cog skill levels">
            <a:extLst>
              <a:ext uri="{FF2B5EF4-FFF2-40B4-BE49-F238E27FC236}">
                <a16:creationId xmlns:a16="http://schemas.microsoft.com/office/drawing/2014/main" id="{BCEECB09-0E2D-4EB7-9140-4895F62CD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47800"/>
            <a:ext cx="8514030" cy="35242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CB72990-FEE6-4120-AA4F-0B4BF7DFE8D5}"/>
              </a:ext>
            </a:extLst>
          </p:cNvPr>
          <p:cNvPicPr>
            <a:picLocks noChangeAspect="1"/>
          </p:cNvPicPr>
          <p:nvPr/>
        </p:nvPicPr>
        <p:blipFill>
          <a:blip r:embed="rId3"/>
          <a:stretch>
            <a:fillRect/>
          </a:stretch>
        </p:blipFill>
        <p:spPr>
          <a:xfrm>
            <a:off x="5460999" y="3039533"/>
            <a:ext cx="466725" cy="542925"/>
          </a:xfrm>
          <a:prstGeom prst="rect">
            <a:avLst/>
          </a:prstGeom>
        </p:spPr>
      </p:pic>
      <p:sp>
        <p:nvSpPr>
          <p:cNvPr id="8" name="TextBox 7">
            <a:extLst>
              <a:ext uri="{FF2B5EF4-FFF2-40B4-BE49-F238E27FC236}">
                <a16:creationId xmlns:a16="http://schemas.microsoft.com/office/drawing/2014/main" id="{A1A04418-4ABF-471E-A771-3A3A11614BDB}"/>
              </a:ext>
            </a:extLst>
          </p:cNvPr>
          <p:cNvSpPr txBox="1"/>
          <p:nvPr/>
        </p:nvSpPr>
        <p:spPr>
          <a:xfrm>
            <a:off x="1066800" y="4572000"/>
            <a:ext cx="6400800" cy="1446550"/>
          </a:xfrm>
          <a:prstGeom prst="rect">
            <a:avLst/>
          </a:prstGeom>
          <a:noFill/>
        </p:spPr>
        <p:txBody>
          <a:bodyPr wrap="square" rtlCol="0">
            <a:spAutoFit/>
          </a:bodyPr>
          <a:lstStyle/>
          <a:p>
            <a:pPr marL="342900" indent="-342900">
              <a:buFont typeface="Arial" panose="020B0604020202020204" pitchFamily="34" charset="0"/>
              <a:buChar char="•"/>
            </a:pPr>
            <a:r>
              <a:rPr lang="en-US" sz="1800" dirty="0">
                <a:solidFill>
                  <a:schemeClr val="tx1"/>
                </a:solidFill>
              </a:rPr>
              <a:t>Your programming skill will increase with the effort you put in</a:t>
            </a:r>
          </a:p>
          <a:p>
            <a:pPr marL="1028700" lvl="1">
              <a:buFontTx/>
              <a:buChar char="-"/>
            </a:pPr>
            <a:r>
              <a:rPr lang="en-US" sz="1400" dirty="0">
                <a:solidFill>
                  <a:schemeClr val="tx1"/>
                </a:solidFill>
              </a:rPr>
              <a:t>It will not be quick</a:t>
            </a:r>
          </a:p>
          <a:p>
            <a:pPr marL="1028700" lvl="1">
              <a:buFontTx/>
              <a:buChar char="-"/>
            </a:pPr>
            <a:r>
              <a:rPr lang="en-US" sz="1400" dirty="0">
                <a:solidFill>
                  <a:schemeClr val="tx1"/>
                </a:solidFill>
              </a:rPr>
              <a:t>It will not be “linear”</a:t>
            </a:r>
          </a:p>
          <a:p>
            <a:pPr marL="1028700" lvl="1">
              <a:buFontTx/>
              <a:buChar char="-"/>
            </a:pPr>
            <a:r>
              <a:rPr lang="en-US" sz="1400" dirty="0">
                <a:solidFill>
                  <a:schemeClr val="tx1"/>
                </a:solidFill>
              </a:rPr>
              <a:t>You will hit walls and plateaus</a:t>
            </a:r>
          </a:p>
          <a:p>
            <a:pPr marL="1028700" lvl="1">
              <a:buFontTx/>
              <a:buChar char="-"/>
            </a:pPr>
            <a:r>
              <a:rPr lang="en-US" sz="1400" dirty="0">
                <a:solidFill>
                  <a:schemeClr val="tx1"/>
                </a:solidFill>
              </a:rPr>
              <a:t>It will rarely feel easy, you will always feel you need to know more</a:t>
            </a:r>
          </a:p>
          <a:p>
            <a:pPr marL="1028700" lvl="1">
              <a:buFontTx/>
              <a:buChar char="-"/>
            </a:pPr>
            <a:r>
              <a:rPr lang="en-US" sz="1400" dirty="0">
                <a:solidFill>
                  <a:schemeClr val="tx1"/>
                </a:solidFill>
              </a:rPr>
              <a:t>You will go from not-able to able without even realizing it</a:t>
            </a:r>
          </a:p>
        </p:txBody>
      </p:sp>
    </p:spTree>
    <p:extLst>
      <p:ext uri="{BB962C8B-B14F-4D97-AF65-F5344CB8AC3E}">
        <p14:creationId xmlns:p14="http://schemas.microsoft.com/office/powerpoint/2010/main" val="113729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a:extLst>
              <a:ext uri="{FF2B5EF4-FFF2-40B4-BE49-F238E27FC236}">
                <a16:creationId xmlns:a16="http://schemas.microsoft.com/office/drawing/2014/main" id="{420480CA-52C3-4BF2-90E8-2F167E6FBD84}"/>
              </a:ext>
            </a:extLst>
          </p:cNvPr>
          <p:cNvSpPr txBox="1">
            <a:spLocks noChangeArrowheads="1"/>
          </p:cNvSpPr>
          <p:nvPr/>
        </p:nvSpPr>
        <p:spPr bwMode="auto">
          <a:xfrm>
            <a:off x="504173"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Will We Do?</a:t>
            </a:r>
          </a:p>
        </p:txBody>
      </p:sp>
      <p:sp>
        <p:nvSpPr>
          <p:cNvPr id="6146" name="Text Box 2">
            <a:extLst>
              <a:ext uri="{FF2B5EF4-FFF2-40B4-BE49-F238E27FC236}">
                <a16:creationId xmlns:a16="http://schemas.microsoft.com/office/drawing/2014/main" id="{03EBA158-CC57-4F16-9880-F072DB475936}"/>
              </a:ext>
            </a:extLst>
          </p:cNvPr>
          <p:cNvSpPr txBox="1">
            <a:spLocks noChangeArrowheads="1"/>
          </p:cNvSpPr>
          <p:nvPr/>
        </p:nvSpPr>
        <p:spPr bwMode="auto">
          <a:xfrm>
            <a:off x="571500" y="1447800"/>
            <a:ext cx="8001000"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marL="457200" indent="-457200">
              <a:spcBef>
                <a:spcPts val="800"/>
              </a:spcBef>
              <a:buClr>
                <a:srgbClr val="000000"/>
              </a:buClr>
              <a:buSzPct val="100000"/>
              <a:buFont typeface="Arial" panose="020B0604020202020204" pitchFamily="34" charset="0"/>
              <a:buChar char="•"/>
              <a:defRPr/>
            </a:pPr>
            <a:r>
              <a:rPr lang="en-GB" altLang="en-US" sz="2000" dirty="0">
                <a:solidFill>
                  <a:srgbClr val="000000"/>
                </a:solidFill>
              </a:rPr>
              <a:t>You will work very hard to obtain programming web application competency in an MIS context (not ICS).</a:t>
            </a:r>
          </a:p>
          <a:p>
            <a:pPr marL="1085850" lvl="1" indent="-342900">
              <a:spcBef>
                <a:spcPts val="800"/>
              </a:spcBef>
              <a:buClr>
                <a:srgbClr val="000000"/>
              </a:buClr>
              <a:buSzPct val="100000"/>
              <a:buFontTx/>
              <a:buChar char="-"/>
              <a:defRPr/>
            </a:pPr>
            <a:r>
              <a:rPr lang="en-GB" altLang="en-US" sz="1600" dirty="0">
                <a:solidFill>
                  <a:srgbClr val="000000"/>
                </a:solidFill>
              </a:rPr>
              <a:t>Constructing web applications such as e-commerce systems</a:t>
            </a:r>
          </a:p>
          <a:p>
            <a:pPr marL="1085850" lvl="1" indent="-342900">
              <a:spcBef>
                <a:spcPts val="800"/>
              </a:spcBef>
              <a:buClr>
                <a:srgbClr val="000000"/>
              </a:buClr>
              <a:buSzPct val="100000"/>
              <a:buFontTx/>
              <a:buChar char="-"/>
              <a:defRPr/>
            </a:pPr>
            <a:r>
              <a:rPr lang="en-GB" altLang="en-US" sz="1600" dirty="0">
                <a:solidFill>
                  <a:srgbClr val="000000"/>
                </a:solidFill>
              </a:rPr>
              <a:t>Only an example of MIS programming that is compatible with your business focus</a:t>
            </a:r>
          </a:p>
          <a:p>
            <a:pPr marL="1085850" lvl="1" indent="-342900">
              <a:spcBef>
                <a:spcPts val="800"/>
              </a:spcBef>
              <a:buClr>
                <a:srgbClr val="000000"/>
              </a:buClr>
              <a:buSzPct val="100000"/>
              <a:buFontTx/>
              <a:buChar char="-"/>
              <a:defRPr/>
            </a:pPr>
            <a:r>
              <a:rPr lang="en-GB" altLang="en-US" sz="1600" i="1" dirty="0">
                <a:solidFill>
                  <a:srgbClr val="000000"/>
                </a:solidFill>
              </a:rPr>
              <a:t>Front-end</a:t>
            </a:r>
            <a:r>
              <a:rPr lang="en-GB" altLang="en-US" sz="1600" dirty="0">
                <a:solidFill>
                  <a:srgbClr val="000000"/>
                </a:solidFill>
              </a:rPr>
              <a:t> </a:t>
            </a:r>
            <a:r>
              <a:rPr lang="en-GB" altLang="en-US" sz="1600" i="1" dirty="0">
                <a:solidFill>
                  <a:srgbClr val="000000"/>
                </a:solidFill>
              </a:rPr>
              <a:t>applications</a:t>
            </a:r>
            <a:r>
              <a:rPr lang="en-GB" altLang="en-US" sz="1600" dirty="0">
                <a:solidFill>
                  <a:srgbClr val="000000"/>
                </a:solidFill>
              </a:rPr>
              <a:t> “client-side” development with HTML, CSS, </a:t>
            </a:r>
            <a:r>
              <a:rPr lang="en-GB" altLang="en-US" sz="1600" dirty="0" err="1">
                <a:solidFill>
                  <a:srgbClr val="000000"/>
                </a:solidFill>
              </a:rPr>
              <a:t>Javascript</a:t>
            </a:r>
            <a:endParaRPr lang="en-GB" altLang="en-US" sz="1600" dirty="0">
              <a:solidFill>
                <a:srgbClr val="000000"/>
              </a:solidFill>
            </a:endParaRPr>
          </a:p>
          <a:p>
            <a:pPr marL="1085850" lvl="1" indent="-342900">
              <a:spcBef>
                <a:spcPts val="800"/>
              </a:spcBef>
              <a:buClr>
                <a:srgbClr val="000000"/>
              </a:buClr>
              <a:buSzPct val="100000"/>
              <a:buFontTx/>
              <a:buChar char="-"/>
              <a:defRPr/>
            </a:pPr>
            <a:r>
              <a:rPr lang="en-GB" altLang="en-US" sz="1600" i="1" dirty="0">
                <a:solidFill>
                  <a:srgbClr val="000000"/>
                </a:solidFill>
              </a:rPr>
              <a:t>Back-end</a:t>
            </a:r>
            <a:r>
              <a:rPr lang="en-GB" altLang="en-US" sz="1600" dirty="0">
                <a:solidFill>
                  <a:srgbClr val="000000"/>
                </a:solidFill>
              </a:rPr>
              <a:t> </a:t>
            </a:r>
            <a:r>
              <a:rPr lang="en-GB" altLang="en-US" sz="1600" i="1" dirty="0">
                <a:solidFill>
                  <a:srgbClr val="000000"/>
                </a:solidFill>
              </a:rPr>
              <a:t>services</a:t>
            </a:r>
            <a:r>
              <a:rPr lang="en-GB" altLang="en-US" sz="1600" dirty="0">
                <a:solidFill>
                  <a:srgbClr val="000000"/>
                </a:solidFill>
              </a:rPr>
              <a:t> “server-side” dev with </a:t>
            </a:r>
            <a:r>
              <a:rPr lang="en-GB" altLang="en-US" sz="1600" dirty="0" err="1">
                <a:solidFill>
                  <a:srgbClr val="000000"/>
                </a:solidFill>
              </a:rPr>
              <a:t>Javascript</a:t>
            </a:r>
            <a:r>
              <a:rPr lang="en-GB" altLang="en-US" sz="1600" dirty="0">
                <a:solidFill>
                  <a:srgbClr val="000000"/>
                </a:solidFill>
              </a:rPr>
              <a:t> and Node.js </a:t>
            </a:r>
          </a:p>
          <a:p>
            <a:pPr marL="342900" indent="-342900">
              <a:spcBef>
                <a:spcPts val="800"/>
              </a:spcBef>
              <a:buClr>
                <a:srgbClr val="000000"/>
              </a:buClr>
              <a:buSzPct val="100000"/>
              <a:buFont typeface="Arial" panose="020B0604020202020204" pitchFamily="34" charset="0"/>
              <a:buChar char="•"/>
              <a:defRPr/>
            </a:pPr>
            <a:r>
              <a:rPr lang="en-GB" altLang="en-US" sz="2000" dirty="0">
                <a:solidFill>
                  <a:srgbClr val="000000"/>
                </a:solidFill>
              </a:rPr>
              <a:t>All good stuff, but the focus is on MIS programming skill and technology management</a:t>
            </a:r>
          </a:p>
          <a:p>
            <a:pPr marL="1085850" lvl="1" indent="-342900">
              <a:spcBef>
                <a:spcPts val="800"/>
              </a:spcBef>
              <a:buClr>
                <a:srgbClr val="000000"/>
              </a:buClr>
              <a:buSzPct val="100000"/>
              <a:buFontTx/>
              <a:buChar char="-"/>
              <a:defRPr/>
            </a:pPr>
            <a:r>
              <a:rPr lang="en-GB" altLang="en-US" sz="1600" dirty="0">
                <a:solidFill>
                  <a:srgbClr val="000000"/>
                </a:solidFill>
              </a:rPr>
              <a:t>The aim is to get you on a path as a “</a:t>
            </a:r>
            <a:r>
              <a:rPr lang="en-GB" altLang="en-US" sz="1600" b="1" dirty="0">
                <a:solidFill>
                  <a:srgbClr val="000000"/>
                </a:solidFill>
              </a:rPr>
              <a:t>technologist</a:t>
            </a:r>
            <a:r>
              <a:rPr lang="en-GB" altLang="en-US" sz="1600" dirty="0">
                <a:solidFill>
                  <a:srgbClr val="000000"/>
                </a:solidFill>
              </a:rPr>
              <a:t>”,  particular technologies, frameworks, programming languages, etc. are just tools to help achieve business IS goals and capability</a:t>
            </a:r>
          </a:p>
          <a:p>
            <a:pPr marL="1085850" lvl="1" indent="-342900">
              <a:spcBef>
                <a:spcPts val="800"/>
              </a:spcBef>
              <a:buClr>
                <a:srgbClr val="000000"/>
              </a:buClr>
              <a:buSzPct val="100000"/>
              <a:buFontTx/>
              <a:buChar char="-"/>
              <a:defRPr/>
            </a:pPr>
            <a:r>
              <a:rPr lang="en-GB" altLang="en-US" sz="1600" dirty="0">
                <a:solidFill>
                  <a:srgbClr val="000000"/>
                </a:solidFill>
              </a:rPr>
              <a:t>We will frequently discuss technology issues </a:t>
            </a:r>
            <a:r>
              <a:rPr lang="en-GB" altLang="en-US" sz="1600" i="1" dirty="0">
                <a:solidFill>
                  <a:srgbClr val="000000"/>
                </a:solidFill>
              </a:rPr>
              <a:t>beyond</a:t>
            </a:r>
            <a:r>
              <a:rPr lang="en-GB" altLang="en-US" sz="1600" dirty="0">
                <a:solidFill>
                  <a:srgbClr val="000000"/>
                </a:solidFill>
              </a:rPr>
              <a:t> programming such as good/poor system design, buy or build?, requirements management, etc.</a:t>
            </a:r>
          </a:p>
          <a:p>
            <a:pPr lvl="1" indent="0">
              <a:spcBef>
                <a:spcPts val="800"/>
              </a:spcBef>
              <a:buClr>
                <a:srgbClr val="000000"/>
              </a:buClr>
              <a:buSzPct val="100000"/>
              <a:defRPr/>
            </a:pPr>
            <a:endParaRPr lang="en-GB" altLang="en-US" sz="2000" dirty="0">
              <a:solidFill>
                <a:srgbClr val="000000"/>
              </a:solidFill>
            </a:endParaRPr>
          </a:p>
        </p:txBody>
      </p:sp>
    </p:spTree>
    <p:extLst>
      <p:ext uri="{BB962C8B-B14F-4D97-AF65-F5344CB8AC3E}">
        <p14:creationId xmlns:p14="http://schemas.microsoft.com/office/powerpoint/2010/main" val="285140257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F430-3008-B544-8F15-63049D70B25D}"/>
              </a:ext>
            </a:extLst>
          </p:cNvPr>
          <p:cNvSpPr>
            <a:spLocks noGrp="1"/>
          </p:cNvSpPr>
          <p:nvPr>
            <p:ph type="title"/>
          </p:nvPr>
        </p:nvSpPr>
        <p:spPr/>
        <p:txBody>
          <a:bodyPr/>
          <a:lstStyle/>
          <a:p>
            <a:r>
              <a:rPr lang="en-US" dirty="0" err="1"/>
              <a:t>Javascript</a:t>
            </a:r>
            <a:r>
              <a:rPr lang="en-US" dirty="0"/>
              <a:t> and Node.js</a:t>
            </a:r>
          </a:p>
        </p:txBody>
      </p:sp>
      <p:sp>
        <p:nvSpPr>
          <p:cNvPr id="3" name="Content Placeholder 2">
            <a:extLst>
              <a:ext uri="{FF2B5EF4-FFF2-40B4-BE49-F238E27FC236}">
                <a16:creationId xmlns:a16="http://schemas.microsoft.com/office/drawing/2014/main" id="{60D8DE49-183E-DF40-99EA-D13F37C7DF77}"/>
              </a:ext>
            </a:extLst>
          </p:cNvPr>
          <p:cNvSpPr>
            <a:spLocks noGrp="1"/>
          </p:cNvSpPr>
          <p:nvPr>
            <p:ph idx="1"/>
          </p:nvPr>
        </p:nvSpPr>
        <p:spPr>
          <a:xfrm>
            <a:off x="533400" y="1379537"/>
            <a:ext cx="7766050" cy="4259263"/>
          </a:xfrm>
        </p:spPr>
        <p:txBody>
          <a:bodyPr/>
          <a:lstStyle/>
          <a:p>
            <a:pPr marL="457200" indent="-457200">
              <a:buFont typeface="Arial" panose="020B0604020202020204" pitchFamily="34" charset="0"/>
              <a:buChar char="•"/>
            </a:pPr>
            <a:r>
              <a:rPr lang="en-US" dirty="0"/>
              <a:t>You will be learning </a:t>
            </a:r>
            <a:r>
              <a:rPr lang="en-US" dirty="0" err="1"/>
              <a:t>Javascript</a:t>
            </a:r>
            <a:r>
              <a:rPr lang="en-US" dirty="0"/>
              <a:t> and Node.js </a:t>
            </a:r>
          </a:p>
          <a:p>
            <a:pPr lvl="1" indent="-342900">
              <a:buFontTx/>
              <a:buChar char="-"/>
            </a:pPr>
            <a:r>
              <a:rPr lang="en-US" sz="2400" dirty="0"/>
              <a:t>The leading edge of web application technologies </a:t>
            </a:r>
          </a:p>
          <a:p>
            <a:pPr lvl="1" indent="-342900">
              <a:buFontTx/>
              <a:buChar char="-"/>
            </a:pPr>
            <a:r>
              <a:rPr lang="en-US" sz="2400" dirty="0"/>
              <a:t>10,000’s of available components, frameworks, and microservices!</a:t>
            </a:r>
          </a:p>
          <a:p>
            <a:pPr lvl="1" indent="-342900">
              <a:buFontTx/>
              <a:buChar char="-"/>
            </a:pPr>
            <a:r>
              <a:rPr lang="en-US" sz="2400" dirty="0">
                <a:hlinkClick r:id="rId2"/>
              </a:rPr>
              <a:t>https://medium.mybridge.co/45-amazing-node-js-open-source-for-the-past-year-v-2019-c774d750e925</a:t>
            </a:r>
            <a:endParaRPr lang="en-US" sz="2400" dirty="0"/>
          </a:p>
          <a:p>
            <a:pPr lvl="1" indent="-342900">
              <a:buFontTx/>
              <a:buChar char="-"/>
            </a:pPr>
            <a:r>
              <a:rPr lang="en-US" sz="2400" dirty="0">
                <a:hlinkClick r:id="rId3"/>
              </a:rPr>
              <a:t>https://www.javascripting.com/</a:t>
            </a:r>
            <a:endParaRPr lang="en-US" sz="2400" dirty="0"/>
          </a:p>
          <a:p>
            <a:pPr marL="457200" indent="-457200">
              <a:buFont typeface="Arial" panose="020B0604020202020204" pitchFamily="34" charset="0"/>
              <a:buChar char="•"/>
            </a:pPr>
            <a:r>
              <a:rPr lang="en-US" dirty="0"/>
              <a:t>You can build totally awesome things</a:t>
            </a:r>
          </a:p>
          <a:p>
            <a:pPr marL="857250" lvl="1" indent="-457200">
              <a:buFontTx/>
              <a:buChar char="-"/>
            </a:pPr>
            <a:r>
              <a:rPr lang="en-US" dirty="0">
                <a:hlinkClick r:id="rId4"/>
              </a:rPr>
              <a:t>https://blog.teamtreehouse.com/7-awesome-things-can-build-node-js</a:t>
            </a:r>
            <a:endParaRPr lang="en-US" dirty="0"/>
          </a:p>
        </p:txBody>
      </p:sp>
    </p:spTree>
    <p:extLst>
      <p:ext uri="{BB962C8B-B14F-4D97-AF65-F5344CB8AC3E}">
        <p14:creationId xmlns:p14="http://schemas.microsoft.com/office/powerpoint/2010/main" val="61380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a:extLst>
              <a:ext uri="{FF2B5EF4-FFF2-40B4-BE49-F238E27FC236}">
                <a16:creationId xmlns:a16="http://schemas.microsoft.com/office/drawing/2014/main" id="{B0D717F1-2BFC-45D1-936C-8D501165A4A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This is Education, not “Training”</a:t>
            </a:r>
          </a:p>
        </p:txBody>
      </p:sp>
      <p:sp>
        <p:nvSpPr>
          <p:cNvPr id="14339" name="Text Box 2">
            <a:extLst>
              <a:ext uri="{FF2B5EF4-FFF2-40B4-BE49-F238E27FC236}">
                <a16:creationId xmlns:a16="http://schemas.microsoft.com/office/drawing/2014/main" id="{7EF8C75C-A097-4B21-B2D2-77B7166A7AE8}"/>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600"/>
              </a:spcBef>
              <a:buSzPct val="85000"/>
              <a:buFont typeface="Monotype Sorts" charset="2"/>
              <a:buChar char=""/>
            </a:pPr>
            <a:r>
              <a:rPr lang="en-GB" altLang="en-US" sz="2000" dirty="0">
                <a:solidFill>
                  <a:srgbClr val="000000"/>
                </a:solidFill>
              </a:rPr>
              <a:t>This is </a:t>
            </a:r>
            <a:r>
              <a:rPr lang="en-GB" altLang="en-US" sz="2000" u="sng" dirty="0">
                <a:solidFill>
                  <a:srgbClr val="000000"/>
                </a:solidFill>
              </a:rPr>
              <a:t>not</a:t>
            </a:r>
            <a:r>
              <a:rPr lang="en-GB" altLang="en-US" sz="2000" dirty="0">
                <a:solidFill>
                  <a:srgbClr val="000000"/>
                </a:solidFill>
              </a:rPr>
              <a:t> a follow-the-steps or </a:t>
            </a:r>
            <a:r>
              <a:rPr lang="en-GB" altLang="en-US" sz="2000" u="sng" dirty="0">
                <a:solidFill>
                  <a:srgbClr val="000000"/>
                </a:solidFill>
              </a:rPr>
              <a:t>memorize</a:t>
            </a:r>
            <a:r>
              <a:rPr lang="en-GB" altLang="en-US" sz="2000" dirty="0">
                <a:solidFill>
                  <a:srgbClr val="000000"/>
                </a:solidFill>
              </a:rPr>
              <a:t> this stuff course. </a:t>
            </a:r>
          </a:p>
          <a:p>
            <a:pPr lvl="1">
              <a:lnSpc>
                <a:spcPct val="90000"/>
              </a:lnSpc>
              <a:spcBef>
                <a:spcPts val="600"/>
              </a:spcBef>
              <a:buSzPct val="85000"/>
              <a:buFont typeface="Monotype Sorts" charset="2"/>
              <a:buChar char=""/>
            </a:pPr>
            <a:r>
              <a:rPr lang="en-GB" altLang="en-US" sz="1800" i="1" dirty="0">
                <a:solidFill>
                  <a:srgbClr val="000000"/>
                </a:solidFill>
              </a:rPr>
              <a:t>You strive for fundamental understanding and insight</a:t>
            </a:r>
          </a:p>
          <a:p>
            <a:pPr>
              <a:lnSpc>
                <a:spcPct val="90000"/>
              </a:lnSpc>
              <a:spcBef>
                <a:spcPts val="600"/>
              </a:spcBef>
              <a:buSzPct val="85000"/>
              <a:buFont typeface="Monotype Sorts" charset="2"/>
              <a:buChar char=""/>
            </a:pPr>
            <a:r>
              <a:rPr lang="en-GB" altLang="en-US" sz="2000" dirty="0">
                <a:solidFill>
                  <a:srgbClr val="000000"/>
                </a:solidFill>
              </a:rPr>
              <a:t>We are trying to </a:t>
            </a:r>
            <a:r>
              <a:rPr lang="en-US" altLang="en-US" sz="2000" u="sng" dirty="0">
                <a:solidFill>
                  <a:srgbClr val="000000"/>
                </a:solidFill>
              </a:rPr>
              <a:t>build</a:t>
            </a:r>
            <a:r>
              <a:rPr lang="en-US" altLang="en-US" sz="2000" dirty="0">
                <a:solidFill>
                  <a:srgbClr val="000000"/>
                </a:solidFill>
              </a:rPr>
              <a:t> your </a:t>
            </a:r>
            <a:r>
              <a:rPr lang="en-US" altLang="en-US" sz="2000" u="sng" dirty="0">
                <a:solidFill>
                  <a:srgbClr val="000000"/>
                </a:solidFill>
              </a:rPr>
              <a:t>technical problem solving </a:t>
            </a:r>
            <a:r>
              <a:rPr lang="en-US" altLang="en-US" sz="2000" dirty="0">
                <a:solidFill>
                  <a:srgbClr val="000000"/>
                </a:solidFill>
              </a:rPr>
              <a:t>skills. </a:t>
            </a:r>
          </a:p>
          <a:p>
            <a:pPr lvl="1">
              <a:lnSpc>
                <a:spcPct val="90000"/>
              </a:lnSpc>
              <a:spcBef>
                <a:spcPts val="600"/>
              </a:spcBef>
              <a:buSzPct val="85000"/>
              <a:buFont typeface="Monotype Sorts" charset="2"/>
              <a:buChar char=""/>
            </a:pPr>
            <a:r>
              <a:rPr lang="en-US" altLang="en-US" sz="1800" i="1" dirty="0">
                <a:solidFill>
                  <a:srgbClr val="000000"/>
                </a:solidFill>
              </a:rPr>
              <a:t>Not ”how-to” recipes. You rarely see the same problem twice </a:t>
            </a:r>
          </a:p>
          <a:p>
            <a:pPr>
              <a:lnSpc>
                <a:spcPct val="90000"/>
              </a:lnSpc>
              <a:spcBef>
                <a:spcPts val="600"/>
              </a:spcBef>
              <a:buSzPct val="85000"/>
              <a:buFont typeface="Monotype Sorts" charset="2"/>
              <a:buChar char=""/>
            </a:pPr>
            <a:r>
              <a:rPr lang="en-US" altLang="ja-JP" sz="2000" dirty="0">
                <a:solidFill>
                  <a:srgbClr val="000000"/>
                </a:solidFill>
              </a:rPr>
              <a:t>You will </a:t>
            </a:r>
            <a:r>
              <a:rPr lang="en-US" altLang="ja-JP" sz="2000" u="sng" dirty="0">
                <a:solidFill>
                  <a:srgbClr val="000000"/>
                </a:solidFill>
              </a:rPr>
              <a:t>never know enough</a:t>
            </a:r>
            <a:r>
              <a:rPr lang="en-US" altLang="ja-JP" sz="2000" dirty="0">
                <a:solidFill>
                  <a:srgbClr val="000000"/>
                </a:solidFill>
              </a:rPr>
              <a:t>. There’s always something you will now know and things change fast.</a:t>
            </a:r>
          </a:p>
          <a:p>
            <a:pPr lvl="1">
              <a:lnSpc>
                <a:spcPct val="90000"/>
              </a:lnSpc>
              <a:spcBef>
                <a:spcPts val="600"/>
              </a:spcBef>
              <a:buSzPct val="85000"/>
              <a:buFont typeface="Monotype Sorts" charset="2"/>
              <a:buChar char=""/>
            </a:pPr>
            <a:r>
              <a:rPr lang="en-US" altLang="ja-JP" sz="2000" dirty="0">
                <a:solidFill>
                  <a:srgbClr val="000000"/>
                </a:solidFill>
              </a:rPr>
              <a:t> </a:t>
            </a:r>
            <a:r>
              <a:rPr lang="en-US" altLang="en-US" sz="1800" i="1" u="sng" dirty="0">
                <a:solidFill>
                  <a:srgbClr val="000000"/>
                </a:solidFill>
              </a:rPr>
              <a:t>Learn</a:t>
            </a:r>
            <a:r>
              <a:rPr lang="en-US" altLang="en-US" sz="1800" i="1" dirty="0">
                <a:solidFill>
                  <a:srgbClr val="000000"/>
                </a:solidFill>
              </a:rPr>
              <a:t> how to </a:t>
            </a:r>
            <a:r>
              <a:rPr lang="en-US" altLang="en-US" sz="1800" i="1" u="sng" dirty="0">
                <a:solidFill>
                  <a:srgbClr val="000000"/>
                </a:solidFill>
              </a:rPr>
              <a:t>learn</a:t>
            </a:r>
            <a:r>
              <a:rPr lang="en-US" altLang="en-US" sz="1800" i="1" dirty="0">
                <a:solidFill>
                  <a:srgbClr val="000000"/>
                </a:solidFill>
              </a:rPr>
              <a:t> technical stuff fast</a:t>
            </a:r>
            <a:endParaRPr lang="en-US" altLang="en-US" sz="1800" i="1" u="sng" dirty="0">
              <a:solidFill>
                <a:srgbClr val="000000"/>
              </a:solidFill>
            </a:endParaRPr>
          </a:p>
          <a:p>
            <a:pPr lvl="1">
              <a:lnSpc>
                <a:spcPct val="90000"/>
              </a:lnSpc>
              <a:spcBef>
                <a:spcPts val="600"/>
              </a:spcBef>
              <a:buSzPct val="85000"/>
              <a:buFont typeface="Monotype Sorts" charset="2"/>
              <a:buChar char=""/>
            </a:pPr>
            <a:r>
              <a:rPr lang="en-US" altLang="ja-JP" sz="1800" i="1" dirty="0">
                <a:solidFill>
                  <a:srgbClr val="000000"/>
                </a:solidFill>
              </a:rPr>
              <a:t>A </a:t>
            </a:r>
            <a:r>
              <a:rPr lang="en-US" altLang="ja-JP" sz="1800" i="1" u="sng" dirty="0">
                <a:solidFill>
                  <a:srgbClr val="000000"/>
                </a:solidFill>
              </a:rPr>
              <a:t>ton</a:t>
            </a:r>
            <a:r>
              <a:rPr lang="en-US" altLang="ja-JP" sz="1800" i="1" dirty="0">
                <a:solidFill>
                  <a:srgbClr val="000000"/>
                </a:solidFill>
              </a:rPr>
              <a:t> of self-teaching</a:t>
            </a:r>
          </a:p>
          <a:p>
            <a:pPr>
              <a:lnSpc>
                <a:spcPct val="90000"/>
              </a:lnSpc>
              <a:spcBef>
                <a:spcPts val="600"/>
              </a:spcBef>
              <a:buSzPct val="85000"/>
              <a:buFont typeface="Monotype Sorts" charset="2"/>
              <a:buChar char=""/>
            </a:pPr>
            <a:r>
              <a:rPr lang="en-US" altLang="ja-JP" sz="2000" dirty="0">
                <a:solidFill>
                  <a:srgbClr val="000000"/>
                </a:solidFill>
              </a:rPr>
              <a:t>You will always be challenged.</a:t>
            </a:r>
            <a:endParaRPr lang="en-GB" altLang="ja-JP" sz="2000" dirty="0">
              <a:solidFill>
                <a:srgbClr val="000000"/>
              </a:solidFill>
            </a:endParaRPr>
          </a:p>
          <a:p>
            <a:pPr lvl="1">
              <a:lnSpc>
                <a:spcPct val="90000"/>
              </a:lnSpc>
              <a:spcBef>
                <a:spcPts val="500"/>
              </a:spcBef>
              <a:buSzPct val="70000"/>
              <a:buFont typeface="Monotype Sorts" charset="2"/>
              <a:buChar char=""/>
            </a:pPr>
            <a:r>
              <a:rPr lang="en-GB" altLang="en-US" sz="1800" b="1" i="1" dirty="0">
                <a:solidFill>
                  <a:srgbClr val="000000"/>
                </a:solidFill>
              </a:rPr>
              <a:t>Confidence</a:t>
            </a:r>
            <a:r>
              <a:rPr lang="en-GB" altLang="en-US" sz="1800" i="1" dirty="0">
                <a:solidFill>
                  <a:srgbClr val="000000"/>
                </a:solidFill>
              </a:rPr>
              <a:t> is critical</a:t>
            </a:r>
          </a:p>
          <a:p>
            <a:pPr lvl="1">
              <a:lnSpc>
                <a:spcPct val="90000"/>
              </a:lnSpc>
              <a:spcBef>
                <a:spcPts val="500"/>
              </a:spcBef>
              <a:buSzPct val="70000"/>
              <a:buFont typeface="Monotype Sorts" charset="2"/>
              <a:buChar char=""/>
            </a:pPr>
            <a:r>
              <a:rPr lang="en-GB" altLang="en-US" sz="1800" i="1" dirty="0">
                <a:solidFill>
                  <a:srgbClr val="000000"/>
                </a:solidFill>
              </a:rPr>
              <a:t>Technical problem solving is a skill that you get good at only through </a:t>
            </a:r>
            <a:r>
              <a:rPr lang="en-GB" altLang="en-US" sz="1800" b="1" i="1" dirty="0">
                <a:solidFill>
                  <a:srgbClr val="000000"/>
                </a:solidFill>
              </a:rPr>
              <a:t>practice</a:t>
            </a:r>
          </a:p>
          <a:p>
            <a:pPr lvl="1">
              <a:lnSpc>
                <a:spcPct val="90000"/>
              </a:lnSpc>
              <a:spcBef>
                <a:spcPts val="500"/>
              </a:spcBef>
              <a:buSzPct val="70000"/>
              <a:buFont typeface="Monotype Sorts" charset="2"/>
              <a:buChar char=""/>
            </a:pPr>
            <a:r>
              <a:rPr lang="en-GB" altLang="en-US" sz="1800" i="1" dirty="0">
                <a:solidFill>
                  <a:srgbClr val="000000"/>
                </a:solidFill>
              </a:rPr>
              <a:t>Everyone will hit a wall (or many walls) at some point. Realise these are opportunities, not obstacles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a:extLst>
              <a:ext uri="{FF2B5EF4-FFF2-40B4-BE49-F238E27FC236}">
                <a16:creationId xmlns:a16="http://schemas.microsoft.com/office/drawing/2014/main" id="{D91562D8-072D-4095-9AD9-10156A3C0D2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Objectives</a:t>
            </a:r>
          </a:p>
        </p:txBody>
      </p:sp>
      <p:sp>
        <p:nvSpPr>
          <p:cNvPr id="16387" name="Text Box 2">
            <a:extLst>
              <a:ext uri="{FF2B5EF4-FFF2-40B4-BE49-F238E27FC236}">
                <a16:creationId xmlns:a16="http://schemas.microsoft.com/office/drawing/2014/main" id="{A12F9A9C-9FE6-445E-8F60-1B29D111FFF6}"/>
              </a:ext>
            </a:extLst>
          </p:cNvPr>
          <p:cNvSpPr txBox="1">
            <a:spLocks noChangeArrowheads="1"/>
          </p:cNvSpPr>
          <p:nvPr/>
        </p:nvSpPr>
        <p:spPr bwMode="auto">
          <a:xfrm>
            <a:off x="685800" y="1371600"/>
            <a:ext cx="7772400" cy="4627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603250" indent="-6032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1pPr>
            <a:lvl2pPr marL="984250" indent="-527050">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720725" algn="l"/>
                <a:tab pos="1177925" algn="l"/>
                <a:tab pos="1635125" algn="l"/>
                <a:tab pos="2092325" algn="l"/>
                <a:tab pos="2549525" algn="l"/>
                <a:tab pos="3006725" algn="l"/>
                <a:tab pos="3463925" algn="l"/>
                <a:tab pos="3921125" algn="l"/>
                <a:tab pos="4378325" algn="l"/>
                <a:tab pos="4835525" algn="l"/>
                <a:tab pos="5292725" algn="l"/>
                <a:tab pos="5749925" algn="l"/>
                <a:tab pos="6207125" algn="l"/>
                <a:tab pos="6664325" algn="l"/>
                <a:tab pos="7121525" algn="l"/>
                <a:tab pos="7578725" algn="l"/>
                <a:tab pos="8035925" algn="l"/>
                <a:tab pos="8493125" algn="l"/>
                <a:tab pos="8950325" algn="l"/>
                <a:tab pos="94075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25"/>
              </a:spcBef>
              <a:buSzPct val="85000"/>
              <a:buFont typeface="Monotype Sorts" charset="2"/>
              <a:buChar char=""/>
            </a:pPr>
            <a:r>
              <a:rPr lang="en-GB" altLang="en-US" dirty="0">
                <a:solidFill>
                  <a:srgbClr val="000000"/>
                </a:solidFill>
              </a:rPr>
              <a:t>Become familiar with basic programming</a:t>
            </a:r>
          </a:p>
          <a:p>
            <a:pPr lvl="1">
              <a:lnSpc>
                <a:spcPct val="80000"/>
              </a:lnSpc>
              <a:spcBef>
                <a:spcPts val="625"/>
              </a:spcBef>
              <a:buSzPct val="70000"/>
              <a:buFont typeface="Monotype Sorts" charset="2"/>
              <a:buChar char=""/>
            </a:pPr>
            <a:r>
              <a:rPr lang="en-GB" altLang="en-US" sz="2000" i="1" dirty="0">
                <a:solidFill>
                  <a:srgbClr val="000000"/>
                </a:solidFill>
              </a:rPr>
              <a:t>Note: you must demonstrate by the end of the course that you have acquired rudimentary programming skills to be successful in ITM352</a:t>
            </a:r>
          </a:p>
          <a:p>
            <a:pPr marL="457200" lvl="1" indent="0">
              <a:lnSpc>
                <a:spcPct val="80000"/>
              </a:lnSpc>
              <a:spcBef>
                <a:spcPts val="625"/>
              </a:spcBef>
              <a:buSzPct val="70000"/>
            </a:pPr>
            <a:endParaRPr lang="en-GB" altLang="en-US" sz="900" b="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Understand basic systems development concepts, technology solutions, development management</a:t>
            </a:r>
          </a:p>
          <a:p>
            <a:pPr lvl="1">
              <a:lnSpc>
                <a:spcPct val="80000"/>
              </a:lnSpc>
              <a:spcBef>
                <a:spcPts val="625"/>
              </a:spcBef>
              <a:buSzPct val="70000"/>
              <a:buFont typeface="Monotype Sorts" charset="2"/>
              <a:buChar char=""/>
            </a:pPr>
            <a:r>
              <a:rPr lang="en-GB" altLang="en-US" sz="2000" i="1" dirty="0">
                <a:solidFill>
                  <a:srgbClr val="000000"/>
                </a:solidFill>
              </a:rPr>
              <a:t>You will learn more on this in ITM 353</a:t>
            </a:r>
          </a:p>
          <a:p>
            <a:pPr lvl="1">
              <a:lnSpc>
                <a:spcPct val="80000"/>
              </a:lnSpc>
              <a:spcBef>
                <a:spcPts val="625"/>
              </a:spcBef>
              <a:buSzPct val="70000"/>
              <a:buFont typeface="Monotype Sorts" charset="2"/>
              <a:buChar char=""/>
            </a:pPr>
            <a:endParaRPr lang="en-GB" altLang="en-US" sz="1050" i="1" dirty="0">
              <a:solidFill>
                <a:srgbClr val="000000"/>
              </a:solidFill>
            </a:endParaRPr>
          </a:p>
          <a:p>
            <a:pPr>
              <a:lnSpc>
                <a:spcPct val="80000"/>
              </a:lnSpc>
              <a:spcBef>
                <a:spcPts val="725"/>
              </a:spcBef>
              <a:buSzPct val="85000"/>
              <a:buFont typeface="Monotype Sorts" charset="2"/>
              <a:buChar char=""/>
            </a:pPr>
            <a:r>
              <a:rPr lang="en-GB" altLang="en-US" dirty="0">
                <a:solidFill>
                  <a:srgbClr val="000000"/>
                </a:solidFill>
              </a:rPr>
              <a:t>Getting “under the hood” of web applications</a:t>
            </a:r>
          </a:p>
          <a:p>
            <a:pPr lvl="1">
              <a:lnSpc>
                <a:spcPct val="80000"/>
              </a:lnSpc>
              <a:spcBef>
                <a:spcPts val="625"/>
              </a:spcBef>
              <a:buSzPct val="70000"/>
              <a:buFont typeface="Monotype Sorts" charset="2"/>
              <a:buChar char=""/>
            </a:pPr>
            <a:r>
              <a:rPr lang="en-GB" altLang="en-US" sz="2000" i="1" dirty="0">
                <a:solidFill>
                  <a:srgbClr val="000000"/>
                </a:solidFill>
              </a:rPr>
              <a:t>Not just programming, but networks, client-server architectures, components, frameworks, configuration, security, user interface design, database, system quality, match to use, testing, maintenance, …</a:t>
            </a:r>
          </a:p>
          <a:p>
            <a:pPr lvl="1">
              <a:lnSpc>
                <a:spcPct val="80000"/>
              </a:lnSpc>
              <a:spcBef>
                <a:spcPts val="625"/>
              </a:spcBef>
              <a:buSzPct val="70000"/>
              <a:buFont typeface="Monotype Sorts" charset="2"/>
              <a:buChar char=""/>
            </a:pPr>
            <a:r>
              <a:rPr lang="en-GB" altLang="en-US" sz="2000" i="1" dirty="0">
                <a:solidFill>
                  <a:srgbClr val="000000"/>
                </a:solidFill>
              </a:rPr>
              <a:t>You will go into depth for many of these topics in later MIS courses (database -  ITM 354, security - ITM 481)</a:t>
            </a:r>
            <a:endParaRPr lang="en-GB" altLang="en-US" dirty="0">
              <a:solidFill>
                <a:srgbClr val="000000"/>
              </a:solidFill>
            </a:endParaRPr>
          </a:p>
          <a:p>
            <a:pPr marL="0" indent="0">
              <a:lnSpc>
                <a:spcPct val="80000"/>
              </a:lnSpc>
              <a:spcBef>
                <a:spcPts val="625"/>
              </a:spcBef>
              <a:buSzPct val="70000"/>
            </a:pPr>
            <a:endParaRPr lang="en-GB" altLang="en-US" sz="29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a:extLst>
              <a:ext uri="{FF2B5EF4-FFF2-40B4-BE49-F238E27FC236}">
                <a16:creationId xmlns:a16="http://schemas.microsoft.com/office/drawing/2014/main" id="{9FCD7736-8BEA-48A9-8004-4435A6BE93FE}"/>
              </a:ext>
            </a:extLst>
          </p:cNvPr>
          <p:cNvSpPr txBox="1">
            <a:spLocks noChangeArrowheads="1"/>
          </p:cNvSpPr>
          <p:nvPr/>
        </p:nvSpPr>
        <p:spPr bwMode="auto">
          <a:xfrm>
            <a:off x="685800" y="3810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Not-Brief Syllabus</a:t>
            </a:r>
          </a:p>
        </p:txBody>
      </p:sp>
      <p:sp>
        <p:nvSpPr>
          <p:cNvPr id="22531" name="Text Box 2">
            <a:extLst>
              <a:ext uri="{FF2B5EF4-FFF2-40B4-BE49-F238E27FC236}">
                <a16:creationId xmlns:a16="http://schemas.microsoft.com/office/drawing/2014/main" id="{34D93B28-FEFB-4C6D-8243-DCADD73796C2}"/>
              </a:ext>
            </a:extLst>
          </p:cNvPr>
          <p:cNvSpPr txBox="1">
            <a:spLocks noChangeArrowheads="1"/>
          </p:cNvSpPr>
          <p:nvPr/>
        </p:nvSpPr>
        <p:spPr bwMode="auto">
          <a:xfrm>
            <a:off x="190500" y="1524000"/>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700"/>
              </a:spcBef>
            </a:pPr>
            <a:r>
              <a:rPr lang="en-GB" altLang="en-US" sz="2800" dirty="0">
                <a:solidFill>
                  <a:srgbClr val="000000"/>
                </a:solidFill>
              </a:rPr>
              <a:t>See the course website:</a:t>
            </a:r>
          </a:p>
          <a:p>
            <a:pPr>
              <a:lnSpc>
                <a:spcPct val="90000"/>
              </a:lnSpc>
              <a:spcBef>
                <a:spcPts val="700"/>
              </a:spcBef>
            </a:pPr>
            <a:r>
              <a:rPr lang="en-GB" altLang="en-US" sz="2800" dirty="0">
                <a:solidFill>
                  <a:srgbClr val="000000"/>
                </a:solidFill>
                <a:hlinkClick r:id="rId3"/>
              </a:rPr>
              <a:t>https://dport96.github.io/ITM352/schedule/#</a:t>
            </a:r>
            <a:endParaRPr lang="en-GB" altLang="en-US" sz="2800" dirty="0">
              <a:solidFill>
                <a:srgbClr val="000000"/>
              </a:solidFill>
            </a:endParaRPr>
          </a:p>
          <a:p>
            <a:pPr>
              <a:lnSpc>
                <a:spcPct val="90000"/>
              </a:lnSpc>
              <a:spcBef>
                <a:spcPts val="700"/>
              </a:spcBef>
            </a:pPr>
            <a:endParaRPr lang="en-GB" altLang="en-US" sz="2800" dirty="0">
              <a:solidFill>
                <a:srgbClr val="000000"/>
              </a:solidFill>
            </a:endParaRPr>
          </a:p>
          <a:p>
            <a:pPr>
              <a:lnSpc>
                <a:spcPct val="90000"/>
              </a:lnSpc>
              <a:spcBef>
                <a:spcPts val="700"/>
              </a:spcBef>
            </a:pPr>
            <a:r>
              <a:rPr lang="en-GB" altLang="en-US" sz="2800" dirty="0">
                <a:solidFill>
                  <a:srgbClr val="000000"/>
                </a:solidFill>
              </a:rPr>
              <a:t>In particular, pay attention to:</a:t>
            </a:r>
          </a:p>
          <a:p>
            <a:pPr>
              <a:lnSpc>
                <a:spcPct val="90000"/>
              </a:lnSpc>
              <a:spcBef>
                <a:spcPts val="500"/>
              </a:spcBef>
            </a:pPr>
            <a:r>
              <a:rPr lang="en-GB" altLang="en-US" sz="2800" dirty="0">
                <a:solidFill>
                  <a:srgbClr val="000000"/>
                </a:solidFill>
                <a:hlinkClick r:id="rId4"/>
              </a:rPr>
              <a:t>https://dport96.github.io/ITM352/modules/</a:t>
            </a:r>
            <a:endParaRPr lang="en-GB" altLang="en-US" sz="2800" dirty="0">
              <a:solidFill>
                <a:srgbClr val="000000"/>
              </a:solidFill>
            </a:endParaRPr>
          </a:p>
          <a:p>
            <a:pPr>
              <a:lnSpc>
                <a:spcPct val="90000"/>
              </a:lnSpc>
              <a:spcBef>
                <a:spcPts val="500"/>
              </a:spcBef>
            </a:pPr>
            <a:endParaRPr lang="en-GB" altLang="en-US" sz="2000" dirty="0">
              <a:solidFill>
                <a:srgbClr val="000000"/>
              </a:solidFill>
            </a:endParaRPr>
          </a:p>
          <a:p>
            <a:pPr algn="ctr">
              <a:lnSpc>
                <a:spcPct val="90000"/>
              </a:lnSpc>
              <a:spcBef>
                <a:spcPts val="1350"/>
              </a:spcBef>
            </a:pPr>
            <a:endParaRPr lang="en-GB" altLang="en-US" sz="54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1">
            <a:extLst>
              <a:ext uri="{FF2B5EF4-FFF2-40B4-BE49-F238E27FC236}">
                <a16:creationId xmlns:a16="http://schemas.microsoft.com/office/drawing/2014/main" id="{B51AE20E-9B4E-4C4F-9142-6EE75D14110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Requirements</a:t>
            </a:r>
          </a:p>
        </p:txBody>
      </p:sp>
      <p:sp>
        <p:nvSpPr>
          <p:cNvPr id="24579" name="Text Box 2">
            <a:extLst>
              <a:ext uri="{FF2B5EF4-FFF2-40B4-BE49-F238E27FC236}">
                <a16:creationId xmlns:a16="http://schemas.microsoft.com/office/drawing/2014/main" id="{AB05B735-DB42-40F5-8FA8-2C7BB326E99F}"/>
              </a:ext>
            </a:extLst>
          </p:cNvPr>
          <p:cNvSpPr txBox="1">
            <a:spLocks noChangeArrowheads="1"/>
          </p:cNvSpPr>
          <p:nvPr/>
        </p:nvSpPr>
        <p:spPr bwMode="auto">
          <a:xfrm>
            <a:off x="685800" y="12954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sz="2000" dirty="0">
                <a:solidFill>
                  <a:srgbClr val="000000"/>
                </a:solidFill>
              </a:rPr>
              <a:t>Textbooks:</a:t>
            </a:r>
          </a:p>
          <a:p>
            <a:pPr lvl="1">
              <a:lnSpc>
                <a:spcPct val="100000"/>
              </a:lnSpc>
              <a:spcBef>
                <a:spcPts val="600"/>
              </a:spcBef>
              <a:buSzPct val="70000"/>
              <a:buFont typeface="Monotype Sorts" charset="2"/>
              <a:buChar char=""/>
            </a:pPr>
            <a:r>
              <a:rPr lang="en-GB" altLang="en-US" sz="1800" dirty="0">
                <a:solidFill>
                  <a:srgbClr val="000000"/>
                </a:solidFill>
              </a:rPr>
              <a:t>No required book, but some references you will want to use are</a:t>
            </a:r>
          </a:p>
          <a:p>
            <a:pPr marL="457200" lvl="1" indent="0">
              <a:lnSpc>
                <a:spcPct val="100000"/>
              </a:lnSpc>
              <a:spcBef>
                <a:spcPts val="600"/>
              </a:spcBef>
              <a:buSzPct val="70000"/>
            </a:pPr>
            <a:r>
              <a:rPr lang="en-GB" altLang="en-US" sz="1600" dirty="0">
                <a:solidFill>
                  <a:srgbClr val="000000"/>
                </a:solidFill>
                <a:hlinkClick r:id="rId3"/>
              </a:rPr>
              <a:t>https://dport96.github.io/ITM352/morea/010.introduction/reading-references.html</a:t>
            </a:r>
            <a:endParaRPr lang="en-GB" altLang="en-US" sz="1100" dirty="0">
              <a:solidFill>
                <a:srgbClr val="000000"/>
              </a:solidFill>
            </a:endParaRPr>
          </a:p>
          <a:p>
            <a:pPr>
              <a:lnSpc>
                <a:spcPct val="100000"/>
              </a:lnSpc>
              <a:spcBef>
                <a:spcPts val="700"/>
              </a:spcBef>
              <a:buSzPct val="85000"/>
              <a:buFont typeface="Monotype Sorts" charset="2"/>
              <a:buChar char=""/>
            </a:pPr>
            <a:r>
              <a:rPr lang="en-GB" altLang="en-US" sz="2000" dirty="0">
                <a:solidFill>
                  <a:srgbClr val="000000"/>
                </a:solidFill>
              </a:rPr>
              <a:t>Software needed:</a:t>
            </a:r>
          </a:p>
          <a:p>
            <a:pPr lvl="1">
              <a:lnSpc>
                <a:spcPct val="100000"/>
              </a:lnSpc>
              <a:spcBef>
                <a:spcPts val="600"/>
              </a:spcBef>
              <a:buSzPct val="70000"/>
              <a:buFont typeface="Monotype Sorts" charset="2"/>
              <a:buChar char=""/>
            </a:pPr>
            <a:r>
              <a:rPr lang="en-GB" altLang="en-US" sz="1800" dirty="0">
                <a:solidFill>
                  <a:srgbClr val="000000"/>
                </a:solidFill>
              </a:rPr>
              <a:t>Web browser (Chrome preferred but Firefox or Safari are ok)</a:t>
            </a:r>
          </a:p>
          <a:p>
            <a:pPr lvl="1">
              <a:lnSpc>
                <a:spcPct val="100000"/>
              </a:lnSpc>
              <a:spcBef>
                <a:spcPts val="600"/>
              </a:spcBef>
              <a:buSzPct val="70000"/>
              <a:buFont typeface="Monotype Sorts" charset="2"/>
              <a:buChar char=""/>
            </a:pPr>
            <a:r>
              <a:rPr lang="en-GB" altLang="en-US" sz="1800" dirty="0">
                <a:solidFill>
                  <a:srgbClr val="000000"/>
                </a:solidFill>
              </a:rPr>
              <a:t>VS Code (free from Microsoft)</a:t>
            </a:r>
          </a:p>
          <a:p>
            <a:pPr lvl="1">
              <a:lnSpc>
                <a:spcPct val="100000"/>
              </a:lnSpc>
              <a:spcBef>
                <a:spcPts val="600"/>
              </a:spcBef>
              <a:buSzPct val="70000"/>
              <a:buFont typeface="Monotype Sorts" charset="2"/>
              <a:buChar char=""/>
            </a:pPr>
            <a:r>
              <a:rPr lang="en-GB" altLang="en-US" sz="1800" dirty="0">
                <a:solidFill>
                  <a:srgbClr val="000000"/>
                </a:solidFill>
              </a:rPr>
              <a:t>Node.js (free from </a:t>
            </a:r>
            <a:r>
              <a:rPr lang="en-GB" altLang="en-US" sz="1800" dirty="0" err="1">
                <a:solidFill>
                  <a:srgbClr val="000000"/>
                </a:solidFill>
              </a:rPr>
              <a:t>OpenJS</a:t>
            </a:r>
            <a:r>
              <a:rPr lang="en-GB" altLang="en-US" sz="1800" dirty="0">
                <a:solidFill>
                  <a:srgbClr val="000000"/>
                </a:solidFill>
              </a:rPr>
              <a:t> Foundation)</a:t>
            </a:r>
          </a:p>
          <a:p>
            <a:pPr lvl="1">
              <a:lnSpc>
                <a:spcPct val="100000"/>
              </a:lnSpc>
              <a:spcBef>
                <a:spcPts val="600"/>
              </a:spcBef>
              <a:buSzPct val="70000"/>
              <a:buFont typeface="Monotype Sorts" charset="2"/>
              <a:buChar char=""/>
            </a:pPr>
            <a:r>
              <a:rPr lang="en-GB" altLang="en-US" sz="1800" dirty="0" err="1">
                <a:solidFill>
                  <a:srgbClr val="000000"/>
                </a:solidFill>
              </a:rPr>
              <a:t>Cyberduck</a:t>
            </a:r>
            <a:r>
              <a:rPr lang="en-GB" altLang="en-US" sz="1800" dirty="0">
                <a:solidFill>
                  <a:srgbClr val="000000"/>
                </a:solidFill>
              </a:rPr>
              <a:t> (free from </a:t>
            </a:r>
            <a:r>
              <a:rPr lang="en-US" sz="1800" dirty="0">
                <a:hlinkClick r:id="rId4"/>
              </a:rPr>
              <a:t>https://cyberduck.io/</a:t>
            </a:r>
            <a:r>
              <a:rPr lang="en-US" sz="1800" dirty="0">
                <a:solidFill>
                  <a:schemeClr val="tx1"/>
                </a:solidFill>
              </a:rPr>
              <a:t>)</a:t>
            </a:r>
            <a:endParaRPr lang="en-GB" altLang="en-US" sz="1800" dirty="0">
              <a:solidFill>
                <a:schemeClr val="tx1"/>
              </a:solidFill>
            </a:endParaRPr>
          </a:p>
          <a:p>
            <a:pPr lvl="1">
              <a:lnSpc>
                <a:spcPct val="100000"/>
              </a:lnSpc>
              <a:spcBef>
                <a:spcPts val="600"/>
              </a:spcBef>
              <a:buSzPct val="70000"/>
              <a:buFont typeface="Monotype Sorts" charset="2"/>
              <a:buChar char=""/>
            </a:pPr>
            <a:r>
              <a:rPr lang="en-GB" altLang="en-US" sz="1800" dirty="0">
                <a:solidFill>
                  <a:srgbClr val="000000"/>
                </a:solidFill>
              </a:rPr>
              <a:t>Other misc. tools, components, and packages as needed and desired</a:t>
            </a:r>
          </a:p>
          <a:p>
            <a:pPr>
              <a:lnSpc>
                <a:spcPct val="100000"/>
              </a:lnSpc>
              <a:spcBef>
                <a:spcPts val="700"/>
              </a:spcBef>
              <a:buSzPct val="85000"/>
              <a:buFont typeface="Monotype Sorts" charset="2"/>
              <a:buChar char=""/>
            </a:pPr>
            <a:r>
              <a:rPr lang="en-GB" altLang="en-US" sz="2000" dirty="0">
                <a:solidFill>
                  <a:srgbClr val="000000"/>
                </a:solidFill>
              </a:rPr>
              <a:t>Reasonable computer to use</a:t>
            </a:r>
          </a:p>
          <a:p>
            <a:pPr lvl="1">
              <a:lnSpc>
                <a:spcPct val="100000"/>
              </a:lnSpc>
              <a:spcBef>
                <a:spcPts val="600"/>
              </a:spcBef>
              <a:buSzPct val="70000"/>
              <a:buFont typeface="Monotype Sorts" charset="2"/>
              <a:buChar char=""/>
            </a:pPr>
            <a:r>
              <a:rPr lang="en-GB" altLang="en-US" sz="1800" dirty="0">
                <a:solidFill>
                  <a:srgbClr val="000000"/>
                </a:solidFill>
              </a:rPr>
              <a:t>See the laptop requirements on the course web-site</a:t>
            </a:r>
          </a:p>
          <a:p>
            <a:pPr lvl="2">
              <a:lnSpc>
                <a:spcPct val="100000"/>
              </a:lnSpc>
              <a:spcBef>
                <a:spcPts val="600"/>
              </a:spcBef>
              <a:buSzPct val="70000"/>
              <a:buFont typeface="Monotype Sorts" charset="2"/>
              <a:buChar char=""/>
            </a:pPr>
            <a:r>
              <a:rPr lang="en-GB" altLang="en-US" sz="1800" dirty="0">
                <a:solidFill>
                  <a:srgbClr val="000000"/>
                </a:solidFill>
              </a:rPr>
              <a:t>Mac</a:t>
            </a:r>
            <a:r>
              <a:rPr lang="en-US" altLang="en-US" sz="1800" dirty="0">
                <a:solidFill>
                  <a:srgbClr val="000000"/>
                </a:solidFill>
              </a:rPr>
              <a:t>’</a:t>
            </a:r>
            <a:r>
              <a:rPr lang="en-GB" altLang="ja-JP" sz="1800" dirty="0">
                <a:solidFill>
                  <a:srgbClr val="000000"/>
                </a:solidFill>
              </a:rPr>
              <a:t>s are fine, but some things may appear a bit different than what you see in class and in the instructions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a:extLst>
              <a:ext uri="{FF2B5EF4-FFF2-40B4-BE49-F238E27FC236}">
                <a16:creationId xmlns:a16="http://schemas.microsoft.com/office/drawing/2014/main" id="{D93BDDB5-664F-48E8-92EB-42195DE5B57E}"/>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Assignments</a:t>
            </a:r>
          </a:p>
        </p:txBody>
      </p:sp>
      <p:sp>
        <p:nvSpPr>
          <p:cNvPr id="26627" name="Text Box 2">
            <a:extLst>
              <a:ext uri="{FF2B5EF4-FFF2-40B4-BE49-F238E27FC236}">
                <a16:creationId xmlns:a16="http://schemas.microsoft.com/office/drawing/2014/main" id="{62016B7A-1EA5-4D3D-9873-EFECF39D64AA}"/>
              </a:ext>
            </a:extLst>
          </p:cNvPr>
          <p:cNvSpPr txBox="1">
            <a:spLocks noChangeArrowheads="1"/>
          </p:cNvSpPr>
          <p:nvPr/>
        </p:nvSpPr>
        <p:spPr bwMode="auto">
          <a:xfrm>
            <a:off x="685800" y="13716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sz="2000" dirty="0">
                <a:solidFill>
                  <a:srgbClr val="000000"/>
                </a:solidFill>
              </a:rPr>
              <a:t>Three (3) major programming assignments</a:t>
            </a:r>
          </a:p>
          <a:p>
            <a:pPr lvl="1">
              <a:lnSpc>
                <a:spcPct val="80000"/>
              </a:lnSpc>
              <a:spcBef>
                <a:spcPts val="500"/>
              </a:spcBef>
              <a:buSzPct val="70000"/>
              <a:buFont typeface="Monotype Sorts" charset="2"/>
              <a:buChar char=""/>
            </a:pPr>
            <a:r>
              <a:rPr lang="en-GB" altLang="en-US" sz="1800" dirty="0">
                <a:solidFill>
                  <a:srgbClr val="000000"/>
                </a:solidFill>
              </a:rPr>
              <a:t>See class schedule for approximate locations in class</a:t>
            </a:r>
          </a:p>
          <a:p>
            <a:pPr lvl="1">
              <a:lnSpc>
                <a:spcPct val="80000"/>
              </a:lnSpc>
              <a:spcBef>
                <a:spcPts val="500"/>
              </a:spcBef>
              <a:buSzPct val="70000"/>
              <a:buFont typeface="Monotype Sorts" charset="2"/>
              <a:buChar char=""/>
            </a:pPr>
            <a:r>
              <a:rPr lang="en-GB" altLang="en-US" sz="1800" dirty="0">
                <a:solidFill>
                  <a:srgbClr val="000000"/>
                </a:solidFill>
              </a:rPr>
              <a:t>Work first individually, and later in the semester in groups</a:t>
            </a:r>
          </a:p>
          <a:p>
            <a:pPr lvl="2">
              <a:lnSpc>
                <a:spcPct val="80000"/>
              </a:lnSpc>
              <a:spcBef>
                <a:spcPts val="500"/>
              </a:spcBef>
              <a:buSzPct val="60000"/>
              <a:buFont typeface="Monotype Sorts" charset="2"/>
              <a:buChar char=""/>
            </a:pPr>
            <a:r>
              <a:rPr lang="en-GB" altLang="en-US" sz="1800" dirty="0">
                <a:solidFill>
                  <a:srgbClr val="000000"/>
                </a:solidFill>
              </a:rPr>
              <a:t>Groups will be randomly assigned or perhaps self-selected</a:t>
            </a:r>
          </a:p>
          <a:p>
            <a:pPr lvl="2">
              <a:lnSpc>
                <a:spcPct val="80000"/>
              </a:lnSpc>
              <a:spcBef>
                <a:spcPts val="500"/>
              </a:spcBef>
              <a:buSzPct val="60000"/>
              <a:buFont typeface="Monotype Sorts" charset="2"/>
              <a:buChar char=""/>
            </a:pPr>
            <a:r>
              <a:rPr lang="en-GB" altLang="en-US" sz="1800" dirty="0">
                <a:solidFill>
                  <a:srgbClr val="000000"/>
                </a:solidFill>
              </a:rPr>
              <a:t>Confidential evaluation of team members (including yourself) required for group assignment</a:t>
            </a:r>
          </a:p>
          <a:p>
            <a:pPr lvl="1">
              <a:lnSpc>
                <a:spcPct val="80000"/>
              </a:lnSpc>
              <a:spcBef>
                <a:spcPts val="500"/>
              </a:spcBef>
              <a:buSzPct val="70000"/>
              <a:buFont typeface="Monotype Sorts" charset="2"/>
              <a:buChar char=""/>
            </a:pPr>
            <a:r>
              <a:rPr lang="en-GB" altLang="en-US" sz="1800" dirty="0">
                <a:solidFill>
                  <a:srgbClr val="000000"/>
                </a:solidFill>
              </a:rPr>
              <a:t>Always must be “deployed” on class server (I will explain this later). Code available in GitHub repository, screencast demo and explanation of code.</a:t>
            </a:r>
          </a:p>
          <a:p>
            <a:pPr lvl="1">
              <a:lnSpc>
                <a:spcPct val="80000"/>
              </a:lnSpc>
              <a:spcBef>
                <a:spcPts val="500"/>
              </a:spcBef>
              <a:buSzPct val="70000"/>
              <a:buFont typeface="Monotype Sorts" charset="2"/>
              <a:buChar char=""/>
            </a:pPr>
            <a:endParaRPr lang="en-GB" altLang="en-US" sz="1800" dirty="0">
              <a:solidFill>
                <a:srgbClr val="000000"/>
              </a:solidFill>
            </a:endParaRPr>
          </a:p>
          <a:p>
            <a:pPr>
              <a:lnSpc>
                <a:spcPct val="80000"/>
              </a:lnSpc>
              <a:spcBef>
                <a:spcPts val="600"/>
              </a:spcBef>
              <a:buSzPct val="85000"/>
              <a:buFont typeface="Monotype Sorts" charset="2"/>
              <a:buChar char=""/>
            </a:pPr>
            <a:r>
              <a:rPr lang="en-GB" altLang="en-US" sz="2000" dirty="0">
                <a:solidFill>
                  <a:srgbClr val="000000"/>
                </a:solidFill>
              </a:rPr>
              <a:t>Workouts of the Day (WODs)</a:t>
            </a:r>
          </a:p>
          <a:p>
            <a:pPr lvl="1">
              <a:lnSpc>
                <a:spcPct val="80000"/>
              </a:lnSpc>
              <a:spcBef>
                <a:spcPts val="500"/>
              </a:spcBef>
              <a:buSzPct val="70000"/>
              <a:buFont typeface="Monotype Sorts" charset="2"/>
              <a:buChar char=""/>
            </a:pPr>
            <a:r>
              <a:rPr lang="en-GB" altLang="en-US" sz="1800" dirty="0">
                <a:solidFill>
                  <a:srgbClr val="000000"/>
                </a:solidFill>
              </a:rPr>
              <a:t>There will be a number of small programming assignments to build your skill. You </a:t>
            </a:r>
            <a:r>
              <a:rPr lang="en-GB" altLang="en-US" sz="1800" u="sng" dirty="0">
                <a:solidFill>
                  <a:srgbClr val="000000"/>
                </a:solidFill>
              </a:rPr>
              <a:t>get out </a:t>
            </a:r>
            <a:r>
              <a:rPr lang="en-GB" altLang="en-US" sz="1800" dirty="0">
                <a:solidFill>
                  <a:srgbClr val="000000"/>
                </a:solidFill>
              </a:rPr>
              <a:t>what you </a:t>
            </a:r>
            <a:r>
              <a:rPr lang="en-GB" altLang="en-US" sz="1800" u="sng" dirty="0">
                <a:solidFill>
                  <a:srgbClr val="000000"/>
                </a:solidFill>
              </a:rPr>
              <a:t>put in</a:t>
            </a:r>
            <a:r>
              <a:rPr lang="en-GB" altLang="en-US" sz="1800" dirty="0">
                <a:solidFill>
                  <a:srgbClr val="000000"/>
                </a:solidFill>
              </a:rPr>
              <a:t> to these!</a:t>
            </a:r>
          </a:p>
          <a:p>
            <a:pPr lvl="1">
              <a:lnSpc>
                <a:spcPct val="80000"/>
              </a:lnSpc>
              <a:spcBef>
                <a:spcPts val="500"/>
              </a:spcBef>
              <a:buSzPct val="70000"/>
              <a:buFont typeface="Monotype Sorts" charset="2"/>
              <a:buChar char=""/>
            </a:pPr>
            <a:r>
              <a:rPr lang="en-GB" altLang="en-US" sz="1800" dirty="0">
                <a:solidFill>
                  <a:srgbClr val="000000"/>
                </a:solidFill>
              </a:rPr>
              <a:t>You are expected to record a screencast and </a:t>
            </a:r>
            <a:r>
              <a:rPr lang="en-GB" altLang="en-US" sz="1800" u="sng" dirty="0">
                <a:solidFill>
                  <a:srgbClr val="000000"/>
                </a:solidFill>
              </a:rPr>
              <a:t>time yourself </a:t>
            </a:r>
            <a:r>
              <a:rPr lang="en-GB" altLang="en-US" sz="1800" dirty="0">
                <a:solidFill>
                  <a:srgbClr val="000000"/>
                </a:solidFill>
              </a:rPr>
              <a:t>and rework until you can complete before the DNF time.</a:t>
            </a:r>
          </a:p>
          <a:p>
            <a:pPr lvl="1">
              <a:lnSpc>
                <a:spcPct val="80000"/>
              </a:lnSpc>
              <a:spcBef>
                <a:spcPts val="500"/>
              </a:spcBef>
              <a:buSzPct val="70000"/>
              <a:buFont typeface="Monotype Sorts" charset="2"/>
              <a:buChar char=""/>
            </a:pPr>
            <a:r>
              <a:rPr lang="en-GB" altLang="en-US" sz="1800" dirty="0">
                <a:solidFill>
                  <a:srgbClr val="000000"/>
                </a:solidFill>
              </a:rPr>
              <a:t>These are an important self-check on your skill development. We do not assess your work. You get credit for just doing them. You only cheat yourself from needed skills if you skimp on these.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a:extLst>
              <a:ext uri="{FF2B5EF4-FFF2-40B4-BE49-F238E27FC236}">
                <a16:creationId xmlns:a16="http://schemas.microsoft.com/office/drawing/2014/main" id="{8731EE7D-CE0E-4D19-8D3B-1D10149E9E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Exams</a:t>
            </a:r>
          </a:p>
        </p:txBody>
      </p:sp>
      <p:sp>
        <p:nvSpPr>
          <p:cNvPr id="28675" name="Text Box 2">
            <a:extLst>
              <a:ext uri="{FF2B5EF4-FFF2-40B4-BE49-F238E27FC236}">
                <a16:creationId xmlns:a16="http://schemas.microsoft.com/office/drawing/2014/main" id="{05356CA8-4E54-4E8C-8D5C-39A754917311}"/>
              </a:ext>
            </a:extLst>
          </p:cNvPr>
          <p:cNvSpPr txBox="1">
            <a:spLocks noChangeArrowheads="1"/>
          </p:cNvSpPr>
          <p:nvPr/>
        </p:nvSpPr>
        <p:spPr bwMode="auto">
          <a:xfrm>
            <a:off x="533400" y="1295400"/>
            <a:ext cx="7772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None! </a:t>
            </a:r>
          </a:p>
          <a:p>
            <a:pPr lvl="1">
              <a:lnSpc>
                <a:spcPct val="100000"/>
              </a:lnSpc>
              <a:spcBef>
                <a:spcPts val="800"/>
              </a:spcBef>
              <a:buSzPct val="85000"/>
              <a:buFont typeface="Monotype Sorts" charset="2"/>
              <a:buChar char=""/>
            </a:pPr>
            <a:r>
              <a:rPr lang="en-GB" altLang="en-US" dirty="0">
                <a:solidFill>
                  <a:srgbClr val="000000"/>
                </a:solidFill>
              </a:rPr>
              <a:t>The labs and assignments are hard enough</a:t>
            </a:r>
          </a:p>
          <a:p>
            <a:pPr>
              <a:lnSpc>
                <a:spcPct val="100000"/>
              </a:lnSpc>
              <a:spcBef>
                <a:spcPts val="800"/>
              </a:spcBef>
              <a:buSzPct val="85000"/>
              <a:buFont typeface="Monotype Sorts" charset="2"/>
              <a:buChar char=""/>
            </a:pPr>
            <a:r>
              <a:rPr lang="en-GB" altLang="en-US" sz="3200" dirty="0">
                <a:solidFill>
                  <a:srgbClr val="000000"/>
                </a:solidFill>
              </a:rPr>
              <a:t>However </a:t>
            </a:r>
            <a:r>
              <a:rPr lang="en-US" altLang="en-US" sz="3200" dirty="0">
                <a:solidFill>
                  <a:srgbClr val="000000"/>
                </a:solidFill>
              </a:rPr>
              <a:t>you will be expected to work on the lab after (or during) a screencast </a:t>
            </a:r>
            <a:r>
              <a:rPr lang="en-GB" altLang="ja-JP" sz="3200" dirty="0">
                <a:solidFill>
                  <a:srgbClr val="000000"/>
                </a:solidFill>
              </a:rPr>
              <a:t>to be sure you are prepared for class</a:t>
            </a:r>
          </a:p>
          <a:p>
            <a:pPr lvl="1">
              <a:lnSpc>
                <a:spcPct val="100000"/>
              </a:lnSpc>
              <a:spcBef>
                <a:spcPts val="800"/>
              </a:spcBef>
              <a:buSzPct val="85000"/>
              <a:buFont typeface="Monotype Sorts" charset="2"/>
              <a:buChar char=""/>
            </a:pPr>
            <a:r>
              <a:rPr lang="en-GB" altLang="en-US" dirty="0">
                <a:solidFill>
                  <a:srgbClr val="000000"/>
                </a:solidFill>
              </a:rPr>
              <a:t>The labs will be checked and graded</a:t>
            </a:r>
          </a:p>
          <a:p>
            <a:pPr lvl="1">
              <a:lnSpc>
                <a:spcPct val="100000"/>
              </a:lnSpc>
              <a:spcBef>
                <a:spcPts val="800"/>
              </a:spcBef>
              <a:buSzPct val="85000"/>
              <a:buFont typeface="Monotype Sorts" charset="2"/>
              <a:buChar char=""/>
            </a:pPr>
            <a:r>
              <a:rPr lang="en-GB" altLang="en-US" dirty="0">
                <a:solidFill>
                  <a:srgbClr val="000000"/>
                </a:solidFill>
              </a:rPr>
              <a:t>You will not be able to follow along in class if you have not started work on the lab</a:t>
            </a:r>
          </a:p>
          <a:p>
            <a:pPr lvl="1">
              <a:lnSpc>
                <a:spcPct val="100000"/>
              </a:lnSpc>
              <a:spcBef>
                <a:spcPts val="800"/>
              </a:spcBef>
              <a:buSzPct val="85000"/>
              <a:buFont typeface="Monotype Sorts" charset="2"/>
              <a:buChar char=""/>
            </a:pPr>
            <a:r>
              <a:rPr lang="en-GB" altLang="en-US" dirty="0">
                <a:solidFill>
                  <a:srgbClr val="000000"/>
                </a:solidFill>
              </a:rPr>
              <a:t>Labs must be completed and submitted on time. No late labs will be accepted.</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a:extLst>
              <a:ext uri="{FF2B5EF4-FFF2-40B4-BE49-F238E27FC236}">
                <a16:creationId xmlns:a16="http://schemas.microsoft.com/office/drawing/2014/main" id="{70693565-B4DF-473B-BF11-1BB247118081}"/>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Grades</a:t>
            </a:r>
          </a:p>
        </p:txBody>
      </p:sp>
      <p:sp>
        <p:nvSpPr>
          <p:cNvPr id="32771" name="Text Box 2">
            <a:extLst>
              <a:ext uri="{FF2B5EF4-FFF2-40B4-BE49-F238E27FC236}">
                <a16:creationId xmlns:a16="http://schemas.microsoft.com/office/drawing/2014/main" id="{D1F74B5D-B365-4908-9D1F-4F8A06159E8B}"/>
              </a:ext>
            </a:extLst>
          </p:cNvPr>
          <p:cNvSpPr txBox="1">
            <a:spLocks noChangeArrowheads="1"/>
          </p:cNvSpPr>
          <p:nvPr/>
        </p:nvSpPr>
        <p:spPr bwMode="auto">
          <a:xfrm>
            <a:off x="457200" y="1371600"/>
            <a:ext cx="8332076"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85000"/>
              <a:buFont typeface="Monotype Sorts" charset="2"/>
              <a:buChar char=""/>
            </a:pPr>
            <a:r>
              <a:rPr lang="en-GB" altLang="en-US" b="1" dirty="0">
                <a:solidFill>
                  <a:srgbClr val="000000"/>
                </a:solidFill>
              </a:rPr>
              <a:t>See the course web-site for the grade breakdown</a:t>
            </a:r>
          </a:p>
          <a:p>
            <a:pPr>
              <a:lnSpc>
                <a:spcPct val="80000"/>
              </a:lnSpc>
              <a:spcBef>
                <a:spcPts val="600"/>
              </a:spcBef>
              <a:buSzPct val="85000"/>
              <a:buFont typeface="Monotype Sorts" charset="2"/>
              <a:buChar char=""/>
            </a:pPr>
            <a:r>
              <a:rPr lang="en-GB" altLang="en-US" dirty="0">
                <a:solidFill>
                  <a:srgbClr val="000000"/>
                </a:solidFill>
              </a:rPr>
              <a:t>Approximate scale:</a:t>
            </a:r>
          </a:p>
          <a:p>
            <a:pPr lvl="1">
              <a:lnSpc>
                <a:spcPct val="80000"/>
              </a:lnSpc>
              <a:spcBef>
                <a:spcPts val="500"/>
              </a:spcBef>
              <a:buSzPct val="70000"/>
              <a:buFont typeface="Monotype Sorts" charset="2"/>
              <a:buChar char=""/>
            </a:pPr>
            <a:r>
              <a:rPr lang="en-GB" altLang="en-US" sz="1800" dirty="0">
                <a:solidFill>
                  <a:srgbClr val="000000"/>
                </a:solidFill>
              </a:rPr>
              <a:t>&gt;= 90%   A</a:t>
            </a:r>
          </a:p>
          <a:p>
            <a:pPr lvl="1">
              <a:lnSpc>
                <a:spcPct val="80000"/>
              </a:lnSpc>
              <a:spcBef>
                <a:spcPts val="500"/>
              </a:spcBef>
              <a:buSzPct val="70000"/>
              <a:buFont typeface="Monotype Sorts" charset="2"/>
              <a:buChar char=""/>
            </a:pPr>
            <a:r>
              <a:rPr lang="en-GB" altLang="en-US" sz="1800" dirty="0">
                <a:solidFill>
                  <a:srgbClr val="000000"/>
                </a:solidFill>
              </a:rPr>
              <a:t>&gt;= 80%   B</a:t>
            </a:r>
          </a:p>
          <a:p>
            <a:pPr lvl="1">
              <a:lnSpc>
                <a:spcPct val="80000"/>
              </a:lnSpc>
              <a:spcBef>
                <a:spcPts val="500"/>
              </a:spcBef>
              <a:buSzPct val="70000"/>
              <a:buFont typeface="Monotype Sorts" charset="2"/>
              <a:buChar char=""/>
            </a:pPr>
            <a:r>
              <a:rPr lang="en-GB" altLang="en-US" sz="1800" dirty="0">
                <a:solidFill>
                  <a:srgbClr val="000000"/>
                </a:solidFill>
              </a:rPr>
              <a:t>&gt;= 70%   C</a:t>
            </a:r>
          </a:p>
          <a:p>
            <a:pPr>
              <a:lnSpc>
                <a:spcPct val="80000"/>
              </a:lnSpc>
              <a:spcBef>
                <a:spcPts val="600"/>
              </a:spcBef>
              <a:buSzPct val="85000"/>
              <a:buFont typeface="Monotype Sorts" charset="2"/>
              <a:buChar char=""/>
            </a:pPr>
            <a:r>
              <a:rPr lang="en-GB" altLang="en-US" dirty="0">
                <a:solidFill>
                  <a:srgbClr val="000000"/>
                </a:solidFill>
              </a:rPr>
              <a:t>Anyone can get an "A”</a:t>
            </a:r>
          </a:p>
          <a:p>
            <a:pPr lvl="1">
              <a:lnSpc>
                <a:spcPct val="80000"/>
              </a:lnSpc>
              <a:spcBef>
                <a:spcPts val="600"/>
              </a:spcBef>
              <a:buSzPct val="85000"/>
              <a:buFont typeface="Monotype Sorts" charset="2"/>
              <a:buChar char=""/>
            </a:pPr>
            <a:r>
              <a:rPr lang="en-GB" altLang="en-US" sz="2000" dirty="0">
                <a:solidFill>
                  <a:srgbClr val="000000"/>
                </a:solidFill>
              </a:rPr>
              <a:t>But you need to earn it. Get help early and often when you need it.</a:t>
            </a:r>
          </a:p>
          <a:p>
            <a:pPr lvl="1">
              <a:lnSpc>
                <a:spcPct val="80000"/>
              </a:lnSpc>
              <a:spcBef>
                <a:spcPts val="600"/>
              </a:spcBef>
              <a:buSzPct val="85000"/>
              <a:buFont typeface="Monotype Sorts" charset="2"/>
              <a:buChar char=""/>
            </a:pPr>
            <a:r>
              <a:rPr lang="en-GB" altLang="en-US" sz="2000" dirty="0">
                <a:solidFill>
                  <a:srgbClr val="000000"/>
                </a:solidFill>
              </a:rPr>
              <a:t>Do </a:t>
            </a:r>
            <a:r>
              <a:rPr lang="en-GB" altLang="en-US" sz="2000" b="1" u="sng" dirty="0">
                <a:solidFill>
                  <a:srgbClr val="000000"/>
                </a:solidFill>
              </a:rPr>
              <a:t>all</a:t>
            </a:r>
            <a:r>
              <a:rPr lang="en-GB" altLang="en-US" sz="2000" dirty="0">
                <a:solidFill>
                  <a:srgbClr val="000000"/>
                </a:solidFill>
              </a:rPr>
              <a:t> the work, </a:t>
            </a:r>
            <a:r>
              <a:rPr lang="en-GB" altLang="en-US" sz="2000" b="1" dirty="0">
                <a:solidFill>
                  <a:srgbClr val="000000"/>
                </a:solidFill>
              </a:rPr>
              <a:t>do not </a:t>
            </a:r>
            <a:r>
              <a:rPr lang="en-GB" altLang="en-US" sz="2000" dirty="0">
                <a:solidFill>
                  <a:srgbClr val="000000"/>
                </a:solidFill>
              </a:rPr>
              <a:t>try to take short cuts</a:t>
            </a:r>
          </a:p>
          <a:p>
            <a:pPr>
              <a:lnSpc>
                <a:spcPct val="80000"/>
              </a:lnSpc>
              <a:spcBef>
                <a:spcPts val="600"/>
              </a:spcBef>
              <a:buSzPct val="85000"/>
              <a:buFont typeface="Monotype Sorts" charset="2"/>
              <a:buChar char=""/>
            </a:pPr>
            <a:r>
              <a:rPr lang="en-GB" altLang="en-US" dirty="0">
                <a:solidFill>
                  <a:srgbClr val="000000"/>
                </a:solidFill>
              </a:rPr>
              <a:t>Your progress will be continuously posted on the class web site. </a:t>
            </a:r>
          </a:p>
          <a:p>
            <a:pPr lvl="1">
              <a:lnSpc>
                <a:spcPct val="80000"/>
              </a:lnSpc>
              <a:spcBef>
                <a:spcPts val="600"/>
              </a:spcBef>
              <a:buSzPct val="85000"/>
              <a:buFont typeface="Monotype Sorts" charset="2"/>
              <a:buChar char=""/>
            </a:pPr>
            <a:r>
              <a:rPr lang="en-GB" altLang="en-US" sz="2000" dirty="0">
                <a:solidFill>
                  <a:srgbClr val="000000"/>
                </a:solidFill>
              </a:rPr>
              <a:t>Do not expect me or the TA to know if you are having trouble. </a:t>
            </a:r>
          </a:p>
          <a:p>
            <a:pPr lvl="1">
              <a:lnSpc>
                <a:spcPct val="80000"/>
              </a:lnSpc>
              <a:spcBef>
                <a:spcPts val="600"/>
              </a:spcBef>
              <a:buSzPct val="85000"/>
              <a:buFont typeface="Monotype Sorts" charset="2"/>
              <a:buChar char=""/>
            </a:pPr>
            <a:r>
              <a:rPr lang="en-GB" altLang="en-US" sz="2000" dirty="0">
                <a:solidFill>
                  <a:srgbClr val="000000"/>
                </a:solidFill>
              </a:rPr>
              <a:t>Get help before something is a major problem. It will not be possible to “catch up” or “make up” at end of the semester </a:t>
            </a:r>
          </a:p>
          <a:p>
            <a:pPr>
              <a:lnSpc>
                <a:spcPct val="80000"/>
              </a:lnSpc>
              <a:spcBef>
                <a:spcPts val="600"/>
              </a:spcBef>
              <a:buSzPct val="85000"/>
              <a:buFont typeface="Monotype Sorts" charset="2"/>
              <a:buChar char=""/>
            </a:pPr>
            <a:r>
              <a:rPr lang="en-GB" altLang="en-US" dirty="0">
                <a:solidFill>
                  <a:srgbClr val="000000"/>
                </a:solidFill>
              </a:rPr>
              <a:t>If you are not doing as well as you would like, there are always opportunities for extra credit. </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MIS</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sz="2000" dirty="0">
                <a:solidFill>
                  <a:srgbClr val="000000"/>
                </a:solidFill>
              </a:rPr>
              <a:t>Information systems are not singular applications</a:t>
            </a:r>
          </a:p>
          <a:p>
            <a:pPr lvl="1">
              <a:lnSpc>
                <a:spcPct val="80000"/>
              </a:lnSpc>
              <a:spcBef>
                <a:spcPts val="600"/>
              </a:spcBef>
              <a:buSzPct val="70000"/>
              <a:buFont typeface="Monotype Sorts" charset="2"/>
              <a:buChar char=""/>
            </a:pPr>
            <a:r>
              <a:rPr lang="en-GB" altLang="en-US" sz="2000" dirty="0">
                <a:solidFill>
                  <a:srgbClr val="000000"/>
                </a:solidFill>
              </a:rPr>
              <a:t>Networked </a:t>
            </a:r>
          </a:p>
          <a:p>
            <a:pPr lvl="1">
              <a:lnSpc>
                <a:spcPct val="80000"/>
              </a:lnSpc>
              <a:spcBef>
                <a:spcPts val="600"/>
              </a:spcBef>
              <a:buSzPct val="70000"/>
              <a:buFont typeface="Monotype Sorts" charset="2"/>
              <a:buChar char=""/>
            </a:pPr>
            <a:r>
              <a:rPr lang="en-GB" altLang="en-US" sz="2000" dirty="0">
                <a:solidFill>
                  <a:srgbClr val="000000"/>
                </a:solidFill>
              </a:rPr>
              <a:t>Built on common frameworks</a:t>
            </a:r>
          </a:p>
          <a:p>
            <a:pPr lvl="1">
              <a:lnSpc>
                <a:spcPct val="80000"/>
              </a:lnSpc>
              <a:spcBef>
                <a:spcPts val="600"/>
              </a:spcBef>
              <a:buSzPct val="70000"/>
              <a:buFont typeface="Monotype Sorts" charset="2"/>
              <a:buChar char=""/>
            </a:pPr>
            <a:r>
              <a:rPr lang="en-GB" altLang="en-US" sz="2000" dirty="0">
                <a:solidFill>
                  <a:srgbClr val="000000"/>
                </a:solidFill>
              </a:rPr>
              <a:t>Integration of components</a:t>
            </a:r>
          </a:p>
          <a:p>
            <a:pPr lvl="1">
              <a:lnSpc>
                <a:spcPct val="80000"/>
              </a:lnSpc>
              <a:spcBef>
                <a:spcPts val="600"/>
              </a:spcBef>
              <a:buSzPct val="70000"/>
              <a:buFont typeface="Monotype Sorts" charset="2"/>
              <a:buChar char=""/>
            </a:pPr>
            <a:r>
              <a:rPr lang="en-GB" altLang="en-US" sz="2000" dirty="0">
                <a:solidFill>
                  <a:srgbClr val="000000"/>
                </a:solidFill>
              </a:rPr>
              <a:t>Integrated with other systems</a:t>
            </a:r>
          </a:p>
          <a:p>
            <a:pPr lvl="1">
              <a:lnSpc>
                <a:spcPct val="80000"/>
              </a:lnSpc>
              <a:spcBef>
                <a:spcPts val="600"/>
              </a:spcBef>
              <a:buSzPct val="70000"/>
              <a:buFont typeface="Monotype Sorts" charset="2"/>
              <a:buChar char=""/>
            </a:pPr>
            <a:r>
              <a:rPr lang="en-GB" altLang="en-US" sz="2000" dirty="0">
                <a:solidFill>
                  <a:srgbClr val="000000"/>
                </a:solidFill>
              </a:rPr>
              <a:t>End-user development</a:t>
            </a:r>
          </a:p>
          <a:p>
            <a:pPr lvl="1">
              <a:lnSpc>
                <a:spcPct val="80000"/>
              </a:lnSpc>
              <a:spcBef>
                <a:spcPts val="600"/>
              </a:spcBef>
              <a:buSzPct val="70000"/>
              <a:buFont typeface="Monotype Sorts" charset="2"/>
              <a:buChar char=""/>
            </a:pPr>
            <a:r>
              <a:rPr lang="en-GB" altLang="en-US" sz="2000" dirty="0">
                <a:solidFill>
                  <a:srgbClr val="000000"/>
                </a:solidFill>
              </a:rPr>
              <a:t>Non-centrally managed</a:t>
            </a:r>
          </a:p>
          <a:p>
            <a:pPr lvl="1">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SzPct val="70000"/>
              <a:buFont typeface="Monotype Sorts" charset="2"/>
              <a:buChar char=""/>
            </a:pPr>
            <a:r>
              <a:rPr lang="en-GB" altLang="en-US" sz="2000" dirty="0">
                <a:solidFill>
                  <a:srgbClr val="000000"/>
                </a:solidFill>
              </a:rPr>
              <a:t>MIS specialists are now “Business Technologists” who are expected to have skills in:</a:t>
            </a:r>
          </a:p>
          <a:p>
            <a:pPr lvl="1">
              <a:lnSpc>
                <a:spcPct val="80000"/>
              </a:lnSpc>
              <a:spcBef>
                <a:spcPts val="600"/>
              </a:spcBef>
              <a:buSzPct val="70000"/>
              <a:buFont typeface="Monotype Sorts" charset="2"/>
              <a:buChar char=""/>
            </a:pPr>
            <a:r>
              <a:rPr lang="en-GB" altLang="en-US" sz="2000" dirty="0">
                <a:solidFill>
                  <a:srgbClr val="000000"/>
                </a:solidFill>
              </a:rPr>
              <a:t>Application of technology to meet business needs</a:t>
            </a:r>
          </a:p>
          <a:p>
            <a:pPr lvl="1">
              <a:lnSpc>
                <a:spcPct val="80000"/>
              </a:lnSpc>
              <a:spcBef>
                <a:spcPts val="600"/>
              </a:spcBef>
              <a:buSzPct val="70000"/>
              <a:buFont typeface="Monotype Sorts" charset="2"/>
              <a:buChar char=""/>
            </a:pPr>
            <a:r>
              <a:rPr lang="en-GB" altLang="en-US" sz="2000" dirty="0">
                <a:solidFill>
                  <a:srgbClr val="000000"/>
                </a:solidFill>
              </a:rPr>
              <a:t>Adapt technologies</a:t>
            </a:r>
          </a:p>
          <a:p>
            <a:pPr lvl="1">
              <a:lnSpc>
                <a:spcPct val="80000"/>
              </a:lnSpc>
              <a:spcBef>
                <a:spcPts val="600"/>
              </a:spcBef>
              <a:buSzPct val="70000"/>
              <a:buFont typeface="Monotype Sorts" charset="2"/>
              <a:buChar char=""/>
            </a:pPr>
            <a:r>
              <a:rPr lang="en-GB" altLang="en-US" sz="2000" dirty="0">
                <a:solidFill>
                  <a:srgbClr val="000000"/>
                </a:solidFill>
              </a:rPr>
              <a:t>Learn technologies quickly</a:t>
            </a:r>
          </a:p>
          <a:p>
            <a:pPr lvl="1">
              <a:lnSpc>
                <a:spcPct val="80000"/>
              </a:lnSpc>
              <a:spcBef>
                <a:spcPts val="600"/>
              </a:spcBef>
              <a:buSzPct val="70000"/>
              <a:buFont typeface="Monotype Sorts" charset="2"/>
              <a:buChar char=""/>
            </a:pPr>
            <a:r>
              <a:rPr lang="en-GB" altLang="en-US" sz="2000" dirty="0">
                <a:solidFill>
                  <a:srgbClr val="000000"/>
                </a:solidFill>
              </a:rPr>
              <a:t>Tactical and strategic management of technology</a:t>
            </a:r>
          </a:p>
          <a:p>
            <a:pPr marL="457200" lvl="1" indent="0">
              <a:lnSpc>
                <a:spcPct val="80000"/>
              </a:lnSpc>
              <a:spcBef>
                <a:spcPts val="600"/>
              </a:spcBef>
              <a:buSzPct val="70000"/>
            </a:pPr>
            <a:endParaRPr lang="en-GB" altLang="en-US" sz="2000" dirty="0">
              <a:solidFill>
                <a:srgbClr val="000000"/>
              </a:solidFill>
            </a:endParaRPr>
          </a:p>
          <a:p>
            <a:pPr lvl="2">
              <a:lnSpc>
                <a:spcPct val="80000"/>
              </a:lnSpc>
              <a:spcBef>
                <a:spcPts val="600"/>
              </a:spcBef>
              <a:buSzPct val="70000"/>
              <a:buFont typeface="Monotype Sorts" charset="2"/>
              <a:buChar char=""/>
            </a:pPr>
            <a:endParaRPr lang="en-GB" altLang="en-US" sz="2000" dirty="0">
              <a:solidFill>
                <a:srgbClr val="000000"/>
              </a:solidFill>
            </a:endParaRPr>
          </a:p>
          <a:p>
            <a:pPr>
              <a:lnSpc>
                <a:spcPct val="80000"/>
              </a:lnSpc>
              <a:spcBef>
                <a:spcPts val="600"/>
              </a:spcBef>
              <a:buClrTx/>
              <a:buSzTx/>
              <a:buFontTx/>
              <a:buNone/>
            </a:pPr>
            <a:endParaRPr lang="en-GB" altLang="en-US" dirty="0">
              <a:solidFill>
                <a:srgbClr val="000000"/>
              </a:solidFill>
            </a:endParaRPr>
          </a:p>
        </p:txBody>
      </p:sp>
    </p:spTree>
    <p:extLst>
      <p:ext uri="{BB962C8B-B14F-4D97-AF65-F5344CB8AC3E}">
        <p14:creationId xmlns:p14="http://schemas.microsoft.com/office/powerpoint/2010/main" val="3804501320"/>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BD730ED4-9D46-4DF5-B13B-12FCD332431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Class Lectures</a:t>
            </a:r>
          </a:p>
        </p:txBody>
      </p:sp>
      <p:sp>
        <p:nvSpPr>
          <p:cNvPr id="34819" name="Text Box 2">
            <a:extLst>
              <a:ext uri="{FF2B5EF4-FFF2-40B4-BE49-F238E27FC236}">
                <a16:creationId xmlns:a16="http://schemas.microsoft.com/office/drawing/2014/main" id="{8F8A687F-66B1-48F0-A855-17B520939224}"/>
              </a:ext>
            </a:extLst>
          </p:cNvPr>
          <p:cNvSpPr txBox="1">
            <a:spLocks noChangeArrowheads="1"/>
          </p:cNvSpPr>
          <p:nvPr/>
        </p:nvSpPr>
        <p:spPr bwMode="auto">
          <a:xfrm>
            <a:off x="342900" y="1219200"/>
            <a:ext cx="8458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2800" dirty="0">
                <a:solidFill>
                  <a:srgbClr val="000000"/>
                </a:solidFill>
              </a:rPr>
              <a:t>Lectures are generally available on the class web page and are viewed at home prior to class </a:t>
            </a:r>
          </a:p>
          <a:p>
            <a:pPr lvl="1">
              <a:lnSpc>
                <a:spcPct val="100000"/>
              </a:lnSpc>
              <a:spcBef>
                <a:spcPts val="800"/>
              </a:spcBef>
              <a:buSzPct val="85000"/>
              <a:buFont typeface="Monotype Sorts" charset="2"/>
              <a:buChar char=""/>
            </a:pPr>
            <a:r>
              <a:rPr lang="en-GB" altLang="en-US" sz="2000" i="1" dirty="0">
                <a:solidFill>
                  <a:srgbClr val="000000"/>
                </a:solidFill>
              </a:rPr>
              <a:t>Skipping lectures will make the in-class labs very difficult to follow</a:t>
            </a:r>
          </a:p>
          <a:p>
            <a:pPr marL="457200" lvl="1" indent="0">
              <a:lnSpc>
                <a:spcPct val="100000"/>
              </a:lnSpc>
              <a:spcBef>
                <a:spcPts val="800"/>
              </a:spcBef>
              <a:buSzPct val="85000"/>
            </a:pPr>
            <a:r>
              <a:rPr lang="en-GB" altLang="en-US" sz="2000" i="1" dirty="0">
                <a:solidFill>
                  <a:srgbClr val="000000"/>
                </a:solidFill>
              </a:rPr>
              <a:t> * Do not expect to be able to learn and apply the concepts during class * </a:t>
            </a:r>
          </a:p>
          <a:p>
            <a:pPr>
              <a:lnSpc>
                <a:spcPct val="100000"/>
              </a:lnSpc>
              <a:spcBef>
                <a:spcPts val="800"/>
              </a:spcBef>
              <a:buSzPct val="85000"/>
              <a:buFont typeface="Monotype Sorts" charset="2"/>
              <a:buChar char=""/>
            </a:pPr>
            <a:r>
              <a:rPr lang="en-GB" altLang="en-US" sz="2800" dirty="0">
                <a:solidFill>
                  <a:srgbClr val="000000"/>
                </a:solidFill>
              </a:rPr>
              <a:t>Readings are to be done at home prior to class</a:t>
            </a:r>
          </a:p>
          <a:p>
            <a:pPr lvl="1">
              <a:lnSpc>
                <a:spcPct val="100000"/>
              </a:lnSpc>
              <a:spcBef>
                <a:spcPts val="800"/>
              </a:spcBef>
              <a:buSzPct val="85000"/>
              <a:buFont typeface="Monotype Sorts" charset="2"/>
              <a:buChar char=""/>
            </a:pPr>
            <a:r>
              <a:rPr lang="en-GB" altLang="en-US" sz="2000" dirty="0">
                <a:solidFill>
                  <a:srgbClr val="000000"/>
                </a:solidFill>
              </a:rPr>
              <a:t>These will be important reference materials for you!</a:t>
            </a:r>
          </a:p>
          <a:p>
            <a:pPr>
              <a:lnSpc>
                <a:spcPct val="100000"/>
              </a:lnSpc>
              <a:spcBef>
                <a:spcPts val="800"/>
              </a:spcBef>
              <a:buSzPct val="85000"/>
              <a:buFont typeface="Monotype Sorts" charset="2"/>
              <a:buChar char=""/>
            </a:pPr>
            <a:r>
              <a:rPr lang="en-GB" altLang="en-US" sz="2800" dirty="0">
                <a:solidFill>
                  <a:srgbClr val="000000"/>
                </a:solidFill>
              </a:rPr>
              <a:t>Most classes will be </a:t>
            </a:r>
            <a:r>
              <a:rPr lang="ja-JP" altLang="en-GB" sz="2800" dirty="0">
                <a:solidFill>
                  <a:srgbClr val="000000"/>
                </a:solidFill>
              </a:rPr>
              <a:t>“</a:t>
            </a:r>
            <a:r>
              <a:rPr lang="en-GB" altLang="ja-JP" sz="2800" dirty="0">
                <a:solidFill>
                  <a:srgbClr val="000000"/>
                </a:solidFill>
              </a:rPr>
              <a:t>follow along</a:t>
            </a:r>
            <a:r>
              <a:rPr lang="ja-JP" altLang="en-GB" sz="2800" dirty="0">
                <a:solidFill>
                  <a:srgbClr val="000000"/>
                </a:solidFill>
              </a:rPr>
              <a:t>”</a:t>
            </a:r>
            <a:r>
              <a:rPr lang="en-GB" altLang="ja-JP" sz="2800" dirty="0">
                <a:solidFill>
                  <a:srgbClr val="000000"/>
                </a:solidFill>
              </a:rPr>
              <a:t> labs with the professor, class exercises, or major assignment “workshops”</a:t>
            </a:r>
          </a:p>
          <a:p>
            <a:pPr lvl="1">
              <a:lnSpc>
                <a:spcPct val="100000"/>
              </a:lnSpc>
              <a:spcBef>
                <a:spcPts val="800"/>
              </a:spcBef>
              <a:buSzPct val="85000"/>
              <a:buFont typeface="Monotype Sorts" charset="2"/>
              <a:buChar char=""/>
            </a:pPr>
            <a:r>
              <a:rPr lang="en-GB" altLang="en-US" dirty="0">
                <a:solidFill>
                  <a:srgbClr val="000000"/>
                </a:solidFill>
              </a:rPr>
              <a:t> </a:t>
            </a:r>
            <a:r>
              <a:rPr lang="en-GB" altLang="en-US" sz="1800" dirty="0">
                <a:solidFill>
                  <a:srgbClr val="000000"/>
                </a:solidFill>
              </a:rPr>
              <a:t>You will get little “lecture” (except this class of course!)</a:t>
            </a:r>
            <a:endParaRPr lang="en-GB" altLang="en-US"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208B2ABE-11AF-4B79-B1CD-88812775374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do Well in ITM352</a:t>
            </a:r>
          </a:p>
        </p:txBody>
      </p:sp>
      <p:sp>
        <p:nvSpPr>
          <p:cNvPr id="36867" name="Text Box 2">
            <a:extLst>
              <a:ext uri="{FF2B5EF4-FFF2-40B4-BE49-F238E27FC236}">
                <a16:creationId xmlns:a16="http://schemas.microsoft.com/office/drawing/2014/main" id="{163EA620-A743-4498-B081-7D644CE0D106}"/>
              </a:ext>
            </a:extLst>
          </p:cNvPr>
          <p:cNvSpPr txBox="1">
            <a:spLocks noChangeArrowheads="1"/>
          </p:cNvSpPr>
          <p:nvPr/>
        </p:nvSpPr>
        <p:spPr bwMode="auto">
          <a:xfrm>
            <a:off x="684213" y="1447800"/>
            <a:ext cx="76977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dirty="0">
                <a:solidFill>
                  <a:srgbClr val="000000"/>
                </a:solidFill>
              </a:rPr>
              <a:t>Attend class, ask lots of questions, get help when you need as soon as possible</a:t>
            </a:r>
          </a:p>
          <a:p>
            <a:pPr>
              <a:lnSpc>
                <a:spcPct val="80000"/>
              </a:lnSpc>
              <a:spcBef>
                <a:spcPts val="700"/>
              </a:spcBef>
              <a:buSzPct val="85000"/>
              <a:buFont typeface="Monotype Sorts" charset="2"/>
              <a:buChar char=""/>
            </a:pPr>
            <a:r>
              <a:rPr lang="en-GB" altLang="en-US" dirty="0">
                <a:solidFill>
                  <a:srgbClr val="000000"/>
                </a:solidFill>
              </a:rPr>
              <a:t>Do </a:t>
            </a:r>
            <a:r>
              <a:rPr lang="en-GB" altLang="en-US" u="sng" dirty="0">
                <a:solidFill>
                  <a:srgbClr val="000000"/>
                </a:solidFill>
              </a:rPr>
              <a:t>all</a:t>
            </a:r>
            <a:r>
              <a:rPr lang="en-GB" altLang="en-US" dirty="0">
                <a:solidFill>
                  <a:srgbClr val="000000"/>
                </a:solidFill>
              </a:rPr>
              <a:t> assignments early (especially WODs!!!)</a:t>
            </a:r>
          </a:p>
          <a:p>
            <a:pPr>
              <a:lnSpc>
                <a:spcPct val="80000"/>
              </a:lnSpc>
              <a:spcBef>
                <a:spcPts val="700"/>
              </a:spcBef>
              <a:buSzPct val="85000"/>
              <a:buFont typeface="Monotype Sorts" charset="2"/>
              <a:buChar char=""/>
            </a:pPr>
            <a:r>
              <a:rPr lang="en-GB" altLang="en-US" dirty="0">
                <a:solidFill>
                  <a:srgbClr val="000000"/>
                </a:solidFill>
              </a:rPr>
              <a:t>Best advice (thanks mom!):</a:t>
            </a:r>
          </a:p>
          <a:p>
            <a:pPr lvl="1">
              <a:lnSpc>
                <a:spcPct val="80000"/>
              </a:lnSpc>
              <a:spcBef>
                <a:spcPts val="600"/>
              </a:spcBef>
              <a:buSzPct val="70000"/>
              <a:buFont typeface="Monotype Sorts" charset="2"/>
              <a:buChar char=""/>
            </a:pPr>
            <a:r>
              <a:rPr lang="en-GB" altLang="en-US" sz="2000" dirty="0">
                <a:solidFill>
                  <a:srgbClr val="000000"/>
                </a:solidFill>
              </a:rPr>
              <a:t>Go to class and pay attention</a:t>
            </a:r>
          </a:p>
          <a:p>
            <a:pPr lvl="1">
              <a:lnSpc>
                <a:spcPct val="80000"/>
              </a:lnSpc>
              <a:spcBef>
                <a:spcPts val="600"/>
              </a:spcBef>
              <a:buSzPct val="70000"/>
              <a:buFont typeface="Monotype Sorts" charset="2"/>
              <a:buChar char=""/>
            </a:pPr>
            <a:r>
              <a:rPr lang="en-GB" altLang="en-US" sz="2000" dirty="0">
                <a:solidFill>
                  <a:srgbClr val="000000"/>
                </a:solidFill>
              </a:rPr>
              <a:t>Always ask questions when they occur to you</a:t>
            </a:r>
          </a:p>
          <a:p>
            <a:pPr lvl="1">
              <a:lnSpc>
                <a:spcPct val="80000"/>
              </a:lnSpc>
              <a:spcBef>
                <a:spcPts val="600"/>
              </a:spcBef>
              <a:buSzPct val="70000"/>
              <a:buFont typeface="Monotype Sorts" charset="2"/>
              <a:buChar char=""/>
            </a:pPr>
            <a:r>
              <a:rPr lang="en-GB" altLang="en-US" sz="2000" dirty="0">
                <a:solidFill>
                  <a:srgbClr val="000000"/>
                </a:solidFill>
              </a:rPr>
              <a:t>Explore; don’t be afraid to play; share your insights with others</a:t>
            </a:r>
          </a:p>
          <a:p>
            <a:pPr lvl="1">
              <a:lnSpc>
                <a:spcPct val="80000"/>
              </a:lnSpc>
              <a:spcBef>
                <a:spcPts val="600"/>
              </a:spcBef>
              <a:buSzPct val="70000"/>
              <a:buFont typeface="Monotype Sorts" charset="2"/>
              <a:buChar char=""/>
            </a:pPr>
            <a:r>
              <a:rPr lang="en-GB" altLang="en-US" sz="2000" dirty="0">
                <a:solidFill>
                  <a:srgbClr val="000000"/>
                </a:solidFill>
              </a:rPr>
              <a:t>Get help when you are stuck. Don’t worry about “holding the class up”</a:t>
            </a:r>
          </a:p>
          <a:p>
            <a:pPr lvl="1">
              <a:lnSpc>
                <a:spcPct val="80000"/>
              </a:lnSpc>
              <a:spcBef>
                <a:spcPts val="600"/>
              </a:spcBef>
              <a:buSzPct val="70000"/>
              <a:buFont typeface="Monotype Sorts" charset="2"/>
              <a:buChar char=""/>
            </a:pPr>
            <a:r>
              <a:rPr lang="en-GB" altLang="en-US" sz="2000" dirty="0">
                <a:solidFill>
                  <a:srgbClr val="000000"/>
                </a:solidFill>
              </a:rPr>
              <a:t>Find something interesting about the material</a:t>
            </a:r>
          </a:p>
          <a:p>
            <a:pPr lvl="1">
              <a:lnSpc>
                <a:spcPct val="80000"/>
              </a:lnSpc>
              <a:spcBef>
                <a:spcPts val="600"/>
              </a:spcBef>
              <a:buSzPct val="70000"/>
              <a:buFont typeface="Monotype Sorts" charset="2"/>
              <a:buChar char=""/>
            </a:pPr>
            <a:r>
              <a:rPr lang="en-GB" altLang="en-US" sz="2000" dirty="0">
                <a:solidFill>
                  <a:srgbClr val="000000"/>
                </a:solidFill>
              </a:rPr>
              <a:t>Go above and beyond what is asked for (get creative!)</a:t>
            </a:r>
          </a:p>
          <a:p>
            <a:pPr lvl="1">
              <a:lnSpc>
                <a:spcPct val="80000"/>
              </a:lnSpc>
              <a:spcBef>
                <a:spcPts val="600"/>
              </a:spcBef>
              <a:buSzPct val="70000"/>
              <a:buFont typeface="Monotype Sorts" charset="2"/>
              <a:buChar char=""/>
            </a:pPr>
            <a:r>
              <a:rPr lang="en-GB" altLang="en-US" sz="2000" dirty="0">
                <a:solidFill>
                  <a:srgbClr val="000000"/>
                </a:solidFill>
              </a:rPr>
              <a:t>Always take advantage of "extra credit" opportunities</a:t>
            </a:r>
          </a:p>
          <a:p>
            <a:pPr lvl="1">
              <a:lnSpc>
                <a:spcPct val="80000"/>
              </a:lnSpc>
              <a:spcBef>
                <a:spcPts val="600"/>
              </a:spcBef>
              <a:buSzPct val="70000"/>
              <a:buFont typeface="Monotype Sorts" charset="2"/>
              <a:buChar char=""/>
            </a:pPr>
            <a:r>
              <a:rPr lang="en-GB" altLang="en-US" sz="2000" dirty="0">
                <a:solidFill>
                  <a:srgbClr val="000000"/>
                </a:solidFill>
              </a:rPr>
              <a:t>Have (or fake) confidence, ditch "worry"</a:t>
            </a:r>
          </a:p>
          <a:p>
            <a:pPr lvl="1">
              <a:lnSpc>
                <a:spcPct val="80000"/>
              </a:lnSpc>
              <a:spcBef>
                <a:spcPts val="600"/>
              </a:spcBef>
              <a:buSzPct val="70000"/>
              <a:buFont typeface="Monotype Sorts" charset="2"/>
              <a:buChar char=""/>
            </a:pPr>
            <a:r>
              <a:rPr lang="en-GB" altLang="en-US" sz="2000" dirty="0">
                <a:solidFill>
                  <a:srgbClr val="000000"/>
                </a:solidFill>
              </a:rPr>
              <a:t>And (duh) do what is asked of you without trying to shortcut</a:t>
            </a: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609600" y="1447800"/>
            <a:ext cx="79248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3600" dirty="0">
                <a:solidFill>
                  <a:srgbClr val="000000"/>
                </a:solidFill>
              </a:rPr>
              <a:t>Lateness</a:t>
            </a:r>
          </a:p>
          <a:p>
            <a:pPr lvl="1">
              <a:lnSpc>
                <a:spcPct val="90000"/>
              </a:lnSpc>
              <a:spcBef>
                <a:spcPts val="700"/>
              </a:spcBef>
              <a:buSzPct val="70000"/>
              <a:buFont typeface="Monotype Sorts" charset="2"/>
              <a:buChar char=""/>
            </a:pPr>
            <a:r>
              <a:rPr lang="en-GB" altLang="en-US" sz="2800" dirty="0">
                <a:solidFill>
                  <a:srgbClr val="000000"/>
                </a:solidFill>
              </a:rPr>
              <a:t>Programming assignments and labs will not normally be accepted late unless arrangements are made in advance of due date.</a:t>
            </a:r>
          </a:p>
          <a:p>
            <a:pPr lvl="1">
              <a:lnSpc>
                <a:spcPct val="90000"/>
              </a:lnSpc>
              <a:spcBef>
                <a:spcPts val="700"/>
              </a:spcBef>
              <a:buSzPct val="70000"/>
              <a:buFont typeface="Monotype Sorts" charset="2"/>
              <a:buChar char=""/>
            </a:pPr>
            <a:r>
              <a:rPr lang="en-GB" altLang="en-US" sz="2800" dirty="0">
                <a:solidFill>
                  <a:srgbClr val="000000"/>
                </a:solidFill>
              </a:rPr>
              <a:t>This is because subsequent material invariably builds on previous material </a:t>
            </a:r>
          </a:p>
          <a:p>
            <a:pPr marL="1371600" lvl="2" indent="-457200">
              <a:lnSpc>
                <a:spcPct val="90000"/>
              </a:lnSpc>
              <a:spcBef>
                <a:spcPts val="700"/>
              </a:spcBef>
              <a:buSzPct val="70000"/>
              <a:buFontTx/>
              <a:buChar char="-"/>
            </a:pPr>
            <a:r>
              <a:rPr lang="en-GB" altLang="en-US" dirty="0">
                <a:solidFill>
                  <a:srgbClr val="000000"/>
                </a:solidFill>
              </a:rPr>
              <a:t>e.g. a lab exercise may refer to a previous lab, WOD, or assignment so you will need to have these done in order to do the exercise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40E74344-0E62-48A0-95CE-EBB377F58EC9}"/>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Course Policies</a:t>
            </a:r>
          </a:p>
        </p:txBody>
      </p:sp>
      <p:sp>
        <p:nvSpPr>
          <p:cNvPr id="38915" name="Text Box 2">
            <a:extLst>
              <a:ext uri="{FF2B5EF4-FFF2-40B4-BE49-F238E27FC236}">
                <a16:creationId xmlns:a16="http://schemas.microsoft.com/office/drawing/2014/main" id="{57672353-99B8-4730-8B12-88E42F6A4EE3}"/>
              </a:ext>
            </a:extLst>
          </p:cNvPr>
          <p:cNvSpPr txBox="1">
            <a:spLocks noChangeArrowheads="1"/>
          </p:cNvSpPr>
          <p:nvPr/>
        </p:nvSpPr>
        <p:spPr bwMode="auto">
          <a:xfrm>
            <a:off x="228600" y="1295400"/>
            <a:ext cx="8686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Cheating </a:t>
            </a:r>
            <a:endParaRPr lang="en-GB" altLang="en-US" dirty="0">
              <a:solidFill>
                <a:srgbClr val="000000"/>
              </a:solidFill>
            </a:endParaRPr>
          </a:p>
          <a:p>
            <a:pPr lvl="1">
              <a:lnSpc>
                <a:spcPct val="90000"/>
              </a:lnSpc>
              <a:spcBef>
                <a:spcPts val="700"/>
              </a:spcBef>
              <a:buSzPct val="70000"/>
              <a:buFont typeface="Monotype Sorts" charset="2"/>
              <a:buChar char=""/>
            </a:pPr>
            <a:r>
              <a:rPr lang="en-GB" altLang="en-US" sz="2000" dirty="0">
                <a:solidFill>
                  <a:srgbClr val="000000"/>
                </a:solidFill>
              </a:rPr>
              <a:t>It’s always ok to get help. But turning in </a:t>
            </a:r>
            <a:r>
              <a:rPr lang="en-GB" altLang="en-US" sz="2000" u="sng" dirty="0">
                <a:solidFill>
                  <a:srgbClr val="000000"/>
                </a:solidFill>
              </a:rPr>
              <a:t>someone else's work</a:t>
            </a:r>
            <a:r>
              <a:rPr lang="en-GB" altLang="en-US" sz="2000" dirty="0">
                <a:solidFill>
                  <a:srgbClr val="000000"/>
                </a:solidFill>
              </a:rPr>
              <a:t> as your own is robbing you of the experience you need to be successful. </a:t>
            </a:r>
          </a:p>
          <a:p>
            <a:pPr lvl="2">
              <a:lnSpc>
                <a:spcPct val="90000"/>
              </a:lnSpc>
              <a:spcBef>
                <a:spcPts val="700"/>
              </a:spcBef>
              <a:buSzPct val="70000"/>
              <a:buFont typeface="Monotype Sorts" charset="2"/>
              <a:buChar char=""/>
            </a:pPr>
            <a:r>
              <a:rPr lang="en-GB" altLang="en-US" sz="1800" dirty="0">
                <a:solidFill>
                  <a:srgbClr val="000000"/>
                </a:solidFill>
              </a:rPr>
              <a:t>There is often a lot of confusion about using code from labs, the class website, or online resources. This is generally </a:t>
            </a:r>
            <a:r>
              <a:rPr lang="en-GB" altLang="en-US" sz="1800" b="1" dirty="0">
                <a:solidFill>
                  <a:srgbClr val="000000"/>
                </a:solidFill>
              </a:rPr>
              <a:t>OK</a:t>
            </a:r>
            <a:r>
              <a:rPr lang="en-GB" altLang="en-US" sz="1800" dirty="0">
                <a:solidFill>
                  <a:srgbClr val="000000"/>
                </a:solidFill>
              </a:rPr>
              <a:t> so long as you make </a:t>
            </a:r>
            <a:r>
              <a:rPr lang="en-GB" altLang="en-US" sz="1800" b="1" dirty="0">
                <a:solidFill>
                  <a:srgbClr val="000000"/>
                </a:solidFill>
              </a:rPr>
              <a:t>CLEAR</a:t>
            </a:r>
            <a:r>
              <a:rPr lang="en-GB" altLang="en-US" sz="1800" dirty="0">
                <a:solidFill>
                  <a:srgbClr val="000000"/>
                </a:solidFill>
              </a:rPr>
              <a:t> reference to where this code came from and you indicate you understand what you are using (usually by lots of comments in the code)</a:t>
            </a:r>
          </a:p>
          <a:p>
            <a:pPr lvl="2">
              <a:lnSpc>
                <a:spcPct val="90000"/>
              </a:lnSpc>
              <a:spcBef>
                <a:spcPts val="700"/>
              </a:spcBef>
              <a:buSzPct val="70000"/>
              <a:buFont typeface="Monotype Sorts" charset="2"/>
              <a:buChar char=""/>
            </a:pPr>
            <a:r>
              <a:rPr lang="en-GB" altLang="en-US" sz="1800" dirty="0">
                <a:solidFill>
                  <a:srgbClr val="000000"/>
                </a:solidFill>
              </a:rPr>
              <a:t>In general it is </a:t>
            </a:r>
            <a:r>
              <a:rPr lang="en-GB" altLang="en-US" sz="1800" b="1" dirty="0">
                <a:solidFill>
                  <a:srgbClr val="000000"/>
                </a:solidFill>
              </a:rPr>
              <a:t>NOT OK</a:t>
            </a:r>
            <a:r>
              <a:rPr lang="en-GB" altLang="en-US" sz="1800" dirty="0">
                <a:solidFill>
                  <a:srgbClr val="000000"/>
                </a:solidFill>
              </a:rPr>
              <a:t> to use another students code, an entire project or system, or have someone write code for you.</a:t>
            </a:r>
          </a:p>
          <a:p>
            <a:pPr lvl="1">
              <a:lnSpc>
                <a:spcPct val="90000"/>
              </a:lnSpc>
              <a:spcBef>
                <a:spcPts val="700"/>
              </a:spcBef>
              <a:buSzPct val="70000"/>
              <a:buFont typeface="Monotype Sorts" charset="2"/>
              <a:buChar char=""/>
            </a:pPr>
            <a:r>
              <a:rPr lang="en-GB" altLang="en-US" sz="2000" dirty="0">
                <a:solidFill>
                  <a:srgbClr val="000000"/>
                </a:solidFill>
              </a:rPr>
              <a:t>On programming assignments: zero on first offence, notice sent to deans office</a:t>
            </a:r>
          </a:p>
          <a:p>
            <a:pPr lvl="1">
              <a:lnSpc>
                <a:spcPct val="90000"/>
              </a:lnSpc>
              <a:spcBef>
                <a:spcPts val="700"/>
              </a:spcBef>
              <a:buSzPct val="70000"/>
              <a:buFont typeface="Monotype Sorts" charset="2"/>
              <a:buChar char=""/>
            </a:pPr>
            <a:r>
              <a:rPr lang="en-GB" altLang="en-US" sz="2000" dirty="0">
                <a:solidFill>
                  <a:srgbClr val="000000"/>
                </a:solidFill>
              </a:rPr>
              <a:t>Second offence (of any kind): "F" in course, action by Dean</a:t>
            </a:r>
            <a:r>
              <a:rPr lang="ja-JP" altLang="en-GB" sz="2000">
                <a:solidFill>
                  <a:srgbClr val="000000"/>
                </a:solidFill>
              </a:rPr>
              <a:t>’</a:t>
            </a:r>
            <a:r>
              <a:rPr lang="en-GB" altLang="ja-JP" sz="2000" dirty="0">
                <a:solidFill>
                  <a:srgbClr val="000000"/>
                </a:solidFill>
              </a:rPr>
              <a:t>s office</a:t>
            </a:r>
          </a:p>
          <a:p>
            <a:pPr marL="457200" lvl="1" indent="0">
              <a:lnSpc>
                <a:spcPct val="90000"/>
              </a:lnSpc>
              <a:spcBef>
                <a:spcPts val="700"/>
              </a:spcBef>
              <a:buSzPct val="70000"/>
            </a:pPr>
            <a:r>
              <a:rPr lang="en-GB" altLang="en-US" sz="2000" b="1" dirty="0">
                <a:solidFill>
                  <a:srgbClr val="000000"/>
                </a:solidFill>
              </a:rPr>
              <a:t>Bottom line: </a:t>
            </a:r>
            <a:r>
              <a:rPr lang="en-GB" altLang="en-US" sz="2000" dirty="0">
                <a:solidFill>
                  <a:srgbClr val="FF0000"/>
                </a:solidFill>
              </a:rPr>
              <a:t>Don't do it! </a:t>
            </a:r>
            <a:r>
              <a:rPr lang="en-GB" altLang="en-US" sz="2000" dirty="0">
                <a:solidFill>
                  <a:srgbClr val="000000"/>
                </a:solidFill>
              </a:rPr>
              <a:t>It's never worth it. Since you are building a skill here</a:t>
            </a:r>
            <a:r>
              <a:rPr lang="en-GB" altLang="en-US" sz="2800" dirty="0">
                <a:solidFill>
                  <a:srgbClr val="000000"/>
                </a:solidFill>
              </a:rPr>
              <a:t> </a:t>
            </a:r>
            <a:r>
              <a:rPr lang="en-GB" altLang="en-US" sz="2000" dirty="0">
                <a:solidFill>
                  <a:srgbClr val="000000"/>
                </a:solidFill>
              </a:rPr>
              <a:t>you only end up cheating yourself. There also really is never any need. We will help you achieve success if you put in a honest effort.</a:t>
            </a:r>
          </a:p>
          <a:p>
            <a:pPr>
              <a:lnSpc>
                <a:spcPct val="90000"/>
              </a:lnSpc>
              <a:spcBef>
                <a:spcPts val="500"/>
              </a:spcBef>
              <a:buClrTx/>
              <a:buSzTx/>
              <a:buFontTx/>
              <a:buNone/>
            </a:pPr>
            <a:endParaRPr lang="en-GB" altLang="en-US" sz="2000" dirty="0">
              <a:solidFill>
                <a:srgbClr val="000000"/>
              </a:solidFill>
            </a:endParaRPr>
          </a:p>
        </p:txBody>
      </p:sp>
    </p:spTree>
    <p:extLst>
      <p:ext uri="{BB962C8B-B14F-4D97-AF65-F5344CB8AC3E}">
        <p14:creationId xmlns:p14="http://schemas.microsoft.com/office/powerpoint/2010/main" val="1023308168"/>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1">
            <a:extLst>
              <a:ext uri="{FF2B5EF4-FFF2-40B4-BE49-F238E27FC236}">
                <a16:creationId xmlns:a16="http://schemas.microsoft.com/office/drawing/2014/main" id="{A7C18FDA-6450-4B58-B97C-10CD5871F768}"/>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to Fail ITM352</a:t>
            </a:r>
          </a:p>
        </p:txBody>
      </p:sp>
      <p:sp>
        <p:nvSpPr>
          <p:cNvPr id="40963" name="Text Box 2">
            <a:extLst>
              <a:ext uri="{FF2B5EF4-FFF2-40B4-BE49-F238E27FC236}">
                <a16:creationId xmlns:a16="http://schemas.microsoft.com/office/drawing/2014/main" id="{BD85A664-1525-4203-BF7D-F3751695F163}"/>
              </a:ext>
            </a:extLst>
          </p:cNvPr>
          <p:cNvSpPr txBox="1">
            <a:spLocks noChangeArrowheads="1"/>
          </p:cNvSpPr>
          <p:nvPr/>
        </p:nvSpPr>
        <p:spPr bwMode="auto">
          <a:xfrm>
            <a:off x="457200" y="1295400"/>
            <a:ext cx="8229600" cy="507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0000"/>
              </a:lnSpc>
              <a:spcBef>
                <a:spcPts val="525"/>
              </a:spcBef>
              <a:buSzPct val="70000"/>
              <a:buFont typeface="Monotype Sorts" charset="2"/>
              <a:buChar char=""/>
            </a:pPr>
            <a:r>
              <a:rPr lang="en-GB" altLang="en-US" sz="2800" dirty="0">
                <a:solidFill>
                  <a:srgbClr val="000000"/>
                </a:solidFill>
              </a:rPr>
              <a:t>Some examples of things that will make you sad:</a:t>
            </a:r>
          </a:p>
          <a:p>
            <a:pPr lvl="2">
              <a:lnSpc>
                <a:spcPct val="90000"/>
              </a:lnSpc>
              <a:spcBef>
                <a:spcPts val="450"/>
              </a:spcBef>
              <a:buSzPct val="60000"/>
              <a:buFont typeface="Monotype Sorts" charset="2"/>
              <a:buChar char=""/>
            </a:pPr>
            <a:r>
              <a:rPr lang="en-GB" altLang="en-US" dirty="0">
                <a:solidFill>
                  <a:srgbClr val="000000"/>
                </a:solidFill>
              </a:rPr>
              <a:t>Submitting someone else's work</a:t>
            </a:r>
          </a:p>
          <a:p>
            <a:pPr lvl="2">
              <a:lnSpc>
                <a:spcPct val="90000"/>
              </a:lnSpc>
              <a:spcBef>
                <a:spcPts val="450"/>
              </a:spcBef>
              <a:buSzPct val="60000"/>
              <a:buFont typeface="Monotype Sorts" charset="2"/>
              <a:buChar char=""/>
            </a:pPr>
            <a:r>
              <a:rPr lang="en-GB" altLang="en-US" dirty="0">
                <a:solidFill>
                  <a:srgbClr val="000000"/>
                </a:solidFill>
              </a:rPr>
              <a:t>Copying someone else's program</a:t>
            </a:r>
          </a:p>
          <a:p>
            <a:pPr lvl="2">
              <a:lnSpc>
                <a:spcPct val="90000"/>
              </a:lnSpc>
              <a:spcBef>
                <a:spcPts val="450"/>
              </a:spcBef>
              <a:buSzPct val="60000"/>
              <a:buFont typeface="Monotype Sorts" charset="2"/>
              <a:buChar char=""/>
            </a:pPr>
            <a:r>
              <a:rPr lang="en-GB" altLang="en-US" dirty="0">
                <a:solidFill>
                  <a:srgbClr val="000000"/>
                </a:solidFill>
              </a:rPr>
              <a:t>Not submitting work</a:t>
            </a:r>
          </a:p>
          <a:p>
            <a:pPr lvl="2">
              <a:lnSpc>
                <a:spcPct val="90000"/>
              </a:lnSpc>
              <a:spcBef>
                <a:spcPts val="450"/>
              </a:spcBef>
              <a:buSzPct val="60000"/>
              <a:buFont typeface="Monotype Sorts" charset="2"/>
              <a:buChar char=""/>
            </a:pPr>
            <a:r>
              <a:rPr lang="en-GB" altLang="en-US" dirty="0">
                <a:solidFill>
                  <a:srgbClr val="000000"/>
                </a:solidFill>
              </a:rPr>
              <a:t>Acquiring sample assignment/quiz solutions beforehand</a:t>
            </a:r>
          </a:p>
          <a:p>
            <a:pPr lvl="2">
              <a:lnSpc>
                <a:spcPct val="90000"/>
              </a:lnSpc>
              <a:spcBef>
                <a:spcPts val="450"/>
              </a:spcBef>
              <a:buSzPct val="60000"/>
              <a:buFont typeface="Monotype Sorts" charset="2"/>
              <a:buChar char=""/>
            </a:pPr>
            <a:r>
              <a:rPr lang="en-GB" altLang="en-US" dirty="0">
                <a:solidFill>
                  <a:srgbClr val="000000"/>
                </a:solidFill>
              </a:rPr>
              <a:t>Enabling/encouraging anyone to do the above</a:t>
            </a:r>
          </a:p>
          <a:p>
            <a:pPr lvl="1">
              <a:lnSpc>
                <a:spcPct val="90000"/>
              </a:lnSpc>
              <a:spcBef>
                <a:spcPts val="525"/>
              </a:spcBef>
              <a:buSzPct val="70000"/>
              <a:buFont typeface="Monotype Sorts" charset="2"/>
              <a:buChar char=""/>
            </a:pPr>
            <a:r>
              <a:rPr lang="en-GB" altLang="en-US" sz="2800" b="1" dirty="0">
                <a:solidFill>
                  <a:srgbClr val="000000"/>
                </a:solidFill>
              </a:rPr>
              <a:t>Any</a:t>
            </a:r>
            <a:r>
              <a:rPr lang="en-GB" altLang="en-US" sz="2800" dirty="0">
                <a:solidFill>
                  <a:srgbClr val="000000"/>
                </a:solidFill>
              </a:rPr>
              <a:t> form of </a:t>
            </a:r>
            <a:r>
              <a:rPr lang="en-GB" altLang="en-US" sz="2800" b="1" dirty="0">
                <a:solidFill>
                  <a:srgbClr val="000000"/>
                </a:solidFill>
              </a:rPr>
              <a:t>cheating</a:t>
            </a:r>
            <a:r>
              <a:rPr lang="en-GB" altLang="en-US" sz="2800" dirty="0">
                <a:solidFill>
                  <a:srgbClr val="000000"/>
                </a:solidFill>
              </a:rPr>
              <a:t> will </a:t>
            </a:r>
            <a:r>
              <a:rPr lang="en-GB" altLang="en-US" sz="2800" b="1" dirty="0">
                <a:solidFill>
                  <a:srgbClr val="000000"/>
                </a:solidFill>
              </a:rPr>
              <a:t>not be tolerated</a:t>
            </a:r>
          </a:p>
          <a:p>
            <a:pPr lvl="2">
              <a:lnSpc>
                <a:spcPct val="90000"/>
              </a:lnSpc>
              <a:spcBef>
                <a:spcPts val="450"/>
              </a:spcBef>
              <a:buSzPct val="60000"/>
              <a:buFont typeface="Monotype Sorts" charset="2"/>
              <a:buChar char=""/>
            </a:pPr>
            <a:r>
              <a:rPr lang="en-GB" altLang="en-US" dirty="0">
                <a:solidFill>
                  <a:srgbClr val="000000"/>
                </a:solidFill>
              </a:rPr>
              <a:t>It's simply not worth it.</a:t>
            </a:r>
          </a:p>
          <a:p>
            <a:pPr lvl="2">
              <a:lnSpc>
                <a:spcPct val="90000"/>
              </a:lnSpc>
              <a:spcBef>
                <a:spcPts val="450"/>
              </a:spcBef>
              <a:buSzPct val="60000"/>
              <a:buFont typeface="Monotype Sorts" charset="2"/>
              <a:buChar char=""/>
            </a:pPr>
            <a:r>
              <a:rPr lang="en-GB" altLang="en-US" dirty="0">
                <a:solidFill>
                  <a:srgbClr val="000000"/>
                </a:solidFill>
              </a:rPr>
              <a:t>If you are struggling, I </a:t>
            </a:r>
            <a:r>
              <a:rPr lang="en-GB" altLang="en-US" b="1" u="sng" dirty="0">
                <a:solidFill>
                  <a:srgbClr val="000000"/>
                </a:solidFill>
              </a:rPr>
              <a:t>will</a:t>
            </a:r>
            <a:r>
              <a:rPr lang="en-GB" altLang="en-US" dirty="0">
                <a:solidFill>
                  <a:srgbClr val="000000"/>
                </a:solidFill>
              </a:rPr>
              <a:t> help you</a:t>
            </a:r>
          </a:p>
          <a:p>
            <a:pPr lvl="2">
              <a:lnSpc>
                <a:spcPct val="90000"/>
              </a:lnSpc>
              <a:spcBef>
                <a:spcPts val="450"/>
              </a:spcBef>
              <a:buSzPct val="60000"/>
              <a:buFont typeface="Monotype Sorts" charset="2"/>
              <a:buChar char=""/>
            </a:pPr>
            <a:r>
              <a:rPr lang="en-GB" altLang="en-US" dirty="0">
                <a:solidFill>
                  <a:srgbClr val="000000"/>
                </a:solidFill>
              </a:rPr>
              <a:t>I am a "softie" when I see honest effort; but laziness, apathy, irresponsibility, or cheating really upset me </a:t>
            </a:r>
            <a:r>
              <a:rPr lang="en-GB" altLang="en-US" dirty="0">
                <a:solidFill>
                  <a:srgbClr val="000000"/>
                </a:solidFill>
                <a:sym typeface="Wingdings" pitchFamily="2" charset="2"/>
              </a:rPr>
              <a:t></a:t>
            </a:r>
            <a:endParaRPr lang="en-GB" altLang="en-US" dirty="0">
              <a:solidFill>
                <a:srgbClr val="000000"/>
              </a:solidFill>
            </a:endParaRPr>
          </a:p>
          <a:p>
            <a:pPr>
              <a:lnSpc>
                <a:spcPct val="9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D97254C8-DBC8-46A5-9829-0514B959432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a:t>
            </a:r>
          </a:p>
        </p:txBody>
      </p:sp>
      <p:sp>
        <p:nvSpPr>
          <p:cNvPr id="43011" name="Text Box 2">
            <a:extLst>
              <a:ext uri="{FF2B5EF4-FFF2-40B4-BE49-F238E27FC236}">
                <a16:creationId xmlns:a16="http://schemas.microsoft.com/office/drawing/2014/main" id="{ECF175D7-50A0-437A-8C71-78BA3DEF37FD}"/>
              </a:ext>
            </a:extLst>
          </p:cNvPr>
          <p:cNvSpPr txBox="1">
            <a:spLocks noChangeArrowheads="1"/>
          </p:cNvSpPr>
          <p:nvPr/>
        </p:nvSpPr>
        <p:spPr bwMode="auto">
          <a:xfrm>
            <a:off x="609600" y="1371600"/>
            <a:ext cx="8001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700"/>
              </a:spcBef>
              <a:buSzPct val="85000"/>
              <a:buFont typeface="Monotype Sorts" charset="2"/>
              <a:buChar char=""/>
            </a:pPr>
            <a:r>
              <a:rPr lang="en-GB" altLang="en-US" sz="2800" dirty="0">
                <a:solidFill>
                  <a:srgbClr val="000000"/>
                </a:solidFill>
              </a:rPr>
              <a:t>WODs</a:t>
            </a:r>
          </a:p>
          <a:p>
            <a:pPr lvl="1">
              <a:lnSpc>
                <a:spcPct val="80000"/>
              </a:lnSpc>
              <a:spcBef>
                <a:spcPts val="600"/>
              </a:spcBef>
              <a:buSzPct val="70000"/>
              <a:buFont typeface="Monotype Sorts" charset="2"/>
              <a:buChar char=""/>
            </a:pPr>
            <a:r>
              <a:rPr lang="en-GB" altLang="en-US" sz="2000" dirty="0">
                <a:solidFill>
                  <a:srgbClr val="000000"/>
                </a:solidFill>
              </a:rPr>
              <a:t>Mandatory! Must be submitted to </a:t>
            </a:r>
            <a:r>
              <a:rPr lang="en-GB" altLang="en-US" sz="2000" dirty="0" err="1">
                <a:solidFill>
                  <a:srgbClr val="000000"/>
                </a:solidFill>
              </a:rPr>
              <a:t>Laulima</a:t>
            </a:r>
            <a:r>
              <a:rPr lang="en-GB" altLang="en-US" sz="2000" dirty="0">
                <a:solidFill>
                  <a:srgbClr val="000000"/>
                </a:solidFill>
              </a:rPr>
              <a:t>  and </a:t>
            </a:r>
            <a:r>
              <a:rPr lang="en-GB" altLang="en-US" sz="2000" dirty="0" err="1">
                <a:solidFill>
                  <a:srgbClr val="000000"/>
                </a:solidFill>
              </a:rPr>
              <a:t>GitHUB</a:t>
            </a:r>
            <a:endParaRPr lang="en-GB" altLang="en-US" sz="2000" dirty="0">
              <a:solidFill>
                <a:srgbClr val="000000"/>
              </a:solidFill>
            </a:endParaRPr>
          </a:p>
          <a:p>
            <a:pPr lvl="1">
              <a:lnSpc>
                <a:spcPct val="80000"/>
              </a:lnSpc>
              <a:spcBef>
                <a:spcPts val="600"/>
              </a:spcBef>
              <a:buSzPct val="70000"/>
              <a:buFont typeface="Monotype Sorts" charset="2"/>
              <a:buChar char=""/>
            </a:pPr>
            <a:r>
              <a:rPr lang="en-GB" altLang="en-US" sz="2000" dirty="0">
                <a:solidFill>
                  <a:srgbClr val="000000"/>
                </a:solidFill>
              </a:rPr>
              <a:t>To receive WOD credit you must complete it before the DNF (Did Not Finish time) and before the due date</a:t>
            </a:r>
          </a:p>
          <a:p>
            <a:pPr lvl="2">
              <a:lnSpc>
                <a:spcPct val="80000"/>
              </a:lnSpc>
              <a:spcBef>
                <a:spcPts val="600"/>
              </a:spcBef>
              <a:buSzPct val="70000"/>
              <a:buFont typeface="Monotype Sorts" charset="2"/>
              <a:buChar char=""/>
            </a:pPr>
            <a:r>
              <a:rPr lang="en-GB" altLang="en-US" sz="1800" dirty="0">
                <a:solidFill>
                  <a:srgbClr val="000000"/>
                </a:solidFill>
              </a:rPr>
              <a:t>You record your work and finish time, but it’s still credit/no-credit. No judgment on quality </a:t>
            </a:r>
            <a:r>
              <a:rPr lang="en-GB" altLang="en-US" sz="1800" dirty="0">
                <a:solidFill>
                  <a:srgbClr val="000000"/>
                </a:solidFill>
                <a:sym typeface="Wingdings" pitchFamily="2" charset="2"/>
              </a:rPr>
              <a:t></a:t>
            </a:r>
            <a:endParaRPr lang="en-GB" altLang="en-US" sz="1800" dirty="0">
              <a:solidFill>
                <a:srgbClr val="000000"/>
              </a:solidFill>
            </a:endParaRPr>
          </a:p>
          <a:p>
            <a:pPr lvl="2">
              <a:lnSpc>
                <a:spcPct val="80000"/>
              </a:lnSpc>
              <a:spcBef>
                <a:spcPts val="600"/>
              </a:spcBef>
              <a:buSzPct val="70000"/>
              <a:buFont typeface="Monotype Sorts" charset="2"/>
              <a:buChar char=""/>
            </a:pPr>
            <a:endParaRPr lang="en-GB" altLang="en-US" sz="1800" dirty="0">
              <a:solidFill>
                <a:srgbClr val="000000"/>
              </a:solidFill>
            </a:endParaRPr>
          </a:p>
          <a:p>
            <a:pPr>
              <a:lnSpc>
                <a:spcPct val="80000"/>
              </a:lnSpc>
              <a:spcBef>
                <a:spcPts val="700"/>
              </a:spcBef>
              <a:buSzPct val="85000"/>
              <a:buFont typeface="Monotype Sorts" charset="2"/>
              <a:buChar char=""/>
            </a:pPr>
            <a:r>
              <a:rPr lang="en-GB" altLang="en-US" sz="2800" dirty="0">
                <a:solidFill>
                  <a:srgbClr val="000000"/>
                </a:solidFill>
              </a:rPr>
              <a:t>During class you will work on lab exercises and assignments</a:t>
            </a:r>
          </a:p>
          <a:p>
            <a:pPr lvl="1">
              <a:lnSpc>
                <a:spcPct val="80000"/>
              </a:lnSpc>
              <a:spcBef>
                <a:spcPts val="600"/>
              </a:spcBef>
              <a:buSzPct val="70000"/>
              <a:buFont typeface="Monotype Sorts" charset="2"/>
              <a:buChar char=""/>
            </a:pPr>
            <a:r>
              <a:rPr lang="en-GB" altLang="en-US" dirty="0">
                <a:solidFill>
                  <a:srgbClr val="000000"/>
                </a:solidFill>
              </a:rPr>
              <a:t>We may not complete all material in scheduled class time</a:t>
            </a:r>
          </a:p>
          <a:p>
            <a:pPr lvl="2">
              <a:lnSpc>
                <a:spcPct val="80000"/>
              </a:lnSpc>
              <a:spcBef>
                <a:spcPts val="600"/>
              </a:spcBef>
              <a:buSzPct val="60000"/>
              <a:buFont typeface="Monotype Sorts" charset="2"/>
              <a:buChar char=""/>
            </a:pPr>
            <a:r>
              <a:rPr lang="en-GB" altLang="en-US" sz="2000" dirty="0">
                <a:solidFill>
                  <a:srgbClr val="000000"/>
                </a:solidFill>
              </a:rPr>
              <a:t>Whatever is not completed will be covered in the next class session (we go at the natural pace of the class). Labs generally are due only after they are completed in class.</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00DEEA9C-C3CD-43A4-90D5-66E9ED8AFAFC}"/>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How Class Will Work (cont.)</a:t>
            </a:r>
          </a:p>
        </p:txBody>
      </p:sp>
      <p:sp>
        <p:nvSpPr>
          <p:cNvPr id="45059" name="Text Box 2">
            <a:extLst>
              <a:ext uri="{FF2B5EF4-FFF2-40B4-BE49-F238E27FC236}">
                <a16:creationId xmlns:a16="http://schemas.microsoft.com/office/drawing/2014/main" id="{6513CC59-6DB6-4952-94CB-94BC9B42CE30}"/>
              </a:ext>
            </a:extLst>
          </p:cNvPr>
          <p:cNvSpPr txBox="1">
            <a:spLocks noChangeArrowheads="1"/>
          </p:cNvSpPr>
          <p:nvPr/>
        </p:nvSpPr>
        <p:spPr bwMode="auto">
          <a:xfrm>
            <a:off x="378372" y="1368972"/>
            <a:ext cx="8387255" cy="457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0000"/>
              </a:lnSpc>
              <a:spcBef>
                <a:spcPts val="800"/>
              </a:spcBef>
              <a:buSzPct val="85000"/>
              <a:buFont typeface="Monotype Sorts" charset="2"/>
              <a:buChar char=""/>
            </a:pPr>
            <a:r>
              <a:rPr lang="en-GB" altLang="en-US" sz="2800" dirty="0">
                <a:solidFill>
                  <a:srgbClr val="000000"/>
                </a:solidFill>
              </a:rPr>
              <a:t>In-class labs</a:t>
            </a:r>
          </a:p>
          <a:p>
            <a:pPr lvl="1">
              <a:lnSpc>
                <a:spcPct val="90000"/>
              </a:lnSpc>
              <a:spcBef>
                <a:spcPts val="700"/>
              </a:spcBef>
              <a:buSzPct val="70000"/>
              <a:buFont typeface="Monotype Sorts" charset="2"/>
              <a:buChar char=""/>
            </a:pPr>
            <a:r>
              <a:rPr lang="en-GB" altLang="en-US" dirty="0">
                <a:solidFill>
                  <a:srgbClr val="000000"/>
                </a:solidFill>
              </a:rPr>
              <a:t>You must do the readings and view the lecture screencasts before class</a:t>
            </a:r>
          </a:p>
          <a:p>
            <a:pPr lvl="2">
              <a:lnSpc>
                <a:spcPct val="90000"/>
              </a:lnSpc>
              <a:spcBef>
                <a:spcPts val="700"/>
              </a:spcBef>
              <a:buSzPct val="70000"/>
              <a:buFont typeface="Monotype Sorts" charset="2"/>
              <a:buChar char=""/>
            </a:pPr>
            <a:r>
              <a:rPr lang="en-GB" altLang="en-US" sz="1800" dirty="0">
                <a:solidFill>
                  <a:srgbClr val="000000"/>
                </a:solidFill>
              </a:rPr>
              <a:t>Again, you must start on the exercises to ensure you are ready for the class. </a:t>
            </a:r>
          </a:p>
          <a:p>
            <a:pPr lvl="1">
              <a:lnSpc>
                <a:spcPct val="90000"/>
              </a:lnSpc>
              <a:spcBef>
                <a:spcPts val="700"/>
              </a:spcBef>
              <a:buSzPct val="70000"/>
              <a:buFont typeface="Monotype Sorts" charset="2"/>
              <a:buChar char=""/>
            </a:pPr>
            <a:r>
              <a:rPr lang="en-GB" altLang="en-US" dirty="0">
                <a:solidFill>
                  <a:srgbClr val="000000"/>
                </a:solidFill>
              </a:rPr>
              <a:t>Your interaction during class is </a:t>
            </a:r>
            <a:r>
              <a:rPr lang="en-GB" altLang="en-US" u="sng" dirty="0">
                <a:solidFill>
                  <a:srgbClr val="000000"/>
                </a:solidFill>
              </a:rPr>
              <a:t>critical.</a:t>
            </a:r>
            <a:r>
              <a:rPr lang="en-GB" altLang="en-US" dirty="0">
                <a:solidFill>
                  <a:srgbClr val="000000"/>
                </a:solidFill>
              </a:rPr>
              <a:t>  I will periodically bug people with questions. Your answers do not have to be correct. I use this to see how the class is doing and set the pace, </a:t>
            </a:r>
            <a:r>
              <a:rPr lang="en-GB" altLang="en-US" u="sng" dirty="0">
                <a:solidFill>
                  <a:srgbClr val="000000"/>
                </a:solidFill>
              </a:rPr>
              <a:t>not</a:t>
            </a:r>
            <a:r>
              <a:rPr lang="en-GB" altLang="en-US" dirty="0">
                <a:solidFill>
                  <a:srgbClr val="000000"/>
                </a:solidFill>
              </a:rPr>
              <a:t> to test you!</a:t>
            </a:r>
          </a:p>
          <a:p>
            <a:pPr lvl="1">
              <a:lnSpc>
                <a:spcPct val="90000"/>
              </a:lnSpc>
              <a:spcBef>
                <a:spcPts val="700"/>
              </a:spcBef>
              <a:buSzPct val="70000"/>
              <a:buFont typeface="Monotype Sorts" charset="2"/>
              <a:buChar char=""/>
            </a:pPr>
            <a:r>
              <a:rPr lang="en-GB" altLang="en-US" dirty="0">
                <a:solidFill>
                  <a:srgbClr val="000000"/>
                </a:solidFill>
              </a:rPr>
              <a:t>After a lab is completed (or you are asked to complete it at home) it must be submitted </a:t>
            </a:r>
            <a:r>
              <a:rPr lang="en-GB" altLang="en-US" u="sng" dirty="0">
                <a:solidFill>
                  <a:srgbClr val="000000"/>
                </a:solidFill>
              </a:rPr>
              <a:t>before</a:t>
            </a:r>
            <a:r>
              <a:rPr lang="en-GB" altLang="en-US" dirty="0">
                <a:solidFill>
                  <a:srgbClr val="000000"/>
                </a:solidFill>
              </a:rPr>
              <a:t> the next class.</a:t>
            </a:r>
          </a:p>
          <a:p>
            <a:pPr lvl="2">
              <a:lnSpc>
                <a:spcPct val="90000"/>
              </a:lnSpc>
              <a:spcBef>
                <a:spcPts val="700"/>
              </a:spcBef>
              <a:buSzPct val="70000"/>
              <a:buFont typeface="Monotype Sorts" charset="2"/>
              <a:buChar char=""/>
            </a:pPr>
            <a:r>
              <a:rPr lang="en-GB" altLang="en-US" sz="1800" dirty="0">
                <a:solidFill>
                  <a:srgbClr val="000000"/>
                </a:solidFill>
              </a:rPr>
              <a:t>Late labs receive no credit.</a:t>
            </a:r>
          </a:p>
          <a:p>
            <a:pPr lvl="2">
              <a:lnSpc>
                <a:spcPct val="90000"/>
              </a:lnSpc>
              <a:spcBef>
                <a:spcPts val="700"/>
              </a:spcBef>
              <a:buSzPct val="70000"/>
              <a:buFont typeface="Monotype Sorts" charset="2"/>
              <a:buChar char=""/>
            </a:pPr>
            <a:r>
              <a:rPr lang="en-GB" altLang="en-US" sz="1800" dirty="0">
                <a:solidFill>
                  <a:srgbClr val="000000"/>
                </a:solidFill>
              </a:rPr>
              <a:t>There	are no “make up” labs. If you miss class, you must do the lab on your own before it is due.</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9A387AC1-EB37-4838-B94F-DCD6349556C4}"/>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Keep in Mind</a:t>
            </a:r>
          </a:p>
        </p:txBody>
      </p:sp>
      <p:sp>
        <p:nvSpPr>
          <p:cNvPr id="47107" name="Text Box 2">
            <a:extLst>
              <a:ext uri="{FF2B5EF4-FFF2-40B4-BE49-F238E27FC236}">
                <a16:creationId xmlns:a16="http://schemas.microsoft.com/office/drawing/2014/main" id="{E27B8109-6AD5-4F04-9CCF-9F9ECCE9AD99}"/>
              </a:ext>
            </a:extLst>
          </p:cNvPr>
          <p:cNvSpPr txBox="1">
            <a:spLocks noChangeArrowheads="1"/>
          </p:cNvSpPr>
          <p:nvPr/>
        </p:nvSpPr>
        <p:spPr bwMode="auto">
          <a:xfrm>
            <a:off x="609600" y="1371601"/>
            <a:ext cx="7848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700"/>
              </a:spcBef>
              <a:buSzPct val="85000"/>
              <a:buFont typeface="Monotype Sorts" charset="2"/>
              <a:buChar char=""/>
            </a:pPr>
            <a:r>
              <a:rPr lang="en-GB" altLang="en-US" dirty="0">
                <a:solidFill>
                  <a:srgbClr val="000000"/>
                </a:solidFill>
              </a:rPr>
              <a:t>The ITMA club and I are here to help you </a:t>
            </a:r>
            <a:r>
              <a:rPr lang="en-GB" altLang="en-US" sz="2000" dirty="0">
                <a:solidFill>
                  <a:srgbClr val="000000"/>
                </a:solidFill>
              </a:rPr>
              <a:t>succeed in ITM352 (meeting the class objectives)</a:t>
            </a:r>
          </a:p>
          <a:p>
            <a:pPr>
              <a:lnSpc>
                <a:spcPct val="100000"/>
              </a:lnSpc>
              <a:spcBef>
                <a:spcPts val="700"/>
              </a:spcBef>
              <a:buSzPct val="85000"/>
              <a:buFont typeface="Monotype Sorts" charset="2"/>
              <a:buChar char=""/>
            </a:pPr>
            <a:r>
              <a:rPr lang="en-GB" altLang="en-US" sz="2000" dirty="0">
                <a:solidFill>
                  <a:srgbClr val="000000"/>
                </a:solidFill>
              </a:rPr>
              <a:t>Please come see me, the TA, or an ITMA club member right away when you need help. </a:t>
            </a:r>
          </a:p>
          <a:p>
            <a:pPr lvl="2">
              <a:lnSpc>
                <a:spcPct val="100000"/>
              </a:lnSpc>
              <a:spcBef>
                <a:spcPts val="600"/>
              </a:spcBef>
              <a:buSzPct val="60000"/>
              <a:buFont typeface="Monotype Sorts" charset="2"/>
              <a:buChar char=""/>
            </a:pPr>
            <a:r>
              <a:rPr lang="en-GB" altLang="en-US" sz="1800" dirty="0">
                <a:solidFill>
                  <a:srgbClr val="000000"/>
                </a:solidFill>
              </a:rPr>
              <a:t>Phone</a:t>
            </a:r>
          </a:p>
          <a:p>
            <a:pPr lvl="2">
              <a:lnSpc>
                <a:spcPct val="100000"/>
              </a:lnSpc>
              <a:spcBef>
                <a:spcPts val="600"/>
              </a:spcBef>
              <a:buSzPct val="60000"/>
              <a:buFont typeface="Monotype Sorts" charset="2"/>
              <a:buChar char=""/>
            </a:pPr>
            <a:r>
              <a:rPr lang="en-GB" altLang="en-US" sz="1800" dirty="0">
                <a:solidFill>
                  <a:srgbClr val="000000"/>
                </a:solidFill>
              </a:rPr>
              <a:t>Office hours</a:t>
            </a:r>
          </a:p>
          <a:p>
            <a:pPr lvl="2">
              <a:lnSpc>
                <a:spcPct val="100000"/>
              </a:lnSpc>
              <a:spcBef>
                <a:spcPts val="600"/>
              </a:spcBef>
              <a:buSzPct val="60000"/>
              <a:buFont typeface="Monotype Sorts" charset="2"/>
              <a:buChar char=""/>
            </a:pPr>
            <a:r>
              <a:rPr lang="en-GB" altLang="en-US" sz="1800" dirty="0">
                <a:solidFill>
                  <a:srgbClr val="000000"/>
                </a:solidFill>
              </a:rPr>
              <a:t>After class</a:t>
            </a:r>
          </a:p>
          <a:p>
            <a:pPr lvl="2">
              <a:lnSpc>
                <a:spcPct val="100000"/>
              </a:lnSpc>
              <a:spcBef>
                <a:spcPts val="600"/>
              </a:spcBef>
              <a:buSzPct val="60000"/>
              <a:buFont typeface="Monotype Sorts" charset="2"/>
              <a:buChar char=""/>
            </a:pPr>
            <a:r>
              <a:rPr lang="en-GB" altLang="en-US" sz="1800" dirty="0">
                <a:solidFill>
                  <a:srgbClr val="000000"/>
                </a:solidFill>
              </a:rPr>
              <a:t>By appointment</a:t>
            </a:r>
          </a:p>
          <a:p>
            <a:pPr>
              <a:lnSpc>
                <a:spcPct val="100000"/>
              </a:lnSpc>
              <a:spcBef>
                <a:spcPts val="700"/>
              </a:spcBef>
              <a:buSzPct val="85000"/>
              <a:buFont typeface="Monotype Sorts" charset="2"/>
              <a:buChar char=""/>
            </a:pPr>
            <a:r>
              <a:rPr lang="en-GB" altLang="en-US" sz="2000" dirty="0">
                <a:solidFill>
                  <a:srgbClr val="000000"/>
                </a:solidFill>
              </a:rPr>
              <a:t>We will make time to help you!!! Always!!! </a:t>
            </a:r>
          </a:p>
          <a:p>
            <a:pPr marL="800100" lvl="1" indent="-342900">
              <a:lnSpc>
                <a:spcPct val="100000"/>
              </a:lnSpc>
              <a:spcBef>
                <a:spcPts val="700"/>
              </a:spcBef>
              <a:buSzPct val="85000"/>
              <a:buFontTx/>
              <a:buChar char="-"/>
            </a:pPr>
            <a:r>
              <a:rPr lang="en-GB" altLang="en-US" sz="2000" dirty="0">
                <a:solidFill>
                  <a:srgbClr val="000000"/>
                </a:solidFill>
              </a:rPr>
              <a:t>But you have to ask. I will not monitor you.</a:t>
            </a:r>
          </a:p>
          <a:p>
            <a:pPr>
              <a:lnSpc>
                <a:spcPct val="100000"/>
              </a:lnSpc>
              <a:spcBef>
                <a:spcPts val="700"/>
              </a:spcBef>
              <a:buSzPct val="85000"/>
              <a:buFont typeface="Monotype Sorts" charset="2"/>
              <a:buChar char=""/>
            </a:pPr>
            <a:r>
              <a:rPr lang="en-GB" altLang="en-US" sz="2000" dirty="0">
                <a:solidFill>
                  <a:srgbClr val="000000"/>
                </a:solidFill>
              </a:rPr>
              <a:t>We want to see each and everyone of you succeed in ITM352 and to enjoy the experience. But this is entirely up to you</a:t>
            </a:r>
          </a:p>
          <a:p>
            <a:pPr>
              <a:lnSpc>
                <a:spcPct val="90000"/>
              </a:lnSpc>
              <a:spcBef>
                <a:spcPts val="600"/>
              </a:spcBef>
              <a:buClrTx/>
              <a:buSzTx/>
              <a:buFontTx/>
              <a:buNone/>
            </a:pPr>
            <a:endParaRPr lang="en-GB" altLang="en-US" dirty="0">
              <a:solidFill>
                <a:srgbClr val="000000"/>
              </a:solidFill>
            </a:endParaRPr>
          </a:p>
          <a:p>
            <a:pPr>
              <a:lnSpc>
                <a:spcPct val="90000"/>
              </a:lnSpc>
              <a:spcBef>
                <a:spcPts val="45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261E6790-3E26-4BA8-9D95-F4BB25670BF0}"/>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Final Words…</a:t>
            </a:r>
          </a:p>
        </p:txBody>
      </p:sp>
      <p:sp>
        <p:nvSpPr>
          <p:cNvPr id="49155" name="Text Box 2">
            <a:extLst>
              <a:ext uri="{FF2B5EF4-FFF2-40B4-BE49-F238E27FC236}">
                <a16:creationId xmlns:a16="http://schemas.microsoft.com/office/drawing/2014/main" id="{87ACBB21-D00E-4A74-9BDA-632C2D6D8C69}"/>
              </a:ext>
            </a:extLst>
          </p:cNvPr>
          <p:cNvSpPr txBox="1">
            <a:spLocks noChangeArrowheads="1"/>
          </p:cNvSpPr>
          <p:nvPr/>
        </p:nvSpPr>
        <p:spPr bwMode="auto">
          <a:xfrm>
            <a:off x="609600" y="1371600"/>
            <a:ext cx="784860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dirty="0">
                <a:solidFill>
                  <a:srgbClr val="000000"/>
                </a:solidFill>
              </a:rPr>
              <a:t>Programming is </a:t>
            </a:r>
            <a:r>
              <a:rPr lang="en-GB" altLang="en-US" sz="3200" i="1" dirty="0">
                <a:solidFill>
                  <a:srgbClr val="000000"/>
                </a:solidFill>
              </a:rPr>
              <a:t>not a memorization</a:t>
            </a:r>
            <a:r>
              <a:rPr lang="en-GB" altLang="en-US" sz="3200" dirty="0">
                <a:solidFill>
                  <a:srgbClr val="000000"/>
                </a:solidFill>
              </a:rPr>
              <a:t> subject. You must </a:t>
            </a:r>
            <a:r>
              <a:rPr lang="en-GB" altLang="en-US" sz="3200" u="sng" dirty="0">
                <a:solidFill>
                  <a:srgbClr val="000000"/>
                </a:solidFill>
              </a:rPr>
              <a:t>immerse</a:t>
            </a:r>
            <a:r>
              <a:rPr lang="en-GB" altLang="en-US" sz="3200" dirty="0">
                <a:solidFill>
                  <a:srgbClr val="000000"/>
                </a:solidFill>
              </a:rPr>
              <a:t> yourself in it until you know the fundamental process.</a:t>
            </a:r>
          </a:p>
          <a:p>
            <a:pPr lvl="1">
              <a:lnSpc>
                <a:spcPct val="100000"/>
              </a:lnSpc>
              <a:spcBef>
                <a:spcPts val="700"/>
              </a:spcBef>
              <a:buSzPct val="70000"/>
              <a:buFont typeface="Monotype Sorts" charset="2"/>
              <a:buChar char=""/>
            </a:pPr>
            <a:r>
              <a:rPr lang="en-GB" altLang="en-US" sz="2800" dirty="0">
                <a:solidFill>
                  <a:srgbClr val="000000"/>
                </a:solidFill>
              </a:rPr>
              <a:t>Practice, practice, practice, is what WORKS</a:t>
            </a:r>
          </a:p>
          <a:p>
            <a:pPr lvl="1">
              <a:lnSpc>
                <a:spcPct val="100000"/>
              </a:lnSpc>
              <a:spcBef>
                <a:spcPts val="700"/>
              </a:spcBef>
              <a:buSzPct val="70000"/>
              <a:buFont typeface="Monotype Sorts" charset="2"/>
              <a:buChar char=""/>
            </a:pPr>
            <a:r>
              <a:rPr lang="en-GB" altLang="en-US" sz="2800" dirty="0">
                <a:solidFill>
                  <a:srgbClr val="000000"/>
                </a:solidFill>
              </a:rPr>
              <a:t>You will continually be challenged and be frustrated with your lack of progress</a:t>
            </a:r>
          </a:p>
          <a:p>
            <a:pPr>
              <a:lnSpc>
                <a:spcPct val="100000"/>
              </a:lnSpc>
              <a:spcBef>
                <a:spcPts val="800"/>
              </a:spcBef>
              <a:buSzPct val="85000"/>
              <a:buFont typeface="Monotype Sorts" charset="2"/>
              <a:buChar char=""/>
            </a:pPr>
            <a:r>
              <a:rPr lang="en-GB" altLang="en-US" sz="3200" u="sng" dirty="0">
                <a:solidFill>
                  <a:srgbClr val="000000"/>
                </a:solidFill>
              </a:rPr>
              <a:t>Ask questions</a:t>
            </a:r>
            <a:r>
              <a:rPr lang="en-GB" altLang="en-US" sz="3200" dirty="0">
                <a:solidFill>
                  <a:srgbClr val="000000"/>
                </a:solidFill>
              </a:rPr>
              <a:t>, </a:t>
            </a:r>
            <a:r>
              <a:rPr lang="en-GB" altLang="en-US" sz="3200" u="sng" dirty="0">
                <a:solidFill>
                  <a:srgbClr val="000000"/>
                </a:solidFill>
              </a:rPr>
              <a:t>practice</a:t>
            </a:r>
            <a:r>
              <a:rPr lang="en-GB" altLang="en-US" sz="3200" dirty="0">
                <a:solidFill>
                  <a:srgbClr val="000000"/>
                </a:solidFill>
              </a:rPr>
              <a:t>, </a:t>
            </a:r>
            <a:r>
              <a:rPr lang="en-GB" altLang="en-US" sz="3200" u="sng" dirty="0">
                <a:solidFill>
                  <a:srgbClr val="000000"/>
                </a:solidFill>
              </a:rPr>
              <a:t>get help </a:t>
            </a:r>
            <a:r>
              <a:rPr lang="en-GB" altLang="en-US" sz="3200" dirty="0">
                <a:solidFill>
                  <a:srgbClr val="000000"/>
                </a:solidFill>
              </a:rPr>
              <a:t>until you fully comprehend each concept, then you assuredly will do very well.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More Final Words…</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0"/>
            <a:ext cx="78486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100000"/>
              </a:lnSpc>
              <a:spcBef>
                <a:spcPts val="800"/>
              </a:spcBef>
              <a:buSzPct val="85000"/>
              <a:buFont typeface="Monotype Sorts" charset="2"/>
              <a:buChar char=""/>
            </a:pPr>
            <a:r>
              <a:rPr lang="en-GB" altLang="en-US" sz="3200">
                <a:solidFill>
                  <a:srgbClr val="000000"/>
                </a:solidFill>
              </a:rPr>
              <a:t>You do not have to be a stellar programmer to do well in this course, you simply need to be proficient in the fundamental practice of programming.</a:t>
            </a:r>
          </a:p>
          <a:p>
            <a:pPr>
              <a:lnSpc>
                <a:spcPct val="100000"/>
              </a:lnSpc>
              <a:spcBef>
                <a:spcPts val="800"/>
              </a:spcBef>
              <a:buSzPct val="85000"/>
              <a:buFont typeface="Monotype Sorts" charset="2"/>
              <a:buChar char=""/>
            </a:pPr>
            <a:r>
              <a:rPr lang="en-GB" altLang="en-US" sz="3200">
                <a:solidFill>
                  <a:srgbClr val="000000"/>
                </a:solidFill>
              </a:rPr>
              <a:t>ITM352 will take up </a:t>
            </a:r>
            <a:r>
              <a:rPr lang="en-GB" altLang="en-US" sz="3200" i="1">
                <a:solidFill>
                  <a:srgbClr val="000000"/>
                </a:solidFill>
              </a:rPr>
              <a:t>significantly more time</a:t>
            </a:r>
            <a:r>
              <a:rPr lang="en-GB" altLang="en-US" sz="3200">
                <a:solidFill>
                  <a:srgbClr val="000000"/>
                </a:solidFill>
              </a:rPr>
              <a:t> than other classes. You will be well rewarded for the effort, but you </a:t>
            </a:r>
            <a:r>
              <a:rPr lang="en-GB" altLang="en-US" sz="3200" i="1">
                <a:solidFill>
                  <a:srgbClr val="000000"/>
                </a:solidFill>
              </a:rPr>
              <a:t>must plan for this effort</a:t>
            </a:r>
            <a:r>
              <a:rPr lang="en-GB" altLang="en-US" sz="3200">
                <a:solidFill>
                  <a:srgbClr val="000000"/>
                </a:solidFill>
              </a:rPr>
              <a:t>.</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67821E9F-666E-45D6-9DF0-76D051807D0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Welcome to ITM352</a:t>
            </a:r>
          </a:p>
        </p:txBody>
      </p:sp>
      <p:sp>
        <p:nvSpPr>
          <p:cNvPr id="5123" name="Text Box 2">
            <a:extLst>
              <a:ext uri="{FF2B5EF4-FFF2-40B4-BE49-F238E27FC236}">
                <a16:creationId xmlns:a16="http://schemas.microsoft.com/office/drawing/2014/main" id="{4349FA18-579C-4FA7-BA61-32AA62A1E516}"/>
              </a:ext>
            </a:extLst>
          </p:cNvPr>
          <p:cNvSpPr txBox="1">
            <a:spLocks noChangeArrowheads="1"/>
          </p:cNvSpPr>
          <p:nvPr/>
        </p:nvSpPr>
        <p:spPr bwMode="auto">
          <a:xfrm>
            <a:off x="609600" y="1371600"/>
            <a:ext cx="8002587"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80000"/>
              </a:lnSpc>
              <a:spcBef>
                <a:spcPts val="600"/>
              </a:spcBef>
              <a:buSzPct val="70000"/>
              <a:buFont typeface="Monotype Sorts" charset="2"/>
              <a:buChar char=""/>
            </a:pPr>
            <a:r>
              <a:rPr lang="en-GB" altLang="en-US" dirty="0">
                <a:solidFill>
                  <a:srgbClr val="000000"/>
                </a:solidFill>
              </a:rPr>
              <a:t>This course is about</a:t>
            </a:r>
          </a:p>
          <a:p>
            <a:pPr lvl="1">
              <a:lnSpc>
                <a:spcPct val="80000"/>
              </a:lnSpc>
              <a:spcBef>
                <a:spcPts val="600"/>
              </a:spcBef>
              <a:buSzPct val="60000"/>
              <a:buFont typeface="Monotype Sorts" charset="2"/>
              <a:buChar char=""/>
            </a:pPr>
            <a:r>
              <a:rPr lang="en-GB" altLang="en-US" u="sng" dirty="0">
                <a:solidFill>
                  <a:srgbClr val="000000"/>
                </a:solidFill>
              </a:rPr>
              <a:t>Acquiring</a:t>
            </a:r>
            <a:r>
              <a:rPr lang="en-GB" altLang="en-US" dirty="0">
                <a:solidFill>
                  <a:srgbClr val="000000"/>
                </a:solidFill>
              </a:rPr>
              <a:t> basic programming skills in an business context</a:t>
            </a:r>
          </a:p>
          <a:p>
            <a:pPr lvl="1">
              <a:lnSpc>
                <a:spcPct val="80000"/>
              </a:lnSpc>
              <a:spcBef>
                <a:spcPts val="600"/>
              </a:spcBef>
              <a:buSzPct val="60000"/>
              <a:buFont typeface="Monotype Sorts" charset="2"/>
              <a:buChar char=""/>
            </a:pPr>
            <a:r>
              <a:rPr lang="en-GB" altLang="en-US" u="sng" dirty="0">
                <a:solidFill>
                  <a:srgbClr val="000000"/>
                </a:solidFill>
              </a:rPr>
              <a:t>Understanding</a:t>
            </a:r>
            <a:r>
              <a:rPr lang="en-GB" altLang="en-US" dirty="0">
                <a:solidFill>
                  <a:srgbClr val="000000"/>
                </a:solidFill>
              </a:rPr>
              <a:t> why you need and can use basic programming skills and knowledge</a:t>
            </a:r>
          </a:p>
          <a:p>
            <a:pPr lvl="1">
              <a:lnSpc>
                <a:spcPct val="80000"/>
              </a:lnSpc>
              <a:spcBef>
                <a:spcPts val="600"/>
              </a:spcBef>
              <a:buSzPct val="60000"/>
              <a:buFont typeface="Monotype Sorts" charset="2"/>
              <a:buChar char=""/>
            </a:pPr>
            <a:r>
              <a:rPr lang="en-GB" altLang="en-US" dirty="0">
                <a:solidFill>
                  <a:srgbClr val="000000"/>
                </a:solidFill>
              </a:rPr>
              <a:t>Gaining </a:t>
            </a:r>
            <a:r>
              <a:rPr lang="en-GB" altLang="en-US" u="sng" dirty="0">
                <a:solidFill>
                  <a:srgbClr val="000000"/>
                </a:solidFill>
              </a:rPr>
              <a:t>hands-on experience</a:t>
            </a:r>
            <a:r>
              <a:rPr lang="en-GB" altLang="en-US" dirty="0">
                <a:solidFill>
                  <a:srgbClr val="000000"/>
                </a:solidFill>
              </a:rPr>
              <a:t> in developing actual software applications </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real technology problems and solutions</a:t>
            </a:r>
          </a:p>
          <a:p>
            <a:pPr lvl="1">
              <a:lnSpc>
                <a:spcPct val="80000"/>
              </a:lnSpc>
              <a:spcBef>
                <a:spcPts val="600"/>
              </a:spcBef>
              <a:buSzPct val="60000"/>
              <a:buFont typeface="Monotype Sorts" charset="2"/>
              <a:buChar char=""/>
            </a:pPr>
            <a:r>
              <a:rPr lang="en-GB" altLang="en-US" u="sng" dirty="0">
                <a:solidFill>
                  <a:srgbClr val="000000"/>
                </a:solidFill>
              </a:rPr>
              <a:t>Experiencing</a:t>
            </a:r>
            <a:r>
              <a:rPr lang="en-GB" altLang="en-US" dirty="0">
                <a:solidFill>
                  <a:srgbClr val="000000"/>
                </a:solidFill>
              </a:rPr>
              <a:t> technology development issues</a:t>
            </a:r>
          </a:p>
          <a:p>
            <a:pPr lvl="1">
              <a:lnSpc>
                <a:spcPct val="80000"/>
              </a:lnSpc>
              <a:spcBef>
                <a:spcPts val="600"/>
              </a:spcBef>
              <a:buSzPct val="60000"/>
              <a:buFont typeface="Monotype Sorts" charset="2"/>
              <a:buChar char=""/>
            </a:pPr>
            <a:r>
              <a:rPr lang="en-GB" altLang="en-US" u="sng" dirty="0">
                <a:solidFill>
                  <a:srgbClr val="000000"/>
                </a:solidFill>
              </a:rPr>
              <a:t>Gaining confidence</a:t>
            </a:r>
            <a:r>
              <a:rPr lang="en-GB" altLang="en-US" dirty="0">
                <a:solidFill>
                  <a:srgbClr val="000000"/>
                </a:solidFill>
              </a:rPr>
              <a:t> in rapid </a:t>
            </a:r>
            <a:r>
              <a:rPr lang="en-GB" altLang="en-US" dirty="0">
                <a:solidFill>
                  <a:srgbClr val="000000"/>
                </a:solidFill>
                <a:highlight>
                  <a:srgbClr val="FFFF00"/>
                </a:highlight>
              </a:rPr>
              <a:t>self-learning</a:t>
            </a:r>
            <a:r>
              <a:rPr lang="en-GB" altLang="en-US" dirty="0">
                <a:solidFill>
                  <a:srgbClr val="000000"/>
                </a:solidFill>
              </a:rPr>
              <a:t> of IS/IT technologies to addressing business technology problems</a:t>
            </a:r>
          </a:p>
          <a:p>
            <a:pPr>
              <a:lnSpc>
                <a:spcPct val="80000"/>
              </a:lnSpc>
              <a:spcBef>
                <a:spcPts val="600"/>
              </a:spcBef>
              <a:buClrTx/>
              <a:buSzTx/>
              <a:buFontTx/>
              <a:buNone/>
            </a:pPr>
            <a:endParaRPr lang="en-GB" altLang="en-US"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1">
            <a:extLst>
              <a:ext uri="{FF2B5EF4-FFF2-40B4-BE49-F238E27FC236}">
                <a16:creationId xmlns:a16="http://schemas.microsoft.com/office/drawing/2014/main" id="{08ACC754-F237-4F39-9439-2BE471ADCED3}"/>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Bottom Line!</a:t>
            </a:r>
          </a:p>
        </p:txBody>
      </p:sp>
      <p:sp>
        <p:nvSpPr>
          <p:cNvPr id="51203" name="Text Box 2">
            <a:extLst>
              <a:ext uri="{FF2B5EF4-FFF2-40B4-BE49-F238E27FC236}">
                <a16:creationId xmlns:a16="http://schemas.microsoft.com/office/drawing/2014/main" id="{EEE24052-0A69-4061-82DA-EA80DF882189}"/>
              </a:ext>
            </a:extLst>
          </p:cNvPr>
          <p:cNvSpPr txBox="1">
            <a:spLocks noChangeArrowheads="1"/>
          </p:cNvSpPr>
          <p:nvPr/>
        </p:nvSpPr>
        <p:spPr bwMode="auto">
          <a:xfrm>
            <a:off x="609600" y="1447801"/>
            <a:ext cx="78486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marL="0" indent="0" algn="ctr">
              <a:lnSpc>
                <a:spcPct val="100000"/>
              </a:lnSpc>
              <a:spcBef>
                <a:spcPts val="800"/>
              </a:spcBef>
              <a:buSzPct val="85000"/>
            </a:pPr>
            <a:endParaRPr lang="en-GB" altLang="en-US" sz="3200" i="1" dirty="0">
              <a:solidFill>
                <a:srgbClr val="000000"/>
              </a:solidFill>
            </a:endParaRPr>
          </a:p>
          <a:p>
            <a:pPr marL="0" indent="0" algn="ctr">
              <a:lnSpc>
                <a:spcPct val="100000"/>
              </a:lnSpc>
              <a:spcBef>
                <a:spcPts val="800"/>
              </a:spcBef>
              <a:buSzPct val="85000"/>
            </a:pPr>
            <a:r>
              <a:rPr lang="en-GB" altLang="en-US" sz="3200" i="1" dirty="0">
                <a:solidFill>
                  <a:srgbClr val="000000"/>
                </a:solidFill>
              </a:rPr>
              <a:t>You want killer programming skills and become a technology leader?</a:t>
            </a:r>
          </a:p>
          <a:p>
            <a:pPr marL="0" indent="0">
              <a:lnSpc>
                <a:spcPct val="100000"/>
              </a:lnSpc>
              <a:spcBef>
                <a:spcPts val="800"/>
              </a:spcBef>
              <a:buSzPct val="85000"/>
            </a:pPr>
            <a:endParaRPr lang="en-GB" altLang="en-US" sz="3200" dirty="0">
              <a:solidFill>
                <a:srgbClr val="000000"/>
              </a:solidFill>
            </a:endParaRPr>
          </a:p>
          <a:p>
            <a:pPr marL="0" indent="0" algn="ctr">
              <a:lnSpc>
                <a:spcPct val="100000"/>
              </a:lnSpc>
              <a:spcBef>
                <a:spcPts val="800"/>
              </a:spcBef>
              <a:buSzPct val="85000"/>
            </a:pPr>
            <a:r>
              <a:rPr lang="en-GB" altLang="en-US" sz="4400" dirty="0">
                <a:solidFill>
                  <a:srgbClr val="000000"/>
                </a:solidFill>
              </a:rPr>
              <a:t>Do a whole lot of programming!</a:t>
            </a:r>
          </a:p>
        </p:txBody>
      </p:sp>
    </p:spTree>
    <p:extLst>
      <p:ext uri="{BB962C8B-B14F-4D97-AF65-F5344CB8AC3E}">
        <p14:creationId xmlns:p14="http://schemas.microsoft.com/office/powerpoint/2010/main" val="1854627376"/>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Next Class…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609600" y="1295400"/>
            <a:ext cx="7848600" cy="464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GB" altLang="en-US" sz="3200" dirty="0">
                <a:solidFill>
                  <a:srgbClr val="000000"/>
                </a:solidFill>
              </a:rPr>
              <a:t>Always bring your laptop to class!!!!</a:t>
            </a:r>
          </a:p>
          <a:p>
            <a:pPr>
              <a:lnSpc>
                <a:spcPct val="95000"/>
              </a:lnSpc>
              <a:spcBef>
                <a:spcPts val="800"/>
              </a:spcBef>
              <a:buSzPct val="85000"/>
              <a:buFont typeface="Monotype Sorts" charset="2"/>
              <a:buChar char=""/>
            </a:pPr>
            <a:r>
              <a:rPr lang="en-US" altLang="en-US" sz="3200" dirty="0">
                <a:solidFill>
                  <a:srgbClr val="000000"/>
                </a:solidFill>
              </a:rPr>
              <a:t>Go through the WADT module (lets take a look now)</a:t>
            </a:r>
          </a:p>
          <a:p>
            <a:pPr lvl="1">
              <a:lnSpc>
                <a:spcPct val="95000"/>
              </a:lnSpc>
              <a:spcBef>
                <a:spcPts val="800"/>
              </a:spcBef>
              <a:buSzPct val="85000"/>
              <a:buFont typeface="Monotype Sorts" charset="2"/>
              <a:buChar char=""/>
            </a:pPr>
            <a:r>
              <a:rPr lang="en-US" altLang="en-US" sz="2800" dirty="0">
                <a:solidFill>
                  <a:srgbClr val="000000"/>
                </a:solidFill>
              </a:rPr>
              <a:t>We will cover the </a:t>
            </a:r>
            <a:r>
              <a:rPr lang="en-US" altLang="en-US" sz="2800" u="sng" dirty="0">
                <a:solidFill>
                  <a:srgbClr val="000000"/>
                </a:solidFill>
              </a:rPr>
              <a:t>experiential learnings</a:t>
            </a:r>
            <a:r>
              <a:rPr lang="en-US" altLang="en-US" sz="2800" dirty="0">
                <a:solidFill>
                  <a:srgbClr val="000000"/>
                </a:solidFill>
              </a:rPr>
              <a:t> in class so you do not need to do these at home (but you can preview these if you wish)</a:t>
            </a:r>
          </a:p>
          <a:p>
            <a:pPr lvl="1">
              <a:lnSpc>
                <a:spcPct val="95000"/>
              </a:lnSpc>
              <a:spcBef>
                <a:spcPts val="800"/>
              </a:spcBef>
              <a:buSzPct val="85000"/>
              <a:buFont typeface="Monotype Sorts" charset="2"/>
              <a:buChar char=""/>
            </a:pPr>
            <a:r>
              <a:rPr lang="en-US" altLang="en-US" sz="2800" dirty="0">
                <a:solidFill>
                  <a:srgbClr val="000000"/>
                </a:solidFill>
              </a:rPr>
              <a:t>The </a:t>
            </a:r>
            <a:r>
              <a:rPr lang="en-US" altLang="en-US" sz="2800" u="sng" dirty="0">
                <a:solidFill>
                  <a:srgbClr val="000000"/>
                </a:solidFill>
              </a:rPr>
              <a:t>readings are critical </a:t>
            </a:r>
            <a:r>
              <a:rPr lang="en-US" altLang="en-US" sz="2800" dirty="0">
                <a:solidFill>
                  <a:srgbClr val="000000"/>
                </a:solidFill>
              </a:rPr>
              <a:t>for these and will ask you to download and try to install VS Code and Node.js</a:t>
            </a:r>
          </a:p>
          <a:p>
            <a:pPr>
              <a:lnSpc>
                <a:spcPct val="95000"/>
              </a:lnSpc>
              <a:spcBef>
                <a:spcPts val="800"/>
              </a:spcBef>
              <a:buSzPct val="85000"/>
              <a:buFont typeface="Monotype Sorts" charset="2"/>
              <a:buChar char=""/>
            </a:pPr>
            <a:r>
              <a:rPr lang="en-US" altLang="en-US" sz="2800" dirty="0">
                <a:solidFill>
                  <a:srgbClr val="000000"/>
                </a:solidFill>
              </a:rPr>
              <a:t>Work on E0</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Create an MIS Portfolio</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524000"/>
            <a:ext cx="8458200" cy="442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a:lnSpc>
                <a:spcPct val="95000"/>
              </a:lnSpc>
              <a:spcBef>
                <a:spcPts val="800"/>
              </a:spcBef>
              <a:buSzPct val="85000"/>
              <a:buFont typeface="Monotype Sorts" charset="2"/>
              <a:buChar char=""/>
            </a:pPr>
            <a:r>
              <a:rPr lang="en-US" altLang="en-US" sz="2800" dirty="0">
                <a:solidFill>
                  <a:srgbClr val="000000"/>
                </a:solidFill>
              </a:rPr>
              <a:t>To get you started with web application development you will build a </a:t>
            </a:r>
            <a:r>
              <a:rPr lang="en-US" altLang="en-US" sz="2800" u="sng" dirty="0">
                <a:solidFill>
                  <a:srgbClr val="000000"/>
                </a:solidFill>
              </a:rPr>
              <a:t>Professional MIS Portfolio </a:t>
            </a:r>
          </a:p>
          <a:p>
            <a:pPr lvl="1">
              <a:lnSpc>
                <a:spcPct val="95000"/>
              </a:lnSpc>
              <a:spcBef>
                <a:spcPts val="800"/>
              </a:spcBef>
              <a:buSzPct val="85000"/>
              <a:buFont typeface="Monotype Sorts" charset="2"/>
              <a:buChar char=""/>
            </a:pPr>
            <a:r>
              <a:rPr lang="en-US" altLang="en-US" sz="2000" dirty="0">
                <a:solidFill>
                  <a:srgbClr val="000000"/>
                </a:solidFill>
              </a:rPr>
              <a:t>You will use this to introduce yourself to the class and start building your MIS professional for your future!</a:t>
            </a:r>
          </a:p>
          <a:p>
            <a:pPr lvl="1">
              <a:lnSpc>
                <a:spcPct val="95000"/>
              </a:lnSpc>
              <a:spcBef>
                <a:spcPts val="800"/>
              </a:spcBef>
              <a:buSzPct val="85000"/>
              <a:buFont typeface="Monotype Sorts" charset="2"/>
              <a:buChar char=""/>
            </a:pPr>
            <a:r>
              <a:rPr lang="en-US" altLang="en-US" sz="2000" dirty="0">
                <a:solidFill>
                  <a:srgbClr val="000000"/>
                </a:solidFill>
              </a:rPr>
              <a:t>There are a lot of technical details and new things to learn about. This is to help jump start you on this. You are not expected know everything. Expect to be baffled and lost!</a:t>
            </a:r>
          </a:p>
          <a:p>
            <a:pPr>
              <a:lnSpc>
                <a:spcPct val="95000"/>
              </a:lnSpc>
              <a:spcBef>
                <a:spcPts val="800"/>
              </a:spcBef>
              <a:buSzPct val="85000"/>
              <a:buFont typeface="Monotype Sorts" charset="2"/>
              <a:buChar char=""/>
            </a:pPr>
            <a:r>
              <a:rPr lang="en-US" altLang="en-US" sz="2800" dirty="0">
                <a:solidFill>
                  <a:srgbClr val="000000"/>
                </a:solidFill>
              </a:rPr>
              <a:t>You will write a number of short essays about your experience in 352 and your assignments.</a:t>
            </a:r>
          </a:p>
          <a:p>
            <a:pPr lvl="1">
              <a:lnSpc>
                <a:spcPct val="95000"/>
              </a:lnSpc>
              <a:spcBef>
                <a:spcPts val="800"/>
              </a:spcBef>
              <a:buSzPct val="85000"/>
              <a:buFont typeface="Monotype Sorts" charset="2"/>
              <a:buChar char=""/>
            </a:pPr>
            <a:r>
              <a:rPr lang="en-US" altLang="en-US" sz="2000" dirty="0">
                <a:solidFill>
                  <a:srgbClr val="000000"/>
                </a:solidFill>
              </a:rPr>
              <a:t>These are expected to be personal BLOG entries linked to your portfolio</a:t>
            </a:r>
          </a:p>
          <a:p>
            <a:pPr lvl="1">
              <a:lnSpc>
                <a:spcPct val="95000"/>
              </a:lnSpc>
              <a:spcBef>
                <a:spcPts val="800"/>
              </a:spcBef>
              <a:buSzPct val="85000"/>
              <a:buFont typeface="Monotype Sorts" charset="2"/>
              <a:buChar char=""/>
            </a:pPr>
            <a:endParaRPr lang="en-US" altLang="en-US" sz="2800" dirty="0">
              <a:solidFill>
                <a:srgbClr val="000000"/>
              </a:solidFill>
            </a:endParaRPr>
          </a:p>
        </p:txBody>
      </p:sp>
    </p:spTree>
    <p:extLst>
      <p:ext uri="{BB962C8B-B14F-4D97-AF65-F5344CB8AC3E}">
        <p14:creationId xmlns:p14="http://schemas.microsoft.com/office/powerpoint/2010/main" val="2833367301"/>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1">
            <a:extLst>
              <a:ext uri="{FF2B5EF4-FFF2-40B4-BE49-F238E27FC236}">
                <a16:creationId xmlns:a16="http://schemas.microsoft.com/office/drawing/2014/main" id="{B81D3593-69B9-44BF-9E92-E251D4D76814}"/>
              </a:ext>
            </a:extLst>
          </p:cNvPr>
          <p:cNvSpPr txBox="1">
            <a:spLocks noChangeArrowheads="1"/>
          </p:cNvSpPr>
          <p:nvPr/>
        </p:nvSpPr>
        <p:spPr bwMode="auto">
          <a:xfrm>
            <a:off x="652463"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E0 Technologies</a:t>
            </a:r>
          </a:p>
        </p:txBody>
      </p:sp>
      <p:sp>
        <p:nvSpPr>
          <p:cNvPr id="53251" name="Text Box 2">
            <a:extLst>
              <a:ext uri="{FF2B5EF4-FFF2-40B4-BE49-F238E27FC236}">
                <a16:creationId xmlns:a16="http://schemas.microsoft.com/office/drawing/2014/main" id="{A99310BF-B3C4-49F9-BDC3-97A533BD9205}"/>
              </a:ext>
            </a:extLst>
          </p:cNvPr>
          <p:cNvSpPr txBox="1">
            <a:spLocks noChangeArrowheads="1"/>
          </p:cNvSpPr>
          <p:nvPr/>
        </p:nvSpPr>
        <p:spPr bwMode="auto">
          <a:xfrm>
            <a:off x="304800" y="1374477"/>
            <a:ext cx="8458200" cy="43405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336550" indent="-336550">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1pPr>
            <a:lvl2pPr marL="741363" indent="-284163">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95000"/>
              </a:lnSpc>
              <a:spcBef>
                <a:spcPts val="800"/>
              </a:spcBef>
              <a:buSzPct val="85000"/>
              <a:buFont typeface="Monotype Sorts" charset="2"/>
              <a:buChar char=""/>
            </a:pPr>
            <a:r>
              <a:rPr lang="en-US" altLang="en-US" dirty="0">
                <a:solidFill>
                  <a:srgbClr val="000000"/>
                </a:solidFill>
              </a:rPr>
              <a:t>GitHub, GitHub pages</a:t>
            </a:r>
          </a:p>
          <a:p>
            <a:pPr marL="914400" lvl="2" indent="0">
              <a:lnSpc>
                <a:spcPct val="95000"/>
              </a:lnSpc>
              <a:spcBef>
                <a:spcPts val="800"/>
              </a:spcBef>
              <a:buSzPct val="85000"/>
            </a:pPr>
            <a:r>
              <a:rPr lang="en-US" altLang="en-US" sz="2000" dirty="0">
                <a:solidFill>
                  <a:srgbClr val="000000"/>
                </a:solidFill>
              </a:rPr>
              <a:t>- Get an account, understand repositories, GitHub as a web server </a:t>
            </a:r>
          </a:p>
          <a:p>
            <a:pPr lvl="1">
              <a:lnSpc>
                <a:spcPct val="95000"/>
              </a:lnSpc>
              <a:spcBef>
                <a:spcPts val="800"/>
              </a:spcBef>
              <a:buSzPct val="85000"/>
              <a:buFont typeface="Monotype Sorts" charset="2"/>
              <a:buChar char=""/>
            </a:pPr>
            <a:r>
              <a:rPr lang="en-US" altLang="en-US" dirty="0">
                <a:solidFill>
                  <a:srgbClr val="000000"/>
                </a:solidFill>
              </a:rPr>
              <a:t>JSON</a:t>
            </a:r>
          </a:p>
          <a:p>
            <a:pPr marL="914400" lvl="2" indent="0">
              <a:lnSpc>
                <a:spcPct val="95000"/>
              </a:lnSpc>
              <a:spcBef>
                <a:spcPts val="800"/>
              </a:spcBef>
              <a:buSzPct val="85000"/>
            </a:pPr>
            <a:r>
              <a:rPr lang="en-US" altLang="en-US" sz="2000" dirty="0">
                <a:solidFill>
                  <a:srgbClr val="000000"/>
                </a:solidFill>
              </a:rPr>
              <a:t>- Notation to organize information as objects and lists</a:t>
            </a:r>
          </a:p>
          <a:p>
            <a:pPr lvl="1">
              <a:lnSpc>
                <a:spcPct val="95000"/>
              </a:lnSpc>
              <a:spcBef>
                <a:spcPts val="800"/>
              </a:spcBef>
              <a:buSzPct val="85000"/>
              <a:buFont typeface="Monotype Sorts" charset="2"/>
              <a:buChar char=""/>
            </a:pPr>
            <a:r>
              <a:rPr lang="en-US" altLang="en-US" dirty="0">
                <a:solidFill>
                  <a:srgbClr val="000000"/>
                </a:solidFill>
              </a:rPr>
              <a:t>YAML</a:t>
            </a:r>
          </a:p>
          <a:p>
            <a:pPr marL="914400" lvl="2" indent="0">
              <a:lnSpc>
                <a:spcPct val="95000"/>
              </a:lnSpc>
              <a:spcBef>
                <a:spcPts val="800"/>
              </a:spcBef>
              <a:buSzPct val="85000"/>
            </a:pPr>
            <a:r>
              <a:rPr lang="en-US" altLang="en-US" dirty="0">
                <a:solidFill>
                  <a:srgbClr val="000000"/>
                </a:solidFill>
              </a:rPr>
              <a:t>- </a:t>
            </a:r>
            <a:r>
              <a:rPr lang="en-US" altLang="en-US" sz="2000" dirty="0">
                <a:solidFill>
                  <a:srgbClr val="000000"/>
                </a:solidFill>
              </a:rPr>
              <a:t>Configuration notation</a:t>
            </a:r>
          </a:p>
          <a:p>
            <a:pPr lvl="1">
              <a:lnSpc>
                <a:spcPct val="95000"/>
              </a:lnSpc>
              <a:spcBef>
                <a:spcPts val="800"/>
              </a:spcBef>
              <a:buSzPct val="85000"/>
              <a:buFont typeface="Monotype Sorts" charset="2"/>
              <a:buChar char=""/>
            </a:pPr>
            <a:r>
              <a:rPr lang="en-US" altLang="en-US" dirty="0">
                <a:solidFill>
                  <a:srgbClr val="000000"/>
                </a:solidFill>
              </a:rPr>
              <a:t>Markdown</a:t>
            </a:r>
          </a:p>
          <a:p>
            <a:pPr marL="914400" lvl="2" indent="0">
              <a:lnSpc>
                <a:spcPct val="95000"/>
              </a:lnSpc>
              <a:spcBef>
                <a:spcPts val="800"/>
              </a:spcBef>
              <a:buSzPct val="85000"/>
            </a:pPr>
            <a:r>
              <a:rPr lang="en-US" altLang="en-US" sz="2000" dirty="0">
                <a:solidFill>
                  <a:srgbClr val="000000"/>
                </a:solidFill>
              </a:rPr>
              <a:t>- Simplified page markup</a:t>
            </a:r>
          </a:p>
          <a:p>
            <a:pPr lvl="1">
              <a:lnSpc>
                <a:spcPct val="95000"/>
              </a:lnSpc>
              <a:spcBef>
                <a:spcPts val="800"/>
              </a:spcBef>
              <a:buSzPct val="85000"/>
              <a:buFont typeface="Monotype Sorts" charset="2"/>
              <a:buChar char=""/>
            </a:pPr>
            <a:r>
              <a:rPr lang="en-US" altLang="en-US" dirty="0" err="1">
                <a:solidFill>
                  <a:srgbClr val="000000"/>
                </a:solidFill>
              </a:rPr>
              <a:t>Techfolios</a:t>
            </a:r>
            <a:endParaRPr lang="en-US" altLang="en-US" dirty="0">
              <a:solidFill>
                <a:srgbClr val="000000"/>
              </a:solidFill>
            </a:endParaRPr>
          </a:p>
          <a:p>
            <a:pPr marL="914400" lvl="2" indent="0">
              <a:lnSpc>
                <a:spcPct val="95000"/>
              </a:lnSpc>
              <a:spcBef>
                <a:spcPts val="800"/>
              </a:spcBef>
              <a:buSzPct val="85000"/>
            </a:pPr>
            <a:r>
              <a:rPr lang="en-US" altLang="en-US" sz="2000" dirty="0">
                <a:solidFill>
                  <a:srgbClr val="000000"/>
                </a:solidFill>
              </a:rPr>
              <a:t>- Template for portfolio page</a:t>
            </a:r>
          </a:p>
        </p:txBody>
      </p:sp>
      <p:sp>
        <p:nvSpPr>
          <p:cNvPr id="3" name="Rectangle 2">
            <a:extLst>
              <a:ext uri="{FF2B5EF4-FFF2-40B4-BE49-F238E27FC236}">
                <a16:creationId xmlns:a16="http://schemas.microsoft.com/office/drawing/2014/main" id="{0B36E99B-3D39-9640-94F2-AF8E21003027}"/>
              </a:ext>
            </a:extLst>
          </p:cNvPr>
          <p:cNvSpPr/>
          <p:nvPr/>
        </p:nvSpPr>
        <p:spPr>
          <a:xfrm>
            <a:off x="118085" y="5562600"/>
            <a:ext cx="9045233" cy="461665"/>
          </a:xfrm>
          <a:prstGeom prst="rect">
            <a:avLst/>
          </a:prstGeom>
        </p:spPr>
        <p:txBody>
          <a:bodyPr wrap="none">
            <a:spAutoFit/>
          </a:bodyPr>
          <a:lstStyle/>
          <a:p>
            <a:r>
              <a:rPr lang="en-US" altLang="en-US" i="1" dirty="0">
                <a:solidFill>
                  <a:srgbClr val="FF0000"/>
                </a:solidFill>
              </a:rPr>
              <a:t>Let’s get started on E0 together. You will need to complete this at home.</a:t>
            </a:r>
            <a:endParaRPr lang="en-US" i="1" dirty="0">
              <a:solidFill>
                <a:srgbClr val="FF0000"/>
              </a:solidFill>
            </a:endParaRPr>
          </a:p>
        </p:txBody>
      </p:sp>
    </p:spTree>
    <p:extLst>
      <p:ext uri="{BB962C8B-B14F-4D97-AF65-F5344CB8AC3E}">
        <p14:creationId xmlns:p14="http://schemas.microsoft.com/office/powerpoint/2010/main" val="1241233142"/>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dirty="0">
                <a:solidFill>
                  <a:srgbClr val="221304"/>
                </a:solidFill>
              </a:rPr>
              <a:t>What, Me Code?</a:t>
            </a:r>
          </a:p>
        </p:txBody>
      </p:sp>
      <p:pic>
        <p:nvPicPr>
          <p:cNvPr id="4" name="Picture 3">
            <a:extLst>
              <a:ext uri="{FF2B5EF4-FFF2-40B4-BE49-F238E27FC236}">
                <a16:creationId xmlns:a16="http://schemas.microsoft.com/office/drawing/2014/main" id="{52414FF2-2454-A049-9610-3D798E31CDD7}"/>
              </a:ext>
            </a:extLst>
          </p:cNvPr>
          <p:cNvPicPr>
            <a:picLocks noChangeAspect="1"/>
          </p:cNvPicPr>
          <p:nvPr/>
        </p:nvPicPr>
        <p:blipFill rotWithShape="1">
          <a:blip r:embed="rId3">
            <a:extLst>
              <a:ext uri="{28A0092B-C50C-407E-A947-70E740481C1C}">
                <a14:useLocalDpi xmlns:a14="http://schemas.microsoft.com/office/drawing/2010/main" val="0"/>
              </a:ext>
            </a:extLst>
          </a:blip>
          <a:srcRect t="3218" b="3446"/>
          <a:stretch/>
        </p:blipFill>
        <p:spPr>
          <a:xfrm>
            <a:off x="1943100" y="1371600"/>
            <a:ext cx="5257800" cy="4620491"/>
          </a:xfrm>
          <a:prstGeom prst="rect">
            <a:avLst/>
          </a:prstGeom>
        </p:spPr>
      </p:pic>
    </p:spTree>
    <p:extLst>
      <p:ext uri="{BB962C8B-B14F-4D97-AF65-F5344CB8AC3E}">
        <p14:creationId xmlns:p14="http://schemas.microsoft.com/office/powerpoint/2010/main" val="826790545"/>
      </p:ext>
    </p:extLst>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07105C4-3AD0-4643-9FDF-87BEF3076687}"/>
              </a:ext>
            </a:extLst>
          </p:cNvPr>
          <p:cNvSpPr txBox="1">
            <a:spLocks noChangeArrowheads="1"/>
          </p:cNvSpPr>
          <p:nvPr/>
        </p:nvSpPr>
        <p:spPr bwMode="auto">
          <a:xfrm>
            <a:off x="6858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nchor="ctr"/>
          <a:lstStyle>
            <a:lvl1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1pPr>
            <a:lvl2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Times New Roman" panose="02020603050405020304" pitchFamily="18" charset="0"/>
                <a:ea typeface="MS PGothic" panose="020B0600070205080204" pitchFamily="34" charset="-128"/>
              </a:defRPr>
            </a:lvl9pPr>
          </a:lstStyle>
          <a:p>
            <a:pPr algn="ctr">
              <a:lnSpc>
                <a:spcPct val="100000"/>
              </a:lnSpc>
            </a:pPr>
            <a:r>
              <a:rPr lang="en-GB" altLang="en-US" sz="4400">
                <a:solidFill>
                  <a:srgbClr val="221304"/>
                </a:solidFill>
              </a:rPr>
              <a:t>Misconceptions about ITM352</a:t>
            </a:r>
          </a:p>
        </p:txBody>
      </p:sp>
      <p:sp>
        <p:nvSpPr>
          <p:cNvPr id="7171" name="Text Box 2">
            <a:extLst>
              <a:ext uri="{FF2B5EF4-FFF2-40B4-BE49-F238E27FC236}">
                <a16:creationId xmlns:a16="http://schemas.microsoft.com/office/drawing/2014/main" id="{C6CF73F7-B418-4745-96C4-2F2719BAED33}"/>
              </a:ext>
            </a:extLst>
          </p:cNvPr>
          <p:cNvSpPr txBox="1">
            <a:spLocks noChangeArrowheads="1"/>
          </p:cNvSpPr>
          <p:nvPr/>
        </p:nvSpPr>
        <p:spPr bwMode="auto">
          <a:xfrm>
            <a:off x="304800" y="1447800"/>
            <a:ext cx="8534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lstStyle>
            <a:lvl1pPr marL="342900" indent="-3429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1pPr>
            <a:lvl2pPr marL="736600" indent="-279400">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2pPr>
            <a:lvl3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3pPr>
            <a:lvl4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4pPr>
            <a:lvl5pPr>
              <a:lnSpc>
                <a:spcPct val="86000"/>
              </a:lnSpc>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5pPr>
            <a:lvl6pPr marL="25146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6pPr>
            <a:lvl7pPr marL="29718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7pPr>
            <a:lvl8pPr marL="34290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8pPr>
            <a:lvl9pPr marL="3886200" indent="-228600" defTabSz="457200" eaLnBrk="0" fontAlgn="base" hangingPunct="0">
              <a:lnSpc>
                <a:spcPct val="86000"/>
              </a:lnSpc>
              <a:spcBef>
                <a:spcPct val="0"/>
              </a:spcBef>
              <a:spcAft>
                <a:spcPct val="0"/>
              </a:spcAft>
              <a:buClr>
                <a:srgbClr val="000000"/>
              </a:buClr>
              <a:buSzPct val="100000"/>
              <a:buFont typeface="Times New Roman" panose="02020603050405020304" pitchFamily="18" charset="0"/>
              <a:tabLst>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 pos="9598025" algn="l"/>
              </a:tabLst>
              <a:defRPr sz="2400">
                <a:solidFill>
                  <a:schemeClr val="bg1"/>
                </a:solidFill>
                <a:latin typeface="Times New Roman" panose="02020603050405020304" pitchFamily="18" charset="0"/>
                <a:ea typeface="MS PGothic" panose="020B0600070205080204" pitchFamily="34" charset="-128"/>
              </a:defRPr>
            </a:lvl9pPr>
          </a:lstStyle>
          <a:p>
            <a:pPr lvl="1">
              <a:lnSpc>
                <a:spcPct val="100000"/>
              </a:lnSpc>
              <a:spcBef>
                <a:spcPts val="700"/>
              </a:spcBef>
              <a:buSzPct val="70000"/>
              <a:buFont typeface="Monotype Sorts" charset="2"/>
              <a:buChar char=""/>
            </a:pPr>
            <a:r>
              <a:rPr lang="en-GB" altLang="en-US" i="1" dirty="0">
                <a:solidFill>
                  <a:srgbClr val="000000"/>
                </a:solidFill>
              </a:rPr>
              <a:t>Only</a:t>
            </a:r>
            <a:r>
              <a:rPr lang="en-GB" altLang="en-US" dirty="0">
                <a:solidFill>
                  <a:srgbClr val="000000"/>
                </a:solidFill>
              </a:rPr>
              <a:t> about programming</a:t>
            </a:r>
          </a:p>
          <a:p>
            <a:pPr marL="800100" lvl="1" indent="-342900">
              <a:lnSpc>
                <a:spcPct val="100000"/>
              </a:lnSpc>
              <a:spcBef>
                <a:spcPts val="700"/>
              </a:spcBef>
              <a:buSzPct val="70000"/>
              <a:buFontTx/>
              <a:buChar char="-"/>
            </a:pPr>
            <a:r>
              <a:rPr lang="en-GB" altLang="en-US" sz="2000" dirty="0">
                <a:solidFill>
                  <a:srgbClr val="000000"/>
                </a:solidFill>
              </a:rPr>
              <a:t>It’s a big part, but there's system admin, project </a:t>
            </a:r>
            <a:r>
              <a:rPr lang="en-GB" altLang="en-US" sz="2000" dirty="0" err="1">
                <a:solidFill>
                  <a:srgbClr val="000000"/>
                </a:solidFill>
              </a:rPr>
              <a:t>mgmt</a:t>
            </a:r>
            <a:r>
              <a:rPr lang="en-GB" altLang="en-US" sz="2000" dirty="0">
                <a:solidFill>
                  <a:srgbClr val="000000"/>
                </a:solidFill>
              </a:rPr>
              <a:t>, collaboration, ... </a:t>
            </a:r>
          </a:p>
          <a:p>
            <a:pPr marL="800100" lvl="1" indent="-342900">
              <a:lnSpc>
                <a:spcPct val="100000"/>
              </a:lnSpc>
              <a:spcBef>
                <a:spcPts val="700"/>
              </a:spcBef>
              <a:buSzPct val="70000"/>
              <a:buFontTx/>
              <a:buChar char="-"/>
            </a:pPr>
            <a:r>
              <a:rPr lang="en-GB" altLang="en-US" sz="2000" dirty="0">
                <a:solidFill>
                  <a:srgbClr val="000000"/>
                </a:solidFill>
              </a:rPr>
              <a:t>Understanding how software systems work</a:t>
            </a:r>
          </a:p>
          <a:p>
            <a:pPr lvl="1">
              <a:lnSpc>
                <a:spcPct val="100000"/>
              </a:lnSpc>
              <a:spcBef>
                <a:spcPts val="700"/>
              </a:spcBef>
              <a:buSzPct val="70000"/>
              <a:buFont typeface="Monotype Sorts" charset="2"/>
              <a:buChar char=""/>
            </a:pPr>
            <a:r>
              <a:rPr lang="en-GB" altLang="en-US" dirty="0">
                <a:solidFill>
                  <a:srgbClr val="000000"/>
                </a:solidFill>
              </a:rPr>
              <a:t>You </a:t>
            </a:r>
            <a:r>
              <a:rPr lang="en-GB" altLang="en-US" i="1" dirty="0">
                <a:solidFill>
                  <a:srgbClr val="000000"/>
                </a:solidFill>
              </a:rPr>
              <a:t>must</a:t>
            </a:r>
            <a:r>
              <a:rPr lang="en-GB" altLang="en-US" dirty="0">
                <a:solidFill>
                  <a:srgbClr val="000000"/>
                </a:solidFill>
              </a:rPr>
              <a:t> have a prior programming experience</a:t>
            </a:r>
          </a:p>
          <a:p>
            <a:pPr marL="800100" lvl="1" indent="-342900">
              <a:lnSpc>
                <a:spcPct val="100000"/>
              </a:lnSpc>
              <a:spcBef>
                <a:spcPts val="700"/>
              </a:spcBef>
              <a:buSzPct val="70000"/>
              <a:buFontTx/>
              <a:buChar char="-"/>
            </a:pPr>
            <a:r>
              <a:rPr lang="en-GB" altLang="en-US" sz="2000" dirty="0">
                <a:solidFill>
                  <a:srgbClr val="000000"/>
                </a:solidFill>
              </a:rPr>
              <a:t>The course is designed for those with no programming experience.</a:t>
            </a:r>
          </a:p>
          <a:p>
            <a:pPr lvl="1">
              <a:lnSpc>
                <a:spcPct val="100000"/>
              </a:lnSpc>
              <a:spcBef>
                <a:spcPts val="700"/>
              </a:spcBef>
              <a:buSzPct val="70000"/>
              <a:buFont typeface="Monotype Sorts" charset="2"/>
              <a:buChar char=""/>
            </a:pPr>
            <a:r>
              <a:rPr lang="en-GB" altLang="en-US" dirty="0">
                <a:solidFill>
                  <a:srgbClr val="000000"/>
                </a:solidFill>
              </a:rPr>
              <a:t>Doesn't require a serious and sustained </a:t>
            </a:r>
            <a:r>
              <a:rPr lang="en-GB" altLang="en-US">
                <a:solidFill>
                  <a:srgbClr val="000000"/>
                </a:solidFill>
              </a:rPr>
              <a:t>time investment</a:t>
            </a:r>
            <a:endParaRPr lang="en-GB" altLang="en-US" dirty="0">
              <a:solidFill>
                <a:srgbClr val="000000"/>
              </a:solidFill>
            </a:endParaRPr>
          </a:p>
          <a:p>
            <a:pPr marL="800100" lvl="1" indent="-342900">
              <a:lnSpc>
                <a:spcPct val="100000"/>
              </a:lnSpc>
              <a:spcBef>
                <a:spcPts val="700"/>
              </a:spcBef>
              <a:buSzPct val="70000"/>
              <a:buFontTx/>
              <a:buChar char="-"/>
            </a:pPr>
            <a:r>
              <a:rPr lang="en-GB" altLang="en-US" sz="2000" dirty="0">
                <a:solidFill>
                  <a:srgbClr val="000000"/>
                </a:solidFill>
              </a:rPr>
              <a:t>Expect 9 hrs per week effort outside class</a:t>
            </a:r>
          </a:p>
          <a:p>
            <a:pPr lvl="1">
              <a:lnSpc>
                <a:spcPct val="100000"/>
              </a:lnSpc>
              <a:spcBef>
                <a:spcPts val="700"/>
              </a:spcBef>
              <a:buSzPct val="70000"/>
              <a:buFont typeface="Monotype Sorts" charset="2"/>
              <a:buChar char=""/>
            </a:pPr>
            <a:r>
              <a:rPr lang="en-GB" altLang="en-US" dirty="0">
                <a:solidFill>
                  <a:srgbClr val="000000"/>
                </a:solidFill>
              </a:rPr>
              <a:t>It's hard to get a good grade</a:t>
            </a:r>
          </a:p>
          <a:p>
            <a:pPr marL="800100" lvl="1" indent="-342900">
              <a:lnSpc>
                <a:spcPct val="100000"/>
              </a:lnSpc>
              <a:spcBef>
                <a:spcPts val="700"/>
              </a:spcBef>
              <a:buSzPct val="70000"/>
              <a:buFontTx/>
              <a:buChar char="-"/>
            </a:pPr>
            <a:r>
              <a:rPr lang="en-GB" altLang="en-US" sz="2000" dirty="0">
                <a:solidFill>
                  <a:srgbClr val="000000"/>
                </a:solidFill>
              </a:rPr>
              <a:t>Do </a:t>
            </a:r>
            <a:r>
              <a:rPr lang="en-GB" altLang="en-US" sz="2000" b="1" i="1" dirty="0">
                <a:solidFill>
                  <a:srgbClr val="000000"/>
                </a:solidFill>
              </a:rPr>
              <a:t>all</a:t>
            </a:r>
            <a:r>
              <a:rPr lang="en-GB" altLang="en-US" sz="2000" dirty="0">
                <a:solidFill>
                  <a:srgbClr val="000000"/>
                </a:solidFill>
              </a:rPr>
              <a:t> the work, </a:t>
            </a:r>
            <a:r>
              <a:rPr lang="en-GB" altLang="en-US" sz="2000" b="1" i="1" dirty="0">
                <a:solidFill>
                  <a:srgbClr val="000000"/>
                </a:solidFill>
              </a:rPr>
              <a:t>on-time</a:t>
            </a:r>
            <a:r>
              <a:rPr lang="en-GB" altLang="en-US" sz="2000" dirty="0">
                <a:solidFill>
                  <a:srgbClr val="000000"/>
                </a:solidFill>
              </a:rPr>
              <a:t>, without shortcuts</a:t>
            </a:r>
          </a:p>
          <a:p>
            <a:pPr lvl="1">
              <a:lnSpc>
                <a:spcPct val="100000"/>
              </a:lnSpc>
              <a:spcBef>
                <a:spcPts val="700"/>
              </a:spcBef>
              <a:buSzPct val="70000"/>
              <a:buFont typeface="Monotype Sorts" charset="2"/>
              <a:buChar char=""/>
            </a:pPr>
            <a:r>
              <a:rPr lang="en-GB" altLang="en-US" dirty="0">
                <a:solidFill>
                  <a:srgbClr val="000000"/>
                </a:solidFill>
              </a:rPr>
              <a:t>The Professor isn't willing to help when you have trouble</a:t>
            </a:r>
          </a:p>
          <a:p>
            <a:pPr marL="800100" lvl="1" indent="-342900">
              <a:lnSpc>
                <a:spcPct val="100000"/>
              </a:lnSpc>
              <a:spcBef>
                <a:spcPts val="700"/>
              </a:spcBef>
              <a:buSzPct val="70000"/>
              <a:buFontTx/>
              <a:buChar char="-"/>
            </a:pPr>
            <a:r>
              <a:rPr lang="en-GB" altLang="en-US" sz="2000" dirty="0">
                <a:solidFill>
                  <a:srgbClr val="000000"/>
                </a:solidFill>
              </a:rPr>
              <a:t>I enjoy most working 1-1 with you! Even by email</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FB271107-9724-40E7-B701-3B679E9517DD}"/>
              </a:ext>
            </a:extLst>
          </p:cNvPr>
          <p:cNvSpPr>
            <a:spLocks noGrp="1" noChangeArrowheads="1"/>
          </p:cNvSpPr>
          <p:nvPr>
            <p:ph type="title"/>
          </p:nvPr>
        </p:nvSpPr>
        <p:spPr/>
        <p:txBody>
          <a:bodyPr/>
          <a:lstStyle/>
          <a:p>
            <a:r>
              <a:rPr lang="en-US" altLang="en-US"/>
              <a:t>MIS and Programming</a:t>
            </a:r>
          </a:p>
        </p:txBody>
      </p:sp>
      <p:sp>
        <p:nvSpPr>
          <p:cNvPr id="3" name="Content Placeholder 2">
            <a:extLst>
              <a:ext uri="{FF2B5EF4-FFF2-40B4-BE49-F238E27FC236}">
                <a16:creationId xmlns:a16="http://schemas.microsoft.com/office/drawing/2014/main" id="{8FF0232B-FAF9-4AA8-84B8-591230EEE9EA}"/>
              </a:ext>
            </a:extLst>
          </p:cNvPr>
          <p:cNvSpPr>
            <a:spLocks noGrp="1"/>
          </p:cNvSpPr>
          <p:nvPr>
            <p:ph idx="1"/>
          </p:nvPr>
        </p:nvSpPr>
        <p:spPr>
          <a:xfrm>
            <a:off x="381000" y="1368425"/>
            <a:ext cx="8610600" cy="4643438"/>
          </a:xfrm>
        </p:spPr>
        <p:txBody>
          <a:bodyPr>
            <a:normAutofit fontScale="77500" lnSpcReduction="20000"/>
          </a:bodyPr>
          <a:lstStyle/>
          <a:p>
            <a:pPr>
              <a:lnSpc>
                <a:spcPct val="120000"/>
              </a:lnSpc>
              <a:defRPr/>
            </a:pPr>
            <a:r>
              <a:rPr lang="en-US" sz="2000" dirty="0"/>
              <a:t>New students can sometimes be </a:t>
            </a:r>
            <a:r>
              <a:rPr lang="en-US" sz="2000" u="sng" dirty="0"/>
              <a:t>intimidated</a:t>
            </a:r>
            <a:r>
              <a:rPr lang="en-US" sz="2000" dirty="0"/>
              <a:t> by the MIS major because they think it involves too much programming</a:t>
            </a:r>
          </a:p>
          <a:p>
            <a:pPr marL="342900" lvl="1" indent="0">
              <a:lnSpc>
                <a:spcPct val="120000"/>
              </a:lnSpc>
              <a:defRPr/>
            </a:pPr>
            <a:r>
              <a:rPr lang="en-US" sz="1500" i="1" dirty="0"/>
              <a:t>“Will I have to program at this job?”</a:t>
            </a:r>
            <a:br>
              <a:rPr lang="en-US" sz="1500" dirty="0"/>
            </a:br>
            <a:r>
              <a:rPr lang="en-US" sz="1500" i="1" dirty="0"/>
              <a:t>“Programming is not for me.”</a:t>
            </a:r>
            <a:br>
              <a:rPr lang="en-US" sz="1500" dirty="0"/>
            </a:br>
            <a:r>
              <a:rPr lang="en-US" sz="1500" i="1" dirty="0"/>
              <a:t>“After this class, I will never code again.”</a:t>
            </a:r>
          </a:p>
          <a:p>
            <a:pPr>
              <a:lnSpc>
                <a:spcPct val="120000"/>
              </a:lnSpc>
              <a:defRPr/>
            </a:pPr>
            <a:r>
              <a:rPr lang="en-US" sz="2000" dirty="0"/>
              <a:t>We stress having an </a:t>
            </a:r>
            <a:r>
              <a:rPr lang="en-US" sz="2000" u="sng" dirty="0"/>
              <a:t>understanding</a:t>
            </a:r>
            <a:r>
              <a:rPr lang="en-US" sz="2000" dirty="0"/>
              <a:t> of programming because you will be acquiring, adapting, and implementing </a:t>
            </a:r>
            <a:r>
              <a:rPr lang="en-US" sz="2000" u="sng" dirty="0"/>
              <a:t>software technologie</a:t>
            </a:r>
            <a:r>
              <a:rPr lang="en-US" sz="2000" dirty="0"/>
              <a:t>s and will need to understand the technologies you will be working with, but you do not have to be an </a:t>
            </a:r>
            <a:r>
              <a:rPr lang="en-US" sz="2000" u="sng" dirty="0"/>
              <a:t>expert</a:t>
            </a:r>
            <a:r>
              <a:rPr lang="en-US" sz="2000" dirty="0"/>
              <a:t> programmer to succeed in MIS.</a:t>
            </a:r>
          </a:p>
          <a:p>
            <a:pPr>
              <a:lnSpc>
                <a:spcPct val="120000"/>
              </a:lnSpc>
              <a:defRPr/>
            </a:pPr>
            <a:r>
              <a:rPr lang="en-US" sz="2000" dirty="0"/>
              <a:t>You may </a:t>
            </a:r>
            <a:r>
              <a:rPr lang="en-US" sz="2000" u="sng" dirty="0"/>
              <a:t>not ever </a:t>
            </a:r>
            <a:r>
              <a:rPr lang="en-US" sz="2000" dirty="0"/>
              <a:t>become a full-time programmer. But for most MIS areas programing skills will be needed:</a:t>
            </a:r>
          </a:p>
          <a:p>
            <a:pPr lvl="1">
              <a:lnSpc>
                <a:spcPct val="120000"/>
              </a:lnSpc>
              <a:buFont typeface="Arial" panose="020B0604020202020204" pitchFamily="34" charset="0"/>
              <a:buChar char="•"/>
              <a:defRPr/>
            </a:pPr>
            <a:r>
              <a:rPr lang="en-US" sz="1500" dirty="0"/>
              <a:t>Database administration, management and reporting (Ex. SQL, Crystal Reports)</a:t>
            </a:r>
          </a:p>
          <a:p>
            <a:pPr lvl="1">
              <a:lnSpc>
                <a:spcPct val="120000"/>
              </a:lnSpc>
              <a:buFont typeface="Arial" panose="020B0604020202020204" pitchFamily="34" charset="0"/>
              <a:buChar char="•"/>
              <a:defRPr/>
            </a:pPr>
            <a:r>
              <a:rPr lang="en-US" sz="1500" dirty="0"/>
              <a:t>Networking (Ex. Firewall configuration)</a:t>
            </a:r>
          </a:p>
          <a:p>
            <a:pPr lvl="1">
              <a:lnSpc>
                <a:spcPct val="120000"/>
              </a:lnSpc>
              <a:buFont typeface="Arial" panose="020B0604020202020204" pitchFamily="34" charset="0"/>
              <a:buChar char="•"/>
              <a:defRPr/>
            </a:pPr>
            <a:r>
              <a:rPr lang="en-US" sz="1500" dirty="0"/>
              <a:t>End User Computing (Ex. VBA for Excel)</a:t>
            </a:r>
          </a:p>
          <a:p>
            <a:pPr lvl="1">
              <a:lnSpc>
                <a:spcPct val="120000"/>
              </a:lnSpc>
              <a:buFont typeface="Arial" panose="020B0604020202020204" pitchFamily="34" charset="0"/>
              <a:buChar char="•"/>
              <a:defRPr/>
            </a:pPr>
            <a:r>
              <a:rPr lang="en-US" sz="1500" dirty="0"/>
              <a:t>Web (Ex. Websites, Web apps, Intranet Apps)</a:t>
            </a:r>
          </a:p>
          <a:p>
            <a:pPr lvl="1">
              <a:lnSpc>
                <a:spcPct val="120000"/>
              </a:lnSpc>
              <a:buFont typeface="Arial" panose="020B0604020202020204" pitchFamily="34" charset="0"/>
              <a:buChar char="•"/>
              <a:defRPr/>
            </a:pPr>
            <a:r>
              <a:rPr lang="en-US" sz="1500" dirty="0"/>
              <a:t>Data Management (Ex. Automated conversion/formatting, cleaning, checking, import/export)</a:t>
            </a:r>
          </a:p>
          <a:p>
            <a:pPr lvl="1">
              <a:lnSpc>
                <a:spcPct val="120000"/>
              </a:lnSpc>
              <a:buFont typeface="Arial" panose="020B0604020202020204" pitchFamily="34" charset="0"/>
              <a:buChar char="•"/>
              <a:defRPr/>
            </a:pPr>
            <a:r>
              <a:rPr lang="en-US" sz="1500" dirty="0"/>
              <a:t>Test (Ex. Test scripts, security analysis)</a:t>
            </a:r>
          </a:p>
          <a:p>
            <a:pPr lvl="1">
              <a:lnSpc>
                <a:spcPct val="120000"/>
              </a:lnSpc>
              <a:buFont typeface="Arial" panose="020B0604020202020204" pitchFamily="34" charset="0"/>
              <a:buChar char="•"/>
              <a:defRPr/>
            </a:pPr>
            <a:r>
              <a:rPr lang="en-US" sz="1500" dirty="0"/>
              <a:t>Systems Tools / System maintenance </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60DA38EB-F145-42BB-9499-5FA55BC38BAB}"/>
              </a:ext>
            </a:extLst>
          </p:cNvPr>
          <p:cNvSpPr>
            <a:spLocks noGrp="1" noChangeArrowheads="1"/>
          </p:cNvSpPr>
          <p:nvPr>
            <p:ph type="title"/>
          </p:nvPr>
        </p:nvSpPr>
        <p:spPr/>
        <p:txBody>
          <a:bodyPr/>
          <a:lstStyle/>
          <a:p>
            <a:r>
              <a:rPr lang="en-US" altLang="en-US"/>
              <a:t>The Programming Advantage</a:t>
            </a:r>
          </a:p>
        </p:txBody>
      </p:sp>
      <p:sp>
        <p:nvSpPr>
          <p:cNvPr id="10243" name="Content Placeholder 2">
            <a:extLst>
              <a:ext uri="{FF2B5EF4-FFF2-40B4-BE49-F238E27FC236}">
                <a16:creationId xmlns:a16="http://schemas.microsoft.com/office/drawing/2014/main" id="{0BC726E4-D605-4147-ACB9-F3558816E558}"/>
              </a:ext>
            </a:extLst>
          </p:cNvPr>
          <p:cNvSpPr>
            <a:spLocks noGrp="1" noChangeArrowheads="1"/>
          </p:cNvSpPr>
          <p:nvPr>
            <p:ph idx="1"/>
          </p:nvPr>
        </p:nvSpPr>
        <p:spPr>
          <a:xfrm>
            <a:off x="609600" y="1524000"/>
            <a:ext cx="7766050" cy="4191000"/>
          </a:xfrm>
        </p:spPr>
        <p:txBody>
          <a:bodyPr/>
          <a:lstStyle/>
          <a:p>
            <a:pPr marL="457200" indent="-457200">
              <a:buFont typeface="Arial" panose="020B0604020202020204" pitchFamily="34" charset="0"/>
              <a:buChar char="•"/>
            </a:pPr>
            <a:r>
              <a:rPr lang="en-US" altLang="en-US" sz="2000" dirty="0"/>
              <a:t>Programming skill will help you </a:t>
            </a:r>
            <a:r>
              <a:rPr lang="en-US" altLang="en-US" sz="2000" u="sng" dirty="0"/>
              <a:t>think</a:t>
            </a:r>
            <a:r>
              <a:rPr lang="en-US" altLang="en-US" sz="2000" dirty="0"/>
              <a:t> more logically and effectively about technology and give you an advantage and </a:t>
            </a:r>
            <a:r>
              <a:rPr lang="en-US" altLang="en-US" sz="2000" u="sng" dirty="0"/>
              <a:t>more options </a:t>
            </a:r>
            <a:r>
              <a:rPr lang="en-US" altLang="en-US" sz="2000" dirty="0"/>
              <a:t>in addressing technology issues.</a:t>
            </a:r>
          </a:p>
          <a:p>
            <a:pPr marL="457200" indent="-457200">
              <a:buFont typeface="Arial" panose="020B0604020202020204" pitchFamily="34" charset="0"/>
              <a:buChar char="•"/>
            </a:pPr>
            <a:r>
              <a:rPr lang="en-US" altLang="en-US" sz="2000" dirty="0"/>
              <a:t>You will have a </a:t>
            </a:r>
            <a:r>
              <a:rPr lang="en-US" altLang="en-US" sz="2000" u="sng" dirty="0"/>
              <a:t>deeper</a:t>
            </a:r>
            <a:r>
              <a:rPr lang="en-US" altLang="en-US" sz="2000" dirty="0"/>
              <a:t> understanding of technology and ability to apply technology to solving business problems.</a:t>
            </a:r>
          </a:p>
          <a:p>
            <a:pPr marL="457200" indent="-457200">
              <a:buFont typeface="Arial" panose="020B0604020202020204" pitchFamily="34" charset="0"/>
              <a:buChar char="•"/>
            </a:pPr>
            <a:r>
              <a:rPr lang="en-US" altLang="en-US" sz="2000" dirty="0"/>
              <a:t>You will </a:t>
            </a:r>
            <a:r>
              <a:rPr lang="en-US" altLang="en-US" sz="2000" u="sng" dirty="0"/>
              <a:t>enjoy</a:t>
            </a:r>
            <a:r>
              <a:rPr lang="en-US" altLang="en-US" sz="2000" dirty="0"/>
              <a:t> building something from “just a concept” and having the ability to construct an application or utility when needed.</a:t>
            </a:r>
          </a:p>
          <a:p>
            <a:pPr marL="457200" indent="-457200">
              <a:buFont typeface="Arial" panose="020B0604020202020204" pitchFamily="34" charset="0"/>
              <a:buChar char="•"/>
            </a:pPr>
            <a:r>
              <a:rPr lang="en-US" altLang="en-US" sz="2000" dirty="0"/>
              <a:t>You will be a </a:t>
            </a:r>
            <a:r>
              <a:rPr lang="en-US" altLang="en-US" sz="2000" u="sng" dirty="0"/>
              <a:t>technology leader </a:t>
            </a:r>
            <a:r>
              <a:rPr lang="en-US" altLang="en-US" sz="2000" dirty="0"/>
              <a:t>better equipped to consult on work with technology acquisition and maintenance e.g. buy versus build, upgrade decisions, components and framework use, legacy versus replacement   </a:t>
            </a:r>
          </a:p>
          <a:p>
            <a:pPr marL="457200" indent="-457200">
              <a:buFont typeface="Arial" panose="020B0604020202020204" pitchFamily="34" charset="0"/>
              <a:buChar char="•"/>
            </a:pPr>
            <a:r>
              <a:rPr lang="en-US" altLang="en-US" sz="2000" dirty="0"/>
              <a:t>Be able to make advanced use of the many application building tools</a:t>
            </a:r>
          </a:p>
          <a:p>
            <a:pPr marL="685800" lvl="1">
              <a:buFontTx/>
              <a:buChar char="-"/>
            </a:pPr>
            <a:r>
              <a:rPr lang="en-US" altLang="en-US" sz="1600" dirty="0" err="1">
                <a:ea typeface="Lucida Sans Unicode" panose="020B0602030504020204" pitchFamily="34" charset="0"/>
              </a:rPr>
              <a:t>Wordpress</a:t>
            </a:r>
            <a:r>
              <a:rPr lang="en-US" altLang="en-US" sz="1600" dirty="0">
                <a:ea typeface="Lucida Sans Unicode" panose="020B0602030504020204" pitchFamily="34" charset="0"/>
              </a:rPr>
              <a:t>, Facebook, </a:t>
            </a:r>
            <a:r>
              <a:rPr lang="en-US" altLang="en-US" sz="1600" dirty="0" err="1">
                <a:ea typeface="Lucida Sans Unicode" panose="020B0602030504020204" pitchFamily="34" charset="0"/>
              </a:rPr>
              <a:t>BuildFire</a:t>
            </a:r>
            <a:r>
              <a:rPr lang="en-US" altLang="en-US" sz="1600" dirty="0">
                <a:ea typeface="Lucida Sans Unicode" panose="020B0602030504020204" pitchFamily="34" charset="0"/>
              </a:rPr>
              <a:t> (and many other mobile app development tools), WIX, Weebly, etc.</a:t>
            </a:r>
          </a:p>
          <a:p>
            <a:pPr marL="685800" lvl="1">
              <a:buFontTx/>
              <a:buChar char="-"/>
            </a:pPr>
            <a:endParaRPr lang="en-US" altLang="en-US" sz="1600" dirty="0">
              <a:ea typeface="Lucida Sans Unicode" panose="020B0602030504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9FE91-9F1A-41CC-B9E8-EF116BE15266}"/>
              </a:ext>
            </a:extLst>
          </p:cNvPr>
          <p:cNvSpPr>
            <a:spLocks noGrp="1"/>
          </p:cNvSpPr>
          <p:nvPr>
            <p:ph type="title"/>
          </p:nvPr>
        </p:nvSpPr>
        <p:spPr/>
        <p:txBody>
          <a:bodyPr/>
          <a:lstStyle/>
          <a:p>
            <a:r>
              <a:rPr lang="en-US" dirty="0"/>
              <a:t>The MIS Core</a:t>
            </a:r>
          </a:p>
        </p:txBody>
      </p:sp>
      <p:graphicFrame>
        <p:nvGraphicFramePr>
          <p:cNvPr id="6" name="Content Placeholder 5">
            <a:extLst>
              <a:ext uri="{FF2B5EF4-FFF2-40B4-BE49-F238E27FC236}">
                <a16:creationId xmlns:a16="http://schemas.microsoft.com/office/drawing/2014/main" id="{098E1274-5E6C-4DA3-8A5C-D9CBD4B58CE3}"/>
              </a:ext>
            </a:extLst>
          </p:cNvPr>
          <p:cNvGraphicFramePr>
            <a:graphicFrameLocks noGrp="1"/>
          </p:cNvGraphicFramePr>
          <p:nvPr>
            <p:ph idx="1"/>
            <p:extLst>
              <p:ext uri="{D42A27DB-BD31-4B8C-83A1-F6EECF244321}">
                <p14:modId xmlns:p14="http://schemas.microsoft.com/office/powerpoint/2010/main" val="3765048694"/>
              </p:ext>
            </p:extLst>
          </p:nvPr>
        </p:nvGraphicFramePr>
        <p:xfrm>
          <a:off x="609600" y="1337930"/>
          <a:ext cx="7766050" cy="4564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5611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94597315-6AD6-42C2-82BB-381078A47511}"/>
              </a:ext>
            </a:extLst>
          </p:cNvPr>
          <p:cNvSpPr>
            <a:spLocks noGrp="1" noChangeArrowheads="1"/>
          </p:cNvSpPr>
          <p:nvPr>
            <p:ph type="title"/>
          </p:nvPr>
        </p:nvSpPr>
        <p:spPr>
          <a:xfrm>
            <a:off x="643003" y="152400"/>
            <a:ext cx="7766050" cy="1139825"/>
          </a:xfrm>
        </p:spPr>
        <p:txBody>
          <a:bodyPr/>
          <a:lstStyle/>
          <a:p>
            <a:r>
              <a:rPr lang="en-US" altLang="en-US" sz="4000" dirty="0"/>
              <a:t>No kidding!</a:t>
            </a:r>
            <a:br>
              <a:rPr lang="en-US" altLang="en-US" sz="4000" dirty="0"/>
            </a:br>
            <a:r>
              <a:rPr lang="en-US" altLang="en-US" sz="4000" dirty="0"/>
              <a:t>Learning to Program is TOUGH!</a:t>
            </a:r>
          </a:p>
        </p:txBody>
      </p:sp>
      <p:sp>
        <p:nvSpPr>
          <p:cNvPr id="3" name="Content Placeholder 2">
            <a:extLst>
              <a:ext uri="{FF2B5EF4-FFF2-40B4-BE49-F238E27FC236}">
                <a16:creationId xmlns:a16="http://schemas.microsoft.com/office/drawing/2014/main" id="{98B5E616-9EC2-4F1F-9668-C87B14C09087}"/>
              </a:ext>
            </a:extLst>
          </p:cNvPr>
          <p:cNvSpPr>
            <a:spLocks noGrp="1"/>
          </p:cNvSpPr>
          <p:nvPr>
            <p:ph idx="1"/>
          </p:nvPr>
        </p:nvSpPr>
        <p:spPr>
          <a:xfrm>
            <a:off x="609600" y="1368425"/>
            <a:ext cx="7766050" cy="4651376"/>
          </a:xfrm>
        </p:spPr>
        <p:txBody>
          <a:bodyPr>
            <a:normAutofit fontScale="47500" lnSpcReduction="20000"/>
          </a:bodyPr>
          <a:lstStyle/>
          <a:p>
            <a:pPr marL="571500" indent="-571500">
              <a:lnSpc>
                <a:spcPct val="120000"/>
              </a:lnSpc>
              <a:buFont typeface="Arial" panose="020B0604020202020204" pitchFamily="34" charset="0"/>
              <a:buChar char="•"/>
              <a:defRPr/>
            </a:pPr>
            <a:r>
              <a:rPr lang="en-US" sz="3400" dirty="0"/>
              <a:t>Programming (coding) is a </a:t>
            </a:r>
            <a:r>
              <a:rPr lang="en-US" sz="3400" u="sng" dirty="0"/>
              <a:t>skill</a:t>
            </a:r>
            <a:r>
              <a:rPr lang="en-US" sz="3400" dirty="0"/>
              <a:t>. You cannot “study” to obtain it. Mastery requires “training” and a </a:t>
            </a:r>
            <a:r>
              <a:rPr lang="en-US" sz="3400" u="sng" dirty="0"/>
              <a:t>lot</a:t>
            </a:r>
            <a:r>
              <a:rPr lang="en-US" sz="3400" dirty="0"/>
              <a:t> of practice. As a skill, it is something that will always be incomplete and that you can always improve. It will be hard to see your improvement.</a:t>
            </a:r>
          </a:p>
          <a:p>
            <a:pPr marL="571500" indent="-571500">
              <a:lnSpc>
                <a:spcPct val="120000"/>
              </a:lnSpc>
              <a:buFont typeface="Arial" panose="020B0604020202020204" pitchFamily="34" charset="0"/>
              <a:buChar char="•"/>
              <a:defRPr/>
            </a:pPr>
            <a:r>
              <a:rPr lang="en-US" sz="3400" dirty="0"/>
              <a:t>Training can be </a:t>
            </a:r>
            <a:r>
              <a:rPr lang="en-US" sz="3400" u="sng" dirty="0"/>
              <a:t>painful</a:t>
            </a:r>
          </a:p>
          <a:p>
            <a:pPr marL="571500" indent="-571500">
              <a:lnSpc>
                <a:spcPct val="120000"/>
              </a:lnSpc>
              <a:buFont typeface="Arial" panose="020B0604020202020204" pitchFamily="34" charset="0"/>
              <a:buChar char="•"/>
              <a:defRPr/>
            </a:pPr>
            <a:r>
              <a:rPr lang="en-US" sz="3400" dirty="0"/>
              <a:t>Practice can be </a:t>
            </a:r>
            <a:r>
              <a:rPr lang="en-US" sz="3400" u="sng" dirty="0"/>
              <a:t>tedious</a:t>
            </a:r>
          </a:p>
          <a:p>
            <a:pPr marL="571500" indent="-571500">
              <a:lnSpc>
                <a:spcPct val="120000"/>
              </a:lnSpc>
              <a:buFont typeface="Arial" panose="020B0604020202020204" pitchFamily="34" charset="0"/>
              <a:buChar char="•"/>
              <a:defRPr/>
            </a:pPr>
            <a:r>
              <a:rPr lang="en-US" sz="3400" dirty="0"/>
              <a:t>If you don’t practice, your skill will </a:t>
            </a:r>
            <a:r>
              <a:rPr lang="en-US" sz="3400" u="sng" dirty="0"/>
              <a:t>decay</a:t>
            </a:r>
          </a:p>
          <a:p>
            <a:pPr marL="571500" indent="-571500">
              <a:lnSpc>
                <a:spcPct val="120000"/>
              </a:lnSpc>
              <a:buFont typeface="Arial" panose="020B0604020202020204" pitchFamily="34" charset="0"/>
              <a:buChar char="•"/>
              <a:defRPr/>
            </a:pPr>
            <a:r>
              <a:rPr lang="en-US" sz="3400" dirty="0"/>
              <a:t>You will often hit walls and be </a:t>
            </a:r>
            <a:r>
              <a:rPr lang="en-US" sz="3400" u="sng" dirty="0"/>
              <a:t>frustrated</a:t>
            </a:r>
            <a:r>
              <a:rPr lang="en-US" sz="3400" dirty="0"/>
              <a:t> with your seeming lack of progress.</a:t>
            </a:r>
          </a:p>
          <a:p>
            <a:pPr marL="571500" indent="-571500">
              <a:lnSpc>
                <a:spcPct val="120000"/>
              </a:lnSpc>
              <a:buFont typeface="Arial" panose="020B0604020202020204" pitchFamily="34" charset="0"/>
              <a:buChar char="•"/>
              <a:defRPr/>
            </a:pPr>
            <a:r>
              <a:rPr lang="en-US" sz="3400" dirty="0"/>
              <a:t>You have to </a:t>
            </a:r>
            <a:r>
              <a:rPr lang="en-US" sz="3400" u="sng" dirty="0"/>
              <a:t>learn to learn</a:t>
            </a:r>
            <a:r>
              <a:rPr lang="en-US" sz="3400" dirty="0"/>
              <a:t> as you will never learn everything and technology is always rapidly changing and evolving</a:t>
            </a:r>
          </a:p>
          <a:p>
            <a:pPr marL="571500" indent="-571500">
              <a:lnSpc>
                <a:spcPct val="120000"/>
              </a:lnSpc>
              <a:buFont typeface="Arial" panose="020B0604020202020204" pitchFamily="34" charset="0"/>
              <a:buChar char="•"/>
              <a:defRPr/>
            </a:pPr>
            <a:r>
              <a:rPr lang="en-US" sz="3400" dirty="0"/>
              <a:t>You have to learn </a:t>
            </a:r>
            <a:r>
              <a:rPr lang="en-US" sz="3400" u="sng" dirty="0"/>
              <a:t>persistence</a:t>
            </a:r>
            <a:r>
              <a:rPr lang="en-US" sz="3400" dirty="0"/>
              <a:t> and not let mistakes and gaps in your knowledge hold you back or cause a melt down</a:t>
            </a:r>
          </a:p>
          <a:p>
            <a:pPr marL="0" indent="0">
              <a:lnSpc>
                <a:spcPct val="120000"/>
              </a:lnSpc>
              <a:defRPr/>
            </a:pPr>
            <a:endParaRPr lang="en-US" sz="3400" dirty="0"/>
          </a:p>
          <a:p>
            <a:pPr marL="0" indent="0">
              <a:lnSpc>
                <a:spcPct val="120000"/>
              </a:lnSpc>
              <a:defRPr/>
            </a:pPr>
            <a:r>
              <a:rPr lang="en-US" sz="3400" b="1" dirty="0"/>
              <a:t>BUT once you obtain basic competence, you will </a:t>
            </a:r>
            <a:r>
              <a:rPr lang="en-US" sz="3400" b="1" u="sng" dirty="0"/>
              <a:t>enjoy</a:t>
            </a:r>
            <a:r>
              <a:rPr lang="en-US" sz="3400" b="1" dirty="0"/>
              <a:t> it and it’s </a:t>
            </a:r>
            <a:r>
              <a:rPr lang="en-US" sz="3400" b="1" u="sng" dirty="0"/>
              <a:t>valuable.</a:t>
            </a:r>
            <a:endParaRPr lang="en-US" sz="3400" b="1" dirty="0"/>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
        <a:cs typeface="Lucida Sans Unicode"/>
      </a:majorFont>
      <a:minorFont>
        <a:latin typeface="Times New Roman"/>
        <a:ea typefac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86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cs typeface="Lucida Sans Unicode" pitchFamily="32"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5252</TotalTime>
  <Words>3179</Words>
  <Application>Microsoft Office PowerPoint</Application>
  <PresentationFormat>On-screen Show (4:3)</PresentationFormat>
  <Paragraphs>296</Paragraphs>
  <Slides>33</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Monotype Sorts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MIS and Programming</vt:lpstr>
      <vt:lpstr>The Programming Advantage</vt:lpstr>
      <vt:lpstr>The MIS Core</vt:lpstr>
      <vt:lpstr>No kidding! Learning to Program is TOUGH!</vt:lpstr>
      <vt:lpstr>Stages of Programming Skill</vt:lpstr>
      <vt:lpstr>PowerPoint Presentation</vt:lpstr>
      <vt:lpstr>Javascript and Node.js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ITM352</dc:title>
  <cp:lastModifiedBy>D Port</cp:lastModifiedBy>
  <cp:revision>171</cp:revision>
  <cp:lastPrinted>1601-01-01T00:00:00Z</cp:lastPrinted>
  <dcterms:created xsi:type="dcterms:W3CDTF">1601-01-01T00:00:00Z</dcterms:created>
  <dcterms:modified xsi:type="dcterms:W3CDTF">2021-01-12T22:27:43Z</dcterms:modified>
</cp:coreProperties>
</file>