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94" r:id="rId4"/>
    <p:sldId id="297" r:id="rId5"/>
    <p:sldId id="295" r:id="rId6"/>
    <p:sldId id="298" r:id="rId7"/>
    <p:sldId id="299" r:id="rId8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0"/>
    <p:restoredTop sz="94694"/>
  </p:normalViewPr>
  <p:slideViewPr>
    <p:cSldViewPr>
      <p:cViewPr varScale="1">
        <p:scale>
          <a:sx n="121" d="100"/>
          <a:sy n="121" d="100"/>
        </p:scale>
        <p:origin x="656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DA8D2B79-05DB-4187-9909-DDC6C1DC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0B76D4CD-D217-4BE1-9417-6A8932ECB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CAFF7CB0-D727-49FB-91A1-EABB30DE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6BEFA6B6-1B2F-44CB-85CC-8478DC25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2E212A4-F8CF-4D53-A523-FD6455098F9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2850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5" name="Rectangle 6">
            <a:extLst>
              <a:ext uri="{FF2B5EF4-FFF2-40B4-BE49-F238E27FC236}">
                <a16:creationId xmlns:a16="http://schemas.microsoft.com/office/drawing/2014/main" id="{3FFB4361-7B4A-42B9-9BDF-648C0D3E85B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48188" cy="34099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66AEC9BE-6339-470C-BC6E-2462D55B3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40B3582-1871-49A8-B8FF-BA63E73352B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2021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EA096206-822F-4E51-8A59-9147A79A1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D1A5C28-B520-4B09-A449-B57DF8E0B4A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2021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1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400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996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1288" y="228600"/>
            <a:ext cx="1960562" cy="5783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29288" cy="5783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587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134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16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06825" cy="425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752600"/>
            <a:ext cx="3806825" cy="425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901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109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506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55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10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46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5797276-930D-4C50-AB94-63138E0E1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660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E6CE6A3-F821-4832-9021-7A18B78B6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766050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2AED26A0-16E5-4056-95F1-F07BA1B1A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295400"/>
            <a:ext cx="6858000" cy="1588"/>
          </a:xfrm>
          <a:prstGeom prst="line">
            <a:avLst/>
          </a:prstGeom>
          <a:noFill/>
          <a:ln w="3816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4">
            <a:extLst>
              <a:ext uri="{FF2B5EF4-FFF2-40B4-BE49-F238E27FC236}">
                <a16:creationId xmlns:a16="http://schemas.microsoft.com/office/drawing/2014/main" id="{04699497-26DE-44FB-8315-0D0A8A05F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9825" y="6019800"/>
            <a:ext cx="6858000" cy="1588"/>
          </a:xfrm>
          <a:prstGeom prst="line">
            <a:avLst/>
          </a:prstGeom>
          <a:noFill/>
          <a:ln w="3816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CA197320-A1F2-43C8-9438-C54DD3C76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484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Lucida Sans Unicode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Lucida Sans Unicode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Lucida Sans Unicode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Lucida Sans Unicode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Lucida Sans Unicode" pitchFamily="32" charset="0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Lucida Sans Unicode" pitchFamily="32" charset="0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Lucida Sans Unicode" pitchFamily="32" charset="0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Lucida Sans Unicode" pitchFamily="32" charset="0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Lucida Sans Unicode" pitchFamily="32" charset="0"/>
              </a:defRPr>
            </a:lvl9pPr>
          </a:lstStyle>
          <a:p>
            <a:pPr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GB" sz="1600">
                <a:solidFill>
                  <a:srgbClr val="5745DD"/>
                </a:solidFill>
                <a:ea typeface="+mn-ea"/>
              </a:rPr>
              <a:t>ITM352</a:t>
            </a:r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5CD749C7-8C72-4D1B-988C-3C3359C3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62484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727239A6-0FF5-4D71-8920-9F14CEF33DD0}" type="slidenum">
              <a:rPr lang="en-GB" altLang="en-US" sz="1600" smtClean="0">
                <a:solidFill>
                  <a:srgbClr val="5745DD"/>
                </a:solidFill>
              </a:rPr>
              <a:pPr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600">
              <a:solidFill>
                <a:srgbClr val="5745D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221304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221304"/>
          </a:solidFill>
          <a:latin typeface="Times New Roman" pitchFamily="16" charset="0"/>
          <a:ea typeface="MS PGothic" panose="020B0600070205080204" pitchFamily="34" charset="-128"/>
          <a:cs typeface="Lucida Sans Unicode" pitchFamily="32" charset="0"/>
        </a:defRPr>
      </a:lvl2pPr>
      <a:lvl3pPr algn="ctr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221304"/>
          </a:solidFill>
          <a:latin typeface="Times New Roman" pitchFamily="16" charset="0"/>
          <a:ea typeface="MS PGothic" panose="020B0600070205080204" pitchFamily="34" charset="-128"/>
          <a:cs typeface="Lucida Sans Unicode" pitchFamily="32" charset="0"/>
        </a:defRPr>
      </a:lvl3pPr>
      <a:lvl4pPr algn="ctr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221304"/>
          </a:solidFill>
          <a:latin typeface="Times New Roman" pitchFamily="16" charset="0"/>
          <a:ea typeface="MS PGothic" panose="020B0600070205080204" pitchFamily="34" charset="-128"/>
          <a:cs typeface="Lucida Sans Unicode" pitchFamily="32" charset="0"/>
        </a:defRPr>
      </a:lvl4pPr>
      <a:lvl5pPr algn="ctr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221304"/>
          </a:solidFill>
          <a:latin typeface="Times New Roman" pitchFamily="16" charset="0"/>
          <a:ea typeface="MS PGothic" panose="020B0600070205080204" pitchFamily="34" charset="-128"/>
          <a:cs typeface="Lucida Sans Unicode" pitchFamily="32" charset="0"/>
        </a:defRPr>
      </a:lvl5pPr>
      <a:lvl6pPr marL="2514600" indent="-228600" algn="ctr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21304"/>
          </a:solidFill>
          <a:latin typeface="Times New Roman" pitchFamily="16" charset="0"/>
          <a:cs typeface="Lucida Sans Unicode" pitchFamily="32" charset="0"/>
        </a:defRPr>
      </a:lvl6pPr>
      <a:lvl7pPr marL="2971800" indent="-228600" algn="ctr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21304"/>
          </a:solidFill>
          <a:latin typeface="Times New Roman" pitchFamily="16" charset="0"/>
          <a:cs typeface="Lucida Sans Unicode" pitchFamily="32" charset="0"/>
        </a:defRPr>
      </a:lvl7pPr>
      <a:lvl8pPr marL="3429000" indent="-228600" algn="ctr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21304"/>
          </a:solidFill>
          <a:latin typeface="Times New Roman" pitchFamily="16" charset="0"/>
          <a:cs typeface="Lucida Sans Unicode" pitchFamily="32" charset="0"/>
        </a:defRPr>
      </a:lvl8pPr>
      <a:lvl9pPr marL="3886200" indent="-228600" algn="ctr" defTabSz="457200" rtl="0" eaLnBrk="0" fontAlgn="base" hangingPunct="0">
        <a:lnSpc>
          <a:spcPct val="8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21304"/>
          </a:solidFill>
          <a:latin typeface="Times New Roman" pitchFamily="16" charset="0"/>
          <a:cs typeface="Lucida Sans Unicode" pitchFamily="32" charset="0"/>
        </a:defRPr>
      </a:lvl9pPr>
    </p:titleStyle>
    <p:bodyStyle>
      <a:lvl1pPr marL="342900" indent="-342900" algn="l" defTabSz="457200" rtl="0" eaLnBrk="0" fontAlgn="base" hangingPunct="0">
        <a:lnSpc>
          <a:spcPct val="86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lnSpc>
          <a:spcPct val="8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Lucida Sans Unicode" pitchFamily="32" charset="0"/>
          <a:cs typeface="+mn-cs"/>
        </a:defRPr>
      </a:lvl2pPr>
      <a:lvl3pPr marL="1143000" indent="-228600" algn="l" defTabSz="457200" rtl="0" eaLnBrk="0" fontAlgn="base" hangingPunct="0">
        <a:lnSpc>
          <a:spcPct val="8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Lucida Sans Unicode" pitchFamily="32" charset="0"/>
          <a:cs typeface="+mn-cs"/>
        </a:defRPr>
      </a:lvl3pPr>
      <a:lvl4pPr marL="1600200" indent="-228600" algn="l" defTabSz="457200" rtl="0" eaLnBrk="0" fontAlgn="base" hangingPunct="0">
        <a:lnSpc>
          <a:spcPct val="8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Lucida Sans Unicode" pitchFamily="32" charset="0"/>
          <a:cs typeface="+mn-cs"/>
        </a:defRPr>
      </a:lvl4pPr>
      <a:lvl5pPr marL="2057400" indent="-228600" algn="l" defTabSz="457200" rtl="0" eaLnBrk="0" fontAlgn="base" hangingPunct="0">
        <a:lnSpc>
          <a:spcPct val="8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Lucida Sans Unicode" pitchFamily="32" charset="0"/>
          <a:cs typeface="+mn-cs"/>
        </a:defRPr>
      </a:lvl5pPr>
      <a:lvl6pPr marL="2514600" indent="-228600" algn="l" defTabSz="457200" rtl="0" eaLnBrk="0" fontAlgn="base" hangingPunct="0">
        <a:lnSpc>
          <a:spcPct val="8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8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8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8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E9EA3D29-A08E-4E99-8C60-38156D91E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7924800" cy="4038600"/>
          </a:xfrm>
          <a:prstGeom prst="rect">
            <a:avLst/>
          </a:prstGeom>
          <a:noFill/>
          <a:ln w="5724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60" tIns="44280" rIns="90360" bIns="44280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en-US" sz="4000" dirty="0">
                <a:solidFill>
                  <a:srgbClr val="221304"/>
                </a:solidFill>
              </a:rPr>
              <a:t>ITM352</a:t>
            </a:r>
            <a:br>
              <a:rPr lang="en-GB" altLang="en-US" sz="4000" dirty="0">
                <a:solidFill>
                  <a:srgbClr val="221304"/>
                </a:solidFill>
              </a:rPr>
            </a:br>
            <a:br>
              <a:rPr lang="en-GB" altLang="en-US" sz="4000" dirty="0">
                <a:solidFill>
                  <a:srgbClr val="221304"/>
                </a:solidFill>
              </a:rPr>
            </a:br>
            <a:r>
              <a:rPr lang="en-GB" altLang="en-US" sz="4000" dirty="0">
                <a:solidFill>
                  <a:srgbClr val="221304"/>
                </a:solidFill>
              </a:rPr>
              <a:t>Web Applications Development Tools and Technologies</a:t>
            </a:r>
            <a:br>
              <a:rPr lang="en-GB" altLang="en-US" sz="4000" dirty="0">
                <a:solidFill>
                  <a:srgbClr val="221304"/>
                </a:solidFill>
              </a:rPr>
            </a:br>
            <a:endParaRPr lang="en-GB" altLang="en-US" sz="4000" dirty="0">
              <a:solidFill>
                <a:srgbClr val="22130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67821E9F-666E-45D6-9DF0-76D051807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altLang="en-US" sz="4400" dirty="0">
                <a:solidFill>
                  <a:srgbClr val="221304"/>
                </a:solidFill>
              </a:rPr>
              <a:t>Getting Started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4349FA18-579C-4FA7-BA61-32AA62A1E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800258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lvl1pPr marL="336550" indent="-336550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36600" indent="-279400"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lnSpc>
                <a:spcPct val="8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SzPct val="70000"/>
              <a:buFont typeface="Monotype Sorts" charset="2"/>
              <a:buChar char=""/>
            </a:pPr>
            <a:r>
              <a:rPr lang="en-GB" altLang="en-US" sz="2800" dirty="0">
                <a:solidFill>
                  <a:srgbClr val="000000"/>
                </a:solidFill>
              </a:rPr>
              <a:t>Before we can build web applications we’re going to need to get set up with a few </a:t>
            </a:r>
            <a:r>
              <a:rPr lang="en-GB" altLang="en-US" sz="2800">
                <a:solidFill>
                  <a:srgbClr val="000000"/>
                </a:solidFill>
              </a:rPr>
              <a:t>tools: </a:t>
            </a:r>
            <a:endParaRPr lang="en-GB" altLang="en-US" sz="28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SzPct val="70000"/>
            </a:pPr>
            <a:endParaRPr lang="en-GB" altLang="en-US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SzPct val="70000"/>
            </a:pPr>
            <a:r>
              <a:rPr lang="en-GB" altLang="en-US" dirty="0">
                <a:solidFill>
                  <a:srgbClr val="000000"/>
                </a:solidFill>
              </a:rPr>
              <a:t>1. A local GitHub repository</a:t>
            </a:r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SzPct val="70000"/>
            </a:pPr>
            <a:endParaRPr lang="en-GB" altLang="en-US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SzPct val="70000"/>
            </a:pPr>
            <a:r>
              <a:rPr lang="en-GB" altLang="en-US" dirty="0">
                <a:solidFill>
                  <a:srgbClr val="000000"/>
                </a:solidFill>
              </a:rPr>
              <a:t>2. VS Code</a:t>
            </a:r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SzPct val="70000"/>
            </a:pPr>
            <a:endParaRPr lang="en-GB" altLang="en-US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SzPct val="70000"/>
            </a:pPr>
            <a:r>
              <a:rPr lang="en-GB" altLang="en-US" dirty="0">
                <a:solidFill>
                  <a:srgbClr val="000000"/>
                </a:solidFill>
              </a:rPr>
              <a:t>3. Node.js and http-server as a local web server</a:t>
            </a:r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SzPct val="70000"/>
            </a:pPr>
            <a:endParaRPr lang="en-GB" altLang="en-US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SzPct val="70000"/>
            </a:pPr>
            <a:r>
              <a:rPr lang="en-GB" altLang="en-US" dirty="0">
                <a:solidFill>
                  <a:srgbClr val="000000"/>
                </a:solidFill>
              </a:rPr>
              <a:t>4. A Global web server to deploy our applications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SzPct val="70000"/>
              <a:buFont typeface="Monotype Sorts" charset="2"/>
              <a:buChar char=""/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501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B433-ADBF-F54C-B936-B128520D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BB23-580E-EC4E-8057-B3A27812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80" y="1524000"/>
            <a:ext cx="7766050" cy="42592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GitHub is a code hosting platform for version control and collaboration. It lets you and others work together on projects from anywhere.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 dirty="0"/>
              <a:t>Your class GitHub repo will be used by the grader to check your work and to get help.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 dirty="0"/>
              <a:t>It is assumed you have signed up for GitHub and gone though the HelloWorld 10 minute guide.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1FD075-03D7-A042-88E6-CC1D7BDC3E53}"/>
              </a:ext>
            </a:extLst>
          </p:cNvPr>
          <p:cNvSpPr/>
          <p:nvPr/>
        </p:nvSpPr>
        <p:spPr>
          <a:xfrm>
            <a:off x="1524000" y="6167735"/>
            <a:ext cx="6467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i="1" dirty="0">
                <a:solidFill>
                  <a:schemeClr val="tx1"/>
                </a:solidFill>
              </a:rPr>
              <a:t>See About GitHub Reading in Introduction Module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8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B433-ADBF-F54C-B936-B128520D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Local GitHub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BB23-580E-EC4E-8057-B3A27812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7366"/>
            <a:ext cx="7766050" cy="464543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 dirty="0"/>
              <a:t>You will need a “local” copy of your class GitHub repo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altLang="en-US" sz="2400" dirty="0"/>
              <a:t>Located on any computers you work on. Can have more than one!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 dirty="0"/>
              <a:t>Used for everyday work, especially in class labs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altLang="en-US" sz="2000" dirty="0"/>
              <a:t>Keeps track of your changes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altLang="en-US" sz="2000" dirty="0"/>
              <a:t>Can easily “revert” a repo if needed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altLang="en-US" sz="2000" dirty="0"/>
              <a:t>Enables you to work with others without stepping on each other's work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altLang="en-US" sz="2000" dirty="0"/>
              <a:t>Note: Push to GitHub frequently, especially after completing a lab or assignment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400" dirty="0"/>
              <a:t>You should get the GitHub Tools!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chemeClr val="tx1"/>
                </a:solidFill>
              </a:rPr>
              <a:t>See About Getting GitHub Tools Reading in Introduction Module</a:t>
            </a:r>
            <a:endParaRPr lang="en-US" sz="2000" i="1" dirty="0">
              <a:solidFill>
                <a:schemeClr val="tx1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altLang="en-US" sz="2000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A3ADB8-681E-0E48-9310-904A86A84260}"/>
              </a:ext>
            </a:extLst>
          </p:cNvPr>
          <p:cNvSpPr/>
          <p:nvPr/>
        </p:nvSpPr>
        <p:spPr>
          <a:xfrm>
            <a:off x="3429000" y="6180685"/>
            <a:ext cx="2635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 Lab Exercise #1</a:t>
            </a:r>
          </a:p>
        </p:txBody>
      </p:sp>
    </p:spTree>
    <p:extLst>
      <p:ext uri="{BB962C8B-B14F-4D97-AF65-F5344CB8AC3E}">
        <p14:creationId xmlns:p14="http://schemas.microsoft.com/office/powerpoint/2010/main" val="43956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06A1-DB77-C44F-895A-38001D76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96D6-EF30-9F42-A514-6DC38B587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7766050" cy="42592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 Studio Code in an integrated development environment (IDE) that will be useful for developing our web applications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Code editor, static code analyzer, debugger, project manager, viewer,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immensely helpful for many different programming languages, frameworks, and development tools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We will make use of its </a:t>
            </a:r>
            <a:r>
              <a:rPr lang="en-US" sz="2000" dirty="0" err="1"/>
              <a:t>Javascript</a:t>
            </a:r>
            <a:r>
              <a:rPr lang="en-US" sz="2000" dirty="0"/>
              <a:t>, HTML, CSS, JSON, markdown, and Node.js capabilities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is highly configurable and easily extended with “extensions”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B2151-2238-6847-B7E7-5A0A3799804B}"/>
              </a:ext>
            </a:extLst>
          </p:cNvPr>
          <p:cNvSpPr/>
          <p:nvPr/>
        </p:nvSpPr>
        <p:spPr>
          <a:xfrm>
            <a:off x="1524000" y="6167735"/>
            <a:ext cx="6467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i="1" dirty="0">
                <a:solidFill>
                  <a:schemeClr val="tx1"/>
                </a:solidFill>
              </a:rPr>
              <a:t>See About VS Code Reading in Introduction Module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72C3A-35DC-294A-8789-58B8CFBA1E4E}"/>
              </a:ext>
            </a:extLst>
          </p:cNvPr>
          <p:cNvSpPr/>
          <p:nvPr/>
        </p:nvSpPr>
        <p:spPr>
          <a:xfrm>
            <a:off x="3250996" y="6490652"/>
            <a:ext cx="2635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 Lab Exercise #2</a:t>
            </a:r>
          </a:p>
        </p:txBody>
      </p:sp>
    </p:spTree>
    <p:extLst>
      <p:ext uri="{BB962C8B-B14F-4D97-AF65-F5344CB8AC3E}">
        <p14:creationId xmlns:p14="http://schemas.microsoft.com/office/powerpoint/2010/main" val="162587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06A1-DB77-C44F-895A-38001D76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96D6-EF30-9F42-A514-6DC38B587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7766050" cy="42592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Node.js enables you to execute </a:t>
            </a:r>
            <a:r>
              <a:rPr lang="en-US" sz="2800" dirty="0" err="1"/>
              <a:t>Javascript</a:t>
            </a:r>
            <a:r>
              <a:rPr lang="en-US" sz="2800" dirty="0"/>
              <a:t> “native” outside a browser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Access to the local resources such as file system and I/O devices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Will easily enable “microservices” which are applications that provide “services” by request over a network (usually a browser).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1000s of components and applications you can use for free with Node.js via NPM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We will use </a:t>
            </a:r>
            <a:r>
              <a:rPr lang="en-US" sz="2400" dirty="0"/>
              <a:t>http-server at first, but more later!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B2151-2238-6847-B7E7-5A0A3799804B}"/>
              </a:ext>
            </a:extLst>
          </p:cNvPr>
          <p:cNvSpPr/>
          <p:nvPr/>
        </p:nvSpPr>
        <p:spPr>
          <a:xfrm>
            <a:off x="1524000" y="6167735"/>
            <a:ext cx="6467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i="1" dirty="0">
                <a:solidFill>
                  <a:schemeClr val="tx1"/>
                </a:solidFill>
              </a:rPr>
              <a:t>See About Node.js Reading in Introduction Module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29052D-81AF-D94D-9F0B-B291BF1DDA1E}"/>
              </a:ext>
            </a:extLst>
          </p:cNvPr>
          <p:cNvSpPr/>
          <p:nvPr/>
        </p:nvSpPr>
        <p:spPr>
          <a:xfrm>
            <a:off x="3429000" y="6472535"/>
            <a:ext cx="2635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 Lab Exercise #3</a:t>
            </a:r>
          </a:p>
        </p:txBody>
      </p:sp>
    </p:spTree>
    <p:extLst>
      <p:ext uri="{BB962C8B-B14F-4D97-AF65-F5344CB8AC3E}">
        <p14:creationId xmlns:p14="http://schemas.microsoft.com/office/powerpoint/2010/main" val="387883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06A1-DB77-C44F-895A-38001D76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Cyberduck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96D6-EF30-9F42-A514-6DC38B587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7766050" cy="42592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Cyberduck</a:t>
            </a:r>
            <a:r>
              <a:rPr lang="en-US" sz="2800" dirty="0"/>
              <a:t> is a graphical file transfer utility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Get a file from a server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Put a file on a server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You can use a different utility if you wish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use this to deploy your web applications on the class server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You will need SFTP access to </a:t>
            </a:r>
            <a:r>
              <a:rPr lang="en-US" sz="2000" dirty="0" err="1"/>
              <a:t>itm-vm.shidler.hawaii.edu</a:t>
            </a:r>
            <a:r>
              <a:rPr lang="en-US" sz="2000" dirty="0"/>
              <a:t>/itm352student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instructor will give you the username, password, and port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B2151-2238-6847-B7E7-5A0A3799804B}"/>
              </a:ext>
            </a:extLst>
          </p:cNvPr>
          <p:cNvSpPr/>
          <p:nvPr/>
        </p:nvSpPr>
        <p:spPr>
          <a:xfrm>
            <a:off x="1524000" y="6167735"/>
            <a:ext cx="6467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i="1" dirty="0">
                <a:solidFill>
                  <a:schemeClr val="tx1"/>
                </a:solidFill>
              </a:rPr>
              <a:t>See About </a:t>
            </a:r>
            <a:r>
              <a:rPr lang="en-GB" sz="2000" i="1" dirty="0" err="1">
                <a:solidFill>
                  <a:schemeClr val="tx1"/>
                </a:solidFill>
              </a:rPr>
              <a:t>Cyberduck</a:t>
            </a:r>
            <a:r>
              <a:rPr lang="en-GB" sz="2000" i="1" dirty="0">
                <a:solidFill>
                  <a:schemeClr val="tx1"/>
                </a:solidFill>
              </a:rPr>
              <a:t> Reading in Introduction Module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F9C20-8B61-AD4A-8AC2-F050F0AA85CE}"/>
              </a:ext>
            </a:extLst>
          </p:cNvPr>
          <p:cNvSpPr/>
          <p:nvPr/>
        </p:nvSpPr>
        <p:spPr>
          <a:xfrm>
            <a:off x="3429000" y="6472535"/>
            <a:ext cx="2635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 Lab Exercise #4</a:t>
            </a:r>
          </a:p>
        </p:txBody>
      </p:sp>
    </p:spTree>
    <p:extLst>
      <p:ext uri="{BB962C8B-B14F-4D97-AF65-F5344CB8AC3E}">
        <p14:creationId xmlns:p14="http://schemas.microsoft.com/office/powerpoint/2010/main" val="150618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Lucida Sans Unicode"/>
      </a:majorFont>
      <a:minorFont>
        <a:latin typeface="Times New Roman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6767</TotalTime>
  <Words>509</Words>
  <Application>Microsoft Macintosh PowerPoint</Application>
  <PresentationFormat>On-screen Show (4:3)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Office Theme</vt:lpstr>
      <vt:lpstr>PowerPoint Presentation</vt:lpstr>
      <vt:lpstr>PowerPoint Presentation</vt:lpstr>
      <vt:lpstr>GitHub</vt:lpstr>
      <vt:lpstr>Local GitHub repository</vt:lpstr>
      <vt:lpstr>VS Code</vt:lpstr>
      <vt:lpstr>Node.js</vt:lpstr>
      <vt:lpstr>Cyberduck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ITM352</dc:title>
  <cp:lastModifiedBy>Rick Kazman</cp:lastModifiedBy>
  <cp:revision>188</cp:revision>
  <cp:lastPrinted>1601-01-01T00:00:00Z</cp:lastPrinted>
  <dcterms:created xsi:type="dcterms:W3CDTF">1601-01-01T00:00:00Z</dcterms:created>
  <dcterms:modified xsi:type="dcterms:W3CDTF">2020-08-28T05:22:03Z</dcterms:modified>
</cp:coreProperties>
</file>