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4" r:id="rId3"/>
    <p:sldId id="346" r:id="rId4"/>
    <p:sldId id="343" r:id="rId5"/>
    <p:sldId id="342" r:id="rId6"/>
    <p:sldId id="329" r:id="rId7"/>
    <p:sldId id="341" r:id="rId8"/>
    <p:sldId id="330" r:id="rId9"/>
    <p:sldId id="331" r:id="rId10"/>
    <p:sldId id="332" r:id="rId11"/>
    <p:sldId id="334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287" r:id="rId20"/>
    <p:sldId id="288" r:id="rId21"/>
    <p:sldId id="322" r:id="rId2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1"/>
    <p:restoredTop sz="94690"/>
  </p:normalViewPr>
  <p:slideViewPr>
    <p:cSldViewPr>
      <p:cViewPr varScale="1">
        <p:scale>
          <a:sx n="105" d="100"/>
          <a:sy n="105" d="100"/>
        </p:scale>
        <p:origin x="1074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56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3" Type="http://schemas.openxmlformats.org/officeDocument/2006/relationships/slide" Target="slides/slide8.xml"/><Relationship Id="rId7" Type="http://schemas.openxmlformats.org/officeDocument/2006/relationships/slide" Target="slides/slide13.xml"/><Relationship Id="rId12" Type="http://schemas.openxmlformats.org/officeDocument/2006/relationships/slide" Target="slides/slide18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6" Type="http://schemas.openxmlformats.org/officeDocument/2006/relationships/slide" Target="slides/slide12.xml"/><Relationship Id="rId11" Type="http://schemas.openxmlformats.org/officeDocument/2006/relationships/slide" Target="slides/slide17.xml"/><Relationship Id="rId5" Type="http://schemas.openxmlformats.org/officeDocument/2006/relationships/slide" Target="slides/slide11.xml"/><Relationship Id="rId10" Type="http://schemas.openxmlformats.org/officeDocument/2006/relationships/slide" Target="slides/slide16.xml"/><Relationship Id="rId4" Type="http://schemas.openxmlformats.org/officeDocument/2006/relationships/slide" Target="slides/slide10.xml"/><Relationship Id="rId9" Type="http://schemas.openxmlformats.org/officeDocument/2006/relationships/slide" Target="slides/slide1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5F0E1704-4E06-4180-9DA0-0A6A08512F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E1334849-3D0B-4C2B-B8BA-41517160872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>
            <a:extLst>
              <a:ext uri="{FF2B5EF4-FFF2-40B4-BE49-F238E27FC236}">
                <a16:creationId xmlns:a16="http://schemas.microsoft.com/office/drawing/2014/main" id="{84D3AD30-0EE6-4F0F-A357-D147F8221F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>
            <a:extLst>
              <a:ext uri="{FF2B5EF4-FFF2-40B4-BE49-F238E27FC236}">
                <a16:creationId xmlns:a16="http://schemas.microsoft.com/office/drawing/2014/main" id="{38834B12-9D69-4AD6-A8F0-CF44F50F091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03D1B93-E364-4E1B-921C-BFBFEFEAAC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B1F28B7B-76A8-45F0-9AC0-AAF4E0D2F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1E08521C-D92A-4C63-B543-257A561CA7B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6C1A989-3B7D-4815-8664-88036A0C97BB}"/>
              </a:ext>
            </a:extLst>
          </p:cNvPr>
          <p:cNvSpPr>
            <a:spLocks noGrp="1" noRot="1" noChangeAspect="1" noChangeArrowheads="1" noTextEdit="1"/>
          </p:cNvSpPr>
          <p:nvPr>
            <p:ph type="sldImg" idx="1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64F52B0F-6B30-4436-BEE5-290E41FE37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D2F2457-903F-4601-8D00-0B47D21F96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FEAFE87-D311-4AE6-AF69-E29016C44F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DBD05DE-2F13-4E76-A455-EC387361C3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EB3CB32-7651-42D3-AA54-B18EC50A0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CD46AD7-02E0-4EC8-878B-532A92DFBE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BF37DE1-4631-418D-B1A0-116352F1A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9DC0DE3-0EB8-40D8-9DFD-E85762FBC2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E89479D-42A3-4EFC-99B5-D019240BE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E88A900-C313-44B6-A7D0-07644D966A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A62CE59-CF82-4896-99AD-7AC1C86953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F983A72-5580-4DC0-99E8-7CD5CBE818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F4B95F8-64AF-4756-ADE4-AA68B2123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34E3040-6415-4849-A293-2927D26208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D96C664-956B-4D88-BD4C-14BCB9C02E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B8AD633-FDC2-41A8-924B-1E1A424701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6362D6E-9DB9-4F73-8DDF-7BE9C3544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CA66A79-FBB8-449F-B431-8B515814E9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E63EC9C-CD8B-486F-ADD4-80DD426757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2150"/>
            <a:ext cx="4554537" cy="3416300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9D60043A-0BD8-4A34-BC3A-5A8D972056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1E6501-0C96-43EA-83BD-28309170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8A58054-F4DE-4664-87C8-34C87215AAE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9A710D2-D071-4888-8625-D336AEC50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195EE91-F012-43AF-9F17-FA3B52F3B2A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63FE2D7-322D-42B0-9921-B11C0BC8B3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D04F939-272E-48EF-B274-4FF6835A51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D7FA0BE-48C2-42C3-8EB3-D6849B55F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CB2DACC-057B-462F-B0FC-D9D60A3200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096B274-EBD0-450B-AA63-4C02EF6AE1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2DD3767F-25B2-4619-BEE9-CEF69BEE1EA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3E9CAA9-9D6B-4D18-80F3-12464473F8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A0DFAB8-C3A5-4C2B-8885-5A5232F779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E7E06C5-6692-4C1C-BE5B-8941243C7F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15CC4B-2E79-493D-8E93-DCB59C41D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151C3AA-42BE-491A-8BCB-BA4AB2A25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9AD856C-58CF-4750-9EB6-8563221A7F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95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782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228600"/>
            <a:ext cx="1960563" cy="5699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34050" cy="5699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167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651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861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52600"/>
            <a:ext cx="3808413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752600"/>
            <a:ext cx="3810000" cy="4175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922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597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3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59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549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2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">
            <a:extLst>
              <a:ext uri="{FF2B5EF4-FFF2-40B4-BE49-F238E27FC236}">
                <a16:creationId xmlns:a16="http://schemas.microsoft.com/office/drawing/2014/main" id="{4F930381-573C-4217-BD33-506097604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1295400"/>
            <a:ext cx="6858000" cy="1588"/>
          </a:xfrm>
          <a:prstGeom prst="line">
            <a:avLst/>
          </a:prstGeom>
          <a:noFill/>
          <a:ln w="3816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Line 2">
            <a:extLst>
              <a:ext uri="{FF2B5EF4-FFF2-40B4-BE49-F238E27FC236}">
                <a16:creationId xmlns:a16="http://schemas.microsoft.com/office/drawing/2014/main" id="{0AD2CDC9-C9D7-4554-AABD-23E7104FD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825" y="6019800"/>
            <a:ext cx="6858000" cy="1588"/>
          </a:xfrm>
          <a:prstGeom prst="line">
            <a:avLst/>
          </a:prstGeom>
          <a:noFill/>
          <a:ln w="3816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90125E31-4D71-4DCE-8998-063354F9D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248400"/>
            <a:ext cx="3810000" cy="32861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95000"/>
              </a:lnSpc>
              <a:spcBef>
                <a:spcPts val="1000"/>
              </a:spcBef>
              <a:buClr>
                <a:srgbClr val="5745DD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1600">
                <a:solidFill>
                  <a:srgbClr val="5745DD"/>
                </a:solidFill>
              </a:rPr>
              <a:t>ITM 352 - © Port, Kazman</a:t>
            </a: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86662FD-53FB-45B5-B28B-CEA1B391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248400"/>
            <a:ext cx="2209800" cy="3238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lnSpc>
                <a:spcPct val="95000"/>
              </a:lnSpc>
              <a:spcBef>
                <a:spcPts val="1000"/>
              </a:spcBef>
              <a:buClr>
                <a:srgbClr val="5745DD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1600">
                <a:solidFill>
                  <a:srgbClr val="5745DD"/>
                </a:solidFill>
              </a:rPr>
              <a:t>Variables - </a:t>
            </a:r>
            <a:fld id="{CA4F8DFB-5A64-4F75-A7E7-0641D87A3119}" type="slidenum">
              <a:rPr lang="en-GB" altLang="en-US" sz="1600" smtClean="0">
                <a:solidFill>
                  <a:srgbClr val="5745DD"/>
                </a:solidFill>
              </a:rPr>
              <a:pPr>
                <a:lnSpc>
                  <a:spcPct val="95000"/>
                </a:lnSpc>
                <a:spcBef>
                  <a:spcPts val="1000"/>
                </a:spcBef>
                <a:buClr>
                  <a:srgbClr val="5745DD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t>‹#›</a:t>
            </a:fld>
            <a:endParaRPr lang="en-GB" altLang="en-US" sz="1600">
              <a:solidFill>
                <a:srgbClr val="5745DD"/>
              </a:solidFill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4E879634-EF1F-4AAF-B3D7-3D8D8693B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0813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EA5B5CB6-7ED8-47FC-9102-5B1C823DD4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52600"/>
            <a:ext cx="7770813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+mj-lt"/>
          <a:ea typeface="MS Gothic" panose="020B0609070205080204" pitchFamily="49" charset="-128"/>
          <a:cs typeface="MS 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8" charset="0"/>
          <a:ea typeface="MS Gothic" panose="020B0609070205080204" pitchFamily="49" charset="-128"/>
          <a:cs typeface="MS 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8" charset="0"/>
          <a:ea typeface="MS Gothic" panose="020B0609070205080204" pitchFamily="49" charset="-128"/>
          <a:cs typeface="MS 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8" charset="0"/>
          <a:ea typeface="MS Gothic" panose="020B0609070205080204" pitchFamily="49" charset="-128"/>
          <a:cs typeface="MS 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anose="02020603050405020304" pitchFamily="18" charset="0"/>
        <a:defRPr sz="4400">
          <a:solidFill>
            <a:srgbClr val="221304"/>
          </a:solidFill>
          <a:latin typeface="Times New Roman" pitchFamily="18" charset="0"/>
          <a:ea typeface="MS Gothic" panose="020B0609070205080204" pitchFamily="49" charset="-128"/>
          <a:cs typeface="MS Gothic" charset="0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ＭＳ ゴシック" pitchFamily="49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ＭＳ ゴシック" pitchFamily="49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ＭＳ ゴシック" pitchFamily="49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buClr>
          <a:srgbClr val="221304"/>
        </a:buClr>
        <a:buSzPct val="100000"/>
        <a:buFont typeface="Times New Roman" pitchFamily="18" charset="0"/>
        <a:defRPr sz="4400">
          <a:solidFill>
            <a:srgbClr val="000000"/>
          </a:solidFill>
          <a:latin typeface="Times New Roman" pitchFamily="18" charset="0"/>
          <a:ea typeface="ＭＳ ゴシック" pitchFamily="49" charset="-128"/>
        </a:defRPr>
      </a:lvl9pPr>
    </p:titleStyle>
    <p:bodyStyle>
      <a:lvl1pPr marL="341313" indent="-341313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85000"/>
        <a:buFont typeface="Monotype Sorts"/>
        <a:buChar char=""/>
        <a:defRPr sz="3200">
          <a:solidFill>
            <a:srgbClr val="000000"/>
          </a:solidFill>
          <a:latin typeface="+mn-lt"/>
          <a:ea typeface="MS Gothic" panose="020B0609070205080204" pitchFamily="49" charset="-128"/>
          <a:cs typeface="MS Gothic" charset="0"/>
        </a:defRPr>
      </a:lvl1pPr>
      <a:lvl2pPr marL="741363" indent="-284163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70000"/>
        <a:buFont typeface="Monotype Sorts"/>
        <a:buChar char=""/>
        <a:defRPr sz="2800">
          <a:solidFill>
            <a:srgbClr val="000000"/>
          </a:solidFill>
          <a:latin typeface="+mn-lt"/>
          <a:ea typeface="MS Gothic" panose="020B0609070205080204" pitchFamily="49" charset="-128"/>
          <a:cs typeface="MS Gothic" charset="0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60000"/>
        <a:buFont typeface="Monotype Sorts"/>
        <a:buChar char=""/>
        <a:defRPr sz="2800">
          <a:solidFill>
            <a:srgbClr val="000000"/>
          </a:solidFill>
          <a:latin typeface="+mn-lt"/>
          <a:ea typeface="MS Gothic" panose="020B0609070205080204" pitchFamily="49" charset="-128"/>
          <a:cs typeface="MS Gothic" charset="0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MS Gothic" panose="020B0609070205080204" pitchFamily="49" charset="-128"/>
          <a:cs typeface="MS Gothic" charset="0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400">
          <a:solidFill>
            <a:srgbClr val="000000"/>
          </a:solidFill>
          <a:latin typeface="+mn-lt"/>
          <a:ea typeface="MS Gothic" panose="020B0609070205080204" pitchFamily="49" charset="-128"/>
          <a:cs typeface="MS Gothic" charset="0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3CB2B0B3-36E9-478E-B2FF-5D3CAEB8E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924800" cy="3733800"/>
          </a:xfrm>
          <a:ln w="57240">
            <a:solidFill>
              <a:srgbClr val="3366FF"/>
            </a:solidFill>
            <a:miter lim="800000"/>
            <a:headEnd/>
            <a:tailEnd/>
          </a:ln>
        </p:spPr>
        <p:txBody>
          <a:bodyPr lIns="90360" tIns="44280" rIns="90360" bIns="44280"/>
          <a:lstStyle/>
          <a:p>
            <a:pPr>
              <a:lnSpc>
                <a:spcPct val="95000"/>
              </a:lnSpc>
              <a:buClr>
                <a:srgbClr val="00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 dirty="0">
                <a:solidFill>
                  <a:srgbClr val="000000"/>
                </a:solidFill>
              </a:rPr>
              <a:t>ITM 352</a:t>
            </a:r>
            <a:br>
              <a:rPr lang="en-GB" altLang="en-US" sz="4000" dirty="0">
                <a:solidFill>
                  <a:srgbClr val="000000"/>
                </a:solidFill>
              </a:rPr>
            </a:br>
            <a:br>
              <a:rPr lang="en-GB" altLang="en-US" sz="4000" dirty="0">
                <a:solidFill>
                  <a:srgbClr val="000000"/>
                </a:solidFill>
              </a:rPr>
            </a:br>
            <a:r>
              <a:rPr lang="en-GB" altLang="en-US" sz="4000" dirty="0">
                <a:solidFill>
                  <a:srgbClr val="000000"/>
                </a:solidFill>
              </a:rPr>
              <a:t> Expressions, Precedence, </a:t>
            </a:r>
            <a:br>
              <a:rPr lang="en-GB" altLang="en-US" sz="4000" dirty="0">
                <a:solidFill>
                  <a:srgbClr val="000000"/>
                </a:solidFill>
              </a:rPr>
            </a:br>
            <a:r>
              <a:rPr lang="en-GB" altLang="en-US" sz="4000" dirty="0">
                <a:solidFill>
                  <a:srgbClr val="000000"/>
                </a:solidFill>
              </a:rPr>
              <a:t>Working with Strings</a:t>
            </a:r>
            <a:br>
              <a:rPr lang="en-GB" altLang="en-US" sz="4000" dirty="0">
                <a:solidFill>
                  <a:srgbClr val="000000"/>
                </a:solidFill>
              </a:rPr>
            </a:br>
            <a:endParaRPr lang="en-GB" altLang="en-US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4026E32-6948-4E73-986A-D01133674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39700"/>
            <a:ext cx="7772400" cy="1143000"/>
          </a:xfrm>
        </p:spPr>
        <p:txBody>
          <a:bodyPr/>
          <a:lstStyle/>
          <a:p>
            <a:r>
              <a:rPr lang="en-US" altLang="en-US" sz="3600"/>
              <a:t>Operator Associativity </a:t>
            </a:r>
            <a:r>
              <a:rPr lang="en-US" altLang="en-US"/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BBC9D2B-BFDC-4F26-9F6A-E57622D0B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409700"/>
            <a:ext cx="8115300" cy="4572000"/>
          </a:xfrm>
        </p:spPr>
        <p:txBody>
          <a:bodyPr/>
          <a:lstStyle/>
          <a:p>
            <a:r>
              <a:rPr lang="en-US" altLang="en-US"/>
              <a:t>Some operators have the same precedence order. </a:t>
            </a:r>
          </a:p>
          <a:p>
            <a:pPr lvl="1"/>
            <a:r>
              <a:rPr lang="en-US" altLang="en-US" sz="2400"/>
              <a:t>Ex. Is 4 / 2 *3 first evaluated 4 / 6 or 2 * 3 ?</a:t>
            </a:r>
          </a:p>
          <a:p>
            <a:r>
              <a:rPr lang="en-US" altLang="en-US"/>
              <a:t>In such cases, the associativity determines the order of evaluation</a:t>
            </a:r>
          </a:p>
          <a:p>
            <a:pPr lvl="1"/>
            <a:r>
              <a:rPr lang="en-US" altLang="en-US"/>
              <a:t>The / and * operators are </a:t>
            </a:r>
            <a:r>
              <a:rPr lang="en-US" altLang="en-US" i="1" u="sng"/>
              <a:t>left-associative</a:t>
            </a:r>
            <a:r>
              <a:rPr lang="en-US" altLang="en-US"/>
              <a:t> and so the operations are performed from left to right</a:t>
            </a:r>
          </a:p>
          <a:p>
            <a:pPr lvl="2"/>
            <a:r>
              <a:rPr lang="en-US" altLang="en-US"/>
              <a:t>4 / 2 is first, returning 2, then 2 * 3 returning 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2A53031-F94C-4A11-8BEF-DA92EFB0E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/>
              <a:t>Examples of Arithmetic Precedence  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5996A55-2094-4DE6-8827-4C4E00578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704975"/>
          <a:ext cx="7342188" cy="381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Document" r:id="rId4" imgW="6628320" imgH="2943720" progId="Word.Document.8">
                  <p:embed/>
                </p:oleObj>
              </mc:Choice>
              <mc:Fallback>
                <p:oleObj name="Document" r:id="rId4" imgW="6628320" imgH="29437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04975"/>
                        <a:ext cx="7342188" cy="381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4">
            <a:extLst>
              <a:ext uri="{FF2B5EF4-FFF2-40B4-BE49-F238E27FC236}">
                <a16:creationId xmlns:a16="http://schemas.microsoft.com/office/drawing/2014/main" id="{C8632666-D19E-4D91-B368-3480C4840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410200"/>
            <a:ext cx="3368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1509" name="TextBox 4">
            <a:extLst>
              <a:ext uri="{FF2B5EF4-FFF2-40B4-BE49-F238E27FC236}">
                <a16:creationId xmlns:a16="http://schemas.microsoft.com/office/drawing/2014/main" id="{438BF522-D8A4-40E2-9928-F884BCC3C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562600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Do Lab Exercise #1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14B14B4-49AF-457E-B461-D4FC6674C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4613"/>
            <a:ext cx="7772400" cy="1182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Casting: Data Type of an Expression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2BB8D2B-64A6-4279-9E88-B6D4038A6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89063"/>
            <a:ext cx="8748713" cy="46307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Casting is the process of converting from one data type to another data type. This can be useful.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Casting only changes the type of the </a:t>
            </a:r>
            <a:r>
              <a:rPr lang="en-US" altLang="en-US" sz="2800" i="1"/>
              <a:t>expression</a:t>
            </a:r>
            <a:r>
              <a:rPr lang="en-US" altLang="en-US" sz="2800"/>
              <a:t> (the single instance where the cast is done), not the type of the variable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For example:</a:t>
            </a:r>
            <a:endParaRPr lang="en-US" altLang="en-US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n = 5.0; // number type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n = n + ''; // string type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Since </a:t>
            </a:r>
            <a:r>
              <a:rPr lang="en-US" altLang="en-US" sz="2800">
                <a:latin typeface="Courier New" panose="02070309020205020404" pitchFamily="49" charset="0"/>
              </a:rPr>
              <a:t>n </a:t>
            </a:r>
            <a:r>
              <a:rPr lang="en-US" altLang="en-US" sz="2800"/>
              <a:t>is a number, “adding” an empty string converts the expression to a string, so </a:t>
            </a:r>
            <a:r>
              <a:rPr lang="en-US" altLang="en-US" sz="2800">
                <a:latin typeface="Courier New" panose="02070309020205020404" pitchFamily="49" charset="0"/>
              </a:rPr>
              <a:t>n</a:t>
            </a:r>
            <a:r>
              <a:rPr lang="en-US" altLang="en-US" sz="2800"/>
              <a:t> is now a string type.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Use </a:t>
            </a:r>
            <a:r>
              <a:rPr lang="en-US" altLang="en-US" sz="2800">
                <a:latin typeface="Courier New" panose="02070309020205020404" pitchFamily="49" charset="0"/>
              </a:rPr>
              <a:t>typeof()</a:t>
            </a:r>
            <a:r>
              <a:rPr lang="en-US" altLang="en-US" sz="2800"/>
              <a:t> to tell you the data type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5C92969-1DA2-49B0-80DC-9D84F11C7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Implicit Type Casting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573B8F6-4705-45CC-830A-10BF6A2F3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1825" y="1447800"/>
            <a:ext cx="7826375" cy="4456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/>
              <a:t>Casting is done implicitly (automatically) when a "lower" type is assigned to a "higher" type, depending on the operator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The data type hierarchy (from lowest to highest):</a:t>
            </a:r>
            <a:br>
              <a:rPr lang="en-US" altLang="en-US" sz="2000"/>
            </a:br>
            <a:r>
              <a:rPr lang="en-US" altLang="en-US" sz="2000"/>
              <a:t>bool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 number </a:t>
            </a:r>
            <a:r>
              <a:rPr lang="en-US" altLang="en-US" sz="2000">
                <a:sym typeface="Wingdings" panose="05000000000000000000" pitchFamily="2" charset="2"/>
              </a:rPr>
              <a:t></a:t>
            </a:r>
            <a:r>
              <a:rPr lang="en-US" altLang="en-US" sz="2000"/>
              <a:t>string</a:t>
            </a:r>
          </a:p>
          <a:p>
            <a:pPr lvl="1">
              <a:lnSpc>
                <a:spcPct val="90000"/>
              </a:lnSpc>
            </a:pPr>
            <a:r>
              <a:rPr lang="en-US" altLang="en-US" sz="1800"/>
              <a:t>null, NaN, undefined, object, array work differently</a:t>
            </a:r>
          </a:p>
          <a:p>
            <a:pPr>
              <a:lnSpc>
                <a:spcPct val="90000"/>
              </a:lnSpc>
            </a:pPr>
            <a:r>
              <a:rPr lang="en-US" altLang="en-US" sz="2000"/>
              <a:t>For example: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x = true;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n = x + 10.45;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value of </a:t>
            </a:r>
            <a:r>
              <a:rPr lang="en-US" altLang="en-US" sz="2000">
                <a:latin typeface="Courier New" panose="02070309020205020404" pitchFamily="49" charset="0"/>
              </a:rPr>
              <a:t>x</a:t>
            </a:r>
            <a:r>
              <a:rPr lang="en-US" altLang="en-US" sz="2000"/>
              <a:t> starts as a bool then is </a:t>
            </a:r>
            <a:r>
              <a:rPr lang="en-US" altLang="en-US" sz="2000" i="1"/>
              <a:t>cast</a:t>
            </a:r>
            <a:r>
              <a:rPr lang="en-US" altLang="en-US" sz="2000"/>
              <a:t> to a number when added to 10.45 then assigned to n</a:t>
            </a:r>
            <a:endParaRPr lang="en-US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Courier New" panose="02070309020205020404" pitchFamily="49" charset="0"/>
              </a:rPr>
              <a:t>n</a:t>
            </a:r>
            <a:r>
              <a:rPr lang="en-US" altLang="en-US" sz="2000"/>
              <a:t> now is a number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This is called </a:t>
            </a:r>
            <a:r>
              <a:rPr lang="en-US" altLang="en-US" sz="2000" i="1"/>
              <a:t>implicit</a:t>
            </a:r>
            <a:r>
              <a:rPr lang="en-US" altLang="en-US" sz="2000"/>
              <a:t> casting because it is done automatically.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BF154C8-D2D8-40D5-90F5-D4F64C50C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Data Types in an Expression: More Implicit Casting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593B6D2-8256-4D32-ACC3-D7501D11D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4688" y="1579563"/>
            <a:ext cx="77724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Some expressions have a mix of data types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All values are automatically elevated (implicitly cast) </a:t>
            </a:r>
            <a:r>
              <a:rPr lang="en-US" altLang="en-US" sz="2400" b="1" i="1"/>
              <a:t>to the highest level </a:t>
            </a:r>
            <a:r>
              <a:rPr lang="en-US" altLang="en-US" sz="2400"/>
              <a:t>before the calculation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example:</a:t>
            </a:r>
          </a:p>
          <a:p>
            <a:pPr lvl="2">
              <a:lnSpc>
                <a:spcPct val="9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n = 2;</a:t>
            </a:r>
          </a:p>
          <a:p>
            <a:pPr lvl="2">
              <a:lnSpc>
                <a:spcPct val="9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x = '5.1';</a:t>
            </a:r>
          </a:p>
          <a:p>
            <a:pPr lvl="2">
              <a:lnSpc>
                <a:spcPct val="9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y = '1.33';</a:t>
            </a:r>
          </a:p>
          <a:p>
            <a:pPr lvl="2">
              <a:lnSpc>
                <a:spcPct val="9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a = (n * x)/y;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x,y </a:t>
            </a:r>
            <a:r>
              <a:rPr lang="en-US" altLang="en-US" sz="2400"/>
              <a:t>is automatically cast to type number before performing the multiplication and division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4425D10-CA63-4CAD-90C9-138A18D76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4613"/>
            <a:ext cx="7772400" cy="11826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600"/>
              <a:t>Casting: Changing the Data Type of the </a:t>
            </a:r>
            <a:r>
              <a:rPr lang="en-US" altLang="en-US" sz="3600" i="1"/>
              <a:t>Returned</a:t>
            </a:r>
            <a:r>
              <a:rPr lang="en-US" altLang="en-US" sz="3600"/>
              <a:t> Value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4CDBEF1-579C-4372-B666-5C3405464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888" y="1389063"/>
            <a:ext cx="7772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Casting is the process of converting from one data type to another data type. This is sometimes useful.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Casting only changes the type of the </a:t>
            </a:r>
            <a:r>
              <a:rPr lang="en-US" altLang="en-US" sz="2000" i="1" dirty="0"/>
              <a:t>returned</a:t>
            </a:r>
            <a:r>
              <a:rPr lang="en-US" altLang="en-US" sz="2000" dirty="0"/>
              <a:t> </a:t>
            </a:r>
            <a:r>
              <a:rPr lang="en-US" altLang="en-US" sz="2000" i="1" dirty="0"/>
              <a:t>value</a:t>
            </a:r>
            <a:r>
              <a:rPr lang="en-US" altLang="en-US" sz="2000" dirty="0"/>
              <a:t> (the single instance where the cast is done), not the type of the variable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For example: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n = "5.0";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x = Number(n);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Since </a:t>
            </a:r>
            <a:r>
              <a:rPr lang="en-US" altLang="en-US" sz="2000" dirty="0">
                <a:latin typeface="Courier New" panose="02070309020205020404" pitchFamily="49" charset="0"/>
              </a:rPr>
              <a:t>n </a:t>
            </a:r>
            <a:r>
              <a:rPr lang="en-US" altLang="en-US" sz="2000" dirty="0"/>
              <a:t>is a string, Number(n) converts the value to an number type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Similarly you can cast to other data types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Boolean('aa’) // string to </a:t>
            </a:r>
            <a:r>
              <a:rPr lang="en-US" altLang="en-US" sz="1600" dirty="0" err="1">
                <a:latin typeface="Courier New" panose="02070309020205020404" pitchFamily="49" charset="0"/>
              </a:rPr>
              <a:t>boolean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String(1.2) // number to string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There are methods of objects that can explicitly cast </a:t>
            </a:r>
          </a:p>
          <a:p>
            <a:pPr lvl="1">
              <a:lnSpc>
                <a:spcPct val="80000"/>
              </a:lnSpc>
            </a:pPr>
            <a:r>
              <a:rPr lang="en-US" altLang="en-US" sz="1600" dirty="0">
                <a:latin typeface="Courier New" panose="02070309020205020404" pitchFamily="49" charset="0"/>
              </a:rPr>
              <a:t>.</a:t>
            </a:r>
            <a:r>
              <a:rPr lang="en-US" altLang="en-US" sz="1600" dirty="0" err="1">
                <a:latin typeface="Courier New" panose="02070309020205020404" pitchFamily="49" charset="0"/>
              </a:rPr>
              <a:t>toString</a:t>
            </a:r>
            <a:r>
              <a:rPr lang="en-US" altLang="en-US" sz="1600" dirty="0">
                <a:latin typeface="Courier New" panose="02070309020205020404" pitchFamily="49" charset="0"/>
              </a:rPr>
              <a:t>(), .</a:t>
            </a:r>
            <a:r>
              <a:rPr lang="en-US" altLang="en-US" sz="1600" dirty="0" err="1">
                <a:latin typeface="Courier New" panose="02070309020205020404" pitchFamily="49" charset="0"/>
              </a:rPr>
              <a:t>parseInt</a:t>
            </a:r>
            <a:r>
              <a:rPr lang="en-US" altLang="en-US" sz="1600" dirty="0">
                <a:latin typeface="Courier New" panose="02070309020205020404" pitchFamily="49" charset="0"/>
              </a:rPr>
              <a:t>(), …</a:t>
            </a: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0C12F66C-FD56-44E9-A960-275EAB6E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5632450"/>
            <a:ext cx="88392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lvl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FF0000"/>
                </a:solidFill>
                <a:ea typeface="MS PGothic" panose="020B0600070205080204" pitchFamily="34" charset="-128"/>
              </a:rPr>
              <a:t>So why does </a:t>
            </a:r>
            <a:r>
              <a:rPr lang="en-US" altLang="en-US" sz="2000" dirty="0">
                <a:solidFill>
                  <a:srgbClr val="FF0000"/>
                </a:solidFill>
                <a:ea typeface="MS PGothic" panose="020B0600070205080204" pitchFamily="34" charset="-128"/>
              </a:rPr>
              <a:t>1.2 + "34" + 01067 * true </a:t>
            </a:r>
            <a:r>
              <a:rPr lang="en-US" altLang="en-US" sz="2000" i="1" dirty="0">
                <a:solidFill>
                  <a:srgbClr val="FF0000"/>
                </a:solidFill>
                <a:ea typeface="MS PGothic" panose="020B0600070205080204" pitchFamily="34" charset="-128"/>
              </a:rPr>
              <a:t>evaluate to </a:t>
            </a:r>
            <a:r>
              <a:rPr lang="en-GB" altLang="en-US" sz="2000" i="1" dirty="0">
                <a:solidFill>
                  <a:srgbClr val="FF0000"/>
                </a:solidFill>
                <a:latin typeface="Courier New" panose="02070309020205020404" pitchFamily="49" charset="0"/>
                <a:ea typeface="MS PGothic" panose="020B0600070205080204" pitchFamily="34" charset="-128"/>
              </a:rPr>
              <a:t>1.234567?</a:t>
            </a:r>
          </a:p>
        </p:txBody>
      </p:sp>
      <p:sp>
        <p:nvSpPr>
          <p:cNvPr id="29701" name="TextBox 3">
            <a:extLst>
              <a:ext uri="{FF2B5EF4-FFF2-40B4-BE49-F238E27FC236}">
                <a16:creationId xmlns:a16="http://schemas.microsoft.com/office/drawing/2014/main" id="{C9F67499-C558-46D9-AD29-6DBE045B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6625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Do Lab Exercise #2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F3B9DED-A732-4A72-A32B-8D597D4EB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/>
              <a:t>Increment and Decrement Operators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2231F77-CF58-4023-81DE-374F4C7E0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58900"/>
            <a:ext cx="8458200" cy="46101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sz="2200" dirty="0"/>
              <a:t>Shorthand notation for common arithmetic operations used for counting (up or down)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The counter can be incremented (or decremented) before or after using its current value</a:t>
            </a:r>
          </a:p>
          <a:p>
            <a:pPr lvl="1">
              <a:spcBef>
                <a:spcPts val="400"/>
              </a:spcBef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++count; // </a:t>
            </a:r>
            <a:r>
              <a:rPr lang="en-US" altLang="en-US" sz="2200" dirty="0" err="1"/>
              <a:t>preincrement</a:t>
            </a:r>
            <a:r>
              <a:rPr lang="en-US" altLang="en-US" sz="2200" dirty="0"/>
              <a:t>: count = count + 1 before using it </a:t>
            </a:r>
          </a:p>
          <a:p>
            <a:pPr lvl="1">
              <a:spcBef>
                <a:spcPts val="400"/>
              </a:spcBef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count++; // </a:t>
            </a:r>
            <a:r>
              <a:rPr lang="en-US" altLang="en-US" sz="2200" dirty="0" err="1"/>
              <a:t>postincrement</a:t>
            </a:r>
            <a:r>
              <a:rPr lang="en-US" altLang="en-US" sz="2200" dirty="0"/>
              <a:t>: count = count + 1 after using it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spcBef>
                <a:spcPts val="400"/>
              </a:spcBef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--count; // </a:t>
            </a:r>
            <a:r>
              <a:rPr lang="en-US" altLang="en-US" sz="2200" dirty="0" err="1"/>
              <a:t>predecrement</a:t>
            </a:r>
            <a:r>
              <a:rPr lang="en-US" altLang="en-US" sz="2200" dirty="0"/>
              <a:t>: count = count - 1 before using it</a:t>
            </a:r>
            <a:endParaRPr lang="en-US" altLang="en-US" sz="2200" dirty="0">
              <a:latin typeface="Courier New" panose="02070309020205020404" pitchFamily="49" charset="0"/>
            </a:endParaRPr>
          </a:p>
          <a:p>
            <a:pPr lvl="1">
              <a:spcBef>
                <a:spcPts val="400"/>
              </a:spcBef>
              <a:buFont typeface="Monotype Sorts"/>
              <a:buNone/>
            </a:pPr>
            <a:r>
              <a:rPr lang="en-US" altLang="en-US" sz="2200" dirty="0">
                <a:latin typeface="Courier New" panose="02070309020205020404" pitchFamily="49" charset="0"/>
              </a:rPr>
              <a:t>count--; // </a:t>
            </a:r>
            <a:r>
              <a:rPr lang="en-US" altLang="en-US" sz="2200" dirty="0" err="1"/>
              <a:t>postdecrement</a:t>
            </a:r>
            <a:r>
              <a:rPr lang="en-US" altLang="en-US" sz="2200" dirty="0"/>
              <a:t>: count = count - 1 after using it</a:t>
            </a:r>
          </a:p>
          <a:p>
            <a:pPr>
              <a:spcBef>
                <a:spcPts val="400"/>
              </a:spcBef>
            </a:pPr>
            <a:r>
              <a:rPr lang="en-US" altLang="en-US" sz="2200" dirty="0"/>
              <a:t>You can also increment and decrement non-integers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v = 1.2; v++; // returns 1.2 but then v now 2.2</a:t>
            </a:r>
          </a:p>
          <a:p>
            <a:pPr lvl="1">
              <a:spcBef>
                <a:spcPts val="400"/>
              </a:spcBef>
            </a:pPr>
            <a:r>
              <a:rPr lang="en-US" altLang="en-US" sz="2000" dirty="0">
                <a:latin typeface="Courier New" panose="02070309020205020404" pitchFamily="49" charset="0"/>
              </a:rPr>
              <a:t>v = 1.2; ++v; // returns 2.2 and v now 2.2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8AD264-590C-4193-B2EB-B0EB96EFE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951788" cy="838200"/>
          </a:xfrm>
        </p:spPr>
        <p:txBody>
          <a:bodyPr/>
          <a:lstStyle/>
          <a:p>
            <a:pPr algn="l"/>
            <a:r>
              <a:rPr lang="en-US" altLang="en-US" sz="3600"/>
              <a:t>Increment/Decrement Operator Examples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2F1F10F-453E-442A-8640-A0EEAFABB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2100" y="1409700"/>
            <a:ext cx="8534400" cy="4572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/>
              <a:t>Common code:</a:t>
            </a: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n = 3;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m = 4;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en-US" sz="2400"/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/>
              <a:t>What will be the value of </a:t>
            </a:r>
            <a:r>
              <a:rPr lang="en-US" altLang="en-US" sz="2400">
                <a:latin typeface="Courier New" panose="02070309020205020404" pitchFamily="49" charset="0"/>
              </a:rPr>
              <a:t>m</a:t>
            </a:r>
            <a:r>
              <a:rPr lang="en-US" altLang="en-US" sz="2400"/>
              <a:t> and result after each of these executes?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(a) result = n * ++m;//preincrement m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(b) result = n * m++;//postincrement m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(c) result = n * --m;//predecrement m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(d) result = n * m--;//postdecrement m</a:t>
            </a:r>
          </a:p>
          <a:p>
            <a:pPr>
              <a:lnSpc>
                <a:spcPct val="90000"/>
              </a:lnSpc>
              <a:buFont typeface="Monotype Sorts"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CFD0312-8433-4F5E-BDD8-00B1E90EC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542213" cy="1141413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en-US" sz="4000"/>
              <a:t>Specialized Assignment Operators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6159595-071A-40FE-A27D-6E9E1E4FB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46200"/>
            <a:ext cx="7772400" cy="4597400"/>
          </a:xfrm>
        </p:spPr>
        <p:txBody>
          <a:bodyPr/>
          <a:lstStyle/>
          <a:p>
            <a:r>
              <a:rPr lang="en-US" altLang="en-US" sz="2000"/>
              <a:t>A shorthand notation for performing an operation on and assigning a new value to a variable</a:t>
            </a:r>
          </a:p>
          <a:p>
            <a:r>
              <a:rPr lang="en-US" altLang="en-US" sz="2000"/>
              <a:t>General form: </a:t>
            </a:r>
            <a:r>
              <a:rPr lang="en-US" altLang="en-US" sz="2000" i="1">
                <a:latin typeface="Courier New" panose="02070309020205020404" pitchFamily="49" charset="0"/>
              </a:rPr>
              <a:t>var &lt;op&gt;= expression;</a:t>
            </a:r>
            <a:endParaRPr lang="en-US" altLang="en-US" sz="2000"/>
          </a:p>
          <a:p>
            <a:pPr lvl="1"/>
            <a:r>
              <a:rPr lang="en-US" altLang="en-US" sz="2000"/>
              <a:t>equivalent to: </a:t>
            </a:r>
            <a:r>
              <a:rPr lang="en-US" altLang="en-US" sz="2000" i="1">
                <a:latin typeface="Courier New" panose="02070309020205020404" pitchFamily="49" charset="0"/>
              </a:rPr>
              <a:t>var = var &lt;op&gt; (expression);</a:t>
            </a:r>
            <a:endParaRPr lang="en-US" altLang="en-US" sz="2000"/>
          </a:p>
          <a:p>
            <a:pPr lvl="1"/>
            <a:r>
              <a:rPr lang="en-US" altLang="en-US" sz="2000"/>
              <a:t>Where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&lt;op&gt; </a:t>
            </a:r>
            <a:r>
              <a:rPr lang="en-US" altLang="en-US" sz="2000"/>
              <a:t>is +, -, *, /, %, . , |, ^, ~, &amp;, &lt;&lt;, &gt;&gt; </a:t>
            </a:r>
          </a:p>
          <a:p>
            <a:r>
              <a:rPr lang="en-US" altLang="en-US" sz="2000"/>
              <a:t>Examples:</a:t>
            </a:r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amount += 5;</a:t>
            </a:r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//same as amount = amount + 5;</a:t>
            </a:r>
            <a:endParaRPr lang="en-US" altLang="en-US" sz="2000"/>
          </a:p>
          <a:p>
            <a:pPr lvl="1">
              <a:lnSpc>
                <a:spcPct val="80000"/>
              </a:lnSpc>
              <a:buFont typeface="Monotype Sorts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amount *= 1 + interestRate;</a:t>
            </a:r>
            <a:endParaRPr lang="en-US" altLang="en-US" sz="2000"/>
          </a:p>
          <a:p>
            <a:pPr lvl="2">
              <a:lnSpc>
                <a:spcPct val="80000"/>
              </a:lnSpc>
              <a:buFont typeface="Monotype Sorts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//amount = amount * (1 + interestRate);</a:t>
            </a:r>
          </a:p>
          <a:p>
            <a:r>
              <a:rPr lang="en-US" altLang="en-US" sz="2000"/>
              <a:t>Note that the right side is treated as a unit</a:t>
            </a:r>
          </a:p>
        </p:txBody>
      </p:sp>
      <p:sp>
        <p:nvSpPr>
          <p:cNvPr id="35844" name="TextBox 3">
            <a:extLst>
              <a:ext uri="{FF2B5EF4-FFF2-40B4-BE49-F238E27FC236}">
                <a16:creationId xmlns:a16="http://schemas.microsoft.com/office/drawing/2014/main" id="{3ABC3CE1-7ADD-483C-ABA0-C40B0A236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638800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Do Lab Exercises #3, #4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A198882-1101-4998-B103-71219D5C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Template Strings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92FC2EE-690E-486D-84AA-9533FC3F8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84300"/>
            <a:ext cx="7772400" cy="44831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Any sequence of characters e.g. abc123%!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In JS these are referred to as </a:t>
            </a:r>
            <a:r>
              <a:rPr lang="en-GB" altLang="en-US" sz="2400" b="1" dirty="0">
                <a:latin typeface="Courier New" panose="02070309020205020404" pitchFamily="49" charset="0"/>
              </a:rPr>
              <a:t>string</a:t>
            </a:r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 dirty="0"/>
              <a:t>Designated as a </a:t>
            </a:r>
            <a:r>
              <a:rPr lang="en-GB" altLang="en-US" sz="2800" u="sng" dirty="0"/>
              <a:t>literal</a:t>
            </a:r>
            <a:r>
              <a:rPr lang="en-GB" altLang="en-US" sz="2800" dirty="0"/>
              <a:t> by single back quotes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`string`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Any expressions inside ${} string are </a:t>
            </a:r>
            <a:r>
              <a:rPr lang="en-GB" altLang="en-US" sz="2400" i="1" u="sng" dirty="0"/>
              <a:t>expanded</a:t>
            </a:r>
            <a:r>
              <a:rPr lang="en-GB" altLang="en-US" sz="2400" dirty="0"/>
              <a:t> into that string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>
                <a:latin typeface="Courier New" panose="02070309020205020404" pitchFamily="49" charset="0"/>
                <a:ea typeface="MS PGothic" panose="020B0600070205080204" pitchFamily="34" charset="-128"/>
              </a:rPr>
              <a:t>a = 10; b = `I have ${a} more slides`;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Then variable b is:</a:t>
            </a:r>
          </a:p>
          <a:p>
            <a:pPr lvl="2" algn="ctr">
              <a:lnSpc>
                <a:spcPct val="90000"/>
              </a:lnSpc>
              <a:spcBef>
                <a:spcPts val="6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b="1" dirty="0"/>
              <a:t>I have 10 more slides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4A66010-2C01-4FF4-9528-C9812BAD2D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Review: What is a JS Program?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84FF740F-78C5-4A0D-A669-F27FF81F69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14450"/>
            <a:ext cx="7770813" cy="4648200"/>
          </a:xfrm>
        </p:spPr>
        <p:txBody>
          <a:bodyPr/>
          <a:lstStyle/>
          <a:p>
            <a:r>
              <a:rPr lang="en-US" altLang="en-US" sz="2800"/>
              <a:t>A JS program in the browser starts with </a:t>
            </a:r>
          </a:p>
          <a:p>
            <a:pPr>
              <a:buFont typeface="Monotype Sorts"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&lt;script&gt; </a:t>
            </a:r>
            <a:r>
              <a:rPr lang="en-US" altLang="en-US" sz="2800"/>
              <a:t>and ends with </a:t>
            </a:r>
            <a:r>
              <a:rPr lang="en-US" altLang="en-US" sz="2800">
                <a:latin typeface="Courier New" panose="02070309020205020404" pitchFamily="49" charset="0"/>
              </a:rPr>
              <a:t>&lt;/script&gt;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In between is a series of </a:t>
            </a:r>
            <a:r>
              <a:rPr lang="en-US" altLang="en-US" sz="2800" i="1"/>
              <a:t>statements</a:t>
            </a:r>
            <a:r>
              <a:rPr lang="en-US" altLang="en-US" sz="2800"/>
              <a:t> in the Javascript language. This is a JS </a:t>
            </a:r>
            <a:r>
              <a:rPr lang="en-US" altLang="en-US" sz="2800" i="1"/>
              <a:t>block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You can have as many JS blocks as you want.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Anything else, before or after, is NOT interpreted by JS 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Exception: JS used in event attributes, e.g.</a:t>
            </a:r>
            <a:br>
              <a:rPr lang="en-US" altLang="en-US" sz="2400"/>
            </a:br>
            <a:r>
              <a:rPr lang="en-US" altLang="en-US" sz="2400">
                <a:latin typeface="Courier New" panose="02070309020205020404" pitchFamily="49" charset="0"/>
              </a:rPr>
              <a:t>&lt;p onclick="alert();"&gt;</a:t>
            </a: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B262A23-6FC6-472D-80F4-D429D2AEE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Escape Sequences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92048B9-BEE0-4AD5-87C7-075CF4775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35100"/>
            <a:ext cx="7772400" cy="4432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To use characters in strings that can't be typed or seen or are interpreted specially by </a:t>
            </a:r>
            <a:r>
              <a:rPr lang="en-GB" altLang="en-US" sz="2400" dirty="0" err="1"/>
              <a:t>Javascript</a:t>
            </a:r>
            <a:r>
              <a:rPr lang="en-GB" altLang="en-US" sz="2400" dirty="0"/>
              <a:t> (such as , {,},\, etc.) there are </a:t>
            </a:r>
            <a:r>
              <a:rPr lang="en-GB" altLang="en-US" sz="2400" i="1" u="sng" dirty="0"/>
              <a:t>escape sequences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\n newline (</a:t>
            </a:r>
            <a:r>
              <a:rPr lang="en-GB" altLang="en-US" sz="2000" i="1" dirty="0"/>
              <a:t>note: not the same as HTML &lt;</a:t>
            </a:r>
            <a:r>
              <a:rPr lang="en-GB" altLang="en-US" sz="2000" i="1" dirty="0" err="1"/>
              <a:t>br</a:t>
            </a:r>
            <a:r>
              <a:rPr lang="en-GB" altLang="en-US" sz="2000" i="1" dirty="0"/>
              <a:t>&gt;)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\t tab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\$ the  $ character if in a string template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/>
              <a:t>\\ the \ character</a:t>
            </a:r>
          </a:p>
          <a:p>
            <a:pPr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 dirty="0"/>
              <a:t>Example: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latin typeface="Courier New" panose="02070309020205020404" pitchFamily="49" charset="0"/>
                <a:ea typeface="MS PGothic" panose="020B0600070205080204" pitchFamily="34" charset="-128"/>
              </a:rPr>
              <a:t>'This is \'confusing\''</a:t>
            </a:r>
          </a:p>
          <a:p>
            <a:pPr marL="914400" lvl="2" indent="0">
              <a:lnSpc>
                <a:spcPct val="80000"/>
              </a:lnSpc>
              <a:spcBef>
                <a:spcPts val="6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/>
              <a:t>		This is 'confusing'</a:t>
            </a:r>
            <a:endParaRPr lang="en-GB" altLang="en-US" sz="2000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dirty="0">
                <a:latin typeface="Courier New" panose="02070309020205020404" pitchFamily="49" charset="0"/>
                <a:ea typeface="MS PGothic" panose="020B0600070205080204" pitchFamily="34" charset="-128"/>
              </a:rPr>
              <a:t> `I need more \${'$'} but they \'ed the budget\n`</a:t>
            </a:r>
            <a:endParaRPr lang="en-GB" altLang="en-US" sz="2000" b="1" dirty="0"/>
          </a:p>
          <a:p>
            <a:pPr lvl="1" algn="ctr">
              <a:lnSpc>
                <a:spcPct val="80000"/>
              </a:lnSpc>
              <a:spcBef>
                <a:spcPts val="6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/>
              <a:t>I need more ${$} but they \'ed the budget</a:t>
            </a:r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E1BE0341-50BD-48DB-A2EC-41201F10B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6000750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Do Lab Exercise #5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49F826B-CF85-4EE6-B997-78BF422EA4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848600" cy="1143000"/>
          </a:xfrm>
        </p:spPr>
        <p:txBody>
          <a:bodyPr/>
          <a:lstStyle/>
          <a:p>
            <a:pPr algn="l" defTabSz="914400"/>
            <a:r>
              <a:rPr lang="en-US" altLang="en-US" sz="4000"/>
              <a:t>Concatenating (Appending) Strings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986D593-F91F-45B1-89BF-F26DD09F1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4724400"/>
          </a:xfrm>
        </p:spPr>
        <p:txBody>
          <a:bodyPr/>
          <a:lstStyle/>
          <a:p>
            <a:pPr marL="342900" indent="-34290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ea typeface="ＭＳ ゴシック" charset="0"/>
                <a:cs typeface="ＭＳ ゴシック" charset="0"/>
              </a:rPr>
              <a:t>The ‘+’ operator is used for string concatenation (merging two strings):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name = "Mondo";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greeting = "Hi, there!";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greeting + name + "Welcome"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ea typeface="ＭＳ ゴシック" charset="0"/>
                <a:cs typeface="ＭＳ ゴシック" charset="0"/>
              </a:rPr>
              <a:t>results in the following string:</a:t>
            </a:r>
            <a:endParaRPr lang="en-US" sz="2200" dirty="0">
              <a:latin typeface="Courier New" charset="0"/>
              <a:ea typeface="ＭＳ ゴシック" charset="0"/>
              <a:cs typeface="ＭＳ ゴシック" charset="0"/>
            </a:endParaRP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Hi, </a:t>
            </a:r>
            <a:r>
              <a:rPr lang="en-US" sz="2200" dirty="0" err="1">
                <a:latin typeface="Courier New" charset="0"/>
                <a:ea typeface="ＭＳ ゴシック" charset="0"/>
                <a:cs typeface="ＭＳ ゴシック" charset="0"/>
              </a:rPr>
              <a:t>there!MondoWelcome</a:t>
            </a:r>
            <a:endParaRPr lang="en-US" sz="2200" dirty="0">
              <a:latin typeface="Courier New" charset="0"/>
              <a:ea typeface="ＭＳ ゴシック" charset="0"/>
              <a:cs typeface="ＭＳ ゴシック" charset="0"/>
            </a:endParaRPr>
          </a:p>
          <a:p>
            <a:pPr marL="342900" indent="-285750" defTabSz="914400">
              <a:lnSpc>
                <a:spcPct val="80000"/>
              </a:lnSpc>
              <a:buFont typeface="Monotype Sorts" charset="0"/>
              <a:buChar char=""/>
              <a:defRPr/>
            </a:pPr>
            <a:r>
              <a:rPr lang="en-US" sz="2600" i="1" dirty="0">
                <a:ea typeface="ＭＳ ゴシック" charset="0"/>
                <a:cs typeface="ＭＳ ゴシック" charset="0"/>
              </a:rPr>
              <a:t>Note that you have to remember to include spaces if you want it to look right: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greeting + " " + name + " Welcome";</a:t>
            </a:r>
          </a:p>
          <a:p>
            <a:pPr marL="342900" indent="-285750" defTabSz="914400">
              <a:lnSpc>
                <a:spcPct val="80000"/>
              </a:lnSpc>
              <a:buFont typeface="Monotype Sorts" charset="0"/>
              <a:buChar char=""/>
              <a:defRPr/>
            </a:pPr>
            <a:r>
              <a:rPr lang="en-US" sz="2600" dirty="0">
                <a:ea typeface="ＭＳ ゴシック" charset="0"/>
                <a:cs typeface="ＭＳ ゴシック" charset="0"/>
              </a:rPr>
              <a:t>causes the following to display on the screen: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Hi, there! Mondo Welcome</a:t>
            </a:r>
          </a:p>
          <a:p>
            <a:pPr defTabSz="914400">
              <a:lnSpc>
                <a:spcPct val="80000"/>
              </a:lnSpc>
              <a:buFont typeface="Monotype Sorts" pitchFamily="2" charset="2"/>
              <a:buChar char=""/>
              <a:defRPr/>
            </a:pPr>
            <a:r>
              <a:rPr lang="en-US" sz="2400" dirty="0">
                <a:ea typeface="ＭＳ ゴシック" charset="0"/>
                <a:cs typeface="ＭＳ ゴシック" charset="0"/>
              </a:rPr>
              <a:t>You can also use string templates</a:t>
            </a:r>
            <a:r>
              <a:rPr lang="en-US" sz="2400" dirty="0">
                <a:latin typeface="Courier New" charset="0"/>
                <a:ea typeface="ＭＳ ゴシック" charset="0"/>
                <a:cs typeface="ＭＳ ゴシック" charset="0"/>
              </a:rPr>
              <a:t>	</a:t>
            </a:r>
          </a:p>
          <a:p>
            <a:pPr marL="742950" lvl="1" indent="-285750" defTabSz="9144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2200" dirty="0">
                <a:latin typeface="Courier New" charset="0"/>
                <a:ea typeface="ＭＳ ゴシック" charset="0"/>
                <a:cs typeface="ＭＳ ゴシック" charset="0"/>
              </a:rPr>
              <a:t>`${greeting} ${name} Welcome`</a:t>
            </a: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endParaRPr lang="en-US" sz="2200" dirty="0">
              <a:latin typeface="Courier New" charset="0"/>
              <a:ea typeface="ＭＳ ゴシック" charset="0"/>
              <a:cs typeface="ＭＳ ゴシック" charset="0"/>
            </a:endParaRPr>
          </a:p>
          <a:p>
            <a:pPr marL="742950" lvl="1" indent="-285750" defTabSz="914400">
              <a:lnSpc>
                <a:spcPct val="80000"/>
              </a:lnSpc>
              <a:buFont typeface="Monotype Sorts" charset="0"/>
              <a:buNone/>
              <a:defRPr/>
            </a:pPr>
            <a:endParaRPr lang="en-US" sz="2400" dirty="0">
              <a:latin typeface="Courier New" charset="0"/>
              <a:ea typeface="ＭＳ ゴシック" charset="0"/>
              <a:cs typeface="ＭＳ ゴシック" charset="0"/>
            </a:endParaRPr>
          </a:p>
        </p:txBody>
      </p:sp>
      <p:sp>
        <p:nvSpPr>
          <p:cNvPr id="41988" name="TextBox 5">
            <a:extLst>
              <a:ext uri="{FF2B5EF4-FFF2-40B4-BE49-F238E27FC236}">
                <a16:creationId xmlns:a16="http://schemas.microsoft.com/office/drawing/2014/main" id="{BDFCD159-623F-4EBF-819A-BDC50EDC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000750"/>
            <a:ext cx="5181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Do Lab Exercise #6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7F8FDF5-EAB2-40AD-99E2-3E831EF62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1413"/>
          </a:xfrm>
        </p:spPr>
        <p:txBody>
          <a:bodyPr/>
          <a:lstStyle/>
          <a:p>
            <a:r>
              <a:rPr lang="en-US" altLang="en-US"/>
              <a:t>Review: What is a Statement?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AD96B186-F610-4E9D-8F69-0F441A200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0813" cy="4800600"/>
          </a:xfrm>
        </p:spPr>
        <p:txBody>
          <a:bodyPr/>
          <a:lstStyle/>
          <a:p>
            <a:r>
              <a:rPr lang="en-US" altLang="en-US"/>
              <a:t>JS programs normally contain </a:t>
            </a:r>
            <a:r>
              <a:rPr lang="en-US" altLang="en-US" i="1"/>
              <a:t>comments</a:t>
            </a:r>
            <a:r>
              <a:rPr lang="en-US" altLang="en-US"/>
              <a:t> and </a:t>
            </a:r>
            <a:r>
              <a:rPr lang="en-US" altLang="en-US" i="1"/>
              <a:t>code (statements)</a:t>
            </a:r>
          </a:p>
          <a:p>
            <a:r>
              <a:rPr lang="en-US" altLang="en-US"/>
              <a:t>Comments:</a:t>
            </a:r>
          </a:p>
          <a:p>
            <a:pPr lvl="1"/>
            <a:r>
              <a:rPr lang="en-US" altLang="en-US"/>
              <a:t>start with //  (single line)</a:t>
            </a:r>
          </a:p>
          <a:p>
            <a:pPr lvl="1"/>
            <a:r>
              <a:rPr lang="en-US" altLang="en-US"/>
              <a:t>or begin with /* and end with */ (multiple lines)</a:t>
            </a:r>
          </a:p>
          <a:p>
            <a:r>
              <a:rPr lang="en-US" altLang="en-US"/>
              <a:t>Statements </a:t>
            </a:r>
            <a:r>
              <a:rPr lang="en-US" altLang="en-US" i="1"/>
              <a:t>MUST</a:t>
            </a:r>
            <a:r>
              <a:rPr lang="en-US" altLang="en-US"/>
              <a:t> end with a ;</a:t>
            </a:r>
          </a:p>
          <a:p>
            <a:pPr lvl="1"/>
            <a:r>
              <a:rPr lang="en-US" altLang="en-US"/>
              <a:t>The most common error is forgetting the ;</a:t>
            </a:r>
          </a:p>
          <a:p>
            <a:r>
              <a:rPr lang="en-US" altLang="en-US"/>
              <a:t>Let’s take a look at the most common types of statements…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061505E-7B7C-4699-9740-EEBBD4621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sz="4000"/>
              <a:t>Expressions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494BF7F-84F0-4422-861B-0466440B8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576763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</a:pPr>
            <a:r>
              <a:rPr lang="en-US" altLang="en-US" sz="2000"/>
              <a:t>Expressions are JS statements that </a:t>
            </a:r>
            <a:r>
              <a:rPr lang="en-US" altLang="en-US" sz="2000" i="1" u="sng"/>
              <a:t>return</a:t>
            </a:r>
            <a:r>
              <a:rPr lang="en-US" altLang="en-US" sz="2000"/>
              <a:t> values and use </a:t>
            </a:r>
            <a:r>
              <a:rPr lang="en-US" altLang="en-US" sz="2000" i="1" u="sng"/>
              <a:t>operators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 sz="1800"/>
              <a:t>the value produced by an expression when </a:t>
            </a:r>
            <a:r>
              <a:rPr lang="en-US" altLang="en-US" sz="1800" i="1" u="sng"/>
              <a:t>evaluated</a:t>
            </a:r>
            <a:r>
              <a:rPr lang="en-US" altLang="en-US" sz="1800"/>
              <a:t> is "returned", i.e. it is the statement's "return value."</a:t>
            </a:r>
          </a:p>
          <a:p>
            <a:pPr marL="742950" lvl="1" indent="-285750" defTabSz="914400">
              <a:lnSpc>
                <a:spcPct val="90000"/>
              </a:lnSpc>
              <a:buFont typeface="Monotype Sorts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numberOfBaskets = 5; // assignment returns 5</a:t>
            </a:r>
          </a:p>
          <a:p>
            <a:pPr marL="742950" lvl="1" indent="-285750" defTabSz="914400">
              <a:lnSpc>
                <a:spcPct val="90000"/>
              </a:lnSpc>
              <a:buFont typeface="Monotype Sorts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eggsPerBasket = 8;</a:t>
            </a:r>
          </a:p>
          <a:p>
            <a:pPr marL="742950" lvl="1" indent="-285750" defTabSz="914400">
              <a:lnSpc>
                <a:spcPct val="90000"/>
              </a:lnSpc>
              <a:buFont typeface="Monotype Sorts"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totalEggs = numberOfBaskets * eggsPerBasket;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 sz="1800"/>
              <a:t>In the first two lines when the assignment operation is evaluated the expression returns the value 5 for the first line and 8 for the second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numberOfBaskets * eggsPerBasket</a:t>
            </a:r>
            <a:r>
              <a:rPr lang="en-US" altLang="en-US" sz="1800"/>
              <a:t> is an expression that returns the integer value 40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()</a:t>
            </a:r>
            <a:r>
              <a:rPr lang="en-US" altLang="en-US" sz="1800"/>
              <a:t>’s are used to group expressions and are evaluated separately</a:t>
            </a:r>
            <a:endParaRPr lang="en-US" altLang="en-US" sz="1800">
              <a:latin typeface="Courier New" panose="02070309020205020404" pitchFamily="49" charset="0"/>
            </a:endParaRP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check = (totalEggs = numberOfBaskets * eggsPerBasket) / 40;</a:t>
            </a:r>
            <a:endParaRPr lang="en-US" altLang="en-US" sz="1800"/>
          </a:p>
          <a:p>
            <a:pPr marL="342900" indent="-342900" defTabSz="914400">
              <a:lnSpc>
                <a:spcPct val="90000"/>
              </a:lnSpc>
            </a:pPr>
            <a:r>
              <a:rPr lang="en-US" altLang="en-US" sz="2000"/>
              <a:t>Similarly, </a:t>
            </a:r>
            <a:r>
              <a:rPr lang="en-US" altLang="en-US" sz="2000" i="1"/>
              <a:t>functions</a:t>
            </a:r>
            <a:r>
              <a:rPr lang="en-US" altLang="en-US" sz="2000"/>
              <a:t> return values (more on this later…)</a:t>
            </a:r>
          </a:p>
        </p:txBody>
      </p:sp>
      <p:sp>
        <p:nvSpPr>
          <p:cNvPr id="8196" name="TextBox 1">
            <a:extLst>
              <a:ext uri="{FF2B5EF4-FFF2-40B4-BE49-F238E27FC236}">
                <a16:creationId xmlns:a16="http://schemas.microsoft.com/office/drawing/2014/main" id="{99B5D514-1F02-4C5F-B125-A7876847A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4419600"/>
            <a:ext cx="12779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How many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Expressions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does this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statement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have??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7630B88-B9F5-433B-8047-A3B0E3E1D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14400"/>
            <a:r>
              <a:rPr lang="en-US" altLang="en-US" sz="4000"/>
              <a:t>Operators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5260FA5-C83B-4B87-930E-9FA8B33FC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0163"/>
            <a:ext cx="8153400" cy="4800600"/>
          </a:xfrm>
        </p:spPr>
        <p:txBody>
          <a:bodyPr/>
          <a:lstStyle/>
          <a:p>
            <a:pPr marL="342900" indent="-342900" defTabSz="914400">
              <a:lnSpc>
                <a:spcPct val="90000"/>
              </a:lnSpc>
            </a:pPr>
            <a:r>
              <a:rPr lang="en-US" altLang="en-US"/>
              <a:t>Operators take </a:t>
            </a:r>
            <a:r>
              <a:rPr lang="en-US" altLang="en-US" i="1" u="sng"/>
              <a:t>operands</a:t>
            </a:r>
            <a:r>
              <a:rPr lang="en-US" altLang="en-US"/>
              <a:t> and perform some </a:t>
            </a:r>
            <a:r>
              <a:rPr lang="en-US" altLang="en-US" i="1" u="sng"/>
              <a:t>operation</a:t>
            </a:r>
            <a:endParaRPr lang="en-US" altLang="en-US"/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/>
              <a:t>There are </a:t>
            </a:r>
            <a:r>
              <a:rPr lang="en-US" altLang="en-US" i="1" u="sng"/>
              <a:t>unary</a:t>
            </a:r>
            <a:r>
              <a:rPr lang="en-US" altLang="en-US"/>
              <a:t>, </a:t>
            </a:r>
            <a:r>
              <a:rPr lang="en-US" altLang="en-US" i="1" u="sng"/>
              <a:t>binary</a:t>
            </a:r>
            <a:r>
              <a:rPr lang="en-US" altLang="en-US"/>
              <a:t>, and </a:t>
            </a:r>
            <a:r>
              <a:rPr lang="en-US" altLang="en-US" i="1" u="sng"/>
              <a:t>tertiary</a:t>
            </a:r>
            <a:r>
              <a:rPr lang="en-US" altLang="en-US"/>
              <a:t> operators that use 1, 2, and 3 operands respectively. Examples:</a:t>
            </a:r>
          </a:p>
          <a:p>
            <a:pPr lvl="2" defTabSz="914400">
              <a:lnSpc>
                <a:spcPct val="90000"/>
              </a:lnSpc>
            </a:pPr>
            <a:r>
              <a:rPr lang="en-US" altLang="en-US"/>
              <a:t>Unary:  </a:t>
            </a:r>
            <a:r>
              <a:rPr lang="en-US" altLang="en-US">
                <a:latin typeface="Courier New" panose="02070309020205020404" pitchFamily="49" charset="0"/>
              </a:rPr>
              <a:t>endOfFile++, !is_string()</a:t>
            </a:r>
          </a:p>
          <a:p>
            <a:pPr lvl="2" defTabSz="914400">
              <a:lnSpc>
                <a:spcPct val="90000"/>
              </a:lnSpc>
            </a:pPr>
            <a:r>
              <a:rPr lang="en-US" altLang="en-US"/>
              <a:t>Binary: </a:t>
            </a:r>
            <a:r>
              <a:rPr lang="en-US" altLang="en-US">
                <a:latin typeface="Courier New" panose="02070309020205020404" pitchFamily="49" charset="0"/>
              </a:rPr>
              <a:t>2 * 3, a % 3, a = 40,</a:t>
            </a:r>
          </a:p>
          <a:p>
            <a:pPr lvl="2" defTabSz="914400">
              <a:lnSpc>
                <a:spcPct val="90000"/>
              </a:lnSpc>
              <a:buFont typeface="Monotype Sorts"/>
              <a:buNone/>
            </a:pPr>
            <a:r>
              <a:rPr lang="en-US" altLang="en-US">
                <a:latin typeface="Courier New" panose="02070309020205020404" pitchFamily="49" charset="0"/>
              </a:rPr>
              <a:t>a &gt; 3, a == 5, a || b</a:t>
            </a:r>
          </a:p>
          <a:p>
            <a:pPr marL="742950" lvl="1" indent="-285750" defTabSz="914400">
              <a:lnSpc>
                <a:spcPct val="90000"/>
              </a:lnSpc>
            </a:pPr>
            <a:r>
              <a:rPr lang="en-US" altLang="en-US"/>
              <a:t>Usually arithmetic, but can be other operations</a:t>
            </a:r>
          </a:p>
          <a:p>
            <a:pPr lvl="2" defTabSz="914400">
              <a:lnSpc>
                <a:spcPct val="90000"/>
              </a:lnSpc>
            </a:pPr>
            <a:r>
              <a:rPr lang="en-US" altLang="en-US"/>
              <a:t>See next slide for example…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4DA846-158E-4E47-B5F1-00BEFF6BE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8382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 sz="4000"/>
              <a:t>Simple Expressions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62460D9-C11E-41BF-BCF0-84D2763DD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14463"/>
            <a:ext cx="7772400" cy="4471987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/>
              <a:t>Javascript will interpret operations between different data types according to certain </a:t>
            </a:r>
            <a:r>
              <a:rPr lang="en-GB" altLang="en-US" sz="2800" i="1" u="sng"/>
              <a:t>casting</a:t>
            </a:r>
            <a:r>
              <a:rPr lang="en-GB" altLang="en-US" sz="2800"/>
              <a:t> rules and </a:t>
            </a:r>
            <a:r>
              <a:rPr lang="en-GB" altLang="en-US" sz="2800" i="1" u="sng"/>
              <a:t>precedence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whatIsThis = 1.2 + "34" + 01067 * true;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Our </a:t>
            </a:r>
            <a:r>
              <a:rPr lang="en-GB" altLang="en-US" sz="2000" b="1"/>
              <a:t>goal is to understand </a:t>
            </a:r>
            <a:r>
              <a:rPr lang="en-GB" altLang="en-US" sz="2000"/>
              <a:t>why the value of the above expression is 1.23456 (after the next bunch of slides you will!).</a:t>
            </a:r>
            <a:endParaRPr lang="en-GB" altLang="en-US" sz="20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Font typeface="Monotype Sorts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sz="20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/>
              <a:t>The same variable can appear on both sides of the assignment operator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a = a + 1; // add 1 to value in a then assign to a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/>
              <a:t>This is </a:t>
            </a:r>
            <a:r>
              <a:rPr lang="en-GB" altLang="en-US" sz="2000" u="sng"/>
              <a:t>unlike</a:t>
            </a:r>
            <a:r>
              <a:rPr lang="en-GB" altLang="en-US" sz="2000"/>
              <a:t> algebra and actually very useful! </a:t>
            </a:r>
            <a:endParaRPr lang="en-GB" altLang="en-US" sz="2000">
              <a:latin typeface="Courier New" panose="02070309020205020404" pitchFamily="49" charset="0"/>
            </a:endParaRP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BBB0B1AA-AB16-4FE0-A6F3-5D5B1E5E4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5410200"/>
            <a:ext cx="28971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Can you see why this is useful?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F8BFA56-1E51-4ED9-8D98-150C1B0B73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1413"/>
          </a:xfrm>
        </p:spPr>
        <p:txBody>
          <a:bodyPr/>
          <a:lstStyle/>
          <a:p>
            <a:r>
              <a:rPr lang="en-US" altLang="en-US"/>
              <a:t>Operators and Precedence (Partial)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D4BFE6-FD2F-41F8-AD91-6431A3D817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079625"/>
          <a:ext cx="7239000" cy="333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Associativity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Operators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non-associative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++ --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right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!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* / %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+ - 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&lt; &lt;= &gt; &gt;= &lt;&gt;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left</a:t>
                      </a:r>
                      <a:endParaRPr lang="en-US" sz="1800" dirty="0"/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== != === !==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</a:t>
                      </a:r>
                    </a:p>
                  </a:txBody>
                  <a:tcPr marL="47625" marR="47625" marT="47616" marB="4761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&amp;&amp;</a:t>
                      </a:r>
                    </a:p>
                  </a:txBody>
                  <a:tcPr marL="47625" marR="47625" marT="47616" marB="4761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69">
                <a:tc>
                  <a:txBody>
                    <a:bodyPr/>
                    <a:lstStyle/>
                    <a:p>
                      <a:r>
                        <a:rPr lang="en-US" sz="1800" dirty="0"/>
                        <a:t>left</a:t>
                      </a:r>
                    </a:p>
                  </a:txBody>
                  <a:tcPr marT="45711" marB="4571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||</a:t>
                      </a:r>
                    </a:p>
                  </a:txBody>
                  <a:tcPr marT="45711" marB="4571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371" name="TextBox 4">
            <a:extLst>
              <a:ext uri="{FF2B5EF4-FFF2-40B4-BE49-F238E27FC236}">
                <a16:creationId xmlns:a16="http://schemas.microsoft.com/office/drawing/2014/main" id="{C28F6989-9F44-4576-B1E7-91B70E8E6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" y="5453063"/>
            <a:ext cx="1171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Precedence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F6EA8127-C656-45C9-8E3A-F754AE3475B3}"/>
              </a:ext>
            </a:extLst>
          </p:cNvPr>
          <p:cNvSpPr/>
          <p:nvPr/>
        </p:nvSpPr>
        <p:spPr bwMode="auto">
          <a:xfrm>
            <a:off x="381000" y="2286000"/>
            <a:ext cx="457200" cy="2971800"/>
          </a:xfrm>
          <a:prstGeom prst="up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270"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a typeface="MS Gothic" charset="0"/>
                <a:cs typeface="MS Gothic" charset="0"/>
              </a:rPr>
              <a:t>         </a:t>
            </a:r>
            <a:endParaRPr lang="en-US" sz="3200" dirty="0">
              <a:solidFill>
                <a:schemeClr val="tx1"/>
              </a:solidFill>
              <a:ea typeface="MS Gothic" charset="0"/>
              <a:cs typeface="MS Gothic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A9FA7AB-3AA5-4AAF-A0E2-88E83B692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39700"/>
            <a:ext cx="7391400" cy="1143000"/>
          </a:xfrm>
        </p:spPr>
        <p:txBody>
          <a:bodyPr/>
          <a:lstStyle/>
          <a:p>
            <a:pPr algn="l"/>
            <a:r>
              <a:rPr lang="en-US" altLang="en-US" sz="3600"/>
              <a:t>Operator Precedence and Parentheses</a:t>
            </a:r>
            <a:r>
              <a:rPr lang="en-US" altLang="en-US"/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FB987C6-B7DB-4A4A-9607-B806DD491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524000"/>
            <a:ext cx="8115300" cy="44577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Expressions follow certain rules that determine the order an expression is evaluated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e.g. should 2 + 3 * 4 be  5*4  or  2+12?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JS operators have </a:t>
            </a:r>
            <a:r>
              <a:rPr lang="en-US" altLang="en-US" sz="2400" i="1" u="sng"/>
              <a:t>precedence</a:t>
            </a:r>
            <a:r>
              <a:rPr lang="en-US" altLang="en-US" sz="2400"/>
              <a:t> similar to algebra to deal with this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Operators with higher preference are evaluated first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Ex. In the expression 2 + 3*4, the * operator has higher precedence than + so 3*4 is evaluated first to return the value 12, then the expression 2 + 12 is evaluated to return 14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Use parentheses '( )' to force evaluation for lower precedence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Ex. (2 + 3)*4 </a:t>
            </a:r>
            <a:endParaRPr lang="en-US" altLang="en-US" sz="2400"/>
          </a:p>
          <a:p>
            <a:pPr>
              <a:lnSpc>
                <a:spcPct val="80000"/>
              </a:lnSpc>
            </a:pPr>
            <a:r>
              <a:rPr lang="en-US" altLang="en-US" sz="2400"/>
              <a:t>Do not clutter expressions with parentheses when the precedence is correct and obvious!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24537CE-9ADC-4070-87B0-16CBE5AFC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651375"/>
            <a:ext cx="3948112" cy="4191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FA43518-F7E4-49BA-8FA9-D0FA7DFA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488" y="4664075"/>
            <a:ext cx="1966912" cy="398463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DE81982-E745-4215-8053-94FE0AA2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4000500"/>
            <a:ext cx="2166937" cy="419100"/>
          </a:xfrm>
          <a:prstGeom prst="rect">
            <a:avLst/>
          </a:prstGeom>
          <a:solidFill>
            <a:srgbClr val="99FF99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44B508A-529D-4C70-8634-E28DC994F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14700"/>
            <a:ext cx="1143000" cy="381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800"/>
              </a:spcBef>
              <a:buClr>
                <a:srgbClr val="000000"/>
              </a:buClr>
              <a:buSzPct val="85000"/>
              <a:buFont typeface="Monotype Sorts"/>
              <a:buChar char=""/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1pPr>
            <a:lvl2pPr marL="742950" indent="-285750">
              <a:spcBef>
                <a:spcPts val="700"/>
              </a:spcBef>
              <a:buClr>
                <a:srgbClr val="000000"/>
              </a:buClr>
              <a:buSzPct val="70000"/>
              <a:buFont typeface="Monotype Sorts"/>
              <a:buChar char="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2pPr>
            <a:lvl3pPr marL="1143000" indent="-228600">
              <a:spcBef>
                <a:spcPts val="700"/>
              </a:spcBef>
              <a:buClr>
                <a:srgbClr val="000000"/>
              </a:buClr>
              <a:buSzPct val="60000"/>
              <a:buFont typeface="Monotype Sorts"/>
              <a:buChar char=""/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3pPr>
            <a:lvl4pPr marL="16002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4pPr>
            <a:lvl5pPr marL="2057400" indent="-2286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 Gothic" panose="020B0609070205080204" pitchFamily="49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B64D6715-39FD-4648-A360-D3790D53B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Precedence</a:t>
            </a: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0F961279-C42F-4677-A910-F01CB3546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495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dirty="0"/>
              <a:t>	</a:t>
            </a:r>
            <a:r>
              <a:rPr lang="en-US" altLang="en-US" sz="2000" dirty="0"/>
              <a:t>An example of precedence rules to illustrate which operators in the following expression should be evaluated first:</a:t>
            </a:r>
          </a:p>
          <a:p>
            <a:pPr>
              <a:lnSpc>
                <a:spcPct val="50000"/>
              </a:lnSpc>
              <a:spcBef>
                <a:spcPct val="15000"/>
              </a:spcBef>
              <a:buFont typeface="Monotype Sorts"/>
              <a:buNone/>
            </a:pPr>
            <a:endParaRPr lang="en-US" altLang="en-US" sz="2000" dirty="0"/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score &lt; min/2 – 10 || score &gt; 90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/>
              <a:t>Division operator has highest precedence of all operators used here so we show it as if it were parenthesized: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score &lt; (min/2) – 10 || score &gt; 90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/>
              <a:t>Subtraction operator has next highest precedence :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score &lt; ((min/2) – 10) || score &gt; 90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en-US" sz="2000" dirty="0"/>
              <a:t>The &lt; and &gt; operators have equal precedence and are evaluated left-to-right: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(score &lt; ((min/2) – 10)) || (score &gt; 90)</a:t>
            </a:r>
          </a:p>
          <a:p>
            <a:pPr>
              <a:lnSpc>
                <a:spcPct val="50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sz="2000" dirty="0"/>
              <a:t>	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 typeface="Monotype Sorts"/>
              <a:buNone/>
            </a:pPr>
            <a:r>
              <a:rPr lang="en-US" altLang="en-US" sz="2000" dirty="0"/>
              <a:t>	This is a fully parenthesized expression </a:t>
            </a:r>
            <a:r>
              <a:rPr lang="en-US" altLang="en-US" sz="2000" i="1" dirty="0"/>
              <a:t>that is equivalent to the original</a:t>
            </a:r>
            <a:r>
              <a:rPr lang="en-US" altLang="en-US" sz="2000" dirty="0"/>
              <a:t>.  It 	shows the order in which the operators in the original will be evaluated.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ゴシック"/>
        <a:cs typeface=""/>
      </a:majorFont>
      <a:minorFont>
        <a:latin typeface="Times New Roman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1873</Words>
  <Application>Microsoft Office PowerPoint</Application>
  <PresentationFormat>On-screen Show (4:3)</PresentationFormat>
  <Paragraphs>207</Paragraphs>
  <Slides>21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Monotype Sorts</vt:lpstr>
      <vt:lpstr>Courier New</vt:lpstr>
      <vt:lpstr>Times New Roman</vt:lpstr>
      <vt:lpstr>Default Design</vt:lpstr>
      <vt:lpstr>Document</vt:lpstr>
      <vt:lpstr>ITM 352   Expressions, Precedence,  Working with Strings </vt:lpstr>
      <vt:lpstr>Review: What is a JS Program?</vt:lpstr>
      <vt:lpstr>Review: What is a Statement?</vt:lpstr>
      <vt:lpstr>Expressions</vt:lpstr>
      <vt:lpstr>Operators</vt:lpstr>
      <vt:lpstr>Simple Expressions</vt:lpstr>
      <vt:lpstr>Operators and Precedence (Partial)</vt:lpstr>
      <vt:lpstr>Operator Precedence and Parentheses </vt:lpstr>
      <vt:lpstr>Precedence</vt:lpstr>
      <vt:lpstr>Operator Associativity  </vt:lpstr>
      <vt:lpstr>Examples of Arithmetic Precedence  </vt:lpstr>
      <vt:lpstr>Casting: Data Type of an Expression</vt:lpstr>
      <vt:lpstr>Implicit Type Casting</vt:lpstr>
      <vt:lpstr>Data Types in an Expression: More Implicit Casting</vt:lpstr>
      <vt:lpstr>Casting: Changing the Data Type of the Returned Value</vt:lpstr>
      <vt:lpstr>Increment and Decrement Operators</vt:lpstr>
      <vt:lpstr>Increment/Decrement Operator Examples</vt:lpstr>
      <vt:lpstr>Specialized Assignment Operators</vt:lpstr>
      <vt:lpstr>Template Strings</vt:lpstr>
      <vt:lpstr>Escape Sequences</vt:lpstr>
      <vt:lpstr>Concatenating (Appending)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ITM 352 Data types, Variables</dc:title>
  <dc:creator>Port, Kazman</dc:creator>
  <cp:lastModifiedBy>D Port</cp:lastModifiedBy>
  <cp:revision>100</cp:revision>
  <dcterms:modified xsi:type="dcterms:W3CDTF">2020-09-15T02:05:59Z</dcterms:modified>
</cp:coreProperties>
</file>