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56" r:id="rId2"/>
    <p:sldId id="509" r:id="rId3"/>
    <p:sldId id="510" r:id="rId4"/>
    <p:sldId id="561" r:id="rId5"/>
    <p:sldId id="562" r:id="rId6"/>
    <p:sldId id="563" r:id="rId7"/>
    <p:sldId id="565" r:id="rId8"/>
    <p:sldId id="566" r:id="rId9"/>
    <p:sldId id="568" r:id="rId10"/>
    <p:sldId id="552" r:id="rId11"/>
    <p:sldId id="553" r:id="rId12"/>
    <p:sldId id="554" r:id="rId13"/>
    <p:sldId id="569" r:id="rId14"/>
    <p:sldId id="570" r:id="rId15"/>
    <p:sldId id="555" r:id="rId16"/>
    <p:sldId id="556" r:id="rId17"/>
    <p:sldId id="557" r:id="rId18"/>
    <p:sldId id="516" r:id="rId19"/>
    <p:sldId id="551" r:id="rId20"/>
    <p:sldId id="517" r:id="rId21"/>
    <p:sldId id="571" r:id="rId22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416"/>
    <p:restoredTop sz="94731"/>
  </p:normalViewPr>
  <p:slideViewPr>
    <p:cSldViewPr snapToGrid="0">
      <p:cViewPr>
        <p:scale>
          <a:sx n="160" d="100"/>
          <a:sy n="160" d="100"/>
        </p:scale>
        <p:origin x="300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176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4C96E9-0E4D-2243-B0EE-F1D541705C3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BCA208E-3307-4E41-8582-FDBB06B371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EA01FAB-8E97-414B-A9FC-A9FB06DF2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F4DB18B-4FB4-6C49-94C7-24E914837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FB5AE21-7EF3-5147-9F06-1C31D15944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D01A76A-5BA2-8543-871C-E191D77BE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621E524-7A40-6248-8444-9D11DAE884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D2D5055-80EC-AF4B-9615-94614F115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1CEB046-3826-5849-95F0-832F01D4F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343C2D9-4140-B547-9733-766B1AF2C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8343E8A-DC26-014F-A575-547F658DF9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243CFBC-937B-1746-B79B-B7E77C259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C203A0F-9C32-AA42-B269-B30D871A32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53B6C81-79F2-DE40-B1EC-2211E788E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3926755-722F-0242-AD12-9A971E62F1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284EE6F-83A4-9B47-8E1A-ECD8B23CA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02871C2-EEFE-3C4C-9BE1-6D06899E13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55B8F7B-FBEB-C541-BBB8-0FF22F86D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CB97D07-C07C-814A-9F1F-12BB8A4C54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F85B29D-0E48-8F42-90DB-37A87118C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EDBA6FE-1A4D-7644-884F-BCB653216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C67A651-0BD3-794E-81C7-E436D5257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A249B8B-AB1E-3340-AC86-E57C9099E3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7E55B388-CD17-934E-9CE4-50A7AD434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9985375B-3AC9-C641-ADFF-2385736D0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5CD6F0E1-0511-5244-8D72-46DC4460B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A6479783-642F-0F4E-89C4-9F84D2D2E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71140B9C-E724-BD42-BE3D-62C19EED7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8ECA8BD-B935-9747-82A6-1530E67F12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F8E18D4-68BC-FF4A-87BE-ECCFD502A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23953FD-E445-D74B-B287-B5BC793EF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2BEF97B-0E12-944F-9D6F-CE398FE3D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5256A6F-9472-7B40-B5D7-E46760E9B8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FB3594C-00B3-3945-84F4-023AF56BF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1A565F9-84A6-F148-900E-C7D7D5E0E1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11973B-0585-984D-9C19-EBDBEDF56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A27CB2F-9FC9-9443-B235-D136D2DAD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153C3C2-06D7-7442-8F51-4EF670C033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86B6519-1C49-6448-BC09-E7CDEBB758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4BC557-45FB-E749-954D-5AC8B7406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110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06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7023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16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16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632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257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6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66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665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043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AED4ACA-9975-2641-BCC5-70FDD35AC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11C088-1F83-7A4F-92E7-CBD01BC9A4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058463A4-1FB8-9D47-9346-D588B4800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295400"/>
            <a:ext cx="6858000" cy="0"/>
          </a:xfrm>
          <a:prstGeom prst="line">
            <a:avLst/>
          </a:prstGeom>
          <a:noFill/>
          <a:ln w="38100" cmpd="dbl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6ADA4E8-13FC-EC42-8CB0-818569DD8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9825" y="6019800"/>
            <a:ext cx="6858000" cy="0"/>
          </a:xfrm>
          <a:prstGeom prst="line">
            <a:avLst/>
          </a:prstGeom>
          <a:noFill/>
          <a:ln w="38100" cmpd="dbl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9D14CD21-6202-7A49-A1E9-C0A9FA25A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248400"/>
            <a:ext cx="381000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600">
                <a:solidFill>
                  <a:srgbClr val="5745DD"/>
                </a:solidFill>
              </a:rPr>
              <a:t>ITM 352 - © Port, Kazman</a:t>
            </a:r>
          </a:p>
        </p:txBody>
      </p:sp>
      <p:sp>
        <p:nvSpPr>
          <p:cNvPr id="1031" name="Text Box 8">
            <a:extLst>
              <a:ext uri="{FF2B5EF4-FFF2-40B4-BE49-F238E27FC236}">
                <a16:creationId xmlns:a16="http://schemas.microsoft.com/office/drawing/2014/main" id="{84371121-A4D1-6E4C-8427-D4FC5BAF9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248400"/>
            <a:ext cx="2209800" cy="3365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5745DD"/>
                </a:solidFill>
              </a:rPr>
              <a:t>Flow-Control - </a:t>
            </a:r>
            <a:fld id="{37A50D62-BFEA-F14F-ACDE-CB4B5817C6E1}" type="slidenum">
              <a:rPr lang="en-US" altLang="en-US" sz="1600">
                <a:solidFill>
                  <a:srgbClr val="5745DD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Font typeface="Monotype Sorts" pitchFamily="2" charset="2"/>
        <a:buChar char="r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m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Monotype Sorts" pitchFamily="2" charset="2"/>
        <a:buChar char="r"/>
        <a:defRPr kumimoji="1"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048B9A-9FC3-DD4A-9B7F-4620169D5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924800" cy="4343400"/>
          </a:xfrm>
          <a:ln w="57150" cmpd="thinThick">
            <a:solidFill>
              <a:srgbClr val="3366FF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altLang="en-US" sz="4000">
                <a:solidFill>
                  <a:schemeClr val="tx1"/>
                </a:solidFill>
              </a:rPr>
              <a:t>ITM 352</a:t>
            </a:r>
            <a:br>
              <a:rPr lang="en-US" altLang="en-US" sz="4000">
                <a:solidFill>
                  <a:schemeClr val="tx1"/>
                </a:solidFill>
              </a:rPr>
            </a:br>
            <a:br>
              <a:rPr lang="en-US" altLang="en-US" sz="4000">
                <a:solidFill>
                  <a:schemeClr val="tx1"/>
                </a:solidFill>
              </a:rPr>
            </a:br>
            <a:r>
              <a:rPr lang="en-US" altLang="en-US" sz="4000">
                <a:solidFill>
                  <a:schemeClr val="tx1"/>
                </a:solidFill>
              </a:rPr>
              <a:t>Flow-Control: </a:t>
            </a:r>
            <a:r>
              <a:rPr lang="en-US" altLang="en-US" sz="4000" i="1">
                <a:solidFill>
                  <a:schemeClr val="tx1"/>
                </a:solidFill>
              </a:rPr>
              <a:t>if</a:t>
            </a:r>
            <a:r>
              <a:rPr lang="en-US" altLang="en-US" sz="4000">
                <a:solidFill>
                  <a:schemeClr val="tx1"/>
                </a:solidFill>
              </a:rPr>
              <a:t> and </a:t>
            </a:r>
            <a:r>
              <a:rPr lang="en-US" altLang="en-US" sz="4000" i="1">
                <a:solidFill>
                  <a:schemeClr val="tx1"/>
                </a:solidFill>
              </a:rPr>
              <a:t>switch</a:t>
            </a:r>
            <a:br>
              <a:rPr lang="en-US" altLang="en-US" sz="4000"/>
            </a:br>
            <a:endParaRPr lang="en-US" altLang="en-US" sz="40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AF9EADC7-93DA-9946-B8A1-7E9F0ADF6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417AFB45-A3C3-D442-8D4F-D2DEE2289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Simple decisions</a:t>
            </a:r>
          </a:p>
          <a:p>
            <a:pPr>
              <a:buFontTx/>
              <a:buChar char="•"/>
            </a:pPr>
            <a:r>
              <a:rPr lang="en-US" altLang="en-US" sz="2800"/>
              <a:t>Do the next statement if test is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800"/>
              <a:t> or skip it if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buFontTx/>
              <a:buChar char="•"/>
            </a:pPr>
            <a:r>
              <a:rPr lang="en-US" altLang="en-US" sz="2800"/>
              <a:t>Syntax: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if (Boolean_Expression)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   Action if true; //execute if true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next action; //</a:t>
            </a:r>
            <a:r>
              <a:rPr lang="en-US" altLang="en-US" sz="2400" b="1" i="1">
                <a:latin typeface="Courier New" panose="02070309020205020404" pitchFamily="49" charset="0"/>
              </a:rPr>
              <a:t>always executed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>
              <a:buFontTx/>
              <a:buChar char="•"/>
            </a:pPr>
            <a:r>
              <a:rPr lang="en-US" altLang="en-US" sz="2800"/>
              <a:t>Note the indentation for </a:t>
            </a:r>
            <a:r>
              <a:rPr lang="en-US" altLang="en-US" sz="2800" i="1"/>
              <a:t>readability</a:t>
            </a:r>
            <a:r>
              <a:rPr lang="en-US" altLang="en-US" sz="2800"/>
              <a:t> (not compiler or execution correctness)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E2472DFE-FED6-744B-9244-3427ED165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if</a:t>
            </a:r>
            <a:r>
              <a:rPr lang="en-US" altLang="en-US"/>
              <a:t> Example</a:t>
            </a:r>
            <a:endParaRPr lang="en-US" altLang="en-US" i="1"/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2B5E95C7-9C32-9E4F-8D25-46C76D058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3849688"/>
            <a:ext cx="7772400" cy="21224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/>
              <a:t>The </a:t>
            </a:r>
            <a:r>
              <a:rPr lang="en-US" altLang="en-US" sz="2000" i="1"/>
              <a:t>body</a:t>
            </a:r>
            <a:r>
              <a:rPr lang="en-US" altLang="en-US" sz="2000"/>
              <a:t> of the </a:t>
            </a:r>
            <a:r>
              <a:rPr lang="en-US" altLang="en-US" sz="2000">
                <a:latin typeface="Courier New" panose="02070309020205020404" pitchFamily="49" charset="0"/>
              </a:rPr>
              <a:t>if</a:t>
            </a:r>
            <a:r>
              <a:rPr lang="en-US" altLang="en-US" sz="2000"/>
              <a:t> statement is conditionally executed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sz="1800"/>
              <a:t>The body is everything after the if() up to a ;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sz="1800"/>
              <a:t>Statements after the ; are not conditionally executed</a:t>
            </a:r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en-US" altLang="en-US" sz="1800"/>
              <a:t>You can conditionally execute multiple statements by putting them inside a code block designated by {}’s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/>
              <a:t>The if() is not considered a statement, it’s a </a:t>
            </a:r>
            <a:r>
              <a:rPr lang="en-US" altLang="en-US" sz="2000" i="1"/>
              <a:t>conditional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sz="1800" i="1"/>
              <a:t>Do not ever put a ; after a conditional. It will be an empty body!</a:t>
            </a:r>
          </a:p>
        </p:txBody>
      </p:sp>
      <p:sp>
        <p:nvSpPr>
          <p:cNvPr id="23556" name="Text Box 1028">
            <a:extLst>
              <a:ext uri="{FF2B5EF4-FFF2-40B4-BE49-F238E27FC236}">
                <a16:creationId xmlns:a16="http://schemas.microsoft.com/office/drawing/2014/main" id="{EA7E7058-DB25-8E4D-88B0-F54A8DAF7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62113"/>
            <a:ext cx="7156126" cy="167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 pitchFamily="2" charset="2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 pitchFamily="2" charset="2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// this will be a conditionally executed statement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if (</a:t>
            </a:r>
            <a:r>
              <a:rPr kumimoji="0" lang="en-US" altLang="en-US" sz="1600" dirty="0" err="1">
                <a:latin typeface="Courier New" panose="02070309020205020404" pitchFamily="49" charset="0"/>
              </a:rPr>
              <a:t>eggsPerBasket</a:t>
            </a:r>
            <a:r>
              <a:rPr kumimoji="0" lang="en-US" altLang="en-US" sz="1600" dirty="0">
                <a:latin typeface="Courier New" panose="02070309020205020404" pitchFamily="49" charset="0"/>
              </a:rPr>
              <a:t> &lt; 12)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	</a:t>
            </a:r>
            <a:r>
              <a:rPr kumimoji="0" lang="en-US" altLang="en-US" sz="1600" dirty="0" err="1">
                <a:latin typeface="Courier New" panose="02070309020205020404" pitchFamily="49" charset="0"/>
              </a:rPr>
              <a:t>console.log</a:t>
            </a:r>
            <a:r>
              <a:rPr kumimoji="0" lang="en-US" altLang="en-US" sz="1600" dirty="0">
                <a:latin typeface="Courier New" panose="02070309020205020404" pitchFamily="49" charset="0"/>
              </a:rPr>
              <a:t>("Less than a dozen eggs per basket");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Monotype Sorts" pitchFamily="2" charset="2"/>
              <a:buNone/>
            </a:pPr>
            <a:endParaRPr kumimoji="0"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1600" dirty="0">
                <a:latin typeface="Courier New" panose="02070309020205020404" pitchFamily="49" charset="0"/>
              </a:rPr>
              <a:t>// This statement is always executed</a:t>
            </a:r>
          </a:p>
          <a:p>
            <a:pPr>
              <a:lnSpc>
                <a:spcPct val="90000"/>
              </a:lnSpc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1600" dirty="0" err="1">
                <a:latin typeface="Courier New" panose="02070309020205020404" pitchFamily="49" charset="0"/>
              </a:rPr>
              <a:t>totalEggs</a:t>
            </a:r>
            <a:r>
              <a:rPr kumimoji="0" lang="en-US" altLang="en-US" sz="1600" dirty="0">
                <a:latin typeface="Courier New" panose="02070309020205020404" pitchFamily="49" charset="0"/>
              </a:rPr>
              <a:t> = </a:t>
            </a:r>
            <a:r>
              <a:rPr kumimoji="0" lang="en-US" altLang="en-US" sz="1600" dirty="0" err="1">
                <a:latin typeface="Courier New" panose="02070309020205020404" pitchFamily="49" charset="0"/>
              </a:rPr>
              <a:t>numberOfEggs</a:t>
            </a:r>
            <a:r>
              <a:rPr kumimoji="0" lang="en-US" altLang="en-US" sz="1600" dirty="0">
                <a:latin typeface="Courier New" panose="02070309020205020404" pitchFamily="49" charset="0"/>
              </a:rPr>
              <a:t> * </a:t>
            </a:r>
            <a:r>
              <a:rPr kumimoji="0" lang="en-US" altLang="en-US" sz="1600" dirty="0" err="1">
                <a:latin typeface="Courier New" panose="02070309020205020404" pitchFamily="49" charset="0"/>
              </a:rPr>
              <a:t>eggsPerBasket</a:t>
            </a:r>
            <a:r>
              <a:rPr kumimoji="0" lang="en-US" altLang="en-US" sz="1600" dirty="0">
                <a:latin typeface="Courier New" panose="02070309020205020404" pitchFamily="49" charset="0"/>
              </a:rPr>
              <a:t>;</a:t>
            </a:r>
            <a:endParaRPr kumimoji="0"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23557" name="Rectangle 1029">
            <a:extLst>
              <a:ext uri="{FF2B5EF4-FFF2-40B4-BE49-F238E27FC236}">
                <a16:creationId xmlns:a16="http://schemas.microsoft.com/office/drawing/2014/main" id="{C7AEC275-337E-9E46-96F1-60F444FD3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1544638"/>
            <a:ext cx="7156126" cy="230505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Monotype Sorts" pitchFamily="2" charset="2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 pitchFamily="2" charset="2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kumimoji="0" lang="en-US" altLang="en-US" sz="2400"/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12157A5E-2756-4E4D-A0E7-ED627662B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225" y="5994400"/>
            <a:ext cx="1417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 pitchFamily="2" charset="2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 pitchFamily="2" charset="2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1600">
                <a:solidFill>
                  <a:srgbClr val="FF0000"/>
                </a:solidFill>
              </a:rPr>
              <a:t>Do exercise #3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050">
            <a:extLst>
              <a:ext uri="{FF2B5EF4-FFF2-40B4-BE49-F238E27FC236}">
                <a16:creationId xmlns:a16="http://schemas.microsoft.com/office/drawing/2014/main" id="{6A44C137-4F1E-4F4D-9A7D-140554D89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36525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JS Statement Blocks:</a:t>
            </a:r>
            <a:br>
              <a:rPr lang="en-US" altLang="en-US"/>
            </a:br>
            <a:r>
              <a:rPr lang="en-US" altLang="en-US"/>
              <a:t>Multiple Statements</a:t>
            </a:r>
          </a:p>
        </p:txBody>
      </p:sp>
      <p:sp>
        <p:nvSpPr>
          <p:cNvPr id="25603" name="Rectangle 2051">
            <a:extLst>
              <a:ext uri="{FF2B5EF4-FFF2-40B4-BE49-F238E27FC236}">
                <a16:creationId xmlns:a16="http://schemas.microsoft.com/office/drawing/2014/main" id="{E1358391-7A7D-7A47-BB1F-04C77ACD1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1219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>
                <a:cs typeface="Times New Roman" panose="02020603050405020304" pitchFamily="18" charset="0"/>
              </a:rPr>
              <a:t>Action</a:t>
            </a:r>
            <a:r>
              <a:rPr lang="en-US" altLang="en-US" sz="2400">
                <a:latin typeface="Courier New" panose="02070309020205020404" pitchFamily="49" charset="0"/>
              </a:rPr>
              <a:t> if(true)</a:t>
            </a:r>
            <a:r>
              <a:rPr lang="en-US" altLang="en-US" sz="2400"/>
              <a:t> can be either a single statement or a set of statements enclosed in curly brackets (a </a:t>
            </a:r>
            <a:r>
              <a:rPr lang="en-US" altLang="en-US" sz="2400" i="1"/>
              <a:t>compound</a:t>
            </a:r>
            <a:r>
              <a:rPr lang="en-US" altLang="en-US" sz="2400"/>
              <a:t> statement, or </a:t>
            </a:r>
            <a:r>
              <a:rPr lang="en-US" altLang="en-US" sz="2400" i="1"/>
              <a:t>block</a:t>
            </a:r>
            <a:r>
              <a:rPr lang="en-US" altLang="en-US" sz="2400"/>
              <a:t>).  For example:</a:t>
            </a:r>
          </a:p>
        </p:txBody>
      </p:sp>
      <p:sp>
        <p:nvSpPr>
          <p:cNvPr id="25604" name="Text Box 2052">
            <a:extLst>
              <a:ext uri="{FF2B5EF4-FFF2-40B4-BE49-F238E27FC236}">
                <a16:creationId xmlns:a16="http://schemas.microsoft.com/office/drawing/2014/main" id="{ADABC338-D931-2549-8DBF-71DFE7112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84488"/>
            <a:ext cx="8121650" cy="2746375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85000"/>
              <a:buFont typeface="Monotype Sorts" pitchFamily="2" charset="2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 pitchFamily="2" charset="2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  <a:buSzTx/>
              <a:buFont typeface="Monotype Sorts" pitchFamily="2" charset="2"/>
              <a:buNone/>
            </a:pPr>
            <a:r>
              <a:rPr kumimoji="0" lang="en-US" altLang="en-US" sz="2000">
                <a:latin typeface="Courier New" panose="02070309020205020404" pitchFamily="49" charset="0"/>
              </a:rPr>
              <a:t>if ( eggsPerBasket &lt; 12)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Monotype Sorts" pitchFamily="2" charset="2"/>
              <a:buNone/>
            </a:pPr>
            <a:r>
              <a:rPr kumimoji="0" lang="en-US" altLang="en-US" sz="2000" b="1">
                <a:latin typeface="Courier New" panose="02070309020205020404" pitchFamily="49" charset="0"/>
              </a:rPr>
              <a:t>{</a:t>
            </a:r>
            <a:r>
              <a:rPr kumimoji="0" lang="en-US" altLang="en-US" sz="2000">
                <a:latin typeface="Courier New" panose="02070309020205020404" pitchFamily="49" charset="0"/>
              </a:rPr>
              <a:t>   //begin body of the if statement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Monotype Sorts" pitchFamily="2" charset="2"/>
              <a:buNone/>
            </a:pPr>
            <a:r>
              <a:rPr kumimoji="0" lang="en-US" altLang="en-US" sz="2000">
                <a:latin typeface="Courier New" panose="02070309020205020404" pitchFamily="49" charset="0"/>
              </a:rPr>
              <a:t>    </a:t>
            </a:r>
            <a:r>
              <a:rPr kumimoji="0" lang="en-US" altLang="en-US" sz="2000" b="1">
                <a:latin typeface="Courier New" panose="02070309020205020404" pitchFamily="49" charset="0"/>
              </a:rPr>
              <a:t>document.write("Less than a dozen ...");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Monotype Sorts" pitchFamily="2" charset="2"/>
              <a:buNone/>
            </a:pPr>
            <a:r>
              <a:rPr kumimoji="0" lang="en-US" altLang="en-US" sz="2000" b="1">
                <a:latin typeface="Courier New" panose="02070309020205020404" pitchFamily="49" charset="0"/>
              </a:rPr>
              <a:t>    costPerBasket = 1.1 * costPerBasket;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Monotype Sorts" pitchFamily="2" charset="2"/>
              <a:buNone/>
            </a:pPr>
            <a:r>
              <a:rPr kumimoji="0" lang="en-US" altLang="en-US" sz="2000" b="1">
                <a:latin typeface="Courier New" panose="02070309020205020404" pitchFamily="49" charset="0"/>
              </a:rPr>
              <a:t>}</a:t>
            </a:r>
            <a:r>
              <a:rPr kumimoji="0" lang="en-US" altLang="en-US" sz="2000">
                <a:latin typeface="Courier New" panose="02070309020205020404" pitchFamily="49" charset="0"/>
              </a:rPr>
              <a:t>   //end body of the if statement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Monotype Sorts" pitchFamily="2" charset="2"/>
              <a:buNone/>
            </a:pPr>
            <a:endParaRPr kumimoji="0"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Monotype Sorts" pitchFamily="2" charset="2"/>
              <a:buNone/>
            </a:pPr>
            <a:r>
              <a:rPr kumimoji="0" lang="en-US" altLang="en-US" sz="2000">
                <a:latin typeface="Courier New" panose="02070309020205020404" pitchFamily="49" charset="0"/>
              </a:rPr>
              <a:t>total = numberOfEggs * eggsPerBasket;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Monotype Sorts" pitchFamily="2" charset="2"/>
              <a:buNone/>
            </a:pPr>
            <a:r>
              <a:rPr kumimoji="0" lang="en-US" altLang="en-US" sz="2000">
                <a:latin typeface="Courier New" panose="02070309020205020404" pitchFamily="49" charset="0"/>
              </a:rPr>
              <a:t>document.write(`You have a total of ${total} eggs`);</a:t>
            </a:r>
            <a:endParaRPr kumimoji="0" lang="en-US" altLang="en-US" sz="2400">
              <a:latin typeface="Arial" panose="020B0604020202020204" pitchFamily="34" charset="0"/>
            </a:endParaRPr>
          </a:p>
        </p:txBody>
      </p:sp>
      <p:sp>
        <p:nvSpPr>
          <p:cNvPr id="25605" name="AutoShape 2053">
            <a:extLst>
              <a:ext uri="{FF2B5EF4-FFF2-40B4-BE49-F238E27FC236}">
                <a16:creationId xmlns:a16="http://schemas.microsoft.com/office/drawing/2014/main" id="{EAAFE46D-3054-D34E-95D2-E70D725BB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2316163"/>
            <a:ext cx="3352800" cy="762000"/>
          </a:xfrm>
          <a:prstGeom prst="wedgeRectCallout">
            <a:avLst>
              <a:gd name="adj1" fmla="val -64593"/>
              <a:gd name="adj2" fmla="val 7694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SzPct val="85000"/>
              <a:buFont typeface="Monotype Sorts" pitchFamily="2" charset="2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 pitchFamily="2" charset="2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>
                <a:latin typeface="Arial" panose="020B0604020202020204" pitchFamily="34" charset="0"/>
              </a:rPr>
              <a:t>All statements between braces are controlled by </a:t>
            </a:r>
            <a:r>
              <a:rPr kumimoji="0" lang="en-US" altLang="en-US" sz="2000">
                <a:latin typeface="Courier New" panose="02070309020205020404" pitchFamily="49" charset="0"/>
              </a:rPr>
              <a:t>if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D6ACA647-46BA-284F-830A-FC0679A4C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Gotchas - 1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A42191C5-25EB-4C43-9DDF-0B9578FD8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89075"/>
            <a:ext cx="7772400" cy="19399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Statements after the body of the </a:t>
            </a:r>
            <a:r>
              <a:rPr lang="en-US" altLang="en-US" sz="2400" dirty="0">
                <a:latin typeface="Courier New" panose="02070309020205020404" pitchFamily="49" charset="0"/>
              </a:rPr>
              <a:t>if</a:t>
            </a:r>
            <a:r>
              <a:rPr lang="en-US" altLang="en-US" sz="2400" dirty="0"/>
              <a:t> statement </a:t>
            </a:r>
            <a:r>
              <a:rPr lang="en-US" altLang="en-US" sz="2400" i="1" dirty="0"/>
              <a:t>always</a:t>
            </a:r>
            <a:r>
              <a:rPr lang="en-US" altLang="en-US" sz="2400" dirty="0"/>
              <a:t> execute (not conditional unless grouped inside {}’s)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latin typeface="+mj-lt"/>
              </a:rPr>
              <a:t>Cannot just indent it!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Let's say you want to give free shipping and a 10% discount if the order is $50:</a:t>
            </a:r>
          </a:p>
        </p:txBody>
      </p:sp>
      <p:sp>
        <p:nvSpPr>
          <p:cNvPr id="27652" name="TextBox 3">
            <a:extLst>
              <a:ext uri="{FF2B5EF4-FFF2-40B4-BE49-F238E27FC236}">
                <a16:creationId xmlns:a16="http://schemas.microsoft.com/office/drawing/2014/main" id="{AEC0E021-4ACE-A14D-AC66-E96E4A98E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617913"/>
            <a:ext cx="3617913" cy="1292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Monotype Sorts" pitchFamily="2" charset="2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 pitchFamily="2" charset="2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i="1" dirty="0"/>
              <a:t>Wrong: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(total &gt; 50)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shipping =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total =  total *0.9</a:t>
            </a:r>
            <a:r>
              <a:rPr kumimoji="0" lang="en-US" altLang="en-US" sz="1800" dirty="0"/>
              <a:t>;</a:t>
            </a:r>
          </a:p>
        </p:txBody>
      </p:sp>
      <p:sp>
        <p:nvSpPr>
          <p:cNvPr id="27653" name="TextBox 4">
            <a:extLst>
              <a:ext uri="{FF2B5EF4-FFF2-40B4-BE49-F238E27FC236}">
                <a16:creationId xmlns:a16="http://schemas.microsoft.com/office/drawing/2014/main" id="{3582BCC9-EC1D-B647-91EE-DA5F03D33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617913"/>
            <a:ext cx="3617913" cy="1846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Monotype Sorts" pitchFamily="2" charset="2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 pitchFamily="2" charset="2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400" b="1" i="1" dirty="0"/>
              <a:t>Right: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(total &gt; 50)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shipping =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total =  total *0.9;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A51833F-2EF9-1B48-8477-448484861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Gotchas - 2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F5B29EE-ACA7-0542-BCEA-52DB7F8CAC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772400" cy="1663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Never put a ; after the if statement!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What will be the values of  total and  shipping after the if test below?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/>
              <a:t>Why?</a:t>
            </a:r>
          </a:p>
        </p:txBody>
      </p:sp>
      <p:sp>
        <p:nvSpPr>
          <p:cNvPr id="28676" name="TextBox 3">
            <a:extLst>
              <a:ext uri="{FF2B5EF4-FFF2-40B4-BE49-F238E27FC236}">
                <a16:creationId xmlns:a16="http://schemas.microsoft.com/office/drawing/2014/main" id="{BF09C9C9-4562-C340-90C5-A852356C0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2824163"/>
            <a:ext cx="4415663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Font typeface="Monotype Sorts" pitchFamily="2" charset="2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 pitchFamily="2" charset="2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total = 40;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 shipping=10;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(total &gt; 50);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shipping = 0;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total =  total *0.9;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F66759-AA1E-1D42-89F6-DCAE14250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Two-way Selection: </a:t>
            </a:r>
            <a:r>
              <a:rPr lang="en-US" altLang="en-US" b="1">
                <a:latin typeface="Courier New" panose="02070309020205020404" pitchFamily="49" charset="0"/>
              </a:rPr>
              <a:t>if-else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575F120-AEE7-A64A-A921-C0B2327B3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7244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sz="2400" dirty="0"/>
              <a:t>Select either one of two options</a:t>
            </a:r>
          </a:p>
          <a:p>
            <a:pPr>
              <a:buFontTx/>
              <a:buChar char="•"/>
            </a:pPr>
            <a:r>
              <a:rPr lang="en-US" altLang="en-US" sz="2400" dirty="0"/>
              <a:t>Either do Action1 or Action2, depending on test value</a:t>
            </a:r>
          </a:p>
          <a:p>
            <a:pPr>
              <a:buFontTx/>
              <a:buChar char="•"/>
            </a:pPr>
            <a:r>
              <a:rPr lang="en-US" altLang="en-US" sz="2400" dirty="0"/>
              <a:t>Syntax: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if (</a:t>
            </a:r>
            <a:r>
              <a:rPr lang="en-US" altLang="en-US" sz="1800" i="1" dirty="0" err="1">
                <a:latin typeface="Courier New" panose="02070309020205020404" pitchFamily="49" charset="0"/>
              </a:rPr>
              <a:t>Boolean_Expression</a:t>
            </a:r>
            <a:r>
              <a:rPr lang="en-US" altLang="en-US" sz="1800" i="1" dirty="0">
                <a:latin typeface="Courier New" panose="02070309020205020404" pitchFamily="49" charset="0"/>
              </a:rPr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   Action1 //execute only if </a:t>
            </a:r>
            <a:r>
              <a:rPr lang="en-US" altLang="en-US" sz="1800" i="1" dirty="0" err="1">
                <a:latin typeface="Courier New" panose="02070309020205020404" pitchFamily="49" charset="0"/>
              </a:rPr>
              <a:t>Boolean_Expression</a:t>
            </a:r>
            <a:r>
              <a:rPr lang="en-US" altLang="en-US" sz="1800" i="1" dirty="0">
                <a:latin typeface="Courier New" panose="02070309020205020404" pitchFamily="49" charset="0"/>
              </a:rPr>
              <a:t> </a:t>
            </a:r>
            <a:r>
              <a:rPr lang="en-US" altLang="en-US" sz="1800" b="1" i="1" dirty="0">
                <a:latin typeface="Courier New" panose="02070309020205020404" pitchFamily="49" charset="0"/>
              </a:rPr>
              <a:t>true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else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{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	Action2 //execute only if </a:t>
            </a:r>
            <a:r>
              <a:rPr lang="en-US" altLang="en-US" sz="1800" i="1" dirty="0" err="1">
                <a:latin typeface="Courier New" panose="02070309020205020404" pitchFamily="49" charset="0"/>
              </a:rPr>
              <a:t>Boolean_Expression</a:t>
            </a:r>
            <a:r>
              <a:rPr lang="en-US" altLang="en-US" sz="1800" i="1" dirty="0">
                <a:latin typeface="Courier New" panose="02070309020205020404" pitchFamily="49" charset="0"/>
              </a:rPr>
              <a:t> </a:t>
            </a:r>
            <a:r>
              <a:rPr lang="en-US" altLang="en-US" sz="1800" b="1" i="1" dirty="0">
                <a:latin typeface="Courier New" panose="02070309020205020404" pitchFamily="49" charset="0"/>
              </a:rPr>
              <a:t>false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}</a:t>
            </a:r>
          </a:p>
          <a:p>
            <a:pPr lvl="1">
              <a:buFont typeface="Monotype Sorts" pitchFamily="2" charset="2"/>
              <a:buNone/>
            </a:pPr>
            <a:endParaRPr lang="en-US" altLang="en-US" sz="1800" i="1" dirty="0">
              <a:latin typeface="Courier New" panose="02070309020205020404" pitchFamily="49" charset="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Action3  //code here is always executed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2C1D904-1CB5-9545-A6FE-140C990FC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09600"/>
          </a:xfrm>
        </p:spPr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</a:rPr>
              <a:t>if-else</a:t>
            </a:r>
            <a:r>
              <a:rPr lang="en-US" altLang="en-US"/>
              <a:t> Examples</a:t>
            </a:r>
            <a:endParaRPr lang="en-US" altLang="en-US" i="1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D929DA6-40D8-3945-B059-644D4BAC6A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5720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Example with single-statement blocks: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if (time &lt;  limit)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</a:rPr>
              <a:t>console.log</a:t>
            </a:r>
            <a:r>
              <a:rPr lang="en-US" altLang="en-US" sz="1400" dirty="0">
                <a:latin typeface="Courier New" panose="02070309020205020404" pitchFamily="49" charset="0"/>
              </a:rPr>
              <a:t>("You made it.");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else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</a:rPr>
              <a:t>console.log</a:t>
            </a:r>
            <a:r>
              <a:rPr lang="en-US" altLang="en-US" sz="1400" dirty="0">
                <a:latin typeface="Courier New" panose="02070309020205020404" pitchFamily="49" charset="0"/>
              </a:rPr>
              <a:t>("You missed the deadline.")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Example with compound statements:</a:t>
            </a:r>
          </a:p>
          <a:p>
            <a:pPr lvl="1">
              <a:lnSpc>
                <a:spcPct val="50000"/>
              </a:lnSpc>
              <a:buFont typeface="Monotype Sorts" pitchFamily="2" charset="2"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if (time &lt;  limit)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</a:t>
            </a:r>
            <a:r>
              <a:rPr lang="en-US" altLang="en-US" sz="1400" dirty="0" err="1">
                <a:latin typeface="Courier New" panose="02070309020205020404" pitchFamily="49" charset="0"/>
              </a:rPr>
              <a:t>console.log</a:t>
            </a:r>
            <a:r>
              <a:rPr lang="en-US" altLang="en-US" sz="1400" dirty="0">
                <a:latin typeface="Courier New" panose="02070309020205020404" pitchFamily="49" charset="0"/>
              </a:rPr>
              <a:t>("You made it.");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bonus = 100;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else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	</a:t>
            </a:r>
            <a:r>
              <a:rPr lang="en-US" altLang="en-US" sz="1400" dirty="0" err="1">
                <a:latin typeface="Courier New" panose="02070309020205020404" pitchFamily="49" charset="0"/>
              </a:rPr>
              <a:t>console.log</a:t>
            </a:r>
            <a:r>
              <a:rPr lang="en-US" altLang="en-US" sz="1400" dirty="0">
                <a:latin typeface="Courier New" panose="02070309020205020404" pitchFamily="49" charset="0"/>
              </a:rPr>
              <a:t>("You missed the deadline.");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	bonus = 0;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B9FA4D86-BDC8-9B40-9412-5D9DFD920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30375"/>
            <a:ext cx="7924800" cy="10033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Monotype Sorts" pitchFamily="2" charset="2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 pitchFamily="2" charset="2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kumimoji="0" lang="en-US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DC912CC5-89FB-8245-9BAD-D80424DE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3300413"/>
            <a:ext cx="7924800" cy="2233612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Font typeface="Monotype Sorts" pitchFamily="2" charset="2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 pitchFamily="2" charset="2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kumimoji="0" lang="en-US" altLang="en-US" sz="2400"/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305AB133-4D41-5B4C-9845-0FA424B88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225" y="5994400"/>
            <a:ext cx="1417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 pitchFamily="2" charset="2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 pitchFamily="2" charset="2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1600">
                <a:solidFill>
                  <a:srgbClr val="FF0000"/>
                </a:solidFill>
              </a:rPr>
              <a:t>Do exercise #4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25E5BEA-06E4-F447-B6CB-025208330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000"/>
              <a:t>Multibranch selection:</a:t>
            </a:r>
            <a:br>
              <a:rPr lang="en-US" altLang="en-US" sz="4000"/>
            </a:br>
            <a:r>
              <a:rPr lang="en-US" altLang="en-US" sz="3600" b="1">
                <a:latin typeface="Courier New" panose="02070309020205020404" pitchFamily="49" charset="0"/>
              </a:rPr>
              <a:t>else-if else-if … else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7AC9A43-4834-2B42-B669-059D901E5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If you have more than two conditions: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if(Boolean_Expression_1)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{   Action_1 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else if(Boolean_Expression_2)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{   Action_2 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     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     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else if(</a:t>
            </a:r>
            <a:r>
              <a:rPr lang="en-US" altLang="en-US" sz="1800" i="1" dirty="0" err="1">
                <a:latin typeface="Courier New" panose="02070309020205020404" pitchFamily="49" charset="0"/>
              </a:rPr>
              <a:t>Boolean_Expression_n</a:t>
            </a:r>
            <a:r>
              <a:rPr lang="en-US" altLang="en-US" sz="1800" i="1" dirty="0">
                <a:latin typeface="Courier New" panose="02070309020205020404" pitchFamily="49" charset="0"/>
              </a:rPr>
              <a:t>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{   </a:t>
            </a:r>
            <a:r>
              <a:rPr lang="en-US" altLang="en-US" sz="1800" i="1" dirty="0" err="1">
                <a:latin typeface="Courier New" panose="02070309020205020404" pitchFamily="49" charset="0"/>
              </a:rPr>
              <a:t>Action_n</a:t>
            </a:r>
            <a:r>
              <a:rPr lang="en-US" altLang="en-US" sz="1800" i="1" dirty="0">
                <a:latin typeface="Courier New" panose="02070309020205020404" pitchFamily="49" charset="0"/>
              </a:rPr>
              <a:t> 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else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i="1" dirty="0">
                <a:latin typeface="Courier New" panose="02070309020205020404" pitchFamily="49" charset="0"/>
              </a:rPr>
              <a:t>{   </a:t>
            </a:r>
            <a:r>
              <a:rPr lang="en-US" altLang="en-US" sz="1800" i="1" dirty="0" err="1">
                <a:latin typeface="Courier New" panose="02070309020205020404" pitchFamily="49" charset="0"/>
              </a:rPr>
              <a:t>Default_Action</a:t>
            </a:r>
            <a:r>
              <a:rPr lang="en-US" altLang="en-US" sz="1800" i="1" dirty="0">
                <a:latin typeface="Courier New" panose="02070309020205020404" pitchFamily="49" charset="0"/>
              </a:rPr>
              <a:t> }</a:t>
            </a:r>
            <a:endParaRPr lang="en-US" altLang="en-US" sz="1800" dirty="0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CAD7CBD-3C83-C740-A21F-AE8003680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sz="3600" b="1">
                <a:latin typeface="Courier New" panose="02070309020205020404" pitchFamily="49" charset="0"/>
              </a:rPr>
              <a:t>if-else if-else if-…-else</a:t>
            </a:r>
            <a:r>
              <a:rPr lang="en-US" altLang="en-US" sz="3600"/>
              <a:t> Example</a:t>
            </a:r>
            <a:endParaRPr lang="en-US" altLang="en-US" sz="3600" i="1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ADA459A-A9CF-874D-B191-15732659D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495800"/>
          </a:xfrm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 (score &gt;= 90 &amp;&amp;  score &lt;= 100)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    grade= 'A';	}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 if (score &gt;= 80)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    grade= 'B';	}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 if (score &gt;= 70)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    grade= 'C';	}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 if (score &gt;= 60)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    grade= 'D';	}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    grade= 'F';	}</a:t>
            </a:r>
          </a:p>
          <a:p>
            <a:pPr>
              <a:buFontTx/>
              <a:buChar char="•"/>
            </a:pPr>
            <a:endParaRPr lang="en-US" altLang="en-US" sz="2000" dirty="0"/>
          </a:p>
          <a:p>
            <a:pPr>
              <a:buFontTx/>
              <a:buChar char="•"/>
            </a:pPr>
            <a:r>
              <a:rPr lang="en-US" altLang="en-US" sz="2000" dirty="0"/>
              <a:t>Note how the sequence is important here and must use </a:t>
            </a:r>
            <a:r>
              <a:rPr lang="en-US" altLang="en-US" sz="2000" dirty="0">
                <a:latin typeface="Courier New" panose="02070309020205020404" pitchFamily="49" charset="0"/>
              </a:rPr>
              <a:t>else if</a:t>
            </a:r>
            <a:r>
              <a:rPr lang="en-US" altLang="en-US" sz="2000" dirty="0"/>
              <a:t> rather than just </a:t>
            </a:r>
            <a:r>
              <a:rPr lang="en-US" altLang="en-US" sz="2000" dirty="0">
                <a:latin typeface="Courier New" panose="02070309020205020404" pitchFamily="49" charset="0"/>
              </a:rPr>
              <a:t>if </a:t>
            </a:r>
            <a:r>
              <a:rPr lang="en-US" altLang="en-US" sz="2000" dirty="0"/>
              <a:t>(why?)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8C77F1D-F6D4-5A42-9A69-89C09013E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sz="3600" b="1">
                <a:latin typeface="Courier New" panose="02070309020205020404" pitchFamily="49" charset="0"/>
              </a:rPr>
              <a:t>if-else if-else if-…-else</a:t>
            </a:r>
            <a:r>
              <a:rPr lang="en-US" altLang="en-US" sz="3600"/>
              <a:t> </a:t>
            </a:r>
            <a:br>
              <a:rPr lang="en-US" altLang="en-US" sz="3600"/>
            </a:br>
            <a:r>
              <a:rPr lang="en-US" altLang="en-US" sz="3600"/>
              <a:t>Example 2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3FB3D38-D682-7146-8D60-DAC728361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1600200"/>
            <a:ext cx="8140700" cy="4114800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(</a:t>
            </a:r>
            <a:r>
              <a:rPr lang="en-US" altLang="en-US" sz="2000" dirty="0" err="1">
                <a:latin typeface="Courier New" panose="02070309020205020404" pitchFamily="49" charset="0"/>
              </a:rPr>
              <a:t>profRel</a:t>
            </a:r>
            <a:r>
              <a:rPr lang="en-US" altLang="en-US" sz="2000" dirty="0">
                <a:latin typeface="Courier New" panose="02070309020205020404" pitchFamily="49" charset="0"/>
              </a:rPr>
              <a:t> == "colleague")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	 greeting = "Thomas";	}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if (</a:t>
            </a:r>
            <a:r>
              <a:rPr lang="en-US" altLang="en-US" sz="2000" dirty="0" err="1">
                <a:latin typeface="Courier New" panose="02070309020205020404" pitchFamily="49" charset="0"/>
              </a:rPr>
              <a:t>profRel</a:t>
            </a:r>
            <a:r>
              <a:rPr lang="en-US" altLang="en-US" sz="2000" dirty="0">
                <a:latin typeface="Courier New" panose="02070309020205020404" pitchFamily="49" charset="0"/>
              </a:rPr>
              <a:t> == "friend")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	 greeting = "Tom";	}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if (</a:t>
            </a:r>
            <a:r>
              <a:rPr lang="en-US" altLang="en-US" sz="2000" dirty="0" err="1">
                <a:latin typeface="Courier New" panose="02070309020205020404" pitchFamily="49" charset="0"/>
              </a:rPr>
              <a:t>profRel</a:t>
            </a:r>
            <a:r>
              <a:rPr lang="en-US" altLang="en-US" sz="2000" dirty="0">
                <a:latin typeface="Courier New" panose="02070309020205020404" pitchFamily="49" charset="0"/>
              </a:rPr>
              <a:t> == "grad student")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  greeting = "TC";	}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if (</a:t>
            </a:r>
            <a:r>
              <a:rPr lang="en-US" altLang="en-US" sz="2000" dirty="0" err="1">
                <a:latin typeface="Courier New" panose="02070309020205020404" pitchFamily="49" charset="0"/>
              </a:rPr>
              <a:t>profRel</a:t>
            </a:r>
            <a:r>
              <a:rPr lang="en-US" altLang="en-US" sz="2000" dirty="0">
                <a:latin typeface="Courier New" panose="02070309020205020404" pitchFamily="49" charset="0"/>
              </a:rPr>
              <a:t> == "undergrad student")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  greeting = "professor";}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	 greeting = "Dr. Collins";}</a:t>
            </a:r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9E95EA8-2E7D-EB42-B0AC-5A4F43D27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"Flow of Control"?</a:t>
            </a:r>
            <a:endParaRPr lang="en-US" altLang="en-US" sz="40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F2AC88F-9B1E-B547-A552-730A1E154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648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0000"/>
              </a:spcBef>
              <a:buSzTx/>
              <a:buFontTx/>
              <a:buChar char="•"/>
            </a:pPr>
            <a:r>
              <a:rPr lang="en-US" altLang="en-US" sz="2400"/>
              <a:t>Flow of Control is the execution order of statements in a program</a:t>
            </a:r>
          </a:p>
          <a:p>
            <a:pPr>
              <a:lnSpc>
                <a:spcPct val="85000"/>
              </a:lnSpc>
              <a:spcBef>
                <a:spcPct val="10000"/>
              </a:spcBef>
              <a:buSzTx/>
              <a:buFontTx/>
              <a:buChar char="•"/>
            </a:pPr>
            <a:r>
              <a:rPr lang="en-US" altLang="en-US" sz="2400"/>
              <a:t>All programs can be written with three control flow elements:</a:t>
            </a:r>
          </a:p>
          <a:p>
            <a:pPr lvl="1">
              <a:lnSpc>
                <a:spcPct val="95000"/>
              </a:lnSpc>
              <a:spcBef>
                <a:spcPct val="10000"/>
              </a:spcBef>
              <a:buSzTx/>
              <a:buFontTx/>
              <a:buNone/>
            </a:pPr>
            <a:r>
              <a:rPr lang="en-US" altLang="en-US" sz="2000"/>
              <a:t>1.  </a:t>
            </a:r>
            <a:r>
              <a:rPr lang="en-US" altLang="en-US" sz="2000" b="1"/>
              <a:t>Sequence</a:t>
            </a:r>
            <a:r>
              <a:rPr lang="en-US" altLang="en-US" sz="2000"/>
              <a:t> - just go to the next statement</a:t>
            </a:r>
          </a:p>
          <a:p>
            <a:pPr lvl="1">
              <a:lnSpc>
                <a:spcPct val="95000"/>
              </a:lnSpc>
              <a:spcBef>
                <a:spcPct val="10000"/>
              </a:spcBef>
              <a:buSzTx/>
              <a:buFontTx/>
              <a:buNone/>
            </a:pPr>
            <a:r>
              <a:rPr lang="en-US" altLang="en-US" sz="2000"/>
              <a:t>2.  </a:t>
            </a:r>
            <a:r>
              <a:rPr lang="en-US" altLang="en-US" sz="2000" b="1"/>
              <a:t>Selection</a:t>
            </a:r>
            <a:r>
              <a:rPr lang="en-US" altLang="en-US" sz="2000"/>
              <a:t> -</a:t>
            </a:r>
          </a:p>
          <a:p>
            <a:pPr lvl="2">
              <a:lnSpc>
                <a:spcPct val="95000"/>
              </a:lnSpc>
              <a:spcBef>
                <a:spcPct val="10000"/>
              </a:spcBef>
              <a:buSzTx/>
              <a:buFontTx/>
              <a:buNone/>
            </a:pPr>
            <a:r>
              <a:rPr lang="en-US" altLang="en-US" sz="2000"/>
              <a:t>either go to the next statement</a:t>
            </a:r>
          </a:p>
          <a:p>
            <a:pPr lvl="2">
              <a:lnSpc>
                <a:spcPct val="95000"/>
              </a:lnSpc>
              <a:spcBef>
                <a:spcPct val="10000"/>
              </a:spcBef>
              <a:buSzTx/>
              <a:buFontTx/>
              <a:buNone/>
            </a:pPr>
            <a:r>
              <a:rPr lang="en-US" altLang="en-US" sz="2000"/>
              <a:t>or jump to some other statement</a:t>
            </a:r>
          </a:p>
          <a:p>
            <a:pPr lvl="1">
              <a:lnSpc>
                <a:spcPct val="95000"/>
              </a:lnSpc>
              <a:spcBef>
                <a:spcPct val="10000"/>
              </a:spcBef>
              <a:buSzTx/>
              <a:buFontTx/>
              <a:buNone/>
            </a:pPr>
            <a:r>
              <a:rPr lang="en-US" altLang="en-US" sz="2000"/>
              <a:t>3.  </a:t>
            </a:r>
            <a:r>
              <a:rPr lang="en-US" altLang="en-US" sz="2000" b="1"/>
              <a:t>Repetition</a:t>
            </a:r>
            <a:r>
              <a:rPr lang="en-US" altLang="en-US" sz="2000"/>
              <a:t> - a loop (repeat a block of code)</a:t>
            </a:r>
            <a:br>
              <a:rPr lang="en-US" altLang="en-US" sz="2000"/>
            </a:br>
            <a:r>
              <a:rPr lang="en-US" altLang="en-US" sz="2000"/>
              <a:t> at the end of the loop </a:t>
            </a:r>
          </a:p>
          <a:p>
            <a:pPr lvl="2">
              <a:lnSpc>
                <a:spcPct val="95000"/>
              </a:lnSpc>
              <a:spcBef>
                <a:spcPct val="10000"/>
              </a:spcBef>
              <a:buSzTx/>
              <a:buFontTx/>
              <a:buNone/>
            </a:pPr>
            <a:r>
              <a:rPr lang="en-US" altLang="en-US" sz="2000"/>
              <a:t>either go back and repeat the block of code</a:t>
            </a:r>
          </a:p>
          <a:p>
            <a:pPr lvl="2">
              <a:lnSpc>
                <a:spcPct val="95000"/>
              </a:lnSpc>
              <a:spcBef>
                <a:spcPct val="10000"/>
              </a:spcBef>
              <a:buSzTx/>
              <a:buFontTx/>
              <a:buNone/>
            </a:pPr>
            <a:r>
              <a:rPr lang="en-US" altLang="en-US" sz="2000"/>
              <a:t>or continue with the next statement after the block </a:t>
            </a:r>
          </a:p>
          <a:p>
            <a:pPr>
              <a:lnSpc>
                <a:spcPct val="85000"/>
              </a:lnSpc>
              <a:spcBef>
                <a:spcPct val="10000"/>
              </a:spcBef>
              <a:buSzTx/>
              <a:buFontTx/>
              <a:buChar char="•"/>
            </a:pPr>
            <a:r>
              <a:rPr lang="en-US" altLang="en-US" sz="2400"/>
              <a:t>Selection and Repetition are called </a:t>
            </a:r>
            <a:r>
              <a:rPr lang="en-US" altLang="en-US" sz="2400" i="1"/>
              <a:t>Branching</a:t>
            </a:r>
            <a:r>
              <a:rPr lang="en-US" altLang="en-US" sz="2400"/>
              <a:t> since these are branch points in the flow of control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317C687-5C4A-9848-A9D0-06621FF08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sz="4000"/>
              <a:t>Better: use</a:t>
            </a:r>
            <a:r>
              <a:rPr lang="en-US" altLang="en-US" sz="4000" b="1">
                <a:latin typeface="Courier New" panose="02070309020205020404" pitchFamily="49" charset="0"/>
              </a:rPr>
              <a:t> switch</a:t>
            </a:r>
            <a:r>
              <a:rPr lang="en-US" altLang="en-US" sz="4000"/>
              <a:t> for single-variable </a:t>
            </a:r>
            <a:r>
              <a:rPr lang="en-US" altLang="en-US" sz="4000" b="1">
                <a:latin typeface="Courier New" panose="02070309020205020404" pitchFamily="49" charset="0"/>
              </a:rPr>
              <a:t>if</a:t>
            </a:r>
            <a:r>
              <a:rPr lang="en-US" altLang="en-US" sz="4000"/>
              <a:t>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EB1F580-4F05-9447-A403-1EC355240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73188"/>
            <a:ext cx="8032750" cy="4725987"/>
          </a:xfrm>
        </p:spPr>
        <p:txBody>
          <a:bodyPr/>
          <a:lstStyle/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switch(profRel) {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case "colleague" :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		 greeting = "Thomas";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break;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case "friend" :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		 greeting = "Tom";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break;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case "grad student" :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		 greeting = "TC";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break;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case "undergrad student" :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		 greeting = "professor";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break;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default : 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 greeting = "Dr. Collins";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break; </a:t>
            </a:r>
          </a:p>
          <a:p>
            <a:pPr>
              <a:lnSpc>
                <a:spcPct val="70000"/>
              </a:lnSpc>
              <a:spcBef>
                <a:spcPct val="30000"/>
              </a:spcBef>
              <a:buFont typeface="Monotype Sorts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3">
            <a:extLst>
              <a:ext uri="{FF2B5EF4-FFF2-40B4-BE49-F238E27FC236}">
                <a16:creationId xmlns:a16="http://schemas.microsoft.com/office/drawing/2014/main" id="{020D1F57-EFD4-814F-ABB3-D19F6293C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513" y="87313"/>
            <a:ext cx="8091487" cy="1143000"/>
          </a:xfrm>
        </p:spPr>
        <p:txBody>
          <a:bodyPr/>
          <a:lstStyle/>
          <a:p>
            <a:pPr>
              <a:lnSpc>
                <a:spcPts val="4475"/>
              </a:lnSpc>
            </a:pPr>
            <a:r>
              <a:rPr lang="en-US" altLang="en-US" sz="4000"/>
              <a:t>Use </a:t>
            </a:r>
            <a:r>
              <a:rPr lang="en-US" altLang="en-US" sz="4000" b="1">
                <a:latin typeface="Courier New" panose="02070309020205020404" pitchFamily="49" charset="0"/>
              </a:rPr>
              <a:t>switch</a:t>
            </a:r>
            <a:r>
              <a:rPr lang="en-US" altLang="en-US" sz="4000"/>
              <a:t> when there are many possible matches, possibly combined</a:t>
            </a:r>
          </a:p>
        </p:txBody>
      </p:sp>
      <p:sp>
        <p:nvSpPr>
          <p:cNvPr id="41987" name="Content Placeholder 4">
            <a:extLst>
              <a:ext uri="{FF2B5EF4-FFF2-40B4-BE49-F238E27FC236}">
                <a16:creationId xmlns:a16="http://schemas.microsoft.com/office/drawing/2014/main" id="{8E849AF4-4732-5D4C-B05C-B5CE32F78D3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609600" y="1392238"/>
            <a:ext cx="3810000" cy="4395787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1200" dirty="0"/>
              <a:t>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year = 2019;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 year % 12)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  0: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'Monkey';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break;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  1: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'Rooster';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break;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  2: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'Dog';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break;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  3: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'Boar';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break;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  4: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'Rat';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break;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  5: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'Ox';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break;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/>
              <a:t>       </a:t>
            </a:r>
          </a:p>
        </p:txBody>
      </p:sp>
      <p:sp>
        <p:nvSpPr>
          <p:cNvPr id="41988" name="Content Placeholder 5">
            <a:extLst>
              <a:ext uri="{FF2B5EF4-FFF2-40B4-BE49-F238E27FC236}">
                <a16:creationId xmlns:a16="http://schemas.microsoft.com/office/drawing/2014/main" id="{47B64E08-0E53-DD41-8A1C-0AB763B9C7B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050792" y="1330580"/>
            <a:ext cx="4910328" cy="4585588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case  6: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'Tiger';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break;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  7: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'Rabbit';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break;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  8: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='Dragon';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break;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  9: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'Snake';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break;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 10: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'Horse';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break;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case 11: 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'Lamb';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  break;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`Year  ${year} is a  ${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yearname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D567E8DE-984F-3841-AFB8-EBFA282F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225" y="5994400"/>
            <a:ext cx="1417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 pitchFamily="2" charset="2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 pitchFamily="2" charset="2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1600">
                <a:solidFill>
                  <a:srgbClr val="FF0000"/>
                </a:solidFill>
              </a:rPr>
              <a:t>Do exercise #6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32F1069D-3997-EA46-BCE1-A92AFEC5F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Flow Control Statements</a:t>
            </a:r>
            <a:endParaRPr lang="en-US" altLang="en-US" sz="3200"/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0DF43153-B5BF-0948-8A23-6DB5D7F491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8825" y="1403350"/>
            <a:ext cx="3733800" cy="4564063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b="1" u="sng"/>
              <a:t>Sequential:</a:t>
            </a:r>
            <a:endParaRPr lang="en-US" altLang="en-US" sz="2400" b="1"/>
          </a:p>
          <a:p>
            <a:pPr>
              <a:buFontTx/>
              <a:buChar char="•"/>
            </a:pPr>
            <a:r>
              <a:rPr lang="en-US" altLang="en-US" sz="2400"/>
              <a:t>the default</a:t>
            </a:r>
          </a:p>
          <a:p>
            <a:pPr>
              <a:buFontTx/>
              <a:buChar char="•"/>
            </a:pPr>
            <a:r>
              <a:rPr lang="en-US" altLang="en-US" sz="2400"/>
              <a:t>JS automatically executes the next instruction unless you use a </a:t>
            </a:r>
            <a:r>
              <a:rPr lang="en-US" altLang="en-US" sz="2400" i="1"/>
              <a:t>branching</a:t>
            </a:r>
            <a:r>
              <a:rPr lang="en-US" altLang="en-US" sz="2400"/>
              <a:t> statemen</a:t>
            </a:r>
          </a:p>
          <a:p>
            <a:pPr>
              <a:buFontTx/>
              <a:buChar char="•"/>
            </a:pPr>
            <a:r>
              <a:rPr lang="en-US" altLang="en-US" sz="2400" b="1" u="sng"/>
              <a:t>Conditional:</a:t>
            </a:r>
            <a:endParaRPr lang="en-US" altLang="en-US" sz="2400" b="1"/>
          </a:p>
          <a:p>
            <a:pPr lvl="1">
              <a:buFontTx/>
              <a:buChar char="•"/>
            </a:pPr>
            <a:r>
              <a:rPr lang="en-US" altLang="en-US" sz="2000"/>
              <a:t>Changes the sequential flow based on a </a:t>
            </a:r>
            <a:r>
              <a:rPr lang="en-US" altLang="en-US" sz="2000" i="1"/>
              <a:t>conditional</a:t>
            </a:r>
            <a:r>
              <a:rPr lang="en-US" altLang="en-US" sz="2000"/>
              <a:t> </a:t>
            </a:r>
            <a:endParaRPr lang="en-US" altLang="en-US" sz="1600"/>
          </a:p>
          <a:p>
            <a:pPr lvl="2">
              <a:buFontTx/>
              <a:buChar char="•"/>
            </a:pPr>
            <a:r>
              <a:rPr lang="en-US" altLang="en-US" sz="1600"/>
              <a:t>A conditional is an expression that evaluates to a Boolean value – true/false</a:t>
            </a:r>
          </a:p>
        </p:txBody>
      </p:sp>
      <p:sp>
        <p:nvSpPr>
          <p:cNvPr id="7172" name="Rectangle 1028">
            <a:extLst>
              <a:ext uri="{FF2B5EF4-FFF2-40B4-BE49-F238E27FC236}">
                <a16:creationId xmlns:a16="http://schemas.microsoft.com/office/drawing/2014/main" id="{E30A10DB-C409-A849-B5CC-9CC270DE95D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21225" y="1447800"/>
            <a:ext cx="3810000" cy="448151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u="sng"/>
              <a:t>Branching: Selection</a:t>
            </a:r>
          </a:p>
          <a:p>
            <a:pPr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if</a:t>
            </a:r>
          </a:p>
          <a:p>
            <a:pPr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Else if</a:t>
            </a:r>
          </a:p>
          <a:p>
            <a:pPr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else if else if- … - else</a:t>
            </a:r>
          </a:p>
          <a:p>
            <a:pPr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switch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u="sng"/>
              <a:t>Branching: Repetition</a:t>
            </a:r>
            <a:endParaRPr lang="en-US" altLang="en-US" sz="2400" b="1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while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for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for/in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for/of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do/while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71F7211-067C-F24B-913D-7D5E9A1E5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Type </a:t>
            </a:r>
            <a:r>
              <a:rPr lang="en-US" altLang="en-US" b="1">
                <a:latin typeface="Courier New" panose="02070309020205020404" pitchFamily="49" charset="0"/>
              </a:rPr>
              <a:t>Boolean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2E1402A-63E0-8A48-B643-495FB95FB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33500"/>
            <a:ext cx="7772400" cy="3124200"/>
          </a:xfrm>
        </p:spPr>
        <p:txBody>
          <a:bodyPr/>
          <a:lstStyle/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/>
              <a:t>A primitive type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/>
              <a:t>Can use in expressions, values, constants, and variables just as with any other primitive type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/>
              <a:t>Only two values: </a:t>
            </a:r>
            <a:r>
              <a:rPr lang="en-US" altLang="en-US" sz="2400" b="1">
                <a:latin typeface="Courier New" panose="02070309020205020404" pitchFamily="49" charset="0"/>
              </a:rPr>
              <a:t>true</a:t>
            </a:r>
            <a:r>
              <a:rPr lang="en-US" altLang="en-US" sz="2400"/>
              <a:t> and </a:t>
            </a:r>
            <a:r>
              <a:rPr lang="en-US" altLang="en-US" sz="2400" b="1">
                <a:latin typeface="Courier New" panose="02070309020205020404" pitchFamily="49" charset="0"/>
              </a:rPr>
              <a:t>false</a:t>
            </a:r>
          </a:p>
          <a:p>
            <a:pPr lvl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000"/>
              <a:t>Note these are not in quotes</a:t>
            </a: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/>
              <a:t>Every expression is </a:t>
            </a:r>
            <a:r>
              <a:rPr lang="en-US" altLang="en-US" sz="2400">
                <a:latin typeface="Courier New" panose="02070309020205020404" pitchFamily="49" charset="0"/>
              </a:rPr>
              <a:t>Boolean</a:t>
            </a:r>
            <a:r>
              <a:rPr lang="en-US" altLang="en-US" sz="2400"/>
              <a:t> in some way</a:t>
            </a:r>
          </a:p>
          <a:p>
            <a:pPr lvl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000">
                <a:latin typeface="Courier New" panose="02070309020205020404" pitchFamily="49" charset="0"/>
              </a:rPr>
              <a:t>0, 0.0, '0', ''</a:t>
            </a:r>
            <a:r>
              <a:rPr lang="en-US" altLang="en-US" sz="2000"/>
              <a:t> are all </a:t>
            </a:r>
            <a:r>
              <a:rPr lang="en-US" altLang="en-US" sz="2000" b="1">
                <a:latin typeface="Courier New" panose="02070309020205020404" pitchFamily="49" charset="0"/>
              </a:rPr>
              <a:t>false</a:t>
            </a:r>
          </a:p>
          <a:p>
            <a:pPr lvl="1">
              <a:lnSpc>
                <a:spcPct val="80000"/>
              </a:lnSpc>
              <a:buSzTx/>
              <a:buFontTx/>
              <a:buChar char="•"/>
            </a:pPr>
            <a:r>
              <a:rPr lang="en-US" altLang="en-US" sz="2000"/>
              <a:t>Anything other than the above is </a:t>
            </a:r>
            <a:r>
              <a:rPr lang="en-US" altLang="en-US" sz="2000" b="1">
                <a:latin typeface="Courier New" panose="02070309020205020404" pitchFamily="49" charset="0"/>
              </a:rPr>
              <a:t>true</a:t>
            </a:r>
          </a:p>
          <a:p>
            <a:pPr>
              <a:lnSpc>
                <a:spcPct val="80000"/>
              </a:lnSpc>
              <a:buSzTx/>
              <a:buFontTx/>
              <a:buChar char="•"/>
            </a:pPr>
            <a:r>
              <a:rPr lang="en-US" altLang="en-US" sz="2400"/>
              <a:t>Comparison operators always evaluate to a </a:t>
            </a:r>
            <a:r>
              <a:rPr lang="en-US" altLang="en-US" sz="2400">
                <a:latin typeface="Courier New" panose="02070309020205020404" pitchFamily="49" charset="0"/>
              </a:rPr>
              <a:t>Boolean</a:t>
            </a:r>
            <a:r>
              <a:rPr lang="en-US" altLang="en-US" sz="2400"/>
              <a:t> 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CA17208D-F0FA-1E43-949D-4E3AC3E3D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5800"/>
            <a:ext cx="7772400" cy="1139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Font typeface="Monotype Sorts" pitchFamily="2" charset="2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 pitchFamily="2" charset="2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000">
                <a:latin typeface="Courier New" panose="02070309020205020404" pitchFamily="49" charset="0"/>
              </a:rPr>
              <a:t> is_desired_grade = (grade == 'A');</a:t>
            </a:r>
          </a:p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000">
                <a:latin typeface="Courier New" panose="02070309020205020404" pitchFamily="49" charset="0"/>
              </a:rPr>
              <a:t> is_drinking_age = (age &gt;= 21);</a:t>
            </a:r>
          </a:p>
          <a:p>
            <a:pPr>
              <a:buClr>
                <a:schemeClr val="tx1"/>
              </a:buClr>
              <a:buSzPct val="75000"/>
              <a:buFont typeface="Monotype Sorts" pitchFamily="2" charset="2"/>
              <a:buNone/>
            </a:pPr>
            <a:r>
              <a:rPr kumimoji="0" lang="en-US" altLang="en-US" sz="2000">
                <a:latin typeface="Courier New" panose="02070309020205020404" pitchFamily="49" charset="0"/>
              </a:rPr>
              <a:t> not_graduating = (year != 'senior');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C44DF0F-7575-A44C-B020-6BE703A32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Boolean Expressions: Conditionals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21E62D0-4DB8-0948-917A-BE353CD334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625975"/>
          </a:xfrm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sz="2000"/>
              <a:t>Boolean expressions can be thought of as </a:t>
            </a:r>
            <a:r>
              <a:rPr lang="en-US" altLang="en-US" sz="2000" u="sng"/>
              <a:t>test conditions </a:t>
            </a:r>
            <a:r>
              <a:rPr lang="en-US" altLang="en-US" sz="2000"/>
              <a:t>that are either true or false</a:t>
            </a:r>
          </a:p>
          <a:p>
            <a:pPr>
              <a:buSzTx/>
              <a:buFontTx/>
              <a:buChar char="•"/>
            </a:pPr>
            <a:r>
              <a:rPr lang="en-US" altLang="en-US" sz="2000"/>
              <a:t>Often two values (numbers, strings) are compared, return value is a Boolean (i.e.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000"/>
              <a:t> or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000"/>
              <a:t>)</a:t>
            </a:r>
          </a:p>
          <a:p>
            <a:pPr>
              <a:buSzTx/>
              <a:buFontTx/>
              <a:buChar char="•"/>
            </a:pPr>
            <a:r>
              <a:rPr lang="en-US" altLang="en-US" sz="2000"/>
              <a:t>For example:</a:t>
            </a:r>
            <a:br>
              <a:rPr lang="en-US" altLang="en-US" sz="2000"/>
            </a:br>
            <a:r>
              <a:rPr lang="en-US" altLang="en-US" sz="2000"/>
              <a:t>Is A greater than B?, Is A equal to B?, Is A less than or equal to B?</a:t>
            </a:r>
          </a:p>
          <a:p>
            <a:pPr>
              <a:buSzTx/>
              <a:buFontTx/>
              <a:buChar char="•"/>
            </a:pPr>
            <a:r>
              <a:rPr lang="en-US" altLang="en-US" sz="2000" i="1" u="sng"/>
              <a:t>Comparison operators</a:t>
            </a:r>
            <a:r>
              <a:rPr lang="en-US" altLang="en-US" sz="2000"/>
              <a:t> are used for Boolean expressions</a:t>
            </a:r>
            <a:br>
              <a:rPr lang="en-US" altLang="en-US" sz="2000"/>
            </a:br>
            <a:r>
              <a:rPr lang="en-US" altLang="en-US" sz="2000">
                <a:latin typeface="Courier New" panose="02070309020205020404" pitchFamily="49" charset="0"/>
              </a:rPr>
              <a:t>(&lt;, &gt;, &lt;=, &gt;=, ==, ===, !=. !==, …)</a:t>
            </a:r>
          </a:p>
          <a:p>
            <a:pPr>
              <a:buSzTx/>
              <a:buFontTx/>
              <a:buChar char="•"/>
            </a:pPr>
            <a:r>
              <a:rPr lang="en-US" altLang="en-US" sz="2000"/>
              <a:t>A and B can be any data type, but they generally are a "compatible" data type</a:t>
            </a:r>
          </a:p>
          <a:p>
            <a:pPr lvl="1">
              <a:buSzTx/>
              <a:buFontTx/>
              <a:buChar char="•"/>
            </a:pPr>
            <a:r>
              <a:rPr lang="en-US" altLang="en-US" sz="1800"/>
              <a:t>Comparing non-compatible types is legal but may have unexpected results. </a:t>
            </a: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73D5DF0-0468-374B-BF58-6E881E983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Basic JS Comparison Operators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D5D04-2041-134C-BD2B-A000F22AB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300731"/>
              </p:ext>
            </p:extLst>
          </p:nvPr>
        </p:nvGraphicFramePr>
        <p:xfrm>
          <a:off x="817563" y="1527175"/>
          <a:ext cx="7478712" cy="4183066"/>
        </p:xfrm>
        <a:graphic>
          <a:graphicData uri="http://schemas.openxmlformats.org/drawingml/2006/table">
            <a:tbl>
              <a:tblPr/>
              <a:tblGrid>
                <a:gridCol w="1265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6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Math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Notation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JS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Notation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JS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Examples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=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equal to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==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balance == 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answer == 'y'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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not equal to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!=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4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income != tax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answer != 'y'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&gt;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greater than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&gt;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income &gt; outgo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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greater than or equal to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&gt;=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4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points &gt;= 60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&lt; </a:t>
                      </a:r>
                      <a:endParaRPr kumimoji="0" lang="en-US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less than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 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pressure &lt; max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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less than or equal to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8D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&lt;=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4EB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buFont typeface="Monotype Sorts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7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60000"/>
                        <a:buFont typeface="Monotype Sorts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income &lt;= outgo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D78DAC9-C75B-EC4F-B5FC-21A5E5DFA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/>
              <a:t>"Identical" Comparison Operators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D20C811-5A80-5946-8494-75C41D200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09700"/>
            <a:ext cx="7772400" cy="4495800"/>
          </a:xfrm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dirty="0"/>
              <a:t>Sometimes you really want to be sure two values are exactly the same value and type</a:t>
            </a:r>
          </a:p>
          <a:p>
            <a:pPr lvl="1">
              <a:buSzTx/>
              <a:buFontTx/>
              <a:buChar char="•"/>
            </a:pPr>
            <a:r>
              <a:rPr lang="en-US" altLang="en-US" dirty="0"/>
              <a:t>Is '0' equal to 0? </a:t>
            </a:r>
          </a:p>
          <a:p>
            <a:pPr>
              <a:buSzTx/>
              <a:buFontTx/>
              <a:buChar char="•"/>
            </a:pPr>
            <a:r>
              <a:rPr lang="en-US" altLang="en-US" dirty="0"/>
              <a:t>Use the '===' and '!==' to test equality and non-equality for both value and type</a:t>
            </a:r>
          </a:p>
          <a:p>
            <a:pPr lvl="1">
              <a:buSzTx/>
              <a:buFontTx/>
              <a:buChar char="•"/>
            </a:pPr>
            <a:r>
              <a:rPr lang="en-US" altLang="en-US" dirty="0">
                <a:latin typeface="Courier New" panose="02070309020205020404" pitchFamily="49" charset="0"/>
              </a:rPr>
              <a:t>'0' == 0 </a:t>
            </a:r>
            <a:r>
              <a:rPr lang="en-US" altLang="en-US" dirty="0"/>
              <a:t>returns </a:t>
            </a:r>
            <a:r>
              <a:rPr lang="en-US" altLang="en-US" dirty="0">
                <a:latin typeface="Courier New" panose="02070309020205020404" pitchFamily="49" charset="0"/>
              </a:rPr>
              <a:t>true</a:t>
            </a:r>
          </a:p>
          <a:p>
            <a:pPr lvl="1">
              <a:buSzTx/>
              <a:buFontTx/>
              <a:buChar char="•"/>
            </a:pPr>
            <a:r>
              <a:rPr lang="en-US" altLang="en-US" dirty="0">
                <a:latin typeface="Courier New" panose="02070309020205020404" pitchFamily="49" charset="0"/>
              </a:rPr>
              <a:t>'0' === 0 </a:t>
            </a:r>
            <a:r>
              <a:rPr lang="en-US" altLang="en-US" dirty="0"/>
              <a:t>returns </a:t>
            </a:r>
            <a:r>
              <a:rPr lang="en-US" altLang="en-US" dirty="0">
                <a:latin typeface="Courier New" panose="02070309020205020404" pitchFamily="49" charset="0"/>
              </a:rPr>
              <a:t>false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676FF65-4A57-6D46-9837-4ABD7C3D4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Compound Boolean Expressions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52B0784-506F-584B-846F-90B61C5A3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SzTx/>
              <a:buFontTx/>
              <a:buChar char="•"/>
            </a:pPr>
            <a:r>
              <a:rPr lang="en-US" altLang="en-US" sz="2200" dirty="0"/>
              <a:t>Use </a:t>
            </a:r>
            <a:r>
              <a:rPr lang="en-US" altLang="en-US" sz="2200" dirty="0">
                <a:latin typeface="Courier New" panose="02070309020205020404" pitchFamily="49" charset="0"/>
              </a:rPr>
              <a:t>&amp;&amp;</a:t>
            </a:r>
            <a:r>
              <a:rPr lang="en-US" altLang="en-US" sz="2200" dirty="0"/>
              <a:t> to AND (intersect) two or more conditions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Tx/>
              <a:buFontTx/>
              <a:buChar char="•"/>
            </a:pPr>
            <a:r>
              <a:rPr lang="en-US" altLang="en-US" sz="2200" dirty="0"/>
              <a:t>Use </a:t>
            </a:r>
            <a:r>
              <a:rPr lang="en-US" altLang="en-US" sz="2200" dirty="0">
                <a:latin typeface="Courier New" panose="02070309020205020404" pitchFamily="49" charset="0"/>
              </a:rPr>
              <a:t>||</a:t>
            </a:r>
            <a:r>
              <a:rPr lang="en-US" altLang="en-US" sz="2200" dirty="0"/>
              <a:t> to OR (union) two or more conditions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Tx/>
              <a:buFontTx/>
              <a:buChar char="•"/>
            </a:pPr>
            <a:endParaRPr lang="en-US" altLang="en-US" sz="2200" dirty="0"/>
          </a:p>
          <a:p>
            <a:pPr>
              <a:lnSpc>
                <a:spcPct val="90000"/>
              </a:lnSpc>
              <a:spcBef>
                <a:spcPct val="10000"/>
              </a:spcBef>
              <a:buSzTx/>
              <a:buFontTx/>
              <a:buChar char="•"/>
            </a:pPr>
            <a:r>
              <a:rPr lang="en-US" altLang="en-US" sz="2200" dirty="0"/>
              <a:t>For example, write a test to see if B is either 0 or between the values of A and C 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(B == 0) || (A &lt;= B &amp;&amp; B &lt; C)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Tx/>
              <a:buFontTx/>
              <a:buChar char="•"/>
            </a:pPr>
            <a:endParaRPr lang="en-US" altLang="en-US" sz="2200" dirty="0"/>
          </a:p>
          <a:p>
            <a:pPr>
              <a:lnSpc>
                <a:spcPct val="90000"/>
              </a:lnSpc>
              <a:spcBef>
                <a:spcPct val="10000"/>
              </a:spcBef>
              <a:buSzTx/>
              <a:buFontTx/>
              <a:buChar char="•"/>
            </a:pPr>
            <a:r>
              <a:rPr lang="en-US" altLang="en-US" sz="2200" dirty="0"/>
              <a:t>In this example the parentheses are not required but are added for clarity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SzTx/>
              <a:buFontTx/>
              <a:buChar char="•"/>
            </a:pPr>
            <a:r>
              <a:rPr lang="en-US" altLang="en-US" sz="2000" dirty="0"/>
              <a:t>Subject to Precedence rules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Tx/>
              <a:buFontTx/>
              <a:buChar char="•"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Tx/>
              <a:buFontTx/>
              <a:buChar char="•"/>
            </a:pPr>
            <a:r>
              <a:rPr lang="en-US" altLang="en-US" sz="2400" dirty="0">
                <a:latin typeface="Courier New" panose="02070309020205020404" pitchFamily="49" charset="0"/>
              </a:rPr>
              <a:t>&amp;</a:t>
            </a:r>
            <a:r>
              <a:rPr lang="en-US" altLang="en-US" sz="2400" dirty="0"/>
              <a:t>,</a:t>
            </a:r>
            <a:r>
              <a:rPr lang="en-US" altLang="en-US" sz="2400" dirty="0">
                <a:latin typeface="Courier New" panose="02070309020205020404" pitchFamily="49" charset="0"/>
              </a:rPr>
              <a:t>|</a:t>
            </a:r>
            <a:r>
              <a:rPr lang="en-US" altLang="en-US" sz="2400" dirty="0"/>
              <a:t> are “bitwise” AND/OR and are rarely used but sometimes useful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17CAA820-1A8B-7346-A176-B5FCC0041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288" y="177800"/>
            <a:ext cx="8578850" cy="887413"/>
          </a:xfrm>
        </p:spPr>
        <p:txBody>
          <a:bodyPr/>
          <a:lstStyle/>
          <a:p>
            <a:r>
              <a:rPr lang="en-US" altLang="en-US" sz="3600"/>
              <a:t>Precedence Rules for Common  Operators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BB87D4-5820-7F4F-BC76-DAF20B983FBD}"/>
              </a:ext>
            </a:extLst>
          </p:cNvPr>
          <p:cNvGraphicFramePr>
            <a:graphicFrameLocks noGrp="1"/>
          </p:cNvGraphicFramePr>
          <p:nvPr/>
        </p:nvGraphicFramePr>
        <p:xfrm>
          <a:off x="687388" y="1417638"/>
          <a:ext cx="7610475" cy="4454561"/>
        </p:xfrm>
        <a:graphic>
          <a:graphicData uri="http://schemas.openxmlformats.org/drawingml/2006/table">
            <a:tbl>
              <a:tblPr/>
              <a:tblGrid>
                <a:gridCol w="3358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191">
                <a:tc rowSpan="2"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. []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left-to-right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9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new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right-to-left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968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()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left-to-right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46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++ --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not applicable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968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! ~ - (negation) + (unary plus) </a:t>
                      </a:r>
                      <a:r>
                        <a:rPr lang="en-US" sz="1200" dirty="0" err="1">
                          <a:effectLst/>
                        </a:rPr>
                        <a:t>typeof</a:t>
                      </a:r>
                      <a:r>
                        <a:rPr lang="en-US" sz="1200" dirty="0">
                          <a:effectLst/>
                        </a:rPr>
                        <a:t> void delete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right-to-left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968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* / %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left-to-right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96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+ -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left-to-right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96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7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&lt;&lt; &gt;&gt; &gt;&gt;&gt;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left-to-right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96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&gt; &gt;=&lt; &lt;=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left-to-right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96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9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== != === !==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left-to-right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96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10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&amp;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left-to-right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96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11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^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left-to-right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96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12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|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left-to-right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96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13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&amp;&amp;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left-to-right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96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14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||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left-to-right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596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15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?: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right-to-left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596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16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= += -= *= /= %=&amp;= |= ^= &lt;&lt;= &gt;&gt;= &gt;&gt;&gt;=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right-to-left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596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17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,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left-to-right</a:t>
                      </a:r>
                    </a:p>
                  </a:txBody>
                  <a:tcPr marL="26550" marR="26550" marT="26545" marB="265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9536" name="Rectangle 3">
            <a:extLst>
              <a:ext uri="{FF2B5EF4-FFF2-40B4-BE49-F238E27FC236}">
                <a16:creationId xmlns:a16="http://schemas.microsoft.com/office/drawing/2014/main" id="{C794486B-F29F-1748-A62E-DD591FE13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225" y="5994400"/>
            <a:ext cx="1754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Font typeface="Monotype Sorts" pitchFamily="2" charset="2"/>
              <a:buChar char="r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Monotype Sorts" pitchFamily="2" charset="2"/>
              <a:buChar char="m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0000"/>
              <a:buFont typeface="Monotype Sorts" pitchFamily="2" charset="2"/>
              <a:buChar char="r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kumimoji="0" lang="en-US" altLang="en-US" sz="1600">
                <a:solidFill>
                  <a:srgbClr val="FF0000"/>
                </a:solidFill>
              </a:rPr>
              <a:t>Do exercises #1,#2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FFFFF"/>
      </a:accent3>
      <a:accent4>
        <a:srgbClr val="000000"/>
      </a:accent4>
      <a:accent5>
        <a:srgbClr val="CDDBB9"/>
      </a:accent5>
      <a:accent6>
        <a:srgbClr val="3086A5"/>
      </a:accent6>
      <a:hlink>
        <a:srgbClr val="9191E1"/>
      </a:hlink>
      <a:folHlink>
        <a:srgbClr val="CC9864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9191E1"/>
        </a:hlink>
        <a:folHlink>
          <a:srgbClr val="CC98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9191E1"/>
        </a:hlink>
        <a:folHlink>
          <a:srgbClr val="CC98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66"/>
        </a:dk1>
        <a:lt1>
          <a:srgbClr val="FDEDFD"/>
        </a:lt1>
        <a:dk2>
          <a:srgbClr val="221304"/>
        </a:dk2>
        <a:lt2>
          <a:srgbClr val="F3D9F3"/>
        </a:lt2>
        <a:accent1>
          <a:srgbClr val="A1BD69"/>
        </a:accent1>
        <a:accent2>
          <a:srgbClr val="3694B6"/>
        </a:accent2>
        <a:accent3>
          <a:srgbClr val="FEF4FE"/>
        </a:accent3>
        <a:accent4>
          <a:srgbClr val="000056"/>
        </a:accent4>
        <a:accent5>
          <a:srgbClr val="CDDBB9"/>
        </a:accent5>
        <a:accent6>
          <a:srgbClr val="3086A5"/>
        </a:accent6>
        <a:hlink>
          <a:srgbClr val="9191E1"/>
        </a:hlink>
        <a:folHlink>
          <a:srgbClr val="CC98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EBF6FD"/>
        </a:lt1>
        <a:dk2>
          <a:srgbClr val="221304"/>
        </a:dk2>
        <a:lt2>
          <a:srgbClr val="CCECFF"/>
        </a:lt2>
        <a:accent1>
          <a:srgbClr val="A1BD69"/>
        </a:accent1>
        <a:accent2>
          <a:srgbClr val="3694B6"/>
        </a:accent2>
        <a:accent3>
          <a:srgbClr val="F3FAFE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9191E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7439</TotalTime>
  <Pages>14</Pages>
  <Words>2200</Words>
  <Application>Microsoft Macintosh PowerPoint</Application>
  <PresentationFormat>On-screen Show (4:3)</PresentationFormat>
  <Paragraphs>354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Monotype Sorts</vt:lpstr>
      <vt:lpstr>Times New Roman</vt:lpstr>
      <vt:lpstr>Default Design</vt:lpstr>
      <vt:lpstr>ITM 352  Flow-Control: if and switch </vt:lpstr>
      <vt:lpstr>What is "Flow of Control"?</vt:lpstr>
      <vt:lpstr>Flow Control Statements</vt:lpstr>
      <vt:lpstr>The Type Boolean</vt:lpstr>
      <vt:lpstr>Boolean Expressions: Conditionals</vt:lpstr>
      <vt:lpstr>Basic JS Comparison Operators </vt:lpstr>
      <vt:lpstr>"Identical" Comparison Operators</vt:lpstr>
      <vt:lpstr>Compound Boolean Expressions</vt:lpstr>
      <vt:lpstr>Precedence Rules for Common  Operators</vt:lpstr>
      <vt:lpstr>if statement</vt:lpstr>
      <vt:lpstr>if Example</vt:lpstr>
      <vt:lpstr>JS Statement Blocks: Multiple Statements</vt:lpstr>
      <vt:lpstr>Gotchas - 1</vt:lpstr>
      <vt:lpstr>Gotchas - 2</vt:lpstr>
      <vt:lpstr>Two-way Selection: if-else</vt:lpstr>
      <vt:lpstr>if-else Examples</vt:lpstr>
      <vt:lpstr>Multibranch selection: else-if else-if … else</vt:lpstr>
      <vt:lpstr>if-else if-else if-…-else Example</vt:lpstr>
      <vt:lpstr>if-else if-else if-…-else  Example 2</vt:lpstr>
      <vt:lpstr>Better: use switch for single-variable if </vt:lpstr>
      <vt:lpstr>Use switch when there are many possible matches, possibly combined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ITM352</dc:title>
  <dc:subject/>
  <dc:creator>Port, Kazman</dc:creator>
  <cp:keywords/>
  <dc:description/>
  <cp:lastModifiedBy>Microsoft Office User</cp:lastModifiedBy>
  <cp:revision>182</cp:revision>
  <cp:lastPrinted>1999-09-08T22:27:28Z</cp:lastPrinted>
  <dcterms:created xsi:type="dcterms:W3CDTF">1998-08-25T18:47:21Z</dcterms:created>
  <dcterms:modified xsi:type="dcterms:W3CDTF">2020-09-22T23:52:27Z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cs1007@columbia.edu</vt:lpwstr>
  </property>
  <property fmtid="{D5CDD505-2E9C-101B-9397-08002B2CF9AE}" pid="8" name="HomePage">
    <vt:lpwstr>www.columbia.edu/~cs1007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C:\WINDOWS\Desktop\1007_f99\Lectures_delivered</vt:lpwstr>
  </property>
</Properties>
</file>