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587" r:id="rId2"/>
    <p:sldId id="588" r:id="rId3"/>
    <p:sldId id="589" r:id="rId4"/>
    <p:sldId id="590" r:id="rId5"/>
    <p:sldId id="591" r:id="rId6"/>
    <p:sldId id="592" r:id="rId7"/>
    <p:sldId id="593" r:id="rId8"/>
    <p:sldId id="594" r:id="rId9"/>
    <p:sldId id="597" r:id="rId10"/>
    <p:sldId id="596" r:id="rId11"/>
    <p:sldId id="598" r:id="rId12"/>
    <p:sldId id="612" r:id="rId13"/>
    <p:sldId id="611" r:id="rId14"/>
    <p:sldId id="613" r:id="rId15"/>
    <p:sldId id="614" r:id="rId16"/>
    <p:sldId id="607" r:id="rId17"/>
    <p:sldId id="615" r:id="rId18"/>
    <p:sldId id="599" r:id="rId19"/>
    <p:sldId id="600" r:id="rId20"/>
    <p:sldId id="601" r:id="rId21"/>
    <p:sldId id="602" r:id="rId22"/>
    <p:sldId id="603" r:id="rId23"/>
    <p:sldId id="605" r:id="rId24"/>
    <p:sldId id="606" r:id="rId25"/>
    <p:sldId id="608" r:id="rId26"/>
    <p:sldId id="609" r:id="rId27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91" autoAdjust="0"/>
    <p:restoredTop sz="94687" autoAdjust="0"/>
  </p:normalViewPr>
  <p:slideViewPr>
    <p:cSldViewPr snapToGrid="0">
      <p:cViewPr>
        <p:scale>
          <a:sx n="110" d="100"/>
          <a:sy n="110" d="100"/>
        </p:scale>
        <p:origin x="142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36"/>
    </p:cViewPr>
  </p:sorterViewPr>
  <p:notesViewPr>
    <p:cSldViewPr snapToGrid="0">
      <p:cViewPr varScale="1">
        <p:scale>
          <a:sx n="57" d="100"/>
          <a:sy n="57" d="100"/>
        </p:scale>
        <p:origin x="-1764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B89E589-5599-924D-BDF7-41250697A5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644" tIns="46983" rIns="95644" bIns="469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0"/>
            <a:r>
              <a:rPr lang="en-US" altLang="en-US" noProof="0"/>
              <a:t>Second level</a:t>
            </a:r>
          </a:p>
          <a:p>
            <a:pPr lvl="0"/>
            <a:r>
              <a:rPr lang="en-US" altLang="en-US" noProof="0"/>
              <a:t>Third level</a:t>
            </a:r>
          </a:p>
          <a:p>
            <a:pPr lvl="0"/>
            <a:r>
              <a:rPr lang="en-US" altLang="en-US" noProof="0"/>
              <a:t>Fourth level</a:t>
            </a:r>
          </a:p>
          <a:p>
            <a:pPr lvl="0"/>
            <a:r>
              <a:rPr lang="en-US" alt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592745E-18AD-4E8F-A969-0B2029B1B41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E470FE37-4320-4C15-A1FE-0EF7C1032C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2B915757-75BD-4B93-B8E2-4BFF7BEF43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C61A03DB-96F7-437F-9359-61C5D2A7A4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90A42C87-01AD-4202-9694-7441B53C7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6A61CEC-2CE3-493D-A5F5-15DABEB2C9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053BB38-1AA6-4A77-B6F4-51CDD58DB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C96A7A2-E7AD-4F83-8B9E-542B89FD52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654C2B43-E8F6-4BBB-B571-3A7264585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DB719A1C-F329-4103-86B4-66112DEE9E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F02D4FC-5E87-4E48-872E-AED9EED2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4CA8D82-5FFA-4C8C-8BC2-E1CC4C9AF6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651AA993-5903-4BE3-ADA1-CF5E9F662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C51D8B93-4D1B-4B24-8E6D-72EAE4A328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76F1DFE-E7F4-42D4-BE0B-0D0C6B71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429A604A-303B-47CA-BD3B-D0E862E788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5AEA7CB-1419-424C-9FE4-86B835A75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8CA24750-9D25-47DE-90C5-D9407B4D54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32655773-7E2A-405F-813A-8DBF2557A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EEB9DDD-950F-4788-8A5F-14C137B0F1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8920508-7233-4E3E-9719-54DD3F6A3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197E043-EA86-4059-A619-165539188A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5E0D79D2-EAEA-4703-924B-4CDD831EB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51232D67-1BAD-4D84-BF2B-68E00F611A1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cap="flat"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8CAC0FD-3E35-4073-8CC2-79F0155EE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3E46FBF6-7A21-4DB8-95B6-6E72B177CA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A5014ED-E6EE-450B-A98C-58B8C8742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AD872534-3FBE-439B-AD88-8015D65E63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72ED771B-A0EC-4EAF-8B14-7D34ED891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573175EE-E982-475E-92CA-161AFCB089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999A652D-6AB2-4996-9A02-09C82D770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3A51C7C9-9482-49A9-9E7C-C4B110089C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5B99DD10-4EA2-4F36-8060-51534DE89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8BB1FE2-AB3D-4507-AD7A-C7DC1798E0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6784AA7C-FCF4-4501-8AE9-8CC8CFC00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29BA7DA4-1239-43EA-A634-215D940F8F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01DCFE95-7E5A-4153-972D-01F7DA533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7577727F-946A-4E09-ADA3-0290D8072B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30D2B01A-AE9F-4CBD-A2D4-F7FCC6314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E057559-92F7-4B67-AF3D-0CC61A507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2F3C6F1-E943-409B-A0BE-441F165BC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97BFA9B4-E2C2-4600-B8A7-E93B60423D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97ADB22A-88E0-4A73-BF39-20AC21FF5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C8FE5B37-970A-412D-91FC-0BB4B2062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5492CF2-630D-45EA-8138-A8946A825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F0D1E03-9DEE-4F58-868D-CCC3503F2D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0F0A68A8-0D3A-4E14-AF88-D32F9919E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6C9A2FD-572B-4AD6-80D8-158963E47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BFCE4EE-0CAA-408A-871C-D47C23720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AD140B9-722B-4A4C-AF05-CA472FCF9D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52BD2A5-5988-4FFB-9C12-52C7CF180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4F286D0D-A9EF-4F30-8CA4-053068CAF9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953F33D-72E4-44B7-AD16-C21C8C022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76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51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065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58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74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18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59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756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05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20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8BA1F9-5493-4B8F-BD6E-E62D07A53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826246-BCE1-48B1-8B1B-308F722F5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26FE6304-1127-4860-B601-BA1F013D9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6858000" cy="0"/>
          </a:xfrm>
          <a:prstGeom prst="line">
            <a:avLst/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5FD7869-93EA-4199-9F90-525BF032B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6019800"/>
            <a:ext cx="6858000" cy="0"/>
          </a:xfrm>
          <a:prstGeom prst="line">
            <a:avLst/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91B82FC7-F3AA-A744-9078-038CE5CB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38100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600">
                <a:solidFill>
                  <a:srgbClr val="5745DD"/>
                </a:solidFill>
              </a:rPr>
              <a:t>ITM 352 - © Port, Kazman</a:t>
            </a:r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D19F2488-21BD-9147-A3B9-755EB3893D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61300" y="6248400"/>
            <a:ext cx="6731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fld id="{08CFE9A2-27B8-4C3E-8C7C-8062FDA03464}" type="slidenum">
              <a:rPr lang="en-US" altLang="en-US" sz="1600">
                <a:solidFill>
                  <a:srgbClr val="5745DD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/>
        <a:buChar char="r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/>
        <a:buChar char="m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/>
        <a:buChar char="r"/>
        <a:defRPr kumimoji="1"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0D81849C-7E6B-42C9-971A-6DE98F737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98575"/>
            <a:ext cx="7924800" cy="4724400"/>
          </a:xfrm>
          <a:noFill/>
          <a:ln w="57150" cmpd="thinThick">
            <a:solidFill>
              <a:srgbClr val="3366FF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4000">
                <a:solidFill>
                  <a:schemeClr val="tx1"/>
                </a:solidFill>
              </a:rPr>
              <a:t>ITM 352</a:t>
            </a:r>
            <a:br>
              <a:rPr lang="en-US" altLang="en-US" sz="4000">
                <a:solidFill>
                  <a:schemeClr val="tx1"/>
                </a:solidFill>
              </a:rPr>
            </a:b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Flow-Control: Loops</a:t>
            </a:r>
            <a:endParaRPr lang="en-US" altLang="en-US" sz="4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82F25E8-AB7C-4978-B0E4-EDB8E298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More While loop Examples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9A813934-5FF1-40B8-9555-C3E37CE02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2276475"/>
            <a:ext cx="38687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s =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 &gt; 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s += x;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x--; // count down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B195D48A-26D5-4DD3-ADEC-ACFD33E02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1535113"/>
            <a:ext cx="4892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Sum 1 to 5 by counting down </a:t>
            </a:r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9FF6E4DB-5862-4222-A32E-FD2579B5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4992688"/>
            <a:ext cx="489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After execution, x is 0, s is 15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>
            <a:extLst>
              <a:ext uri="{FF2B5EF4-FFF2-40B4-BE49-F238E27FC236}">
                <a16:creationId xmlns:a16="http://schemas.microsoft.com/office/drawing/2014/main" id="{6CD9E264-DA15-4EB6-851C-2D9554D07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306513"/>
            <a:ext cx="8458200" cy="482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while (true) </a:t>
            </a:r>
            <a:r>
              <a:rPr lang="en-US" altLang="en-US" dirty="0"/>
              <a:t>is an infinite loop and you will have to wait</a:t>
            </a:r>
          </a:p>
          <a:p>
            <a:r>
              <a:rPr lang="en-US" altLang="en-US" dirty="0"/>
              <a:t>a long time! </a:t>
            </a:r>
          </a:p>
          <a:p>
            <a:r>
              <a:rPr lang="en-US" altLang="en-US" sz="2000" b="1" dirty="0">
                <a:latin typeface="Courier" pitchFamily="49" charset="0"/>
              </a:rPr>
              <a:t>while (false){//stuff}</a:t>
            </a:r>
            <a:endParaRPr lang="en-US" altLang="en-US" b="1" dirty="0"/>
          </a:p>
          <a:p>
            <a:r>
              <a:rPr lang="en-US" altLang="en-US" dirty="0"/>
              <a:t>are empty loops and will never execute anything 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n=10; while(n++ &gt; 0) {stuff} // infinite loop</a:t>
            </a:r>
          </a:p>
          <a:p>
            <a:r>
              <a:rPr lang="en-US" altLang="en-US" b="1" dirty="0">
                <a:latin typeface="Courier New" panose="02070309020205020404" pitchFamily="49" charset="0"/>
              </a:rPr>
              <a:t>n=10; while(n++ &lt; 0) {stuff} // empty loop</a:t>
            </a:r>
          </a:p>
          <a:p>
            <a:endParaRPr lang="en-US" altLang="en-US" dirty="0"/>
          </a:p>
          <a:p>
            <a:r>
              <a:rPr lang="en-US" altLang="en-US" dirty="0"/>
              <a:t>You should take care to ensure your loop is good by </a:t>
            </a:r>
          </a:p>
          <a:p>
            <a:pPr>
              <a:buFontTx/>
              <a:buAutoNum type="arabicParenBoth"/>
            </a:pPr>
            <a:r>
              <a:rPr lang="en-US" altLang="en-US" dirty="0"/>
              <a:t>Checking that the initial condition is </a:t>
            </a:r>
            <a:r>
              <a:rPr lang="en-US" altLang="en-US" dirty="0">
                <a:latin typeface="Courier" pitchFamily="49" charset="0"/>
              </a:rPr>
              <a:t>true</a:t>
            </a:r>
          </a:p>
          <a:p>
            <a:pPr>
              <a:buFontTx/>
              <a:buAutoNum type="arabicParenBoth"/>
            </a:pPr>
            <a:r>
              <a:rPr lang="en-US" altLang="en-US" dirty="0"/>
              <a:t>Checking that the loop condition will eventually change to </a:t>
            </a:r>
            <a:r>
              <a:rPr lang="en-US" altLang="en-US" dirty="0">
                <a:latin typeface="Courier" pitchFamily="49" charset="0"/>
              </a:rPr>
              <a:t>false</a:t>
            </a:r>
            <a:endParaRPr lang="en-US" altLang="en-US" dirty="0"/>
          </a:p>
          <a:p>
            <a:pPr>
              <a:buFontTx/>
              <a:buAutoNum type="arabicParenBoth"/>
            </a:pPr>
            <a:r>
              <a:rPr lang="en-US" altLang="en-US" dirty="0"/>
              <a:t>Do NOT EVER use </a:t>
            </a:r>
            <a:r>
              <a:rPr lang="en-US" altLang="en-US" dirty="0">
                <a:latin typeface="Courier" pitchFamily="49" charset="0"/>
              </a:rPr>
              <a:t>;</a:t>
            </a:r>
            <a:r>
              <a:rPr lang="en-US" altLang="en-US" dirty="0"/>
              <a:t> after </a:t>
            </a:r>
            <a:r>
              <a:rPr lang="en-US" altLang="en-US" dirty="0">
                <a:latin typeface="Courier" pitchFamily="49" charset="0"/>
              </a:rPr>
              <a:t>while()</a:t>
            </a:r>
            <a:r>
              <a:rPr lang="en-US" altLang="en-US" dirty="0"/>
              <a:t> – empty statement!</a:t>
            </a:r>
            <a:endParaRPr lang="en-US" altLang="en-US" dirty="0">
              <a:latin typeface="Courier" pitchFamily="49" charset="0"/>
            </a:endParaRPr>
          </a:p>
          <a:p>
            <a:pPr>
              <a:buFontTx/>
              <a:buAutoNum type="arabicParenBoth"/>
            </a:pPr>
            <a:r>
              <a:rPr lang="en-US" altLang="en-US" dirty="0"/>
              <a:t>Make sure you initialize loop variables BEFORE the loop</a:t>
            </a:r>
            <a:endParaRPr lang="en-US" altLang="en-US" dirty="0">
              <a:latin typeface="Courier" pitchFamily="49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1D0C2F84-F838-43AB-B660-A446A4F8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Infinite and Empty Loops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21581EC4-8BE0-4A90-95AA-A32606F59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While loop examples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5B0D62F-C6BE-45AE-8EA4-55F1C3D6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01" y="1807927"/>
            <a:ext cx="8646599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while (true)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	console.log("I will do the reading assignments");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86EE1CFD-BD51-4E46-AE5A-5F569C77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3559175"/>
            <a:ext cx="53625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>
                <a:latin typeface="Courier New" panose="02070309020205020404" pitchFamily="49" charset="0"/>
              </a:rPr>
              <a:t>while (false)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>
                <a:latin typeface="Courier New" panose="02070309020205020404" pitchFamily="49" charset="0"/>
              </a:rPr>
              <a:t>  echo "I will start my HW early";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D3320188-0CC3-4D92-8E82-BABBAB8DE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2949575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Output?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99219702-052E-46D8-9DD0-68BE467CB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4495800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Output?</a:t>
            </a:r>
          </a:p>
        </p:txBody>
      </p:sp>
      <p:sp>
        <p:nvSpPr>
          <p:cNvPr id="26630" name="Text Box 7">
            <a:extLst>
              <a:ext uri="{FF2B5EF4-FFF2-40B4-BE49-F238E27FC236}">
                <a16:creationId xmlns:a16="http://schemas.microsoft.com/office/drawing/2014/main" id="{95E5316F-1706-40AB-AF63-B7802203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0" y="5451475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</a:rPr>
              <a:t>Do Lab Exercise 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3EA437C6-B819-4FCF-9F85-B2F5A0EDB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break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</a:rPr>
              <a:t>continue</a:t>
            </a:r>
            <a:r>
              <a:rPr lang="en-US" altLang="en-US"/>
              <a:t>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6884F4A-B116-4A2E-87B7-F860253B2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If you have a situation where need to exit the loop but not terminate the program use </a:t>
            </a:r>
            <a:r>
              <a:rPr lang="en-US" altLang="en-US" i="1">
                <a:latin typeface="Courier New" panose="02070309020205020404" pitchFamily="49" charset="0"/>
              </a:rPr>
              <a:t>break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If want to stop executing the statements in the loop for a given cycle and immediately jump to the top of the loop to start the next cycle use </a:t>
            </a:r>
            <a:r>
              <a:rPr lang="en-US" altLang="en-US" i="1">
                <a:latin typeface="Courier New" panose="02070309020205020404" pitchFamily="49" charset="0"/>
              </a:rPr>
              <a:t>continue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F655552-A05C-41B5-A369-0D4C26706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>
                <a:latin typeface="Courier" pitchFamily="49" charset="0"/>
              </a:rPr>
              <a:t>break</a:t>
            </a:r>
            <a:r>
              <a:rPr lang="en-US" altLang="en-US"/>
              <a:t> example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058E7510-BCF2-4D6D-AAE3-38D8D26E8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792288"/>
            <a:ext cx="7448550" cy="26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(x++&gt;0)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// stop early at 3000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   if(x == 3000) break;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console.log(`x=${x}`);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console.log('I will always execute </a:t>
            </a:r>
            <a:r>
              <a:rPr kumimoji="0" lang="en-US" altLang="en-US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')</a:t>
            </a:r>
            <a:r>
              <a:rPr kumimoji="0" lang="en-US" altLang="en-US" sz="2400" b="1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3A012F39-8DD5-4379-972E-842925E76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>
                <a:latin typeface="Courier" pitchFamily="49" charset="0"/>
              </a:rPr>
              <a:t>continue</a:t>
            </a:r>
            <a:r>
              <a:rPr lang="en-US" altLang="en-US"/>
              <a:t> example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94D9B962-A4E5-43E2-AA94-85FA75AC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238" y="1914525"/>
            <a:ext cx="7446962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(x++ &lt;= 3001)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// skip back to top at 3000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   if(x == 3000) continue;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console.log(`x=${x}`);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console.log('I will always execute </a:t>
            </a:r>
            <a:r>
              <a:rPr kumimoji="0" lang="en-US" altLang="en-US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')</a:t>
            </a:r>
            <a:r>
              <a:rPr kumimoji="0" lang="en-US" altLang="en-US" sz="2400" b="1" dirty="0"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67813F05-AAEC-44FE-8BE2-FA7AABD6C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Terminating Execution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0E9B2BA-60E5-2F41-ACB5-990285078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648200"/>
          </a:xfrm>
        </p:spPr>
        <p:txBody>
          <a:bodyPr/>
          <a:lstStyle/>
          <a:p>
            <a:pPr>
              <a:buFontTx/>
              <a:buChar char="•"/>
              <a:defRPr/>
            </a:pPr>
            <a:r>
              <a:rPr lang="en-US" altLang="en-US" sz="2000" dirty="0"/>
              <a:t>If you have a situation where it is pointless to continue execution you can terminate the program by “throwing an error”: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000" dirty="0"/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throw new Error("I need to quit!"); </a:t>
            </a:r>
            <a:endParaRPr lang="en-US" altLang="en-US" sz="1800" dirty="0"/>
          </a:p>
          <a:p>
            <a:pPr>
              <a:buFontTx/>
              <a:buChar char="•"/>
              <a:defRPr/>
            </a:pPr>
            <a:endParaRPr lang="en-US" altLang="en-US" sz="2000" dirty="0"/>
          </a:p>
          <a:p>
            <a:pPr>
              <a:buFontTx/>
              <a:buChar char="•"/>
              <a:defRPr/>
            </a:pPr>
            <a:r>
              <a:rPr lang="en-US" altLang="en-US" sz="2000" dirty="0"/>
              <a:t>A string is often used as an argument to identify why the program ended abnormally</a:t>
            </a:r>
          </a:p>
          <a:p>
            <a:pPr>
              <a:buFontTx/>
              <a:buChar char="•"/>
              <a:defRPr/>
            </a:pPr>
            <a:endParaRPr lang="en-US" altLang="en-US" sz="2000" dirty="0"/>
          </a:p>
          <a:p>
            <a:pPr>
              <a:buFontTx/>
              <a:buChar char="•"/>
              <a:defRPr/>
            </a:pPr>
            <a:r>
              <a:rPr lang="en-US" altLang="en-US" sz="2000" dirty="0"/>
              <a:t>In Node.js you also have the option of exiting the node process: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000" i="1" dirty="0">
              <a:latin typeface="Courier New" panose="02070309020205020404" pitchFamily="49" charset="0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en-US" sz="2000" i="1" dirty="0" err="1">
                <a:latin typeface="Courier New" panose="02070309020205020404" pitchFamily="49" charset="0"/>
              </a:rPr>
              <a:t>process.exit</a:t>
            </a:r>
            <a:r>
              <a:rPr lang="en-US" altLang="en-US" sz="2000" i="1" dirty="0">
                <a:latin typeface="Courier New" panose="02070309020205020404" pitchFamily="49" charset="0"/>
              </a:rPr>
              <a:t>(); //exit with code = 0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962C429-751A-42BA-ADFD-6F5F8CC7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Terminating Example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09B778F-7D44-4B60-B4D8-B289B1C27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082" y="1705769"/>
            <a:ext cx="737235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(x++&gt;0)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// terminate program at 3000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   if(x == 3000)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	throw new Error("Out at x=3000");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" pitchFamily="49" charset="0"/>
              </a:rPr>
              <a:t>	// </a:t>
            </a:r>
            <a:r>
              <a:rPr kumimoji="0" lang="en-US" altLang="en-US" sz="2400" b="1" dirty="0" err="1">
                <a:latin typeface="Courier" pitchFamily="49" charset="0"/>
              </a:rPr>
              <a:t>process.exit</a:t>
            </a:r>
            <a:r>
              <a:rPr kumimoji="0" lang="en-US" altLang="en-US" sz="2400" b="1" dirty="0">
                <a:latin typeface="Courier" pitchFamily="49" charset="0"/>
              </a:rPr>
              <a:t>(); // Node.js only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console.log(`x=${x}`);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console.log('I will not execute </a:t>
            </a:r>
            <a:r>
              <a:rPr kumimoji="0" lang="en-US" altLang="en-US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')</a:t>
            </a:r>
            <a:r>
              <a:rPr kumimoji="0" lang="en-US" altLang="en-US" sz="24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568416DB-BE9E-4171-A53C-42E55D54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38" y="5453063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</a:rPr>
              <a:t>Do Lab Exercise 2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7E340F95-6D30-4D27-8D57-597A31272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loops</a:t>
            </a:r>
            <a:endParaRPr lang="en-US" altLang="en-US" i="1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0C1C4BC9-9B16-4B87-9304-8C8668ACE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363" y="1433513"/>
            <a:ext cx="8112125" cy="16398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Convenient syntax for loops with loop variables that are incremented or decremented each time through the loop (as in previous examples).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Recall: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D30BB885-1E8E-48BE-A6D4-B36EC56A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43388"/>
            <a:ext cx="3294063" cy="8318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</a:t>
            </a:r>
            <a:r>
              <a:rPr kumimoji="0" lang="en-US" altLang="en-US" sz="2400" i="1"/>
              <a:t>init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  <a:r>
              <a:rPr kumimoji="0" lang="en-US" altLang="en-US" sz="2400" i="1"/>
              <a:t> cond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  <a:r>
              <a:rPr kumimoji="0" lang="en-US" altLang="en-US" sz="2400" i="1"/>
              <a:t> incr</a:t>
            </a:r>
            <a:r>
              <a:rPr kumimoji="0" lang="en-US" altLang="en-US" sz="2400" b="1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</a:t>
            </a:r>
            <a:r>
              <a:rPr kumimoji="0" lang="en-US" altLang="en-US" sz="2400" i="1"/>
              <a:t>statement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9DE59C27-C9D9-4D2E-9C5D-3D60DAD9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33800"/>
            <a:ext cx="2611438" cy="19272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i="1"/>
              <a:t>init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</a:t>
            </a:r>
            <a:r>
              <a:rPr kumimoji="0" lang="en-US" altLang="en-US" sz="2400" i="1"/>
              <a:t>cond</a:t>
            </a:r>
            <a:r>
              <a:rPr kumimoji="0" lang="en-US" altLang="en-US" sz="2400" b="1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</a:t>
            </a:r>
            <a:r>
              <a:rPr kumimoji="0" lang="en-US" altLang="en-US" sz="2400" i="1"/>
              <a:t>statement</a:t>
            </a:r>
            <a:endParaRPr kumimoji="0"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</a:t>
            </a:r>
            <a:r>
              <a:rPr kumimoji="0" lang="en-US" altLang="en-US" sz="2400" i="1"/>
              <a:t>incr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7" name="Text Box 6">
            <a:extLst>
              <a:ext uri="{FF2B5EF4-FFF2-40B4-BE49-F238E27FC236}">
                <a16:creationId xmlns:a16="http://schemas.microsoft.com/office/drawing/2014/main" id="{84FF48EC-76E6-4731-9475-97A9AC7A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4192588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3600">
                <a:sym typeface="Symbol" panose="05050102010706020507" pitchFamily="18" charset="2"/>
              </a:rPr>
              <a:t></a:t>
            </a:r>
            <a:endParaRPr kumimoji="0" lang="en-US" altLang="en-US" sz="24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B25F5A67-9384-4360-84D1-8309C7B6D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examples</a:t>
            </a:r>
            <a:endParaRPr lang="en-US" altLang="en-US" i="1"/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9498440-14C7-43AC-A9D5-CA4029ED0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76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 typeface="Monotype Sorts"/>
              <a:buNone/>
            </a:pPr>
            <a:r>
              <a:rPr lang="en-US" altLang="en-US"/>
              <a:t>Previous examples: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A469A3FC-51E3-46C9-AFBE-C4709251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022" y="2457449"/>
            <a:ext cx="2947988" cy="23050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s = 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5;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 &gt; 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s += x;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x--;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59F7965D-822C-4940-A4A2-72C45624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02954"/>
            <a:ext cx="4623390" cy="1197764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s = 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for (x = 5; x &gt; 0; x--)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s += x;</a:t>
            </a:r>
          </a:p>
        </p:txBody>
      </p:sp>
      <p:sp>
        <p:nvSpPr>
          <p:cNvPr id="40965" name="Text Box 6">
            <a:extLst>
              <a:ext uri="{FF2B5EF4-FFF2-40B4-BE49-F238E27FC236}">
                <a16:creationId xmlns:a16="http://schemas.microsoft.com/office/drawing/2014/main" id="{AEC93B6E-6C65-4F7D-99D3-55A77950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990" y="3239294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3600">
                <a:sym typeface="Symbol" panose="05050102010706020507" pitchFamily="18" charset="2"/>
              </a:rPr>
              <a:t></a:t>
            </a:r>
            <a:endParaRPr kumimoji="0" lang="en-US" altLang="en-US" sz="2400"/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8EAFF3DB-AB7A-4C1C-99BD-433FBF4D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5429250"/>
            <a:ext cx="3568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i="1">
                <a:solidFill>
                  <a:srgbClr val="FF0000"/>
                </a:solidFill>
              </a:rPr>
              <a:t>Which is more “elegant” 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7DFDE35D-B366-429C-8789-DDFEE7BB8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en-US"/>
              <a:t>Iteration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8786C533-8AED-4A9E-A246-FFB57BCCC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SzTx/>
              <a:buFontTx/>
              <a:buChar char="•"/>
            </a:pPr>
            <a:r>
              <a:rPr lang="en-US" altLang="en-US"/>
              <a:t>Summary of loops</a:t>
            </a:r>
          </a:p>
          <a:p>
            <a:pPr lvl="1">
              <a:buSzTx/>
              <a:buFontTx/>
              <a:buChar char="•"/>
            </a:pPr>
            <a:r>
              <a:rPr lang="en-US" altLang="en-US"/>
              <a:t>while-do</a:t>
            </a:r>
          </a:p>
          <a:p>
            <a:pPr lvl="1">
              <a:buSzTx/>
              <a:buFontTx/>
              <a:buChar char="•"/>
            </a:pPr>
            <a:r>
              <a:rPr lang="en-US" altLang="en-US"/>
              <a:t>for</a:t>
            </a:r>
          </a:p>
          <a:p>
            <a:pPr lvl="1">
              <a:buSzTx/>
              <a:buFontTx/>
              <a:buChar char="•"/>
            </a:pPr>
            <a:r>
              <a:rPr lang="en-US" altLang="en-US"/>
              <a:t>do-while   </a:t>
            </a:r>
            <a:r>
              <a:rPr lang="en-US" altLang="en-US">
                <a:sym typeface="Wingdings" panose="05000000000000000000" pitchFamily="2" charset="2"/>
              </a:rPr>
              <a:t> avoid using this!</a:t>
            </a:r>
            <a:endParaRPr lang="en-US" altLang="en-US"/>
          </a:p>
          <a:p>
            <a:pPr>
              <a:buSzTx/>
              <a:buFontTx/>
              <a:buChar char="•"/>
            </a:pPr>
            <a:r>
              <a:rPr lang="en-US" altLang="en-US"/>
              <a:t>while loop examples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for loop examples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F0F0EC6A-E502-42A3-BB03-9819265A5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examples</a:t>
            </a:r>
            <a:endParaRPr lang="en-US" altLang="en-US" i="1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83780FD6-3F96-4880-97A9-872FFC89F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90800"/>
            <a:ext cx="2579688" cy="19367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s = 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(x = 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 x &lt;= 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 x++)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s += x;</a:t>
            </a:r>
          </a:p>
        </p:txBody>
      </p:sp>
      <p:sp>
        <p:nvSpPr>
          <p:cNvPr id="43011" name="Text Box 4">
            <a:extLst>
              <a:ext uri="{FF2B5EF4-FFF2-40B4-BE49-F238E27FC236}">
                <a16:creationId xmlns:a16="http://schemas.microsoft.com/office/drawing/2014/main" id="{F29423E8-0D04-415B-8CFC-22DAFB288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12420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3600">
                <a:sym typeface="Symbol" panose="05050102010706020507" pitchFamily="18" charset="2"/>
              </a:rPr>
              <a:t></a:t>
            </a:r>
            <a:endParaRPr kumimoji="0" lang="en-US" altLang="en-US" sz="2400"/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DBF40377-1506-488A-9D59-0CA1FB1BB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438400"/>
            <a:ext cx="3316288" cy="23050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s = 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x = 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(x &lt;= 10)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s += x;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x++;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230FA52-6BD0-4DA6-8739-14593059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usage</a:t>
            </a:r>
            <a:endParaRPr lang="en-US" altLang="en-US" i="1"/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72B0DAB8-D8F5-435E-8569-857EBF739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200400"/>
            <a:ext cx="4602163" cy="950913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(i = 1; i &lt;= </a:t>
            </a:r>
            <a:r>
              <a:rPr kumimoji="0" lang="en-US" altLang="en-US" sz="2800" i="1"/>
              <a:t>n</a:t>
            </a:r>
            <a:r>
              <a:rPr kumimoji="0" lang="en-US" altLang="en-US" sz="2400" b="1">
                <a:latin typeface="Courier New" panose="02070309020205020404" pitchFamily="49" charset="0"/>
              </a:rPr>
              <a:t>; i++)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</a:t>
            </a:r>
            <a:r>
              <a:rPr kumimoji="0" lang="en-US" altLang="en-US" sz="2800" i="1"/>
              <a:t>statement</a:t>
            </a:r>
            <a:endParaRPr kumimoji="0" lang="en-US" altLang="en-US" sz="2800" b="1">
              <a:latin typeface="Courier New" panose="02070309020205020404" pitchFamily="49" charset="0"/>
            </a:endParaRP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802447A0-A856-4A70-8D2C-7F7A08E79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543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/>
              <a:t>One use of for loops is simply to execute a statement, or sequence of statements, a fixed number of times:</a:t>
            </a:r>
            <a:endParaRPr kumimoji="0" lang="en-US" altLang="en-US" sz="2400"/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903F3802-E619-47D5-90C4-9A1DF587E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6482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/>
              <a:t>executes </a:t>
            </a:r>
            <a:r>
              <a:rPr kumimoji="0" lang="en-US" altLang="en-US" i="1"/>
              <a:t>statement </a:t>
            </a:r>
            <a:r>
              <a:rPr kumimoji="0" lang="en-US" altLang="en-US"/>
              <a:t>exactly </a:t>
            </a:r>
            <a:r>
              <a:rPr kumimoji="0" lang="en-US" altLang="en-US" i="1"/>
              <a:t>n</a:t>
            </a:r>
            <a:r>
              <a:rPr kumimoji="0" lang="en-US" altLang="en-US"/>
              <a:t> times.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25CEB72-2267-45D8-A28C-AB5049D54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usage </a:t>
            </a:r>
            <a:r>
              <a:rPr lang="en-US" altLang="en-US" i="1"/>
              <a:t>(cont.)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AA88D229-2F17-4470-A2D4-5B1D3136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148013"/>
            <a:ext cx="8661400" cy="82867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(i = 1; i &lt;= 100; i++)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console.log("I will not turn HW in late");</a:t>
            </a: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2C5109E2-EFE3-493A-8702-15C6893C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/>
              <a:t>Example:  print "I will not turn HW in late" a hundred times.</a:t>
            </a:r>
            <a:endParaRPr kumimoji="0" lang="en-US" altLang="en-US" sz="2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EC2BEECC-13DC-40A1-9874-1CF02F795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usage </a:t>
            </a:r>
            <a:r>
              <a:rPr lang="en-US" altLang="en-US" i="1"/>
              <a:t>(cont.)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53386DC7-B0EE-4869-84A3-9BCE583F3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3222625"/>
            <a:ext cx="7877175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for (</a:t>
            </a:r>
            <a:r>
              <a:rPr kumimoji="0"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2000" b="1" dirty="0">
                <a:latin typeface="Courier New" panose="02070309020205020404" pitchFamily="49" charset="0"/>
              </a:rPr>
              <a:t> = 0; </a:t>
            </a:r>
            <a:r>
              <a:rPr kumimoji="0"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2000" b="1" dirty="0">
                <a:latin typeface="Courier New" panose="02070309020205020404" pitchFamily="49" charset="0"/>
              </a:rPr>
              <a:t> &lt; 20; </a:t>
            </a:r>
            <a:r>
              <a:rPr kumimoji="0"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kumimoji="0" lang="en-US" altLang="en-US" sz="2000" b="1" dirty="0">
                <a:latin typeface="Courier New" panose="02070309020205020404" pitchFamily="49" charset="0"/>
              </a:rPr>
              <a:t>++) 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	if (i%2 == 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		 console.log("My robot loves me");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     else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         	 console.log("My robot loves me not");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b="1" dirty="0">
                <a:latin typeface="Courier New" panose="02070309020205020404" pitchFamily="49" charset="0"/>
              </a:rPr>
              <a:t>}</a:t>
            </a:r>
            <a:endParaRPr kumimoji="0"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9155" name="Text Box 4">
            <a:extLst>
              <a:ext uri="{FF2B5EF4-FFF2-40B4-BE49-F238E27FC236}">
                <a16:creationId xmlns:a16="http://schemas.microsoft.com/office/drawing/2014/main" id="{7DB20544-9CC3-42E3-A658-02722C42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543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/>
              <a:t>Keep in mind that loop bodies can be as complicated as you like.  This loop prints: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"My robot loves me"  and "My robot loves me not" on alternate lines, ten times each:</a:t>
            </a:r>
            <a:endParaRPr kumimoji="0" lang="en-US" altLang="en-US" sz="18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08138434-1094-459B-A1CA-9910FB78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b="1">
                <a:latin typeface="Courier New" panose="02070309020205020404" pitchFamily="49" charset="0"/>
              </a:rPr>
              <a:t>for</a:t>
            </a:r>
            <a:r>
              <a:rPr lang="en-US" altLang="en-US"/>
              <a:t> loop usage </a:t>
            </a:r>
            <a:r>
              <a:rPr lang="en-US" altLang="en-US" i="1"/>
              <a:t>(cont.)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010EA959-5C4F-4F83-AD1C-84CDABF0F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88" y="2085975"/>
            <a:ext cx="7310437" cy="267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(i = 1; i &lt;= 20; i++)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{</a:t>
            </a:r>
          </a:p>
          <a:p>
            <a:pPr lvl="1">
              <a:spcBef>
                <a:spcPct val="0"/>
              </a:spcBef>
              <a:buSzTx/>
              <a:buFont typeface="Monotype Sorts"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output = "My robot loves me";</a:t>
            </a:r>
          </a:p>
          <a:p>
            <a:pPr lvl="1">
              <a:spcBef>
                <a:spcPct val="0"/>
              </a:spcBef>
              <a:buSzTx/>
              <a:buFont typeface="Monotype Sorts"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if (i%2 == 0)</a:t>
            </a:r>
          </a:p>
          <a:p>
            <a:pPr lvl="1">
              <a:spcBef>
                <a:spcPct val="0"/>
              </a:spcBef>
              <a:buSzTx/>
              <a:buFont typeface="Monotype Sorts"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	output += " not"; </a:t>
            </a:r>
          </a:p>
          <a:p>
            <a:pPr lvl="1">
              <a:spcBef>
                <a:spcPct val="0"/>
              </a:spcBef>
              <a:buSzTx/>
              <a:buFont typeface="Monotype Sorts"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console.log(output);  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AFFDCD82-E134-4A2E-9D05-086A79D61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371600"/>
            <a:ext cx="746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/>
              <a:t>An alternate approach. Which is more "elegant"?</a:t>
            </a:r>
            <a:endParaRPr kumimoji="0" lang="en-US" altLang="en-US" sz="2000"/>
          </a:p>
        </p:txBody>
      </p:sp>
      <p:sp>
        <p:nvSpPr>
          <p:cNvPr id="51204" name="Text Box 5">
            <a:extLst>
              <a:ext uri="{FF2B5EF4-FFF2-40B4-BE49-F238E27FC236}">
                <a16:creationId xmlns:a16="http://schemas.microsoft.com/office/drawing/2014/main" id="{E327A2BC-B2F4-4DAD-B762-429B3DC97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362575"/>
            <a:ext cx="2727325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solidFill>
                  <a:srgbClr val="FF0000"/>
                </a:solidFill>
              </a:rPr>
              <a:t>Do Lab Exercise #3</a:t>
            </a:r>
            <a:endParaRPr kumimoji="0" lang="en-US" altLang="en-US" sz="2400">
              <a:solidFill>
                <a:schemeClr val="bg1"/>
              </a:solidFill>
            </a:endParaRPr>
          </a:p>
        </p:txBody>
      </p:sp>
      <p:sp>
        <p:nvSpPr>
          <p:cNvPr id="51205" name="Rectangle 1">
            <a:extLst>
              <a:ext uri="{FF2B5EF4-FFF2-40B4-BE49-F238E27FC236}">
                <a16:creationId xmlns:a16="http://schemas.microsoft.com/office/drawing/2014/main" id="{7D858447-B6B4-429B-9A54-E24A2204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767263"/>
            <a:ext cx="8412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>
                <a:solidFill>
                  <a:srgbClr val="FF0000"/>
                </a:solidFill>
              </a:rPr>
              <a:t>Why do we need to create a string and output at the end rather than just output?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39A718C1-2622-496D-955B-025DAD348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Practical Considerations</a:t>
            </a:r>
            <a:br>
              <a:rPr lang="en-US" altLang="en-US"/>
            </a:br>
            <a:r>
              <a:rPr lang="en-US" altLang="en-US"/>
              <a:t>When Using Loops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59DE52C2-882A-49CE-AFC9-853C0EB0D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4495800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400" dirty="0"/>
              <a:t>The most common loop errors are unintended infinite loops and off-by-one errors in counting loops</a:t>
            </a:r>
          </a:p>
          <a:p>
            <a:pPr lvl="1">
              <a:buSzTx/>
              <a:buFontTx/>
              <a:buChar char="•"/>
            </a:pPr>
            <a:r>
              <a:rPr lang="en-US" altLang="en-US" sz="2400" dirty="0"/>
              <a:t>An off-by-one error is an error that occurs when a loop is executed one too many or one too few times.</a:t>
            </a:r>
            <a:endParaRPr lang="en-US" altLang="en-US" sz="2000" dirty="0"/>
          </a:p>
          <a:p>
            <a:pPr>
              <a:buSzTx/>
              <a:buFontTx/>
              <a:buChar char="•"/>
            </a:pPr>
            <a:r>
              <a:rPr lang="en-US" altLang="en-US" sz="2400" dirty="0"/>
              <a:t>Sooner or later </a:t>
            </a:r>
            <a:r>
              <a:rPr lang="en-US" altLang="en-US" sz="2400" i="1" dirty="0"/>
              <a:t>everyone</a:t>
            </a:r>
            <a:r>
              <a:rPr lang="en-US" altLang="en-US" sz="2400" dirty="0"/>
              <a:t> writes an unintentional infinite loop</a:t>
            </a:r>
          </a:p>
          <a:p>
            <a:pPr lvl="1">
              <a:buSzTx/>
              <a:buFontTx/>
              <a:buChar char="•"/>
            </a:pPr>
            <a:r>
              <a:rPr lang="en-US" altLang="en-US" sz="2000" dirty="0"/>
              <a:t>To get out of an unintended infinite loop enter </a:t>
            </a:r>
            <a:r>
              <a:rPr lang="en-US" altLang="en-US" sz="2000" dirty="0">
                <a:latin typeface="Courier New" panose="02070309020205020404" pitchFamily="49" charset="0"/>
              </a:rPr>
              <a:t>^C</a:t>
            </a:r>
            <a:r>
              <a:rPr lang="en-US" altLang="en-US" sz="2000" dirty="0"/>
              <a:t> (control-C) or stop button on browser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Loops should tested thoroughly, especially at the boundaries of the loop test, to check for off-by-one and other possible errors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53ADA83-7F0E-4809-9F76-03CBF635E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Tracing a Variable in a Loop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4F38DEB-052A-438D-B95D-86EB70874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i="1"/>
              <a:t>Tracing a variable</a:t>
            </a:r>
            <a:r>
              <a:rPr lang="en-US" altLang="en-US" sz="2800"/>
              <a:t>: print out the variable each time through the loop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14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dirty="0"/>
              <a:t>A common technique to test loop counters and troubleshoot off-by-one and other loop errors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12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dirty="0"/>
              <a:t>Some systems provide a built-in tracing system that allows you to trace a variable without having to change your program.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12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dirty="0"/>
              <a:t>If no built-in utility is available, insert temporary output statements to print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26289F10-C64B-4127-9D08-40EC184A4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Iteration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381D7DE-03FA-443F-81C3-047196B65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11906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FontTx/>
              <a:buChar char="•"/>
            </a:pPr>
            <a:r>
              <a:rPr lang="en-US" altLang="en-US"/>
              <a:t>Traditional method of repeating statements (not using recursion)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55A30008-9232-4705-989F-E48EA615D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2646363"/>
            <a:ext cx="235267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 i="1"/>
              <a:t>loop control</a:t>
            </a:r>
            <a:r>
              <a:rPr kumimoji="0" lang="en-US" altLang="en-US" sz="2800" b="1" i="1">
                <a:latin typeface="Courier New" panose="02070309020205020404" pitchFamily="49" charset="0"/>
              </a:rPr>
              <a:t> </a:t>
            </a:r>
            <a:r>
              <a:rPr kumimoji="0" lang="en-US" altLang="en-US" sz="2800" b="1">
                <a:latin typeface="Courier New" panose="02070309020205020404" pitchFamily="49" charset="0"/>
              </a:rPr>
              <a:t>{</a:t>
            </a:r>
            <a:endParaRPr kumimoji="0" lang="en-US" altLang="en-US" sz="2800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/>
              <a:t>    ---------------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/>
              <a:t>    ---------------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88236A61-7C7F-479C-A99F-F905A076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3368675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repeat these statements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zero or more times,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controlled by </a:t>
            </a:r>
            <a:r>
              <a:rPr kumimoji="0" lang="en-US" altLang="en-US" sz="2400" i="1"/>
              <a:t>loop control</a:t>
            </a:r>
          </a:p>
        </p:txBody>
      </p:sp>
      <p:sp>
        <p:nvSpPr>
          <p:cNvPr id="8197" name="AutoShape 6">
            <a:extLst>
              <a:ext uri="{FF2B5EF4-FFF2-40B4-BE49-F238E27FC236}">
                <a16:creationId xmlns:a16="http://schemas.microsoft.com/office/drawing/2014/main" id="{ABCFE859-178D-4638-AC91-86D7FE7F98BE}"/>
              </a:ext>
            </a:extLst>
          </p:cNvPr>
          <p:cNvSpPr>
            <a:spLocks/>
          </p:cNvSpPr>
          <p:nvPr/>
        </p:nvSpPr>
        <p:spPr bwMode="auto">
          <a:xfrm>
            <a:off x="3886200" y="3276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kumimoji="0" lang="en-US" altLang="en-US" sz="24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1653F92F-AA40-45FC-A597-93AA5BEDC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Iteration </a:t>
            </a:r>
            <a:r>
              <a:rPr lang="en-US" altLang="en-US" i="1"/>
              <a:t>(cont.)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6ACDE0F3-05E0-4720-AC93-71A17BA22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buSzTx/>
              <a:buFontTx/>
              <a:buChar char="•"/>
            </a:pPr>
            <a:r>
              <a:rPr lang="en-US" altLang="en-US"/>
              <a:t>Three different forms of iteration</a:t>
            </a:r>
          </a:p>
          <a:p>
            <a:pPr lvl="1">
              <a:buSzTx/>
              <a:buFontTx/>
              <a:buChar char="•"/>
            </a:pPr>
            <a:r>
              <a:rPr lang="en-US" altLang="en-US" b="1">
                <a:latin typeface="Courier New" panose="02070309020205020404" pitchFamily="49" charset="0"/>
              </a:rPr>
              <a:t>while</a:t>
            </a:r>
            <a:endParaRPr lang="en-US" altLang="en-US"/>
          </a:p>
          <a:p>
            <a:pPr lvl="1">
              <a:buSzTx/>
              <a:buFontTx/>
              <a:buChar char="•"/>
            </a:pPr>
            <a:r>
              <a:rPr lang="en-US" altLang="en-US" b="1">
                <a:latin typeface="Courier New" panose="02070309020205020404" pitchFamily="49" charset="0"/>
              </a:rPr>
              <a:t>for</a:t>
            </a:r>
            <a:endParaRPr lang="en-US" altLang="en-US"/>
          </a:p>
          <a:p>
            <a:pPr lvl="1">
              <a:buSzTx/>
              <a:buFontTx/>
              <a:buChar char="•"/>
            </a:pPr>
            <a:r>
              <a:rPr lang="en-US" altLang="en-US" b="1">
                <a:latin typeface="Courier New" panose="02070309020205020404" pitchFamily="49" charset="0"/>
              </a:rPr>
              <a:t>do-while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54C249B-8223-45EE-96F2-DDB1ADED3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While loops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590C886C-BD83-4B46-A6A5-63BFEDE8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2305050"/>
            <a:ext cx="27908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</a:t>
            </a:r>
            <a:r>
              <a:rPr kumimoji="0" lang="en-US" altLang="en-US" sz="2400" i="1"/>
              <a:t>condition</a:t>
            </a:r>
            <a:r>
              <a:rPr kumimoji="0" lang="en-US" altLang="en-US" sz="2400" b="1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</a:t>
            </a:r>
            <a:r>
              <a:rPr kumimoji="0" lang="en-US" altLang="en-US" sz="2400" i="1"/>
              <a:t>statement</a:t>
            </a:r>
            <a:endParaRPr kumimoji="0"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D728D78B-C7CD-4684-B447-044E543A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963" y="1644650"/>
            <a:ext cx="2530475" cy="1120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contains variables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that are changed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in loop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B1CAAC5F-9F5B-40C8-B55F-1CB9CF340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454400"/>
            <a:ext cx="2530475" cy="11207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repeat until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condition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becomes false</a:t>
            </a:r>
          </a:p>
        </p:txBody>
      </p:sp>
      <p:sp>
        <p:nvSpPr>
          <p:cNvPr id="12293" name="Line 6">
            <a:extLst>
              <a:ext uri="{FF2B5EF4-FFF2-40B4-BE49-F238E27FC236}">
                <a16:creationId xmlns:a16="http://schemas.microsoft.com/office/drawing/2014/main" id="{C455E42D-1C83-4DC0-9367-502282874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4600" y="2047875"/>
            <a:ext cx="1233488" cy="3000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832BADA2-F6CF-4183-9B98-A4E071E08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05175" y="3322638"/>
            <a:ext cx="1744663" cy="708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11A67E52-AF47-4127-90D1-1FB9189BE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05400"/>
            <a:ext cx="7543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Keep in mind that </a:t>
            </a:r>
            <a:r>
              <a:rPr kumimoji="0" lang="en-US" altLang="en-US" sz="2400" i="1"/>
              <a:t>statement</a:t>
            </a:r>
            <a:r>
              <a:rPr kumimoji="0" lang="en-US" altLang="en-US" sz="2400"/>
              <a:t> can be a compound or block statement.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A58B6E8-E87B-4AC2-9690-20AEE50EE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For loops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B853FF8B-5221-4CF9-A8FC-734FBB54E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870200"/>
            <a:ext cx="3294063" cy="8318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for (</a:t>
            </a:r>
            <a:r>
              <a:rPr kumimoji="0" lang="en-US" altLang="en-US" sz="2400" i="1"/>
              <a:t>init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  <a:r>
              <a:rPr kumimoji="0" lang="en-US" altLang="en-US" sz="2400" i="1"/>
              <a:t> cond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  <a:r>
              <a:rPr kumimoji="0" lang="en-US" altLang="en-US" sz="2400" i="1"/>
              <a:t> incr</a:t>
            </a:r>
            <a:r>
              <a:rPr kumimoji="0" lang="en-US" altLang="en-US" sz="2400" b="1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</a:t>
            </a:r>
            <a:r>
              <a:rPr kumimoji="0" lang="en-US" altLang="en-US" sz="2400" i="1"/>
              <a:t>Statement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70ADC6C-30B9-48D2-AAA4-DD45F58CF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88" y="2339975"/>
            <a:ext cx="4043362" cy="192722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i="1"/>
              <a:t>init</a:t>
            </a:r>
            <a:r>
              <a:rPr kumimoji="0" lang="en-US" altLang="en-US" sz="2400" b="1">
                <a:latin typeface="Courier New" panose="02070309020205020404" pitchFamily="49" charset="0"/>
              </a:rPr>
              <a:t>; //for condition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</a:t>
            </a:r>
            <a:r>
              <a:rPr kumimoji="0" lang="en-US" altLang="en-US" sz="2400" i="1"/>
              <a:t>cond</a:t>
            </a:r>
            <a:r>
              <a:rPr kumimoji="0" lang="en-US" altLang="en-US" sz="2400" b="1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</a:t>
            </a:r>
            <a:r>
              <a:rPr kumimoji="0" lang="en-US" altLang="en-US" sz="2400" i="1"/>
              <a:t>Statement</a:t>
            </a:r>
            <a:endParaRPr kumimoji="0"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   </a:t>
            </a:r>
            <a:r>
              <a:rPr kumimoji="0" lang="en-US" altLang="en-US" sz="2400" i="1"/>
              <a:t>incr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A851FF42-B157-4C66-8CD3-32B08EEAD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088" y="286385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3600">
                <a:sym typeface="Symbol" panose="05050102010706020507" pitchFamily="18" charset="2"/>
              </a:rPr>
              <a:t></a:t>
            </a:r>
            <a:endParaRPr kumimoji="0" lang="en-US" altLang="en-US" sz="2400"/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0D56A9DE-70E8-4B92-985C-DCDEAFE9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Mostly for convenience and readability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4B2EAB7-D653-4035-9757-6F288DCC8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Do-while loops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A86944C-021B-479D-B71B-403E9F71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2667000" cy="831850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do </a:t>
            </a:r>
            <a:r>
              <a:rPr kumimoji="0" lang="en-US" altLang="en-US" sz="2400" i="1"/>
              <a:t>Statement</a:t>
            </a:r>
            <a:endParaRPr kumimoji="0" lang="en-US" altLang="en-US" sz="24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</a:t>
            </a:r>
            <a:r>
              <a:rPr kumimoji="0" lang="en-US" altLang="en-US" sz="2400" i="1"/>
              <a:t>cond</a:t>
            </a:r>
            <a:r>
              <a:rPr kumimoji="0" lang="en-US" altLang="en-US" sz="2400" b="1"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81CCC3AE-3D2F-4058-8C3C-44957EA04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90800"/>
            <a:ext cx="2246313" cy="1196975"/>
          </a:xfrm>
          <a:prstGeom prst="rect">
            <a:avLst/>
          </a:prstGeom>
          <a:noFill/>
          <a:ln w="127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i="1"/>
              <a:t>Statement</a:t>
            </a:r>
            <a:r>
              <a:rPr kumimoji="0" lang="en-US" altLang="en-US" sz="2400" b="1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while (</a:t>
            </a:r>
            <a:r>
              <a:rPr kumimoji="0" lang="en-US" altLang="en-US" sz="2400" i="1"/>
              <a:t>cond</a:t>
            </a:r>
            <a:r>
              <a:rPr kumimoji="0" lang="en-US" altLang="en-US" sz="2400" b="1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>
                <a:latin typeface="Courier New" panose="02070309020205020404" pitchFamily="49" charset="0"/>
              </a:rPr>
              <a:t> </a:t>
            </a:r>
            <a:r>
              <a:rPr kumimoji="0" lang="en-US" altLang="en-US" sz="2400" i="1"/>
              <a:t>Statement</a:t>
            </a: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B140BA2-2A8B-48A5-A2CB-D04DD0B3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434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3600">
                <a:sym typeface="Symbol" panose="05050102010706020507" pitchFamily="18" charset="2"/>
              </a:rPr>
              <a:t></a:t>
            </a:r>
            <a:endParaRPr kumimoji="0" lang="en-US" altLang="en-US" sz="24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7F8641E-F519-4936-A138-421313562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While loops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6609220-D464-4F30-89A5-B499A7CFD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Syntax: </a:t>
            </a:r>
            <a:r>
              <a:rPr lang="en-US" altLang="en-US" sz="2800" b="1">
                <a:latin typeface="Courier New" panose="02070309020205020404" pitchFamily="49" charset="0"/>
              </a:rPr>
              <a:t>while (</a:t>
            </a:r>
            <a:r>
              <a:rPr lang="en-US" altLang="en-US" i="1"/>
              <a:t>cond</a:t>
            </a:r>
            <a:r>
              <a:rPr lang="en-US" altLang="en-US" sz="2800" b="1">
                <a:latin typeface="Courier New" panose="02070309020205020404" pitchFamily="49" charset="0"/>
              </a:rPr>
              <a:t>)</a:t>
            </a:r>
            <a:r>
              <a:rPr lang="en-US" altLang="en-US" i="1"/>
              <a:t> statement</a:t>
            </a: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What it means: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en-US"/>
              <a:t>   Test </a:t>
            </a:r>
            <a:r>
              <a:rPr lang="en-US" altLang="en-US" i="1"/>
              <a:t>cond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>If false, then while loop is finished; go on to</a:t>
            </a:r>
            <a:br>
              <a:rPr lang="en-US" altLang="en-US"/>
            </a:br>
            <a:r>
              <a:rPr lang="en-US" altLang="en-US"/>
              <a:t>    next statement</a:t>
            </a:r>
            <a:br>
              <a:rPr lang="en-US" altLang="en-US"/>
            </a:br>
            <a:r>
              <a:rPr lang="en-US" altLang="en-US"/>
              <a:t>If true, execute </a:t>
            </a:r>
            <a:r>
              <a:rPr lang="en-US" altLang="en-US" i="1"/>
              <a:t>statement</a:t>
            </a:r>
            <a:r>
              <a:rPr lang="en-US" altLang="en-US"/>
              <a:t>, then go back and</a:t>
            </a:r>
            <a:br>
              <a:rPr lang="en-US" altLang="en-US"/>
            </a:br>
            <a:r>
              <a:rPr lang="en-US" altLang="en-US"/>
              <a:t>    start again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en-US"/>
              <a:t>   Continue like this until </a:t>
            </a:r>
            <a:r>
              <a:rPr lang="en-US" altLang="en-US" i="1"/>
              <a:t>cond</a:t>
            </a:r>
            <a:r>
              <a:rPr lang="en-US" altLang="en-US"/>
              <a:t> becomes false or a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is executed.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199FFB02-1E49-4C66-B8D7-FE8A0BCB7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While loop Examples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764824B-19E3-4D3E-A02D-8D8A0FE24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13000"/>
            <a:ext cx="44227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s = 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x = 1;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while (x &lt;= 10)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s += x; // add x to 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  x++; // count up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3" name="TextBox 1">
            <a:extLst>
              <a:ext uri="{FF2B5EF4-FFF2-40B4-BE49-F238E27FC236}">
                <a16:creationId xmlns:a16="http://schemas.microsoft.com/office/drawing/2014/main" id="{F7B40AB8-331B-473A-BD36-78A84DDDB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1535113"/>
            <a:ext cx="4892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Sum 1 to 10 by counting up 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E0ABE3BD-9A8E-44A8-98DD-1985FCB4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4992688"/>
            <a:ext cx="4891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/>
              <a:t>After execution, x is 11, s is 55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FFFFF"/>
      </a:accent3>
      <a:accent4>
        <a:srgbClr val="000000"/>
      </a:accent4>
      <a:accent5>
        <a:srgbClr val="CDDBB9"/>
      </a:accent5>
      <a:accent6>
        <a:srgbClr val="3086A5"/>
      </a:accent6>
      <a:hlink>
        <a:srgbClr val="9191E1"/>
      </a:hlink>
      <a:folHlink>
        <a:srgbClr val="CC9864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66"/>
        </a:dk1>
        <a:lt1>
          <a:srgbClr val="FDEDFD"/>
        </a:lt1>
        <a:dk2>
          <a:srgbClr val="221304"/>
        </a:dk2>
        <a:lt2>
          <a:srgbClr val="F3D9F3"/>
        </a:lt2>
        <a:accent1>
          <a:srgbClr val="A1BD69"/>
        </a:accent1>
        <a:accent2>
          <a:srgbClr val="3694B6"/>
        </a:accent2>
        <a:accent3>
          <a:srgbClr val="FEF4FE"/>
        </a:accent3>
        <a:accent4>
          <a:srgbClr val="000056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EBF6FD"/>
        </a:lt1>
        <a:dk2>
          <a:srgbClr val="221304"/>
        </a:dk2>
        <a:lt2>
          <a:srgbClr val="CCECFF"/>
        </a:lt2>
        <a:accent1>
          <a:srgbClr val="A1BD69"/>
        </a:accent1>
        <a:accent2>
          <a:srgbClr val="3694B6"/>
        </a:accent2>
        <a:accent3>
          <a:srgbClr val="F3FAFE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Pages>14</Pages>
  <Words>1364</Words>
  <Application>Microsoft Office PowerPoint</Application>
  <PresentationFormat>On-screen Show (4:3)</PresentationFormat>
  <Paragraphs>213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Times New Roman</vt:lpstr>
      <vt:lpstr>Arial</vt:lpstr>
      <vt:lpstr>Monotype Sorts</vt:lpstr>
      <vt:lpstr>Wingdings</vt:lpstr>
      <vt:lpstr>Courier New</vt:lpstr>
      <vt:lpstr>Symbol</vt:lpstr>
      <vt:lpstr>Courier</vt:lpstr>
      <vt:lpstr>Default Design</vt:lpstr>
      <vt:lpstr>ITM 352  Flow-Control: Loops</vt:lpstr>
      <vt:lpstr>Iteration</vt:lpstr>
      <vt:lpstr>Iteration</vt:lpstr>
      <vt:lpstr>Iteration (cont.)</vt:lpstr>
      <vt:lpstr>While loops</vt:lpstr>
      <vt:lpstr>For loops</vt:lpstr>
      <vt:lpstr>Do-while loops</vt:lpstr>
      <vt:lpstr>While loops</vt:lpstr>
      <vt:lpstr>While loop Examples</vt:lpstr>
      <vt:lpstr>More While loop Examples</vt:lpstr>
      <vt:lpstr>Infinite and Empty Loops</vt:lpstr>
      <vt:lpstr>While loop examples</vt:lpstr>
      <vt:lpstr>break and continue </vt:lpstr>
      <vt:lpstr>break example</vt:lpstr>
      <vt:lpstr>continue example</vt:lpstr>
      <vt:lpstr>Terminating Execution</vt:lpstr>
      <vt:lpstr>Terminating Example</vt:lpstr>
      <vt:lpstr>for loops</vt:lpstr>
      <vt:lpstr>for loop examples</vt:lpstr>
      <vt:lpstr>for loop examples</vt:lpstr>
      <vt:lpstr>for loop usage</vt:lpstr>
      <vt:lpstr>for loop usage (cont.)</vt:lpstr>
      <vt:lpstr>for loop usage (cont.)</vt:lpstr>
      <vt:lpstr>for loop usage (cont.)</vt:lpstr>
      <vt:lpstr>Practical Considerations When Using Loops</vt:lpstr>
      <vt:lpstr>Tracing a Variable in a Loop</vt:lpstr>
    </vt:vector>
  </TitlesOfParts>
  <Company>UH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ITM352</dc:title>
  <dc:subject/>
  <dc:creator>Port,Kazman</dc:creator>
  <cp:keywords/>
  <dc:description/>
  <cp:lastModifiedBy>D Port</cp:lastModifiedBy>
  <cp:revision>225</cp:revision>
  <cp:lastPrinted>2014-10-08T21:38:07Z</cp:lastPrinted>
  <dcterms:created xsi:type="dcterms:W3CDTF">1998-08-25T18:47:21Z</dcterms:created>
  <dcterms:modified xsi:type="dcterms:W3CDTF">2020-09-24T00:48:21Z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cs1007@columbia.edu</vt:lpwstr>
  </property>
  <property fmtid="{D5CDD505-2E9C-101B-9397-08002B2CF9AE}" pid="8" name="HomePage">
    <vt:lpwstr>www.columbia.edu/~cs1007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C:\WINDOWS\Desktop\1007_f99\Lectures_delivered</vt:lpwstr>
  </property>
</Properties>
</file>