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sldIdLst>
    <p:sldId id="256" r:id="rId2"/>
    <p:sldId id="292" r:id="rId3"/>
    <p:sldId id="257" r:id="rId4"/>
    <p:sldId id="289" r:id="rId5"/>
    <p:sldId id="258" r:id="rId6"/>
    <p:sldId id="281" r:id="rId7"/>
    <p:sldId id="296" r:id="rId8"/>
    <p:sldId id="297" r:id="rId9"/>
    <p:sldId id="282" r:id="rId10"/>
    <p:sldId id="283" r:id="rId11"/>
    <p:sldId id="280" r:id="rId12"/>
    <p:sldId id="290" r:id="rId13"/>
    <p:sldId id="286" r:id="rId14"/>
    <p:sldId id="293" r:id="rId15"/>
    <p:sldId id="260" r:id="rId16"/>
    <p:sldId id="261" r:id="rId17"/>
    <p:sldId id="264" r:id="rId18"/>
    <p:sldId id="265" r:id="rId19"/>
    <p:sldId id="266" r:id="rId20"/>
    <p:sldId id="267" r:id="rId21"/>
    <p:sldId id="269" r:id="rId22"/>
    <p:sldId id="270" r:id="rId23"/>
    <p:sldId id="271" r:id="rId24"/>
    <p:sldId id="272" r:id="rId25"/>
    <p:sldId id="294" r:id="rId26"/>
    <p:sldId id="273" r:id="rId27"/>
    <p:sldId id="274" r:id="rId28"/>
    <p:sldId id="275" r:id="rId29"/>
    <p:sldId id="276" r:id="rId30"/>
    <p:sldId id="277" r:id="rId31"/>
    <p:sldId id="278" r:id="rId32"/>
    <p:sldId id="287" r:id="rId33"/>
    <p:sldId id="279" r:id="rId34"/>
    <p:sldId id="291" r:id="rId35"/>
    <p:sldId id="295" r:id="rId36"/>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94718"/>
  </p:normalViewPr>
  <p:slideViewPr>
    <p:cSldViewPr>
      <p:cViewPr varScale="1">
        <p:scale>
          <a:sx n="117" d="100"/>
          <a:sy n="117" d="100"/>
        </p:scale>
        <p:origin x="1184" y="16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B3EBD84D-F675-46B5-A76E-71A6BA82072C}" type="presOf" srcId="{C535EB1E-3327-40A4-B998-29A1DAA05B63}" destId="{DBE65D93-03EC-4DC6-981D-D910D4B33B06}" srcOrd="0" destOrd="0"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933450">
            <a:lnSpc>
              <a:spcPct val="90000"/>
            </a:lnSpc>
            <a:spcBef>
              <a:spcPct val="0"/>
            </a:spcBef>
            <a:spcAft>
              <a:spcPct val="35000"/>
            </a:spcAft>
            <a:buNone/>
          </a:pPr>
          <a:r>
            <a:rPr lang="en-US" sz="2100" kern="1200" dirty="0"/>
            <a:t>Systems Information</a:t>
          </a:r>
        </a:p>
        <a:p>
          <a:pPr marL="171450" lvl="1" indent="-171450" algn="l" defTabSz="711200">
            <a:lnSpc>
              <a:spcPct val="90000"/>
            </a:lnSpc>
            <a:spcBef>
              <a:spcPct val="0"/>
            </a:spcBef>
            <a:spcAft>
              <a:spcPct val="15000"/>
            </a:spcAft>
            <a:buChar char="•"/>
          </a:pPr>
          <a:r>
            <a:rPr lang="en-US" sz="1600" kern="1200" dirty="0"/>
            <a:t>Information management</a:t>
          </a:r>
        </a:p>
        <a:p>
          <a:pPr marL="171450" lvl="1" indent="-171450" algn="l" defTabSz="711200">
            <a:lnSpc>
              <a:spcPct val="90000"/>
            </a:lnSpc>
            <a:spcBef>
              <a:spcPct val="0"/>
            </a:spcBef>
            <a:spcAft>
              <a:spcPct val="15000"/>
            </a:spcAft>
            <a:buChar char="•"/>
          </a:pPr>
          <a:r>
            <a:rPr lang="en-US" sz="1600" kern="1200" dirty="0"/>
            <a:t>Database systems </a:t>
          </a:r>
        </a:p>
        <a:p>
          <a:pPr marL="171450" lvl="1" indent="-171450" algn="l" defTabSz="711200">
            <a:lnSpc>
              <a:spcPct val="90000"/>
            </a:lnSpc>
            <a:spcBef>
              <a:spcPct val="0"/>
            </a:spcBef>
            <a:spcAft>
              <a:spcPct val="15000"/>
            </a:spcAft>
            <a:buChar char="•"/>
          </a:pPr>
          <a:r>
            <a:rPr lang="en-US" sz="1600" kern="1200" dirty="0"/>
            <a:t>Solving data access and sharing problems</a:t>
          </a:r>
        </a:p>
        <a:p>
          <a:pPr marL="171450" lvl="1" indent="-171450" algn="l" defTabSz="711200">
            <a:lnSpc>
              <a:spcPct val="90000"/>
            </a:lnSpc>
            <a:spcBef>
              <a:spcPct val="0"/>
            </a:spcBef>
            <a:spcAft>
              <a:spcPct val="15000"/>
            </a:spcAft>
            <a:buChar char="•"/>
          </a:pPr>
          <a:r>
            <a:rPr lang="en-US" sz="1600" kern="1200" dirty="0"/>
            <a:t>Bridging gap between information and systems</a:t>
          </a:r>
        </a:p>
        <a:p>
          <a:pPr marL="171450" lvl="1" indent="-171450" algn="l" defTabSz="711200">
            <a:lnSpc>
              <a:spcPct val="90000"/>
            </a:lnSpc>
            <a:spcBef>
              <a:spcPct val="0"/>
            </a:spcBef>
            <a:spcAft>
              <a:spcPct val="15000"/>
            </a:spcAft>
            <a:buChar char="•"/>
          </a:pPr>
          <a:r>
            <a:rPr lang="en-US" sz="1600" kern="1200" dirty="0"/>
            <a:t>Mainly organization perspective</a:t>
          </a:r>
        </a:p>
        <a:p>
          <a:pPr marL="171450" lvl="1" indent="-171450" algn="l" defTabSz="711200">
            <a:lnSpc>
              <a:spcPct val="90000"/>
            </a:lnSpc>
            <a:spcBef>
              <a:spcPct val="0"/>
            </a:spcBef>
            <a:spcAft>
              <a:spcPct val="15000"/>
            </a:spcAft>
            <a:buChar char="•"/>
          </a:pPr>
          <a:endParaRPr lang="en-US" sz="16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b" anchorCtr="0">
          <a:noAutofit/>
        </a:bodyPr>
        <a:lstStyle/>
        <a:p>
          <a:pPr marL="0" lvl="0" indent="0" algn="l" defTabSz="1466850">
            <a:lnSpc>
              <a:spcPct val="90000"/>
            </a:lnSpc>
            <a:spcBef>
              <a:spcPct val="0"/>
            </a:spcBef>
            <a:spcAft>
              <a:spcPct val="35000"/>
            </a:spcAft>
            <a:buNone/>
          </a:pPr>
          <a:r>
            <a:rPr lang="en-US" sz="33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javascripting.com/" TargetMode="External"/><Relationship Id="rId2" Type="http://schemas.openxmlformats.org/officeDocument/2006/relationships/hyperlink" Target="https://medium.mybridge.co/45-amazing-node-js-open-source-for-the-past-year-v-2019-c774d750e925" TargetMode="External"/><Relationship Id="rId1" Type="http://schemas.openxmlformats.org/officeDocument/2006/relationships/slideLayout" Target="../slideLayouts/slideLayout2.xml"/><Relationship Id="rId4" Type="http://schemas.openxmlformats.org/officeDocument/2006/relationships/hyperlink" Target="https://blog.teamtreehouse.com/7-awesome-things-can-build-node-j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5"/>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err="1"/>
              <a:t>Javascript</a:t>
            </a:r>
            <a:r>
              <a:rPr lang="en-US" dirty="0"/>
              <a:t> and Node.js</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dirty="0"/>
              <a:t>You will be learning </a:t>
            </a:r>
            <a:r>
              <a:rPr lang="en-US" dirty="0" err="1"/>
              <a:t>Javascript</a:t>
            </a:r>
            <a:r>
              <a:rPr lang="en-US" dirty="0"/>
              <a:t> and Node.js </a:t>
            </a:r>
          </a:p>
          <a:p>
            <a:pPr lvl="1" indent="-342900">
              <a:buFontTx/>
              <a:buChar char="-"/>
            </a:pPr>
            <a:r>
              <a:rPr lang="en-US" sz="2400" dirty="0"/>
              <a:t>The leading edge of web application technologies </a:t>
            </a:r>
          </a:p>
          <a:p>
            <a:pPr lvl="1" indent="-342900">
              <a:buFontTx/>
              <a:buChar char="-"/>
            </a:pPr>
            <a:r>
              <a:rPr lang="en-US" sz="2400" dirty="0"/>
              <a:t>10,000’s of available components, frameworks, and microservices!</a:t>
            </a:r>
          </a:p>
          <a:p>
            <a:pPr lvl="1" indent="-342900">
              <a:buFontTx/>
              <a:buChar char="-"/>
            </a:pPr>
            <a:r>
              <a:rPr lang="en-US" sz="2400" dirty="0">
                <a:hlinkClick r:id="rId2"/>
              </a:rPr>
              <a:t>https://medium.mybridge.co/45-amazing-node-js-open-source-for-the-past-year-v-2019-c774d750e925</a:t>
            </a:r>
            <a:endParaRPr lang="en-US" sz="2400" dirty="0"/>
          </a:p>
          <a:p>
            <a:pPr lvl="1" indent="-342900">
              <a:buFontTx/>
              <a:buChar char="-"/>
            </a:pPr>
            <a:r>
              <a:rPr lang="en-US" sz="2400" dirty="0">
                <a:hlinkClick r:id="rId3"/>
              </a:rPr>
              <a:t>https://www.javascripting.com/</a:t>
            </a:r>
            <a:endParaRPr lang="en-US" sz="2400" dirty="0"/>
          </a:p>
          <a:p>
            <a:pPr marL="457200" indent="-457200">
              <a:buFont typeface="Arial" panose="020B0604020202020204" pitchFamily="34" charset="0"/>
              <a:buChar char="•"/>
            </a:pPr>
            <a:r>
              <a:rPr lang="en-US" dirty="0"/>
              <a:t>You can build totally awesome things</a:t>
            </a:r>
          </a:p>
          <a:p>
            <a:pPr marL="857250" lvl="1" indent="-457200">
              <a:buFontTx/>
              <a:buChar char="-"/>
            </a:pPr>
            <a:r>
              <a:rPr lang="en-US" dirty="0">
                <a:hlinkClick r:id="rId4"/>
              </a:rPr>
              <a:t>https://blog.teamtreehouse.com/7-awesome-things-can-build-node-js</a:t>
            </a:r>
            <a:endParaRPr lang="en-US" dirty="0"/>
          </a:p>
        </p:txBody>
      </p:sp>
    </p:spTree>
    <p:extLst>
      <p:ext uri="{BB962C8B-B14F-4D97-AF65-F5344CB8AC3E}">
        <p14:creationId xmlns:p14="http://schemas.microsoft.com/office/powerpoint/2010/main" val="61380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 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Adapt technologies</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Lectures</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192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2800" dirty="0">
                <a:solidFill>
                  <a:srgbClr val="000000"/>
                </a:solidFill>
              </a:rPr>
              <a:t>Lectures are generally available on the class web page and are viewed at home prior to class </a:t>
            </a:r>
          </a:p>
          <a:p>
            <a:pPr lvl="1">
              <a:lnSpc>
                <a:spcPct val="100000"/>
              </a:lnSpc>
              <a:spcBef>
                <a:spcPts val="800"/>
              </a:spcBef>
              <a:buSzPct val="85000"/>
              <a:buFont typeface="Monotype Sorts" charset="2"/>
              <a:buChar char=""/>
            </a:pPr>
            <a:r>
              <a:rPr lang="en-GB" altLang="en-US" sz="20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20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sz="2800" dirty="0">
                <a:solidFill>
                  <a:srgbClr val="000000"/>
                </a:solidFill>
              </a:rPr>
              <a:t>Readings are to be done at home prior to class</a:t>
            </a:r>
          </a:p>
          <a:p>
            <a:pPr lvl="1">
              <a:lnSpc>
                <a:spcPct val="100000"/>
              </a:lnSpc>
              <a:spcBef>
                <a:spcPts val="800"/>
              </a:spcBef>
              <a:buSzPct val="85000"/>
              <a:buFont typeface="Monotype Sorts" charset="2"/>
              <a:buChar char=""/>
            </a:pPr>
            <a:r>
              <a:rPr lang="en-GB" altLang="en-US" sz="2000" dirty="0">
                <a:solidFill>
                  <a:srgbClr val="000000"/>
                </a:solidFill>
              </a:rPr>
              <a:t>These will be important reference materials for you!</a:t>
            </a:r>
          </a:p>
          <a:p>
            <a:pPr>
              <a:lnSpc>
                <a:spcPct val="100000"/>
              </a:lnSpc>
              <a:spcBef>
                <a:spcPts val="800"/>
              </a:spcBef>
              <a:buSzPct val="85000"/>
              <a:buFont typeface="Monotype Sorts" charset="2"/>
              <a:buChar char=""/>
            </a:pPr>
            <a:r>
              <a:rPr lang="en-GB" altLang="en-US" sz="2800" dirty="0">
                <a:solidFill>
                  <a:srgbClr val="000000"/>
                </a:solidFill>
              </a:rPr>
              <a:t>Most classes will be </a:t>
            </a:r>
            <a:r>
              <a:rPr lang="ja-JP" altLang="en-GB" sz="2800" dirty="0">
                <a:solidFill>
                  <a:srgbClr val="000000"/>
                </a:solidFill>
              </a:rPr>
              <a:t>“</a:t>
            </a:r>
            <a:r>
              <a:rPr lang="en-GB" altLang="ja-JP" sz="2800" dirty="0">
                <a:solidFill>
                  <a:srgbClr val="000000"/>
                </a:solidFill>
              </a:rPr>
              <a:t>follow along</a:t>
            </a:r>
            <a:r>
              <a:rPr lang="ja-JP" altLang="en-GB" sz="2800" dirty="0">
                <a:solidFill>
                  <a:srgbClr val="000000"/>
                </a:solidFill>
              </a:rPr>
              <a:t>”</a:t>
            </a:r>
            <a:r>
              <a:rPr lang="en-GB" altLang="ja-JP" sz="2800" dirty="0">
                <a:solidFill>
                  <a:srgbClr val="000000"/>
                </a:solidFill>
              </a:rPr>
              <a:t> labs with the professor, class exercises, or major assignment “workshops”</a:t>
            </a:r>
          </a:p>
          <a:p>
            <a:pPr lvl="1">
              <a:lnSpc>
                <a:spcPct val="100000"/>
              </a:lnSpc>
              <a:spcBef>
                <a:spcPts val="800"/>
              </a:spcBef>
              <a:buSzPct val="85000"/>
              <a:buFont typeface="Monotype Sorts" charset="2"/>
              <a:buChar char=""/>
            </a:pPr>
            <a:r>
              <a:rPr lang="en-GB" altLang="en-US" dirty="0">
                <a:solidFill>
                  <a:srgbClr val="000000"/>
                </a:solidFill>
              </a:rPr>
              <a:t> </a:t>
            </a:r>
            <a:r>
              <a:rPr lang="en-GB" altLang="en-US" sz="1800" dirty="0">
                <a:solidFill>
                  <a:srgbClr val="000000"/>
                </a:solidFill>
              </a:rPr>
              <a:t>You will get little “lecture” (except this class of course!)</a:t>
            </a:r>
            <a:endParaRPr lang="en-GB"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dirty="0">
                <a:solidFill>
                  <a:srgbClr val="000000"/>
                </a:solidFill>
              </a:rPr>
              <a:t>Do </a:t>
            </a:r>
            <a:r>
              <a:rPr lang="en-GB" altLang="en-US" u="sng" dirty="0">
                <a:solidFill>
                  <a:srgbClr val="000000"/>
                </a:solidFill>
              </a:rPr>
              <a:t>all</a:t>
            </a:r>
            <a:r>
              <a:rPr lang="en-GB" altLang="en-US" dirty="0">
                <a:solidFill>
                  <a:srgbClr val="000000"/>
                </a:solidFill>
              </a:rPr>
              <a:t> assignments early (especially WODs!!!)</a:t>
            </a:r>
          </a:p>
          <a:p>
            <a:pPr>
              <a:lnSpc>
                <a:spcPct val="80000"/>
              </a:lnSpc>
              <a:spcBef>
                <a:spcPts val="700"/>
              </a:spcBef>
              <a:buSzPct val="85000"/>
              <a:buFont typeface="Monotype Sorts" charset="2"/>
              <a:buChar char=""/>
            </a:pPr>
            <a:r>
              <a:rPr lang="en-GB" altLang="en-US" dirty="0">
                <a:solidFill>
                  <a:srgbClr val="000000"/>
                </a:solidFill>
              </a:rPr>
              <a:t>Best advice (thanks mom!):</a:t>
            </a:r>
          </a:p>
          <a:p>
            <a:pPr lvl="1">
              <a:lnSpc>
                <a:spcPct val="80000"/>
              </a:lnSpc>
              <a:spcBef>
                <a:spcPts val="600"/>
              </a:spcBef>
              <a:buSzPct val="70000"/>
              <a:buFont typeface="Monotype Sorts" charset="2"/>
              <a:buChar char=""/>
            </a:pPr>
            <a:r>
              <a:rPr lang="en-GB" altLang="en-US" sz="2000" dirty="0">
                <a:solidFill>
                  <a:srgbClr val="000000"/>
                </a:solidFill>
              </a:rPr>
              <a:t>Go to class and pay attention</a:t>
            </a:r>
          </a:p>
          <a:p>
            <a:pPr lvl="1">
              <a:lnSpc>
                <a:spcPct val="80000"/>
              </a:lnSpc>
              <a:spcBef>
                <a:spcPts val="600"/>
              </a:spcBef>
              <a:buSzPct val="70000"/>
              <a:buFont typeface="Monotype Sorts" charset="2"/>
              <a:buChar char=""/>
            </a:pPr>
            <a:r>
              <a:rPr lang="en-GB" altLang="en-US" sz="20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20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20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20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20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20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20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2000" dirty="0">
                <a:solidFill>
                  <a:srgbClr val="000000"/>
                </a:solidFill>
              </a:rPr>
              <a:t>And (duh) do what is asked of you without trying to shortcut</a:t>
            </a: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Cheating </a:t>
            </a:r>
            <a:endParaRPr lang="en-GB" altLang="en-US" dirty="0">
              <a:solidFill>
                <a:srgbClr val="000000"/>
              </a:solidFill>
            </a:endParaRPr>
          </a:p>
          <a:p>
            <a:pPr lvl="1">
              <a:lnSpc>
                <a:spcPct val="90000"/>
              </a:lnSpc>
              <a:spcBef>
                <a:spcPts val="700"/>
              </a:spcBef>
              <a:buSzPct val="70000"/>
              <a:buFont typeface="Monotype Sorts" charset="2"/>
              <a:buChar char=""/>
            </a:pPr>
            <a:r>
              <a:rPr lang="en-GB" altLang="en-US" sz="2000" dirty="0">
                <a:solidFill>
                  <a:srgbClr val="000000"/>
                </a:solidFill>
              </a:rPr>
              <a:t>It’s always ok to get help. But turning in </a:t>
            </a:r>
            <a:r>
              <a:rPr lang="en-GB" altLang="en-US" sz="2000" u="sng" dirty="0">
                <a:solidFill>
                  <a:srgbClr val="000000"/>
                </a:solidFill>
              </a:rPr>
              <a:t>someone else's work</a:t>
            </a:r>
            <a:r>
              <a:rPr lang="en-GB" altLang="en-US" sz="20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800" dirty="0">
                <a:solidFill>
                  <a:srgbClr val="000000"/>
                </a:solidFill>
              </a:rPr>
              <a:t>There is often a lot of confusion about using code from labs, the class website, or online resources. This is generally </a:t>
            </a:r>
            <a:r>
              <a:rPr lang="en-GB" altLang="en-US" sz="1800" b="1" dirty="0">
                <a:solidFill>
                  <a:srgbClr val="000000"/>
                </a:solidFill>
              </a:rPr>
              <a:t>OK</a:t>
            </a:r>
            <a:r>
              <a:rPr lang="en-GB" altLang="en-US" sz="1800" dirty="0">
                <a:solidFill>
                  <a:srgbClr val="000000"/>
                </a:solidFill>
              </a:rPr>
              <a:t> so long as you make </a:t>
            </a:r>
            <a:r>
              <a:rPr lang="en-GB" altLang="en-US" sz="1800" b="1" dirty="0">
                <a:solidFill>
                  <a:srgbClr val="000000"/>
                </a:solidFill>
              </a:rPr>
              <a:t>CLEAR</a:t>
            </a:r>
            <a:r>
              <a:rPr lang="en-GB" altLang="en-US" sz="18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800" dirty="0">
                <a:solidFill>
                  <a:srgbClr val="000000"/>
                </a:solidFill>
              </a:rPr>
              <a:t>In general it is </a:t>
            </a:r>
            <a:r>
              <a:rPr lang="en-GB" altLang="en-US" sz="1800" b="1" dirty="0">
                <a:solidFill>
                  <a:srgbClr val="000000"/>
                </a:solidFill>
              </a:rPr>
              <a:t>NOT OK</a:t>
            </a:r>
            <a:r>
              <a:rPr lang="en-GB" altLang="en-US" sz="18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20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2000" dirty="0">
                <a:solidFill>
                  <a:srgbClr val="000000"/>
                </a:solidFill>
              </a:rPr>
              <a:t>Second offence (of any kind): "F" in course, action by Dean</a:t>
            </a:r>
            <a:r>
              <a:rPr lang="ja-JP" altLang="en-GB" sz="2000">
                <a:solidFill>
                  <a:srgbClr val="000000"/>
                </a:solidFill>
              </a:rPr>
              <a:t>’</a:t>
            </a:r>
            <a:r>
              <a:rPr lang="en-GB" altLang="ja-JP" sz="2000" dirty="0">
                <a:solidFill>
                  <a:srgbClr val="000000"/>
                </a:solidFill>
              </a:rPr>
              <a:t>s office</a:t>
            </a:r>
          </a:p>
          <a:p>
            <a:pPr marL="457200" lvl="1" indent="0">
              <a:lnSpc>
                <a:spcPct val="90000"/>
              </a:lnSpc>
              <a:spcBef>
                <a:spcPts val="700"/>
              </a:spcBef>
              <a:buSzPct val="70000"/>
            </a:pPr>
            <a:r>
              <a:rPr lang="en-GB" altLang="en-US" sz="2000" b="1" dirty="0">
                <a:solidFill>
                  <a:srgbClr val="000000"/>
                </a:solidFill>
              </a:rPr>
              <a:t>Bottom line: </a:t>
            </a:r>
            <a:r>
              <a:rPr lang="en-GB" altLang="en-US" sz="2000" dirty="0">
                <a:solidFill>
                  <a:srgbClr val="FF0000"/>
                </a:solidFill>
              </a:rPr>
              <a:t>Don't do it! </a:t>
            </a:r>
            <a:r>
              <a:rPr lang="en-GB" altLang="en-US" sz="2000" dirty="0">
                <a:solidFill>
                  <a:srgbClr val="000000"/>
                </a:solidFill>
              </a:rPr>
              <a:t>It's never worth it. Since you are building a skill here</a:t>
            </a:r>
            <a:r>
              <a:rPr lang="en-GB" altLang="en-US" sz="2800" dirty="0">
                <a:solidFill>
                  <a:srgbClr val="000000"/>
                </a:solidFill>
              </a:rPr>
              <a:t> </a:t>
            </a:r>
            <a:r>
              <a:rPr lang="en-GB" altLang="en-US" sz="20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457200" y="1295400"/>
            <a:ext cx="82296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program</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a:t>
            </a:r>
            <a:r>
              <a:rPr lang="en-GB" altLang="en-US" sz="2000" dirty="0" err="1">
                <a:solidFill>
                  <a:srgbClr val="000000"/>
                </a:solidFill>
              </a:rPr>
              <a:t>GitHUB</a:t>
            </a:r>
            <a:endParaRPr lang="en-GB" altLang="en-US" sz="2000" dirty="0">
              <a:solidFill>
                <a:srgbClr val="000000"/>
              </a:solidFill>
            </a:endParaRP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all material 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Again, you must start on the exercises to ensure you are ready for the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dirty="0">
                <a:solidFill>
                  <a:srgbClr val="000000"/>
                </a:solidFill>
              </a:rPr>
              <a:t>The ITMA club and I are here to help you </a:t>
            </a:r>
            <a:r>
              <a:rPr lang="en-GB" altLang="en-US" sz="20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20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800" dirty="0">
                <a:solidFill>
                  <a:srgbClr val="000000"/>
                </a:solidFill>
              </a:rPr>
              <a:t>Phone</a:t>
            </a:r>
          </a:p>
          <a:p>
            <a:pPr lvl="2">
              <a:lnSpc>
                <a:spcPct val="100000"/>
              </a:lnSpc>
              <a:spcBef>
                <a:spcPts val="600"/>
              </a:spcBef>
              <a:buSzPct val="60000"/>
              <a:buFont typeface="Monotype Sorts" charset="2"/>
              <a:buChar char=""/>
            </a:pPr>
            <a:r>
              <a:rPr lang="en-GB" altLang="en-US" sz="1800" dirty="0">
                <a:solidFill>
                  <a:srgbClr val="000000"/>
                </a:solidFill>
              </a:rPr>
              <a:t>Office hours</a:t>
            </a:r>
          </a:p>
          <a:p>
            <a:pPr lvl="2">
              <a:lnSpc>
                <a:spcPct val="100000"/>
              </a:lnSpc>
              <a:spcBef>
                <a:spcPts val="600"/>
              </a:spcBef>
              <a:buSzPct val="60000"/>
              <a:buFont typeface="Monotype Sorts" charset="2"/>
              <a:buChar char=""/>
            </a:pPr>
            <a:r>
              <a:rPr lang="en-GB" altLang="en-US" sz="1800" dirty="0">
                <a:solidFill>
                  <a:srgbClr val="000000"/>
                </a:solidFill>
              </a:rPr>
              <a:t>After class</a:t>
            </a:r>
          </a:p>
          <a:p>
            <a:pPr lvl="2">
              <a:lnSpc>
                <a:spcPct val="100000"/>
              </a:lnSpc>
              <a:spcBef>
                <a:spcPts val="600"/>
              </a:spcBef>
              <a:buSzPct val="60000"/>
              <a:buFont typeface="Monotype Sorts" charset="2"/>
              <a:buChar char=""/>
            </a:pPr>
            <a:r>
              <a:rPr lang="en-GB" altLang="en-US" sz="1800" dirty="0">
                <a:solidFill>
                  <a:srgbClr val="000000"/>
                </a:solidFill>
              </a:rPr>
              <a:t>By appointment</a:t>
            </a:r>
          </a:p>
          <a:p>
            <a:pPr>
              <a:lnSpc>
                <a:spcPct val="100000"/>
              </a:lnSpc>
              <a:spcBef>
                <a:spcPts val="700"/>
              </a:spcBef>
              <a:buSzPct val="85000"/>
              <a:buFont typeface="Monotype Sorts" charset="2"/>
              <a:buChar char=""/>
            </a:pPr>
            <a:r>
              <a:rPr lang="en-GB" altLang="en-US" sz="20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2000" dirty="0">
                <a:solidFill>
                  <a:srgbClr val="000000"/>
                </a:solidFill>
              </a:rPr>
              <a:t>But you have to ask. I will not monitor you.</a:t>
            </a:r>
          </a:p>
          <a:p>
            <a:pPr>
              <a:lnSpc>
                <a:spcPct val="100000"/>
              </a:lnSpc>
              <a:spcBef>
                <a:spcPts val="700"/>
              </a:spcBef>
              <a:buSzPct val="85000"/>
              <a:buFont typeface="Monotype Sorts" charset="2"/>
              <a:buChar char=""/>
            </a:pPr>
            <a:r>
              <a:rPr lang="en-GB" altLang="en-US" sz="20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dirty="0">
                <a:solidFill>
                  <a:srgbClr val="000000"/>
                </a:solidFill>
              </a:rPr>
              <a:t>This course is about</a:t>
            </a:r>
          </a:p>
          <a:p>
            <a:pPr lvl="1">
              <a:lnSpc>
                <a:spcPct val="8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8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8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software applications </a:t>
            </a:r>
          </a:p>
          <a:p>
            <a:pPr lvl="1">
              <a:lnSpc>
                <a:spcPct val="8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8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8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to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killer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 </a:t>
            </a:r>
            <a:r>
              <a:rPr lang="en-US" altLang="en-US" sz="2000">
                <a:solidFill>
                  <a:srgbClr val="000000"/>
                </a:solidFill>
              </a:rPr>
              <a:t>that translates into HTML</a:t>
            </a:r>
            <a:endParaRPr lang="en-US" altLang="en-US" sz="2000" dirty="0">
              <a:solidFill>
                <a:srgbClr val="000000"/>
              </a:solidFill>
            </a:endParaRP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4478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a:t>
            </a:r>
            <a:r>
              <a:rPr lang="en-GB" altLang="en-US">
                <a:solidFill>
                  <a:srgbClr val="000000"/>
                </a:solidFill>
              </a:rPr>
              <a:t>time investment</a:t>
            </a:r>
            <a:endParaRPr lang="en-GB" altLang="en-US" dirty="0">
              <a:solidFill>
                <a:srgbClr val="000000"/>
              </a:solidFill>
            </a:endParaRP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643438"/>
          </a:xfrm>
        </p:spPr>
        <p:txBody>
          <a:bodyPr>
            <a:normAutofit fontScale="775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 “Programming is not for me.” “After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want</a:t>
            </a:r>
            <a:r>
              <a:rPr lang="en-US" sz="2000" dirty="0"/>
              <a:t> to be a programmer. But programing skills are needed for many MIS tasks:</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 SAS, R) – create a reporting spreadsheet, use of analytics packages </a:t>
            </a:r>
          </a:p>
          <a:p>
            <a:pPr lvl="1">
              <a:lnSpc>
                <a:spcPct val="120000"/>
              </a:lnSpc>
              <a:buFont typeface="Arial" panose="020B0604020202020204" pitchFamily="34" charset="0"/>
              <a:buChar char="•"/>
              <a:defRPr/>
            </a:pPr>
            <a:r>
              <a:rPr lang="en-US" sz="1500" dirty="0"/>
              <a:t>Web (Ex. Websites, Web apps) – create a reporting dashboard, customer data ingest page, custom UI widget, access control) </a:t>
            </a:r>
          </a:p>
          <a:p>
            <a:pPr lvl="1">
              <a:lnSpc>
                <a:spcPct val="120000"/>
              </a:lnSpc>
              <a:buFont typeface="Arial" panose="020B0604020202020204" pitchFamily="34" charset="0"/>
              <a:buChar char="•"/>
              <a:defRPr/>
            </a:pPr>
            <a:r>
              <a:rPr lang="en-US" sz="1500" dirty="0"/>
              <a:t>Data Management (Ex. Automated conversion/formatting, cleaning, checking, import/export, data security)</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 Cloud services</a:t>
            </a:r>
          </a:p>
          <a:p>
            <a:pPr lvl="1">
              <a:lnSpc>
                <a:spcPct val="120000"/>
              </a:lnSpc>
              <a:buFont typeface="Arial" panose="020B0604020202020204" pitchFamily="34" charset="0"/>
              <a:buChar char="•"/>
              <a:defRPr/>
            </a:pPr>
            <a:r>
              <a:rPr lang="en-US" sz="1500" dirty="0"/>
              <a:t>Data reporting (data analytics, data dashboards, data self-service)</a:t>
            </a:r>
          </a:p>
          <a:p>
            <a:pPr lvl="1">
              <a:lnSpc>
                <a:spcPct val="120000"/>
              </a:lnSpc>
              <a:buFont typeface="Arial" panose="020B0604020202020204" pitchFamily="34" charset="0"/>
              <a:buChar char="•"/>
              <a:defRPr/>
            </a:pPr>
            <a:r>
              <a:rPr lang="en-US" sz="1500" dirty="0"/>
              <a:t>Self-service information systems (intranet/extranet applications, HR services)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C073-8505-F3B6-3809-0EC6E01F8E85}"/>
              </a:ext>
            </a:extLst>
          </p:cNvPr>
          <p:cNvSpPr>
            <a:spLocks noGrp="1"/>
          </p:cNvSpPr>
          <p:nvPr>
            <p:ph type="title"/>
          </p:nvPr>
        </p:nvSpPr>
        <p:spPr/>
        <p:txBody>
          <a:bodyPr/>
          <a:lstStyle/>
          <a:p>
            <a:r>
              <a:rPr lang="en-US" dirty="0"/>
              <a:t>Example: Custom UI Widget</a:t>
            </a:r>
          </a:p>
        </p:txBody>
      </p:sp>
      <p:sp>
        <p:nvSpPr>
          <p:cNvPr id="3" name="Content Placeholder 2">
            <a:extLst>
              <a:ext uri="{FF2B5EF4-FFF2-40B4-BE49-F238E27FC236}">
                <a16:creationId xmlns:a16="http://schemas.microsoft.com/office/drawing/2014/main" id="{952F8B0F-57CF-9101-FD5E-161999F7A0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6338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ACEF3-267F-7259-E91D-2D583BB1166F}"/>
              </a:ext>
            </a:extLst>
          </p:cNvPr>
          <p:cNvSpPr>
            <a:spLocks noGrp="1"/>
          </p:cNvSpPr>
          <p:nvPr>
            <p:ph type="title"/>
          </p:nvPr>
        </p:nvSpPr>
        <p:spPr/>
        <p:txBody>
          <a:bodyPr/>
          <a:lstStyle/>
          <a:p>
            <a:r>
              <a:rPr lang="en-US" sz="4000" dirty="0"/>
              <a:t>Example: Scrape email Addresses</a:t>
            </a:r>
          </a:p>
        </p:txBody>
      </p:sp>
      <p:sp>
        <p:nvSpPr>
          <p:cNvPr id="3" name="Content Placeholder 2">
            <a:extLst>
              <a:ext uri="{FF2B5EF4-FFF2-40B4-BE49-F238E27FC236}">
                <a16:creationId xmlns:a16="http://schemas.microsoft.com/office/drawing/2014/main" id="{4EC7E47A-102E-8745-6E7B-EB866F804A91}"/>
              </a:ext>
            </a:extLst>
          </p:cNvPr>
          <p:cNvSpPr>
            <a:spLocks noGrp="1"/>
          </p:cNvSpPr>
          <p:nvPr>
            <p:ph idx="1"/>
          </p:nvPr>
        </p:nvSpPr>
        <p:spPr/>
        <p:txBody>
          <a:bodyPr/>
          <a:lstStyle/>
          <a:p>
            <a:r>
              <a:rPr lang="en-US" dirty="0"/>
              <a:t>Problem: Need to get all unique email addresses in a Gmail for emails with a given label </a:t>
            </a:r>
          </a:p>
        </p:txBody>
      </p:sp>
    </p:spTree>
    <p:extLst>
      <p:ext uri="{BB962C8B-B14F-4D97-AF65-F5344CB8AC3E}">
        <p14:creationId xmlns:p14="http://schemas.microsoft.com/office/powerpoint/2010/main" val="20453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5290</TotalTime>
  <Words>3267</Words>
  <Application>Microsoft Macintosh PowerPoint</Application>
  <PresentationFormat>On-screen Show (4:3)</PresentationFormat>
  <Paragraphs>301</Paragraphs>
  <Slides>35</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Monotype Sorts</vt:lpstr>
      <vt:lpstr>Times New Roman</vt:lpstr>
      <vt:lpstr>Office Theme</vt:lpstr>
      <vt:lpstr>PowerPoint Presentation</vt:lpstr>
      <vt:lpstr>PowerPoint Presentation</vt:lpstr>
      <vt:lpstr>PowerPoint Presentation</vt:lpstr>
      <vt:lpstr>PowerPoint Presentation</vt:lpstr>
      <vt:lpstr>PowerPoint Presentation</vt:lpstr>
      <vt:lpstr>MIS and Programming</vt:lpstr>
      <vt:lpstr>Example: Custom UI Widget</vt:lpstr>
      <vt:lpstr>Example: Scrape email Addresses</vt:lpstr>
      <vt:lpstr>The Programming Advantage</vt:lpstr>
      <vt:lpstr>The MIS Core</vt:lpstr>
      <vt:lpstr>No kidding! Learning to Program is TOUGH!</vt:lpstr>
      <vt:lpstr>Stages of Programming Skill</vt:lpstr>
      <vt:lpstr>PowerPoint Presentation</vt:lpstr>
      <vt:lpstr>Javascript and Node.js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Dan Port</cp:lastModifiedBy>
  <cp:revision>177</cp:revision>
  <cp:lastPrinted>1601-01-01T00:00:00Z</cp:lastPrinted>
  <dcterms:created xsi:type="dcterms:W3CDTF">1601-01-01T00:00:00Z</dcterms:created>
  <dcterms:modified xsi:type="dcterms:W3CDTF">2022-08-23T19:12:08Z</dcterms:modified>
</cp:coreProperties>
</file>