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292" r:id="rId3"/>
    <p:sldId id="257" r:id="rId4"/>
    <p:sldId id="289" r:id="rId5"/>
    <p:sldId id="258" r:id="rId6"/>
    <p:sldId id="281" r:id="rId7"/>
    <p:sldId id="297" r:id="rId8"/>
    <p:sldId id="282" r:id="rId9"/>
    <p:sldId id="283" r:id="rId10"/>
    <p:sldId id="280" r:id="rId11"/>
    <p:sldId id="290" r:id="rId12"/>
    <p:sldId id="286" r:id="rId13"/>
    <p:sldId id="293" r:id="rId14"/>
    <p:sldId id="260" r:id="rId15"/>
    <p:sldId id="261" r:id="rId16"/>
    <p:sldId id="264" r:id="rId17"/>
    <p:sldId id="265" r:id="rId18"/>
    <p:sldId id="266" r:id="rId19"/>
    <p:sldId id="267" r:id="rId20"/>
    <p:sldId id="269" r:id="rId21"/>
    <p:sldId id="270" r:id="rId22"/>
    <p:sldId id="271" r:id="rId23"/>
    <p:sldId id="272" r:id="rId24"/>
    <p:sldId id="294" r:id="rId25"/>
    <p:sldId id="298" r:id="rId26"/>
    <p:sldId id="273" r:id="rId27"/>
    <p:sldId id="274" r:id="rId28"/>
    <p:sldId id="275" r:id="rId29"/>
    <p:sldId id="276" r:id="rId30"/>
    <p:sldId id="277" r:id="rId31"/>
    <p:sldId id="278" r:id="rId32"/>
    <p:sldId id="287" r:id="rId33"/>
    <p:sldId id="279" r:id="rId34"/>
    <p:sldId id="291" r:id="rId35"/>
    <p:sldId id="295" r:id="rId36"/>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5" autoAdjust="0"/>
    <p:restoredTop sz="94648"/>
  </p:normalViewPr>
  <p:slideViewPr>
    <p:cSldViewPr>
      <p:cViewPr varScale="1">
        <p:scale>
          <a:sx n="117" d="100"/>
          <a:sy n="117" d="100"/>
        </p:scale>
        <p:origin x="904" y="16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B3EBD84D-F675-46B5-A76E-71A6BA82072C}" type="presOf" srcId="{C535EB1E-3327-40A4-B998-29A1DAA05B63}" destId="{DBE65D93-03EC-4DC6-981D-D910D4B33B06}" srcOrd="0" destOrd="0"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933450">
            <a:lnSpc>
              <a:spcPct val="90000"/>
            </a:lnSpc>
            <a:spcBef>
              <a:spcPct val="0"/>
            </a:spcBef>
            <a:spcAft>
              <a:spcPct val="35000"/>
            </a:spcAft>
            <a:buNone/>
          </a:pPr>
          <a:r>
            <a:rPr lang="en-US" sz="2100" kern="1200" dirty="0"/>
            <a:t>Systems Information</a:t>
          </a:r>
        </a:p>
        <a:p>
          <a:pPr marL="171450" lvl="1" indent="-171450" algn="l" defTabSz="711200">
            <a:lnSpc>
              <a:spcPct val="90000"/>
            </a:lnSpc>
            <a:spcBef>
              <a:spcPct val="0"/>
            </a:spcBef>
            <a:spcAft>
              <a:spcPct val="15000"/>
            </a:spcAft>
            <a:buChar char="•"/>
          </a:pPr>
          <a:r>
            <a:rPr lang="en-US" sz="1600" kern="1200" dirty="0"/>
            <a:t>Information management</a:t>
          </a:r>
        </a:p>
        <a:p>
          <a:pPr marL="171450" lvl="1" indent="-171450" algn="l" defTabSz="711200">
            <a:lnSpc>
              <a:spcPct val="90000"/>
            </a:lnSpc>
            <a:spcBef>
              <a:spcPct val="0"/>
            </a:spcBef>
            <a:spcAft>
              <a:spcPct val="15000"/>
            </a:spcAft>
            <a:buChar char="•"/>
          </a:pPr>
          <a:r>
            <a:rPr lang="en-US" sz="1600" kern="1200" dirty="0"/>
            <a:t>Database systems </a:t>
          </a:r>
        </a:p>
        <a:p>
          <a:pPr marL="171450" lvl="1" indent="-171450" algn="l" defTabSz="711200">
            <a:lnSpc>
              <a:spcPct val="90000"/>
            </a:lnSpc>
            <a:spcBef>
              <a:spcPct val="0"/>
            </a:spcBef>
            <a:spcAft>
              <a:spcPct val="15000"/>
            </a:spcAft>
            <a:buChar char="•"/>
          </a:pPr>
          <a:r>
            <a:rPr lang="en-US" sz="1600" kern="1200" dirty="0"/>
            <a:t>Solving data access and sharing problems</a:t>
          </a:r>
        </a:p>
        <a:p>
          <a:pPr marL="171450" lvl="1" indent="-171450" algn="l" defTabSz="711200">
            <a:lnSpc>
              <a:spcPct val="90000"/>
            </a:lnSpc>
            <a:spcBef>
              <a:spcPct val="0"/>
            </a:spcBef>
            <a:spcAft>
              <a:spcPct val="15000"/>
            </a:spcAft>
            <a:buChar char="•"/>
          </a:pPr>
          <a:r>
            <a:rPr lang="en-US" sz="1600" kern="1200" dirty="0"/>
            <a:t>Bridging gap between information and systems</a:t>
          </a:r>
        </a:p>
        <a:p>
          <a:pPr marL="171450" lvl="1" indent="-171450" algn="l" defTabSz="711200">
            <a:lnSpc>
              <a:spcPct val="90000"/>
            </a:lnSpc>
            <a:spcBef>
              <a:spcPct val="0"/>
            </a:spcBef>
            <a:spcAft>
              <a:spcPct val="15000"/>
            </a:spcAft>
            <a:buChar char="•"/>
          </a:pPr>
          <a:r>
            <a:rPr lang="en-US" sz="1600" kern="1200" dirty="0"/>
            <a:t>Mainly organization perspective</a:t>
          </a:r>
        </a:p>
        <a:p>
          <a:pPr marL="171450" lvl="1" indent="-171450" algn="l" defTabSz="711200">
            <a:lnSpc>
              <a:spcPct val="90000"/>
            </a:lnSpc>
            <a:spcBef>
              <a:spcPct val="0"/>
            </a:spcBef>
            <a:spcAft>
              <a:spcPct val="15000"/>
            </a:spcAft>
            <a:buChar char="•"/>
          </a:pPr>
          <a:endParaRPr lang="en-US" sz="16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04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log.teamtreehouse.com/7-awesome-things-can-build-nod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xteditor.com/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
        <p:nvSpPr>
          <p:cNvPr id="4" name="TextBox 3">
            <a:extLst>
              <a:ext uri="{FF2B5EF4-FFF2-40B4-BE49-F238E27FC236}">
                <a16:creationId xmlns:a16="http://schemas.microsoft.com/office/drawing/2014/main" id="{E26998A1-3C26-957B-DCF7-9CF13FDE4876}"/>
              </a:ext>
            </a:extLst>
          </p:cNvPr>
          <p:cNvSpPr txBox="1"/>
          <p:nvPr/>
        </p:nvSpPr>
        <p:spPr>
          <a:xfrm>
            <a:off x="1377949" y="6008915"/>
            <a:ext cx="6394451" cy="369332"/>
          </a:xfrm>
          <a:prstGeom prst="rect">
            <a:avLst/>
          </a:prstGeom>
          <a:noFill/>
        </p:spPr>
        <p:txBody>
          <a:bodyPr wrap="square">
            <a:spAutoFit/>
          </a:bodyPr>
          <a:lstStyle/>
          <a:p>
            <a:r>
              <a:rPr lang="en-US" sz="1800" b="0" i="1" dirty="0">
                <a:solidFill>
                  <a:srgbClr val="FF0000"/>
                </a:solidFill>
                <a:effectLst/>
                <a:latin typeface="Söhne"/>
              </a:rPr>
              <a:t>Discussion: Ask </a:t>
            </a:r>
            <a:r>
              <a:rPr lang="en-US" sz="1800" b="0" i="1" dirty="0" err="1">
                <a:solidFill>
                  <a:srgbClr val="FF0000"/>
                </a:solidFill>
                <a:effectLst/>
                <a:latin typeface="Söhne"/>
              </a:rPr>
              <a:t>ChatGPT</a:t>
            </a:r>
            <a:r>
              <a:rPr lang="en-US" sz="1800" b="0" i="1" dirty="0">
                <a:solidFill>
                  <a:srgbClr val="FF0000"/>
                </a:solidFill>
                <a:effectLst/>
                <a:latin typeface="Söhne"/>
              </a:rPr>
              <a:t> “Why is learning to program so hard?”</a:t>
            </a:r>
            <a:endParaRPr lang="en-US" sz="1800"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a:t>Is 352 Still Relevant?</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sz="2000" dirty="0"/>
              <a:t>Why Web application development?</a:t>
            </a:r>
          </a:p>
          <a:p>
            <a:pPr marL="857250" lvl="1" indent="-457200">
              <a:buFont typeface="Arial" panose="020B0604020202020204" pitchFamily="34" charset="0"/>
              <a:buChar char="•"/>
            </a:pPr>
            <a:r>
              <a:rPr lang="en-US" sz="1600" dirty="0"/>
              <a:t>Most applications are web applications</a:t>
            </a:r>
          </a:p>
          <a:p>
            <a:pPr marL="857250" lvl="1" indent="-457200">
              <a:buFont typeface="Arial" panose="020B0604020202020204" pitchFamily="34" charset="0"/>
              <a:buChar char="•"/>
            </a:pPr>
            <a:r>
              <a:rPr lang="en-US" sz="1600" dirty="0"/>
              <a:t>Business rely on web applications for internal and external IS</a:t>
            </a:r>
            <a:endParaRPr lang="en-US" sz="1400" dirty="0"/>
          </a:p>
          <a:p>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“Why would an MIS major need to learn web application development?”  and “Why is it valuable for an MIS major to learn web application development?”</a:t>
            </a:r>
            <a:endParaRPr lang="en-US" sz="14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Why </a:t>
            </a:r>
            <a:r>
              <a:rPr lang="en-US" sz="2000" dirty="0" err="1"/>
              <a:t>Javascript</a:t>
            </a:r>
            <a:r>
              <a:rPr lang="en-US" sz="2000" dirty="0"/>
              <a:t> and Node.js?</a:t>
            </a:r>
          </a:p>
          <a:p>
            <a:pPr lvl="1" indent="-342900">
              <a:buFontTx/>
              <a:buChar char="-"/>
            </a:pPr>
            <a:r>
              <a:rPr lang="en-US" sz="1600" dirty="0"/>
              <a:t>The leading edge of web application technologies </a:t>
            </a:r>
          </a:p>
          <a:p>
            <a:pPr lvl="1" indent="-342900">
              <a:buFontTx/>
              <a:buChar char="-"/>
            </a:pPr>
            <a:r>
              <a:rPr lang="en-US" sz="1600" dirty="0"/>
              <a:t>10,000’s of available components, frameworks, and microservices!</a:t>
            </a:r>
          </a:p>
          <a:p>
            <a:pPr lvl="1" indent="-342900">
              <a:buFontTx/>
              <a:buChar char="-"/>
            </a:pPr>
            <a:r>
              <a:rPr lang="en-US" sz="1800" dirty="0"/>
              <a:t>You can build totally awesome things!</a:t>
            </a:r>
          </a:p>
          <a:p>
            <a:pPr marL="1257300" lvl="2" indent="-457200">
              <a:buFontTx/>
              <a:buChar char="-"/>
            </a:pPr>
            <a:r>
              <a:rPr lang="en-US" sz="1800" dirty="0">
                <a:hlinkClick r:id="rId2"/>
              </a:rPr>
              <a:t>https://blog.teamtreehouse.com/7-awesome-things-can-build-node-js</a:t>
            </a:r>
            <a:endParaRPr lang="en-US" sz="1800" dirty="0"/>
          </a:p>
          <a:p>
            <a:pPr marL="0" indent="0"/>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“What technologies are most prevalent in web applications?”</a:t>
            </a:r>
          </a:p>
        </p:txBody>
      </p:sp>
    </p:spTree>
    <p:extLst>
      <p:ext uri="{BB962C8B-B14F-4D97-AF65-F5344CB8AC3E}">
        <p14:creationId xmlns:p14="http://schemas.microsoft.com/office/powerpoint/2010/main" val="61380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
        <p:nvSpPr>
          <p:cNvPr id="3" name="TextBox 2">
            <a:extLst>
              <a:ext uri="{FF2B5EF4-FFF2-40B4-BE49-F238E27FC236}">
                <a16:creationId xmlns:a16="http://schemas.microsoft.com/office/drawing/2014/main" id="{3FA6114F-9DD3-799E-ED1A-68A7C3269C2A}"/>
              </a:ext>
            </a:extLst>
          </p:cNvPr>
          <p:cNvSpPr txBox="1"/>
          <p:nvPr/>
        </p:nvSpPr>
        <p:spPr>
          <a:xfrm>
            <a:off x="1676400" y="6172200"/>
            <a:ext cx="6172200" cy="338554"/>
          </a:xfrm>
          <a:prstGeom prst="rect">
            <a:avLst/>
          </a:prstGeom>
          <a:noFill/>
        </p:spPr>
        <p:txBody>
          <a:bodyPr wrap="square">
            <a:spAutoFit/>
          </a:bodyPr>
          <a:lstStyle/>
          <a:p>
            <a:pPr algn="l"/>
            <a:r>
              <a:rPr lang="en-US" sz="1600" i="1" dirty="0">
                <a:solidFill>
                  <a:srgbClr val="FF0000"/>
                </a:solidFill>
                <a:effectLst/>
                <a:latin typeface="Söhne"/>
              </a:rPr>
              <a:t>Ask </a:t>
            </a:r>
            <a:r>
              <a:rPr lang="en-US" sz="1600" i="1" dirty="0" err="1">
                <a:solidFill>
                  <a:srgbClr val="FF0000"/>
                </a:solidFill>
                <a:effectLst/>
                <a:latin typeface="Söhne"/>
              </a:rPr>
              <a:t>ChatGPT</a:t>
            </a:r>
            <a:r>
              <a:rPr lang="en-US" sz="1600" i="1" dirty="0">
                <a:solidFill>
                  <a:srgbClr val="FF0000"/>
                </a:solidFill>
                <a:effectLst/>
                <a:latin typeface="Söhne"/>
              </a:rPr>
              <a:t> “What's the difference between education and training?”</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 They are:</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Determine 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Maintain and enhance systems in use</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Class Flow</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954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dirty="0">
                <a:solidFill>
                  <a:srgbClr val="000000"/>
                </a:solidFill>
              </a:rPr>
              <a:t>Lectures are generally available on the class web page and are viewed at home </a:t>
            </a:r>
            <a:r>
              <a:rPr lang="en-GB" altLang="en-US" u="sng" dirty="0">
                <a:solidFill>
                  <a:srgbClr val="000000"/>
                </a:solidFill>
              </a:rPr>
              <a:t>prior</a:t>
            </a:r>
            <a:r>
              <a:rPr lang="en-GB" altLang="en-US" dirty="0">
                <a:solidFill>
                  <a:srgbClr val="000000"/>
                </a:solidFill>
              </a:rPr>
              <a:t> to class </a:t>
            </a:r>
          </a:p>
          <a:p>
            <a:pPr lvl="1">
              <a:lnSpc>
                <a:spcPct val="100000"/>
              </a:lnSpc>
              <a:spcBef>
                <a:spcPts val="800"/>
              </a:spcBef>
              <a:buSzPct val="85000"/>
              <a:buFont typeface="Monotype Sorts" charset="2"/>
              <a:buChar char=""/>
            </a:pPr>
            <a:r>
              <a:rPr lang="en-GB" altLang="en-US" sz="18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18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dirty="0">
                <a:solidFill>
                  <a:srgbClr val="000000"/>
                </a:solidFill>
              </a:rPr>
              <a:t>Readings are mandatory and to be done at home prior to class</a:t>
            </a:r>
          </a:p>
          <a:p>
            <a:pPr lvl="1">
              <a:lnSpc>
                <a:spcPct val="100000"/>
              </a:lnSpc>
              <a:spcBef>
                <a:spcPts val="800"/>
              </a:spcBef>
              <a:buSzPct val="85000"/>
              <a:buFont typeface="Monotype Sorts" charset="2"/>
              <a:buChar char=""/>
            </a:pPr>
            <a:r>
              <a:rPr lang="en-GB" altLang="en-US" sz="1800" dirty="0">
                <a:solidFill>
                  <a:srgbClr val="000000"/>
                </a:solidFill>
              </a:rPr>
              <a:t>These will be important reference materials for you!</a:t>
            </a:r>
          </a:p>
          <a:p>
            <a:pPr lvl="1">
              <a:lnSpc>
                <a:spcPct val="100000"/>
              </a:lnSpc>
              <a:spcBef>
                <a:spcPts val="800"/>
              </a:spcBef>
              <a:buSzPct val="85000"/>
              <a:buFont typeface="Monotype Sorts" charset="2"/>
              <a:buChar char=""/>
            </a:pPr>
            <a:r>
              <a:rPr lang="en-GB" altLang="en-US" sz="1800" dirty="0">
                <a:solidFill>
                  <a:srgbClr val="000000"/>
                </a:solidFill>
              </a:rPr>
              <a:t>There will usually be a quiz on the readings due before class</a:t>
            </a:r>
          </a:p>
          <a:p>
            <a:pPr>
              <a:lnSpc>
                <a:spcPct val="100000"/>
              </a:lnSpc>
              <a:spcBef>
                <a:spcPts val="800"/>
              </a:spcBef>
              <a:buSzPct val="85000"/>
              <a:buFont typeface="Monotype Sorts" charset="2"/>
              <a:buChar char=""/>
            </a:pPr>
            <a:r>
              <a:rPr lang="en-GB" altLang="en-US" dirty="0">
                <a:solidFill>
                  <a:srgbClr val="000000"/>
                </a:solidFill>
              </a:rPr>
              <a:t>Most classes will be </a:t>
            </a:r>
            <a:r>
              <a:rPr lang="ja-JP" altLang="en-GB" dirty="0">
                <a:solidFill>
                  <a:srgbClr val="000000"/>
                </a:solidFill>
              </a:rPr>
              <a:t>“</a:t>
            </a:r>
            <a:r>
              <a:rPr lang="en-GB" altLang="ja-JP" dirty="0">
                <a:solidFill>
                  <a:srgbClr val="000000"/>
                </a:solidFill>
              </a:rPr>
              <a:t>follow along</a:t>
            </a:r>
            <a:r>
              <a:rPr lang="ja-JP" altLang="en-GB">
                <a:solidFill>
                  <a:srgbClr val="000000"/>
                </a:solidFill>
              </a:rPr>
              <a:t>”</a:t>
            </a:r>
            <a:r>
              <a:rPr lang="en-GB" altLang="ja-JP" dirty="0">
                <a:solidFill>
                  <a:srgbClr val="000000"/>
                </a:solidFill>
              </a:rPr>
              <a:t> labs with the professor (mini-lecture with lab exercises) , class exercises, or major assignment “workshops”</a:t>
            </a:r>
          </a:p>
          <a:p>
            <a:pPr lvl="1">
              <a:lnSpc>
                <a:spcPct val="100000"/>
              </a:lnSpc>
              <a:spcBef>
                <a:spcPts val="800"/>
              </a:spcBef>
              <a:buSzPct val="85000"/>
              <a:buFont typeface="Monotype Sorts" charset="2"/>
              <a:buChar char=""/>
            </a:pPr>
            <a:r>
              <a:rPr lang="en-GB" altLang="en-US" sz="2000" dirty="0">
                <a:solidFill>
                  <a:srgbClr val="000000"/>
                </a:solidFill>
              </a:rPr>
              <a:t> </a:t>
            </a:r>
            <a:r>
              <a:rPr lang="en-GB" altLang="en-US" sz="1600" dirty="0">
                <a:solidFill>
                  <a:srgbClr val="000000"/>
                </a:solidFill>
              </a:rPr>
              <a:t>You will get little “lecture” (except this class of course!)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000"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sz="2000" dirty="0">
                <a:solidFill>
                  <a:srgbClr val="000000"/>
                </a:solidFill>
              </a:rPr>
              <a:t>Do </a:t>
            </a:r>
            <a:r>
              <a:rPr lang="en-GB" altLang="en-US" sz="2000" u="sng" dirty="0">
                <a:solidFill>
                  <a:srgbClr val="000000"/>
                </a:solidFill>
              </a:rPr>
              <a:t>all</a:t>
            </a:r>
            <a:r>
              <a:rPr lang="en-GB" altLang="en-US" sz="2000" dirty="0">
                <a:solidFill>
                  <a:srgbClr val="000000"/>
                </a:solidFill>
              </a:rPr>
              <a:t> assignments early (especially WODs!!!)</a:t>
            </a:r>
          </a:p>
          <a:p>
            <a:pPr>
              <a:lnSpc>
                <a:spcPct val="80000"/>
              </a:lnSpc>
              <a:spcBef>
                <a:spcPts val="700"/>
              </a:spcBef>
              <a:buSzPct val="85000"/>
              <a:buFont typeface="Monotype Sorts" charset="2"/>
              <a:buChar char=""/>
            </a:pPr>
            <a:r>
              <a:rPr lang="en-GB" altLang="en-US" sz="2000" dirty="0">
                <a:solidFill>
                  <a:srgbClr val="000000"/>
                </a:solidFill>
              </a:rPr>
              <a:t>Best advice (thanks mom!):</a:t>
            </a:r>
          </a:p>
          <a:p>
            <a:pPr lvl="1">
              <a:lnSpc>
                <a:spcPct val="80000"/>
              </a:lnSpc>
              <a:spcBef>
                <a:spcPts val="600"/>
              </a:spcBef>
              <a:buSzPct val="70000"/>
              <a:buFont typeface="Monotype Sorts" charset="2"/>
              <a:buChar char=""/>
            </a:pPr>
            <a:r>
              <a:rPr lang="en-GB" altLang="en-US" sz="1800" dirty="0">
                <a:solidFill>
                  <a:srgbClr val="000000"/>
                </a:solidFill>
              </a:rPr>
              <a:t>Go to class and pay attention</a:t>
            </a:r>
          </a:p>
          <a:p>
            <a:pPr lvl="1">
              <a:lnSpc>
                <a:spcPct val="80000"/>
              </a:lnSpc>
              <a:spcBef>
                <a:spcPts val="600"/>
              </a:spcBef>
              <a:buSzPct val="70000"/>
              <a:buFont typeface="Monotype Sorts" charset="2"/>
              <a:buChar char=""/>
            </a:pPr>
            <a:r>
              <a:rPr lang="en-GB" altLang="en-US" sz="18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18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18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18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18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18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18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1800" dirty="0">
                <a:solidFill>
                  <a:srgbClr val="000000"/>
                </a:solidFill>
              </a:rPr>
              <a:t>And (duh) do what is asked of you without trying to shortcut</a:t>
            </a:r>
          </a:p>
          <a:p>
            <a:pPr lvl="1">
              <a:lnSpc>
                <a:spcPct val="80000"/>
              </a:lnSpc>
              <a:spcBef>
                <a:spcPts val="600"/>
              </a:spcBef>
              <a:buSzPct val="70000"/>
              <a:buFont typeface="Monotype Sorts" charset="2"/>
              <a:buChar char=""/>
            </a:pPr>
            <a:r>
              <a:rPr lang="en-GB" altLang="en-US" sz="1800" b="1" i="1" dirty="0">
                <a:solidFill>
                  <a:srgbClr val="000000"/>
                </a:solidFill>
              </a:rPr>
              <a:t>Don’t try to have a full-time job this semester</a:t>
            </a:r>
          </a:p>
          <a:p>
            <a:pPr lvl="1">
              <a:lnSpc>
                <a:spcPct val="80000"/>
              </a:lnSpc>
              <a:spcBef>
                <a:spcPts val="600"/>
              </a:spcBef>
              <a:buSzPct val="70000"/>
              <a:buFont typeface="Monotype Sorts" charset="2"/>
              <a:buChar char=""/>
            </a:pPr>
            <a:r>
              <a:rPr lang="en-GB" altLang="en-US" sz="1800" b="1" i="1" dirty="0">
                <a:solidFill>
                  <a:srgbClr val="000000"/>
                </a:solidFill>
              </a:rPr>
              <a:t>Dedicate at least 9 hours per week just for ITM 352</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Use of Generative AI</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344168"/>
            <a:ext cx="868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1900" dirty="0">
                <a:solidFill>
                  <a:srgbClr val="000000"/>
                </a:solidFill>
              </a:rPr>
              <a:t>You will be tempted to use generative AI such as </a:t>
            </a:r>
            <a:r>
              <a:rPr lang="en-GB" altLang="en-US" sz="1900" dirty="0" err="1">
                <a:solidFill>
                  <a:srgbClr val="000000"/>
                </a:solidFill>
              </a:rPr>
              <a:t>ChatGPT</a:t>
            </a:r>
            <a:r>
              <a:rPr lang="en-GB" altLang="en-US" sz="1900" dirty="0">
                <a:solidFill>
                  <a:srgbClr val="000000"/>
                </a:solidFill>
              </a:rPr>
              <a:t>, Bard, and </a:t>
            </a:r>
            <a:r>
              <a:rPr lang="en-GB" altLang="en-US" sz="1900" dirty="0" err="1">
                <a:solidFill>
                  <a:srgbClr val="000000"/>
                </a:solidFill>
              </a:rPr>
              <a:t>CoPilot</a:t>
            </a:r>
            <a:r>
              <a:rPr lang="en-GB" altLang="en-US" sz="1900" dirty="0">
                <a:solidFill>
                  <a:srgbClr val="000000"/>
                </a:solidFill>
              </a:rPr>
              <a:t> to help you in this class</a:t>
            </a:r>
          </a:p>
          <a:p>
            <a:pPr lvl="1">
              <a:lnSpc>
                <a:spcPct val="90000"/>
              </a:lnSpc>
              <a:spcBef>
                <a:spcPts val="700"/>
              </a:spcBef>
              <a:buSzPct val="70000"/>
              <a:buFont typeface="Monotype Sorts" charset="2"/>
              <a:buChar char=""/>
            </a:pPr>
            <a:r>
              <a:rPr lang="en-GB" altLang="en-US" sz="1500" dirty="0">
                <a:solidFill>
                  <a:srgbClr val="000000"/>
                </a:solidFill>
              </a:rPr>
              <a:t>Our policy on this is “go for it” and we </a:t>
            </a:r>
            <a:r>
              <a:rPr lang="en-GB" altLang="en-US" sz="1500" u="sng" dirty="0">
                <a:solidFill>
                  <a:srgbClr val="000000"/>
                </a:solidFill>
              </a:rPr>
              <a:t>encourage</a:t>
            </a:r>
            <a:r>
              <a:rPr lang="en-GB" altLang="en-US" sz="1500" dirty="0">
                <a:solidFill>
                  <a:srgbClr val="000000"/>
                </a:solidFill>
              </a:rPr>
              <a:t> you to find and use these excellent tools!</a:t>
            </a:r>
          </a:p>
          <a:p>
            <a:pPr lvl="1">
              <a:lnSpc>
                <a:spcPct val="90000"/>
              </a:lnSpc>
              <a:spcBef>
                <a:spcPts val="700"/>
              </a:spcBef>
              <a:buSzPct val="70000"/>
              <a:buFont typeface="Monotype Sorts" charset="2"/>
              <a:buChar char=""/>
            </a:pPr>
            <a:r>
              <a:rPr lang="en-GB" altLang="en-US" sz="1500" dirty="0">
                <a:solidFill>
                  <a:srgbClr val="000000"/>
                </a:solidFill>
              </a:rPr>
              <a:t>We only ask that you be “smart” about use of these tools to assist your learning and not to avoid learning difficult things</a:t>
            </a:r>
          </a:p>
          <a:p>
            <a:pPr lvl="2">
              <a:lnSpc>
                <a:spcPct val="90000"/>
              </a:lnSpc>
              <a:spcBef>
                <a:spcPts val="700"/>
              </a:spcBef>
              <a:buSzPct val="70000"/>
              <a:buFont typeface="Monotype Sorts" charset="2"/>
              <a:buChar char=""/>
            </a:pPr>
            <a:r>
              <a:rPr lang="en-GB" altLang="en-US" sz="1100" dirty="0">
                <a:solidFill>
                  <a:srgbClr val="000000"/>
                </a:solidFill>
              </a:rPr>
              <a:t>Use to get ideas on what code to use or examples of how to do something</a:t>
            </a:r>
          </a:p>
          <a:p>
            <a:pPr lvl="2">
              <a:lnSpc>
                <a:spcPct val="90000"/>
              </a:lnSpc>
              <a:spcBef>
                <a:spcPts val="700"/>
              </a:spcBef>
              <a:buSzPct val="70000"/>
              <a:buFont typeface="Monotype Sorts" charset="2"/>
              <a:buChar char=""/>
            </a:pPr>
            <a:r>
              <a:rPr lang="en-GB" altLang="en-US" sz="1100" dirty="0">
                <a:solidFill>
                  <a:srgbClr val="000000"/>
                </a:solidFill>
              </a:rPr>
              <a:t>Use to help communicate or refine your answers to lab questions</a:t>
            </a:r>
          </a:p>
          <a:p>
            <a:pPr lvl="2">
              <a:lnSpc>
                <a:spcPct val="90000"/>
              </a:lnSpc>
              <a:spcBef>
                <a:spcPts val="700"/>
              </a:spcBef>
              <a:buSzPct val="70000"/>
              <a:buFont typeface="Monotype Sorts" charset="2"/>
              <a:buChar char=""/>
            </a:pPr>
            <a:r>
              <a:rPr lang="en-GB" altLang="en-US" sz="1100" dirty="0">
                <a:solidFill>
                  <a:srgbClr val="000000"/>
                </a:solidFill>
              </a:rPr>
              <a:t>Use to help debug or find problems in your code</a:t>
            </a:r>
          </a:p>
          <a:p>
            <a:pPr lvl="2">
              <a:lnSpc>
                <a:spcPct val="90000"/>
              </a:lnSpc>
              <a:spcBef>
                <a:spcPts val="700"/>
              </a:spcBef>
              <a:buSzPct val="70000"/>
              <a:buFont typeface="Monotype Sorts" charset="2"/>
              <a:buChar char=""/>
            </a:pPr>
            <a:r>
              <a:rPr lang="en-GB" altLang="en-US" sz="1100" dirty="0">
                <a:solidFill>
                  <a:srgbClr val="000000"/>
                </a:solidFill>
              </a:rPr>
              <a:t>Use to help document/comment your code</a:t>
            </a:r>
          </a:p>
          <a:p>
            <a:pPr lvl="2">
              <a:lnSpc>
                <a:spcPct val="90000"/>
              </a:lnSpc>
              <a:spcBef>
                <a:spcPts val="700"/>
              </a:spcBef>
              <a:buSzPct val="70000"/>
              <a:buFont typeface="Monotype Sorts" charset="2"/>
              <a:buChar char=""/>
            </a:pPr>
            <a:r>
              <a:rPr lang="en-GB" altLang="en-US" sz="1100" dirty="0">
                <a:solidFill>
                  <a:srgbClr val="000000"/>
                </a:solidFill>
              </a:rPr>
              <a:t>Use to explain concepts you may be confused about</a:t>
            </a:r>
          </a:p>
          <a:p>
            <a:pPr lvl="1">
              <a:lnSpc>
                <a:spcPct val="90000"/>
              </a:lnSpc>
              <a:spcBef>
                <a:spcPts val="700"/>
              </a:spcBef>
              <a:buSzPct val="70000"/>
              <a:buFont typeface="Monotype Sorts" charset="2"/>
              <a:buChar char=""/>
            </a:pPr>
            <a:r>
              <a:rPr lang="en-GB" altLang="en-US" sz="1500" u="sng" dirty="0">
                <a:solidFill>
                  <a:srgbClr val="000000"/>
                </a:solidFill>
              </a:rPr>
              <a:t>Blind copy and paste </a:t>
            </a:r>
            <a:r>
              <a:rPr lang="en-GB" altLang="en-US" sz="1500" dirty="0">
                <a:solidFill>
                  <a:srgbClr val="000000"/>
                </a:solidFill>
              </a:rPr>
              <a:t>of answers from generative AI is strongly discouraged and will often result in poor quality answers</a:t>
            </a:r>
          </a:p>
          <a:p>
            <a:pPr lvl="2">
              <a:lnSpc>
                <a:spcPct val="90000"/>
              </a:lnSpc>
              <a:spcBef>
                <a:spcPts val="700"/>
              </a:spcBef>
              <a:buSzPct val="70000"/>
              <a:buFont typeface="Monotype Sorts" charset="2"/>
              <a:buChar char=""/>
            </a:pPr>
            <a:r>
              <a:rPr lang="en-GB" altLang="en-US" sz="1100" dirty="0">
                <a:solidFill>
                  <a:srgbClr val="000000"/>
                </a:solidFill>
              </a:rPr>
              <a:t>The tools do not know the context of what you are trying to address. Trying to add this in is often more effort than just addressing the issue on your own</a:t>
            </a:r>
          </a:p>
          <a:p>
            <a:pPr lvl="2">
              <a:lnSpc>
                <a:spcPct val="90000"/>
              </a:lnSpc>
              <a:spcBef>
                <a:spcPts val="700"/>
              </a:spcBef>
              <a:buSzPct val="70000"/>
              <a:buFont typeface="Monotype Sorts" charset="2"/>
              <a:buChar char=""/>
            </a:pPr>
            <a:r>
              <a:rPr lang="en-GB" altLang="en-US" sz="1100" dirty="0">
                <a:solidFill>
                  <a:srgbClr val="000000"/>
                </a:solidFill>
              </a:rPr>
              <a:t>Be careful that these tools often provide incorrect or not contextually aware answers. Frequently answers are total fabrications and </a:t>
            </a:r>
            <a:r>
              <a:rPr lang="en-GB" altLang="en-US" sz="1100" u="sng" dirty="0">
                <a:solidFill>
                  <a:srgbClr val="000000"/>
                </a:solidFill>
              </a:rPr>
              <a:t>wrong</a:t>
            </a:r>
            <a:r>
              <a:rPr lang="en-GB" altLang="en-US" sz="1100" dirty="0">
                <a:solidFill>
                  <a:srgbClr val="000000"/>
                </a:solidFill>
              </a:rPr>
              <a:t>!</a:t>
            </a:r>
          </a:p>
          <a:p>
            <a:pPr lvl="2">
              <a:lnSpc>
                <a:spcPct val="90000"/>
              </a:lnSpc>
              <a:spcBef>
                <a:spcPts val="700"/>
              </a:spcBef>
              <a:buSzPct val="70000"/>
              <a:buFont typeface="Monotype Sorts" charset="2"/>
              <a:buChar char=""/>
            </a:pPr>
            <a:r>
              <a:rPr lang="en-GB" altLang="en-US" sz="1100" dirty="0">
                <a:solidFill>
                  <a:srgbClr val="000000"/>
                </a:solidFill>
              </a:rPr>
              <a:t>If you use something to answer a lab question, read and edit the answer carefully and make sure you fully verify the correctness and completeness of the answer. </a:t>
            </a:r>
          </a:p>
          <a:p>
            <a:pPr lvl="1">
              <a:lnSpc>
                <a:spcPct val="90000"/>
              </a:lnSpc>
              <a:spcBef>
                <a:spcPts val="700"/>
              </a:spcBef>
              <a:buSzPct val="70000"/>
              <a:buFont typeface="Monotype Sorts" charset="2"/>
              <a:buChar char=""/>
            </a:pPr>
            <a:r>
              <a:rPr lang="en-GB" altLang="en-US" sz="1500" dirty="0">
                <a:solidFill>
                  <a:srgbClr val="000000"/>
                </a:solidFill>
              </a:rPr>
              <a:t>If you use something from </a:t>
            </a:r>
            <a:r>
              <a:rPr lang="en-GB" altLang="en-US" sz="1500" dirty="0" err="1">
                <a:solidFill>
                  <a:srgbClr val="000000"/>
                </a:solidFill>
              </a:rPr>
              <a:t>ChatGPT</a:t>
            </a:r>
            <a:r>
              <a:rPr lang="en-GB" altLang="en-US" sz="1500" dirty="0">
                <a:solidFill>
                  <a:srgbClr val="000000"/>
                </a:solidFill>
              </a:rPr>
              <a:t> (or similar thing), always provide a note of what you used and how you used it</a:t>
            </a:r>
          </a:p>
          <a:p>
            <a:pPr lvl="2">
              <a:lnSpc>
                <a:spcPct val="90000"/>
              </a:lnSpc>
              <a:spcBef>
                <a:spcPts val="700"/>
              </a:spcBef>
              <a:buSzPct val="70000"/>
              <a:buFont typeface="Monotype Sorts" charset="2"/>
              <a:buChar char=""/>
            </a:pPr>
            <a:r>
              <a:rPr lang="en-GB" altLang="en-US" sz="1500" dirty="0">
                <a:solidFill>
                  <a:srgbClr val="000000"/>
                </a:solidFill>
              </a:rPr>
              <a:t>Ex. “Used </a:t>
            </a:r>
            <a:r>
              <a:rPr lang="en-GB" altLang="en-US" sz="1500" dirty="0" err="1">
                <a:solidFill>
                  <a:srgbClr val="000000"/>
                </a:solidFill>
              </a:rPr>
              <a:t>ChatGPT</a:t>
            </a:r>
            <a:r>
              <a:rPr lang="en-GB" altLang="en-US" sz="1500" dirty="0">
                <a:solidFill>
                  <a:srgbClr val="000000"/>
                </a:solidFill>
              </a:rPr>
              <a:t> “write </a:t>
            </a:r>
            <a:r>
              <a:rPr lang="en-GB" altLang="en-US" sz="1500" dirty="0" err="1">
                <a:solidFill>
                  <a:srgbClr val="000000"/>
                </a:solidFill>
              </a:rPr>
              <a:t>Javascriopt</a:t>
            </a:r>
            <a:r>
              <a:rPr lang="en-GB" altLang="en-US" sz="1500" dirty="0">
                <a:solidFill>
                  <a:srgbClr val="000000"/>
                </a:solidFill>
              </a:rPr>
              <a:t> to convert HTML input to lowercase on keypress”</a:t>
            </a:r>
          </a:p>
          <a:p>
            <a:pPr lvl="2">
              <a:lnSpc>
                <a:spcPct val="90000"/>
              </a:lnSpc>
              <a:spcBef>
                <a:spcPts val="700"/>
              </a:spcBef>
              <a:buSzPct val="70000"/>
              <a:buFont typeface="Monotype Sorts" charset="2"/>
              <a:buChar char=""/>
            </a:pPr>
            <a:r>
              <a:rPr lang="en-GB" altLang="en-US" sz="1500" dirty="0">
                <a:solidFill>
                  <a:srgbClr val="000000"/>
                </a:solidFill>
              </a:rPr>
              <a:t>This will not only help you, but will also help us understand how best to make use of these tools and what their limitations are and better enable us to help you “live” </a:t>
            </a:r>
          </a:p>
          <a:p>
            <a:pPr lvl="2">
              <a:lnSpc>
                <a:spcPct val="90000"/>
              </a:lnSpc>
              <a:spcBef>
                <a:spcPts val="700"/>
              </a:spcBef>
              <a:buSzPct val="70000"/>
              <a:buFont typeface="Monotype Sorts" charset="2"/>
              <a:buChar char=""/>
            </a:pPr>
            <a:r>
              <a:rPr lang="en-GB" altLang="en-US" sz="1500" dirty="0">
                <a:solidFill>
                  <a:srgbClr val="000000"/>
                </a:solidFill>
              </a:rPr>
              <a:t>Avoid embarrassing yourself by not acknowledging use of AI. It’s very easy to tell when AI was used.</a:t>
            </a:r>
          </a:p>
          <a:p>
            <a:pPr marL="0" indent="0">
              <a:lnSpc>
                <a:spcPct val="90000"/>
              </a:lnSpc>
              <a:spcBef>
                <a:spcPts val="700"/>
              </a:spcBef>
              <a:buSzPct val="70000"/>
            </a:pPr>
            <a:endParaRPr lang="en-GB" altLang="en-US" sz="1200" dirty="0">
              <a:solidFill>
                <a:srgbClr val="000000"/>
              </a:solidFill>
            </a:endParaRPr>
          </a:p>
          <a:p>
            <a:pPr lvl="1">
              <a:lnSpc>
                <a:spcPct val="90000"/>
              </a:lnSpc>
              <a:spcBef>
                <a:spcPts val="700"/>
              </a:spcBef>
              <a:buSzPct val="70000"/>
              <a:buFont typeface="Monotype Sorts" charset="2"/>
              <a:buChar char=""/>
            </a:pPr>
            <a:endParaRPr lang="en-GB" altLang="en-US" sz="1600" dirty="0">
              <a:solidFill>
                <a:srgbClr val="000000"/>
              </a:solidFill>
            </a:endParaRPr>
          </a:p>
          <a:p>
            <a:pPr lvl="1">
              <a:lnSpc>
                <a:spcPct val="90000"/>
              </a:lnSpc>
              <a:spcBef>
                <a:spcPts val="700"/>
              </a:spcBef>
              <a:buSzPct val="70000"/>
              <a:buFont typeface="Monotype Sorts" charset="2"/>
              <a:buChar char=""/>
            </a:pPr>
            <a:endParaRPr lang="en-GB" altLang="en-US" sz="2000" dirty="0">
              <a:solidFill>
                <a:srgbClr val="000000"/>
              </a:solidFill>
            </a:endParaRPr>
          </a:p>
        </p:txBody>
      </p:sp>
    </p:spTree>
    <p:extLst>
      <p:ext uri="{BB962C8B-B14F-4D97-AF65-F5344CB8AC3E}">
        <p14:creationId xmlns:p14="http://schemas.microsoft.com/office/powerpoint/2010/main" val="903302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228600" y="1295400"/>
            <a:ext cx="84582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lnSpcReduction="10000"/>
          </a:bodyPr>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work</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Not providing sufficient referencing for use of others code or generative AI</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GitHub</a:t>
            </a: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t>
            </a:r>
            <a:r>
              <a:rPr lang="en-GB" altLang="en-US" u="sng" dirty="0">
                <a:solidFill>
                  <a:srgbClr val="000000"/>
                </a:solidFill>
              </a:rPr>
              <a:t>all material </a:t>
            </a:r>
            <a:r>
              <a:rPr lang="en-GB" altLang="en-US" dirty="0">
                <a:solidFill>
                  <a:srgbClr val="000000"/>
                </a:solidFill>
              </a:rPr>
              <a:t>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OR give as an assignment to be worked on at home. </a:t>
            </a:r>
          </a:p>
          <a:p>
            <a:pPr lvl="2">
              <a:lnSpc>
                <a:spcPct val="80000"/>
              </a:lnSpc>
              <a:spcBef>
                <a:spcPts val="600"/>
              </a:spcBef>
              <a:buSzPct val="60000"/>
              <a:buFont typeface="Monotype Sorts" charset="2"/>
              <a:buChar char=""/>
            </a:pPr>
            <a:r>
              <a:rPr lang="en-GB" altLang="en-US" sz="2000" dirty="0">
                <a:solidFill>
                  <a:srgbClr val="000000"/>
                </a:solidFill>
              </a:rPr>
              <a:t>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You will take a short quiz to ensure you are ready for the lab in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The ITMA club and I are here to help you </a:t>
            </a:r>
            <a:r>
              <a:rPr lang="en-GB" altLang="en-US" sz="18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18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600" dirty="0">
                <a:solidFill>
                  <a:srgbClr val="000000"/>
                </a:solidFill>
              </a:rPr>
              <a:t>Phone</a:t>
            </a:r>
          </a:p>
          <a:p>
            <a:pPr lvl="2">
              <a:lnSpc>
                <a:spcPct val="100000"/>
              </a:lnSpc>
              <a:spcBef>
                <a:spcPts val="600"/>
              </a:spcBef>
              <a:buSzPct val="60000"/>
              <a:buFont typeface="Monotype Sorts" charset="2"/>
              <a:buChar char=""/>
            </a:pPr>
            <a:r>
              <a:rPr lang="en-GB" altLang="en-US" sz="1600" dirty="0">
                <a:solidFill>
                  <a:srgbClr val="000000"/>
                </a:solidFill>
              </a:rPr>
              <a:t>Office hours</a:t>
            </a:r>
          </a:p>
          <a:p>
            <a:pPr lvl="2">
              <a:lnSpc>
                <a:spcPct val="100000"/>
              </a:lnSpc>
              <a:spcBef>
                <a:spcPts val="600"/>
              </a:spcBef>
              <a:buSzPct val="60000"/>
              <a:buFont typeface="Monotype Sorts" charset="2"/>
              <a:buChar char=""/>
            </a:pPr>
            <a:r>
              <a:rPr lang="en-GB" altLang="en-US" sz="1600" dirty="0">
                <a:solidFill>
                  <a:srgbClr val="000000"/>
                </a:solidFill>
              </a:rPr>
              <a:t>After class</a:t>
            </a:r>
          </a:p>
          <a:p>
            <a:pPr lvl="2">
              <a:lnSpc>
                <a:spcPct val="100000"/>
              </a:lnSpc>
              <a:spcBef>
                <a:spcPts val="600"/>
              </a:spcBef>
              <a:buSzPct val="60000"/>
              <a:buFont typeface="Monotype Sorts" charset="2"/>
              <a:buChar char=""/>
            </a:pPr>
            <a:r>
              <a:rPr lang="en-GB" altLang="en-US" sz="1600" dirty="0">
                <a:solidFill>
                  <a:srgbClr val="000000"/>
                </a:solidFill>
              </a:rPr>
              <a:t>By appointment</a:t>
            </a:r>
          </a:p>
          <a:p>
            <a:pPr>
              <a:lnSpc>
                <a:spcPct val="100000"/>
              </a:lnSpc>
              <a:spcBef>
                <a:spcPts val="700"/>
              </a:spcBef>
              <a:buSzPct val="85000"/>
              <a:buFont typeface="Monotype Sorts" charset="2"/>
              <a:buChar char=""/>
            </a:pPr>
            <a:r>
              <a:rPr lang="en-GB" altLang="en-US" sz="18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1800" dirty="0">
                <a:solidFill>
                  <a:srgbClr val="000000"/>
                </a:solidFill>
              </a:rPr>
              <a:t>But you have to ask. I will not monitor you.</a:t>
            </a:r>
          </a:p>
          <a:p>
            <a:pPr marL="800100" lvl="1" indent="-342900">
              <a:lnSpc>
                <a:spcPct val="100000"/>
              </a:lnSpc>
              <a:spcBef>
                <a:spcPts val="700"/>
              </a:spcBef>
              <a:buSzPct val="85000"/>
              <a:buFontTx/>
              <a:buChar char="-"/>
            </a:pPr>
            <a:r>
              <a:rPr lang="en-GB" altLang="en-US" sz="1800" dirty="0">
                <a:solidFill>
                  <a:srgbClr val="000000"/>
                </a:solidFill>
              </a:rPr>
              <a:t>Avoid getting help from previous 352 students, friends, or anyone outside our class. They do not know exactly what we are doing or how best to help you</a:t>
            </a:r>
          </a:p>
          <a:p>
            <a:pPr>
              <a:lnSpc>
                <a:spcPct val="100000"/>
              </a:lnSpc>
              <a:spcBef>
                <a:spcPts val="700"/>
              </a:spcBef>
              <a:buSzPct val="85000"/>
              <a:buFont typeface="Monotype Sorts" charset="2"/>
              <a:buChar char=""/>
            </a:pPr>
            <a:r>
              <a:rPr lang="en-GB" altLang="en-US" sz="1800" dirty="0">
                <a:solidFill>
                  <a:srgbClr val="000000"/>
                </a:solidFill>
              </a:rPr>
              <a:t>We encourage you to work together and help each other out</a:t>
            </a:r>
          </a:p>
          <a:p>
            <a:pPr lvl="1">
              <a:lnSpc>
                <a:spcPct val="100000"/>
              </a:lnSpc>
              <a:spcBef>
                <a:spcPts val="700"/>
              </a:spcBef>
              <a:buSzPct val="85000"/>
              <a:buFont typeface="Monotype Sorts" charset="2"/>
              <a:buChar char=""/>
            </a:pPr>
            <a:r>
              <a:rPr lang="en-GB" altLang="en-US" sz="1800" dirty="0">
                <a:solidFill>
                  <a:srgbClr val="000000"/>
                </a:solidFill>
              </a:rPr>
              <a:t>But do this with integrity. Make sure everyone is learning.</a:t>
            </a:r>
          </a:p>
          <a:p>
            <a:pPr>
              <a:lnSpc>
                <a:spcPct val="100000"/>
              </a:lnSpc>
              <a:spcBef>
                <a:spcPts val="700"/>
              </a:spcBef>
              <a:buSzPct val="85000"/>
              <a:buFont typeface="Monotype Sorts" charset="2"/>
              <a:buChar char=""/>
            </a:pPr>
            <a:r>
              <a:rPr lang="en-GB" altLang="en-US" sz="18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600"/>
              </a:spcBef>
              <a:buSzPct val="70000"/>
              <a:buFont typeface="Monotype Sorts" charset="2"/>
              <a:buChar char=""/>
            </a:pPr>
            <a:r>
              <a:rPr lang="en-GB" altLang="en-US" dirty="0">
                <a:solidFill>
                  <a:srgbClr val="000000"/>
                </a:solidFill>
              </a:rPr>
              <a:t>This course is about</a:t>
            </a:r>
          </a:p>
          <a:p>
            <a:pPr lvl="1">
              <a:lnSpc>
                <a:spcPct val="10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10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10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business relevant software applications </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10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for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to have competent and confident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 </a:t>
            </a:r>
            <a:r>
              <a:rPr lang="en-US" altLang="en-US" sz="2000">
                <a:solidFill>
                  <a:srgbClr val="000000"/>
                </a:solidFill>
              </a:rPr>
              <a:t>that translates into HTML</a:t>
            </a:r>
            <a:endParaRPr lang="en-US" altLang="en-US" sz="2000" dirty="0">
              <a:solidFill>
                <a:srgbClr val="000000"/>
              </a:solidFill>
            </a:endParaRP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3716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time investment</a:t>
            </a: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Discord/email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117975"/>
          </a:xfrm>
        </p:spPr>
        <p:txBody>
          <a:bodyPr>
            <a:normAutofit fontScale="700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 “Programming is not for me.” “After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of analytics packages </a:t>
            </a:r>
          </a:p>
          <a:p>
            <a:pPr lvl="1">
              <a:lnSpc>
                <a:spcPct val="120000"/>
              </a:lnSpc>
              <a:buFont typeface="Arial" panose="020B0604020202020204" pitchFamily="34" charset="0"/>
              <a:buChar char="•"/>
              <a:defRPr/>
            </a:pPr>
            <a:r>
              <a:rPr lang="en-US" sz="1500" dirty="0"/>
              <a:t>Web (Ex. Websites, Web apps) – create a reporting dashboard, customer data ingest page, custom UI widget, access control) </a:t>
            </a:r>
          </a:p>
          <a:p>
            <a:pPr lvl="1">
              <a:lnSpc>
                <a:spcPct val="120000"/>
              </a:lnSpc>
              <a:buFont typeface="Arial" panose="020B0604020202020204" pitchFamily="34" charset="0"/>
              <a:buChar char="•"/>
              <a:defRPr/>
            </a:pPr>
            <a:r>
              <a:rPr lang="en-US" sz="1500" dirty="0"/>
              <a:t>Data Management (Ex. Automated conversion/formatting, cleaning, checking, import/export, data security)</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 Cloud services</a:t>
            </a:r>
          </a:p>
          <a:p>
            <a:pPr lvl="1">
              <a:lnSpc>
                <a:spcPct val="120000"/>
              </a:lnSpc>
              <a:buFont typeface="Arial" panose="020B0604020202020204" pitchFamily="34" charset="0"/>
              <a:buChar char="•"/>
              <a:defRPr/>
            </a:pPr>
            <a:r>
              <a:rPr lang="en-US" sz="1500" dirty="0"/>
              <a:t>Data reporting (data analytics, data dashboards, data self-service)</a:t>
            </a:r>
          </a:p>
          <a:p>
            <a:pPr lvl="1">
              <a:lnSpc>
                <a:spcPct val="120000"/>
              </a:lnSpc>
              <a:buFont typeface="Arial" panose="020B0604020202020204" pitchFamily="34" charset="0"/>
              <a:buChar char="•"/>
              <a:defRPr/>
            </a:pPr>
            <a:r>
              <a:rPr lang="en-US" sz="1500" dirty="0"/>
              <a:t>Self-service information systems (intranet/extranet applications, HR services)</a:t>
            </a:r>
            <a:endParaRPr lang="en-US" sz="1400" dirty="0"/>
          </a:p>
        </p:txBody>
      </p:sp>
      <p:sp>
        <p:nvSpPr>
          <p:cNvPr id="5" name="TextBox 4">
            <a:extLst>
              <a:ext uri="{FF2B5EF4-FFF2-40B4-BE49-F238E27FC236}">
                <a16:creationId xmlns:a16="http://schemas.microsoft.com/office/drawing/2014/main" id="{F91A4EE5-15B8-552F-DFD8-235AC4B9217B}"/>
              </a:ext>
            </a:extLst>
          </p:cNvPr>
          <p:cNvSpPr txBox="1"/>
          <p:nvPr/>
        </p:nvSpPr>
        <p:spPr>
          <a:xfrm>
            <a:off x="511592" y="5334000"/>
            <a:ext cx="8114465" cy="584775"/>
          </a:xfrm>
          <a:prstGeom prst="rect">
            <a:avLst/>
          </a:prstGeom>
          <a:noFill/>
        </p:spPr>
        <p:txBody>
          <a:bodyPr wrap="squar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“Why would an MIS major need to learn programming?” and </a:t>
            </a:r>
          </a:p>
          <a:p>
            <a:r>
              <a:rPr lang="en-US" sz="1600" i="1" dirty="0">
                <a:solidFill>
                  <a:srgbClr val="FF0000"/>
                </a:solidFill>
              </a:rPr>
              <a:t>“Is it important for an MIS major to learn how to program?” and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EF3-267F-7259-E91D-2D583BB1166F}"/>
              </a:ext>
            </a:extLst>
          </p:cNvPr>
          <p:cNvSpPr>
            <a:spLocks noGrp="1"/>
          </p:cNvSpPr>
          <p:nvPr>
            <p:ph type="title"/>
          </p:nvPr>
        </p:nvSpPr>
        <p:spPr/>
        <p:txBody>
          <a:bodyPr/>
          <a:lstStyle/>
          <a:p>
            <a:r>
              <a:rPr lang="en-US" sz="4000" dirty="0"/>
              <a:t>Examples</a:t>
            </a:r>
          </a:p>
        </p:txBody>
      </p:sp>
      <p:sp>
        <p:nvSpPr>
          <p:cNvPr id="3" name="Content Placeholder 2">
            <a:extLst>
              <a:ext uri="{FF2B5EF4-FFF2-40B4-BE49-F238E27FC236}">
                <a16:creationId xmlns:a16="http://schemas.microsoft.com/office/drawing/2014/main" id="{4EC7E47A-102E-8745-6E7B-EB866F804A91}"/>
              </a:ext>
            </a:extLst>
          </p:cNvPr>
          <p:cNvSpPr>
            <a:spLocks noGrp="1"/>
          </p:cNvSpPr>
          <p:nvPr>
            <p:ph idx="1"/>
          </p:nvPr>
        </p:nvSpPr>
        <p:spPr>
          <a:xfrm>
            <a:off x="609600" y="1752600"/>
            <a:ext cx="5334000" cy="4259263"/>
          </a:xfrm>
        </p:spPr>
        <p:txBody>
          <a:bodyPr/>
          <a:lstStyle/>
          <a:p>
            <a:r>
              <a:rPr lang="en-US" sz="2000" b="1" dirty="0"/>
              <a:t>Problem: </a:t>
            </a:r>
            <a:r>
              <a:rPr lang="en-US" sz="2000" dirty="0"/>
              <a:t>Need to get all unique email addresses in a Gmail for emails with a given label </a:t>
            </a:r>
          </a:p>
          <a:p>
            <a:r>
              <a:rPr lang="en-US" sz="2000" b="1" dirty="0"/>
              <a:t>Solution: </a:t>
            </a:r>
            <a:r>
              <a:rPr lang="en-US" sz="2000" dirty="0"/>
              <a:t>Write a Google Apps Script (in </a:t>
            </a:r>
            <a:r>
              <a:rPr lang="en-US" sz="2000" dirty="0" err="1"/>
              <a:t>Javascript</a:t>
            </a:r>
            <a:r>
              <a:rPr lang="en-US" sz="2000" dirty="0"/>
              <a:t>) to scrape email addresses into a Google Sheet</a:t>
            </a:r>
          </a:p>
          <a:p>
            <a:endParaRPr lang="en-US" sz="2000" dirty="0"/>
          </a:p>
          <a:p>
            <a:endParaRPr lang="en-US" sz="2000" dirty="0"/>
          </a:p>
          <a:p>
            <a:endParaRPr lang="en-US" sz="2000" dirty="0"/>
          </a:p>
          <a:p>
            <a:r>
              <a:rPr lang="en-US" sz="2000" b="1" dirty="0"/>
              <a:t>Problem</a:t>
            </a:r>
            <a:r>
              <a:rPr lang="en-US" sz="2000" dirty="0"/>
              <a:t>: Users mistakenly capitalize their user name when logging in to our website</a:t>
            </a:r>
          </a:p>
          <a:p>
            <a:r>
              <a:rPr lang="en-US" sz="2000" b="1" dirty="0"/>
              <a:t>Solution</a:t>
            </a:r>
            <a:r>
              <a:rPr lang="en-US" sz="2000" dirty="0"/>
              <a:t>: Add </a:t>
            </a:r>
            <a:r>
              <a:rPr lang="en-US" sz="2000" dirty="0" err="1"/>
              <a:t>Javascript</a:t>
            </a:r>
            <a:r>
              <a:rPr lang="en-US" sz="2000" dirty="0"/>
              <a:t> to the HTML input in the login to automatically convert input to lowercase</a:t>
            </a:r>
          </a:p>
          <a:p>
            <a:endParaRPr lang="en-US" sz="2400" dirty="0"/>
          </a:p>
          <a:p>
            <a:endParaRPr lang="en-US" sz="2400" dirty="0"/>
          </a:p>
        </p:txBody>
      </p:sp>
      <p:sp>
        <p:nvSpPr>
          <p:cNvPr id="4" name="TextBox 3">
            <a:extLst>
              <a:ext uri="{FF2B5EF4-FFF2-40B4-BE49-F238E27FC236}">
                <a16:creationId xmlns:a16="http://schemas.microsoft.com/office/drawing/2014/main" id="{AF29EC0C-4C22-8402-7F09-EB2EE989D1EE}"/>
              </a:ext>
            </a:extLst>
          </p:cNvPr>
          <p:cNvSpPr txBox="1"/>
          <p:nvPr/>
        </p:nvSpPr>
        <p:spPr>
          <a:xfrm>
            <a:off x="697255" y="6019800"/>
            <a:ext cx="7837145" cy="338554"/>
          </a:xfrm>
          <a:prstGeom prst="rect">
            <a:avLst/>
          </a:prstGeom>
          <a:noFill/>
        </p:spPr>
        <p:txBody>
          <a:bodyPr wrap="non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“Give some examples of MIS oriented programming tasks”</a:t>
            </a:r>
          </a:p>
        </p:txBody>
      </p:sp>
      <p:pic>
        <p:nvPicPr>
          <p:cNvPr id="5" name="Picture 4">
            <a:extLst>
              <a:ext uri="{FF2B5EF4-FFF2-40B4-BE49-F238E27FC236}">
                <a16:creationId xmlns:a16="http://schemas.microsoft.com/office/drawing/2014/main" id="{A2D7DC25-91E4-8995-0534-1141C19951AC}"/>
              </a:ext>
            </a:extLst>
          </p:cNvPr>
          <p:cNvPicPr>
            <a:picLocks noChangeAspect="1"/>
          </p:cNvPicPr>
          <p:nvPr/>
        </p:nvPicPr>
        <p:blipFill>
          <a:blip r:embed="rId2"/>
          <a:stretch>
            <a:fillRect/>
          </a:stretch>
        </p:blipFill>
        <p:spPr>
          <a:xfrm>
            <a:off x="5867400" y="1712912"/>
            <a:ext cx="3189016" cy="1981200"/>
          </a:xfrm>
          <a:prstGeom prst="rect">
            <a:avLst/>
          </a:prstGeom>
        </p:spPr>
      </p:pic>
      <p:sp>
        <p:nvSpPr>
          <p:cNvPr id="7" name="TextBox 6">
            <a:extLst>
              <a:ext uri="{FF2B5EF4-FFF2-40B4-BE49-F238E27FC236}">
                <a16:creationId xmlns:a16="http://schemas.microsoft.com/office/drawing/2014/main" id="{09F39801-98B9-E9DD-45D9-25A1CDD65431}"/>
              </a:ext>
            </a:extLst>
          </p:cNvPr>
          <p:cNvSpPr txBox="1"/>
          <p:nvPr/>
        </p:nvSpPr>
        <p:spPr>
          <a:xfrm>
            <a:off x="5878286" y="4019096"/>
            <a:ext cx="3178130" cy="1384995"/>
          </a:xfrm>
          <a:prstGeom prst="rect">
            <a:avLst/>
          </a:prstGeom>
          <a:noFill/>
        </p:spPr>
        <p:txBody>
          <a:bodyPr wrap="square">
            <a:spAutoFit/>
          </a:bodyPr>
          <a:lstStyle/>
          <a:p>
            <a:r>
              <a:rPr lang="en-US" sz="1400" dirty="0">
                <a:solidFill>
                  <a:schemeClr val="tx1"/>
                </a:solidFill>
                <a:latin typeface="Courier New" panose="02070309020205020404" pitchFamily="49" charset="0"/>
                <a:cs typeface="Courier New" panose="02070309020205020404" pitchFamily="49" charset="0"/>
              </a:rPr>
              <a:t>Username: &lt;input type="text" </a:t>
            </a:r>
            <a:r>
              <a:rPr lang="en-US" sz="1400" dirty="0" err="1">
                <a:solidFill>
                  <a:schemeClr val="tx1"/>
                </a:solidFill>
                <a:latin typeface="Courier New" panose="02070309020205020404" pitchFamily="49" charset="0"/>
                <a:cs typeface="Courier New" panose="02070309020205020404" pitchFamily="49" charset="0"/>
              </a:rPr>
              <a:t>onkeyup</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this.value.toLowerCase</a:t>
            </a:r>
            <a:r>
              <a:rPr lang="en-US" sz="1400" dirty="0">
                <a:solidFill>
                  <a:schemeClr val="tx1"/>
                </a:solidFill>
                <a:latin typeface="Courier New" panose="02070309020205020404" pitchFamily="49" charset="0"/>
                <a:cs typeface="Courier New" panose="02070309020205020404" pitchFamily="49" charset="0"/>
              </a:rPr>
              <a:t>()" /&gt;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i="1" dirty="0">
                <a:solidFill>
                  <a:srgbClr val="FF0000"/>
                </a:solidFill>
              </a:rPr>
              <a:t>Go to </a:t>
            </a:r>
            <a:r>
              <a:rPr lang="en-US" sz="1400" dirty="0">
                <a:solidFill>
                  <a:srgbClr val="FF0000"/>
                </a:solidFill>
                <a:hlinkClick r:id="rId3">
                  <a:extLst>
                    <a:ext uri="{A12FA001-AC4F-418D-AE19-62706E023703}">
                      <ahyp:hlinkClr xmlns:ahyp="http://schemas.microsoft.com/office/drawing/2018/hyperlinkcolor" val="tx"/>
                    </a:ext>
                  </a:extLst>
                </a:hlinkClick>
              </a:rPr>
              <a:t>https://texteditor.com/html</a:t>
            </a:r>
            <a:r>
              <a:rPr lang="en-US" sz="1400" dirty="0">
                <a:solidFill>
                  <a:srgbClr val="FF0000"/>
                </a:solidFill>
              </a:rPr>
              <a:t> </a:t>
            </a:r>
            <a:r>
              <a:rPr lang="en-US" sz="1400" i="1" dirty="0">
                <a:solidFill>
                  <a:srgbClr val="FF0000"/>
                </a:solidFill>
              </a:rPr>
              <a:t>and try this!</a:t>
            </a:r>
            <a:endParaRPr lang="en-US" sz="1400" i="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53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5382</TotalTime>
  <Words>3924</Words>
  <Application>Microsoft Macintosh PowerPoint</Application>
  <PresentationFormat>On-screen Show (4:3)</PresentationFormat>
  <Paragraphs>344</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Courier New</vt:lpstr>
      <vt:lpstr>Lucida Sans Unicode</vt:lpstr>
      <vt:lpstr>Monotype Sorts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MIS and Programming</vt:lpstr>
      <vt:lpstr>Examples</vt:lpstr>
      <vt:lpstr>The Programming Advantage</vt:lpstr>
      <vt:lpstr>The MIS Core</vt:lpstr>
      <vt:lpstr>No kidding! Learning to Program is TOUGH!</vt:lpstr>
      <vt:lpstr>Stages of Programming Skill</vt:lpstr>
      <vt:lpstr>PowerPoint Presentation</vt:lpstr>
      <vt:lpstr>Is 352 Still Relevant?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Dan Port</cp:lastModifiedBy>
  <cp:revision>193</cp:revision>
  <cp:lastPrinted>1601-01-01T00:00:00Z</cp:lastPrinted>
  <dcterms:created xsi:type="dcterms:W3CDTF">1601-01-01T00:00:00Z</dcterms:created>
  <dcterms:modified xsi:type="dcterms:W3CDTF">2024-01-09T19:49:10Z</dcterms:modified>
</cp:coreProperties>
</file>