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82"/>
    <p:restoredTop sz="93741"/>
  </p:normalViewPr>
  <p:slideViewPr>
    <p:cSldViewPr>
      <p:cViewPr varScale="1">
        <p:scale>
          <a:sx n="120" d="100"/>
          <a:sy n="120" d="100"/>
        </p:scale>
        <p:origin x="255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6F34-35FA-415B-BEF8-CE7032BEE290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864D-1E09-40E2-A8EB-22E438DA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9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6F34-35FA-415B-BEF8-CE7032BEE290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864D-1E09-40E2-A8EB-22E438DA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4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6F34-35FA-415B-BEF8-CE7032BEE290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864D-1E09-40E2-A8EB-22E438DA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2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6F34-35FA-415B-BEF8-CE7032BEE290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864D-1E09-40E2-A8EB-22E438DA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8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6F34-35FA-415B-BEF8-CE7032BEE290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864D-1E09-40E2-A8EB-22E438DA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1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6F34-35FA-415B-BEF8-CE7032BEE290}" type="datetimeFigureOut">
              <a:rPr lang="en-US" smtClean="0"/>
              <a:t>1/26/24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864D-1E09-40E2-A8EB-22E438DA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8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6F34-35FA-415B-BEF8-CE7032BEE290}" type="datetimeFigureOut">
              <a:rPr lang="en-US" smtClean="0"/>
              <a:t>1/26/24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864D-1E09-40E2-A8EB-22E438DA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5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6F34-35FA-415B-BEF8-CE7032BEE290}" type="datetimeFigureOut">
              <a:rPr lang="en-US" smtClean="0"/>
              <a:t>1/26/24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864D-1E09-40E2-A8EB-22E438DA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5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6F34-35FA-415B-BEF8-CE7032BEE290}" type="datetimeFigureOut">
              <a:rPr lang="en-US" smtClean="0"/>
              <a:t>1/26/24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864D-1E09-40E2-A8EB-22E438DA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7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6F34-35FA-415B-BEF8-CE7032BEE290}" type="datetimeFigureOut">
              <a:rPr lang="en-US" smtClean="0"/>
              <a:t>1/26/24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864D-1E09-40E2-A8EB-22E438DA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1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6F34-35FA-415B-BEF8-CE7032BEE290}" type="datetimeFigureOut">
              <a:rPr lang="en-US" smtClean="0"/>
              <a:t>1/26/24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864D-1E09-40E2-A8EB-22E438DA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2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26F34-35FA-415B-BEF8-CE7032BEE290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1864D-1E09-40E2-A8EB-22E438DA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1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Cascading_Style_Sheets" TargetMode="External"/><Relationship Id="rId3" Type="http://schemas.openxmlformats.org/officeDocument/2006/relationships/hyperlink" Target="http://en.wikipedia.org/wiki/Web_site" TargetMode="External"/><Relationship Id="rId7" Type="http://schemas.openxmlformats.org/officeDocument/2006/relationships/hyperlink" Target="http://en.wikipedia.org/wiki/JavaScript" TargetMode="External"/><Relationship Id="rId2" Type="http://schemas.openxmlformats.org/officeDocument/2006/relationships/hyperlink" Target="http://en.wikipedia.org/wiki/Umbrella_ter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Client-side_scripting" TargetMode="External"/><Relationship Id="rId5" Type="http://schemas.openxmlformats.org/officeDocument/2006/relationships/hyperlink" Target="http://en.wikipedia.org/wiki/HTML" TargetMode="External"/><Relationship Id="rId4" Type="http://schemas.openxmlformats.org/officeDocument/2006/relationships/hyperlink" Target="http://en.wikipedia.org/wiki/Markup_language" TargetMode="External"/><Relationship Id="rId9" Type="http://schemas.openxmlformats.org/officeDocument/2006/relationships/hyperlink" Target="http://en.wikipedia.org/wiki/Document_Object_Mode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ITM352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and Dynamic Web Pages:</a:t>
            </a:r>
          </a:p>
          <a:p>
            <a:r>
              <a:rPr lang="en-US" dirty="0"/>
              <a:t>Client </a:t>
            </a:r>
            <a:r>
              <a:rPr lang="en-US"/>
              <a:t>Side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Dynamic HTML</a:t>
            </a:r>
            <a:r>
              <a:rPr lang="en-US" dirty="0"/>
              <a:t>, or </a:t>
            </a:r>
            <a:r>
              <a:rPr lang="en-US" b="1" dirty="0"/>
              <a:t>DHTML</a:t>
            </a:r>
            <a:r>
              <a:rPr lang="en-US" dirty="0"/>
              <a:t>, is an </a:t>
            </a:r>
            <a:r>
              <a:rPr lang="en-US" dirty="0">
                <a:hlinkClick r:id="rId2" tooltip="Umbrella term"/>
              </a:rPr>
              <a:t>umbrella term</a:t>
            </a:r>
            <a:r>
              <a:rPr lang="en-US" dirty="0"/>
              <a:t> for a collection of technologies used together to create interactive and animated </a:t>
            </a:r>
            <a:r>
              <a:rPr lang="en-US" dirty="0">
                <a:hlinkClick r:id="rId3" tooltip="Web site"/>
              </a:rPr>
              <a:t>web sites</a:t>
            </a:r>
            <a:r>
              <a:rPr lang="en-US" baseline="30000" dirty="0"/>
              <a:t> </a:t>
            </a:r>
            <a:r>
              <a:rPr lang="en-US" dirty="0"/>
              <a:t>by using a combination of a static </a:t>
            </a:r>
            <a:r>
              <a:rPr lang="en-US" dirty="0">
                <a:hlinkClick r:id="rId4" tooltip="Markup language"/>
              </a:rPr>
              <a:t>markup language</a:t>
            </a:r>
            <a:r>
              <a:rPr lang="en-US" dirty="0"/>
              <a:t> (such as </a:t>
            </a:r>
            <a:r>
              <a:rPr lang="en-US" dirty="0">
                <a:hlinkClick r:id="rId5" tooltip="HTML"/>
              </a:rPr>
              <a:t>HTML</a:t>
            </a:r>
            <a:r>
              <a:rPr lang="en-US" dirty="0"/>
              <a:t>), a </a:t>
            </a:r>
            <a:r>
              <a:rPr lang="en-US" dirty="0">
                <a:hlinkClick r:id="rId6" tooltip="Client-side scripting"/>
              </a:rPr>
              <a:t>client-side scripting</a:t>
            </a:r>
            <a:r>
              <a:rPr lang="en-US" dirty="0"/>
              <a:t> language (such as </a:t>
            </a:r>
            <a:r>
              <a:rPr lang="en-US" dirty="0">
                <a:hlinkClick r:id="rId7" tooltip="JavaScript"/>
              </a:rPr>
              <a:t>JavaScript</a:t>
            </a:r>
            <a:r>
              <a:rPr lang="en-US" dirty="0"/>
              <a:t>), a presentation definition language (such as </a:t>
            </a:r>
            <a:r>
              <a:rPr lang="en-US" dirty="0">
                <a:hlinkClick r:id="rId8" tooltip="Cascading Style Sheets"/>
              </a:rPr>
              <a:t>CSS</a:t>
            </a:r>
            <a:r>
              <a:rPr lang="en-US" dirty="0"/>
              <a:t>), and the </a:t>
            </a:r>
            <a:r>
              <a:rPr lang="en-US" u="sng" dirty="0">
                <a:hlinkClick r:id="rId9" tooltip="Document Object Model"/>
              </a:rPr>
              <a:t>Document Object Model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638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Web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181" y="1524000"/>
            <a:ext cx="8733943" cy="50292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Basic web pages are “static”</a:t>
            </a:r>
          </a:p>
          <a:p>
            <a:pPr lvl="1"/>
            <a:r>
              <a:rPr lang="en-US" sz="2000" dirty="0"/>
              <a:t>They are set in advance, not created or modified at request time</a:t>
            </a:r>
          </a:p>
          <a:p>
            <a:pPr lvl="1"/>
            <a:endParaRPr lang="en-US" sz="2000" dirty="0"/>
          </a:p>
          <a:p>
            <a:r>
              <a:rPr lang="en-US" sz="2400" dirty="0"/>
              <a:t>Dynamic web pages are processed (at least partially) at request time by </a:t>
            </a:r>
            <a:r>
              <a:rPr lang="en-US" sz="2400" u="sng" dirty="0"/>
              <a:t>scripting</a:t>
            </a:r>
            <a:r>
              <a:rPr lang="en-US" sz="2400" dirty="0"/>
              <a:t> code to create the output</a:t>
            </a:r>
          </a:p>
          <a:p>
            <a:pPr lvl="1"/>
            <a:r>
              <a:rPr lang="en-US" sz="2000" dirty="0"/>
              <a:t>Allows changes at request time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There are two opportunities for this </a:t>
            </a:r>
          </a:p>
          <a:p>
            <a:pPr marL="1257300" lvl="2" indent="-342900">
              <a:buAutoNum type="arabicParenBoth"/>
            </a:pPr>
            <a:r>
              <a:rPr lang="en-US" sz="1800" dirty="0"/>
              <a:t>on the client after request </a:t>
            </a:r>
          </a:p>
          <a:p>
            <a:pPr lvl="3"/>
            <a:r>
              <a:rPr lang="en-US" sz="1800" dirty="0"/>
              <a:t> </a:t>
            </a:r>
            <a:r>
              <a:rPr lang="en-US" sz="1400" dirty="0"/>
              <a:t>internal to Browser  (API, plugin, etc.) </a:t>
            </a:r>
            <a:endParaRPr lang="en-US" sz="1800" dirty="0"/>
          </a:p>
          <a:p>
            <a:pPr lvl="2"/>
            <a:r>
              <a:rPr lang="en-US" sz="1800" dirty="0"/>
              <a:t>(2) on the server after the file received</a:t>
            </a:r>
          </a:p>
          <a:p>
            <a:pPr lvl="3"/>
            <a:r>
              <a:rPr lang="en-US" sz="1400" dirty="0"/>
              <a:t>Though a “gateway” (CGI) or the server itself </a:t>
            </a:r>
          </a:p>
          <a:p>
            <a:pPr marL="1371600" lvl="3" indent="0">
              <a:buNone/>
            </a:pPr>
            <a:r>
              <a:rPr lang="en-US" sz="1400" dirty="0"/>
              <a:t>(micro services)</a:t>
            </a:r>
            <a:endParaRPr lang="en-US" sz="1800" dirty="0"/>
          </a:p>
          <a:p>
            <a:pPr lvl="1"/>
            <a:r>
              <a:rPr lang="en-US" sz="2200" dirty="0"/>
              <a:t>There are many scripting languages</a:t>
            </a:r>
          </a:p>
          <a:p>
            <a:pPr lvl="2"/>
            <a:r>
              <a:rPr lang="en-US" sz="1800" dirty="0"/>
              <a:t>PHP is popular for sever side* </a:t>
            </a:r>
            <a:r>
              <a:rPr lang="en-US" sz="1800" dirty="0">
                <a:sym typeface="Wingdings" panose="05000000000000000000" pitchFamily="2" charset="2"/>
              </a:rPr>
              <a:t> processes web page file </a:t>
            </a:r>
            <a:r>
              <a:rPr lang="en-US" sz="1800" u="sng" dirty="0">
                <a:sym typeface="Wingdings" panose="05000000000000000000" pitchFamily="2" charset="2"/>
              </a:rPr>
              <a:t>before</a:t>
            </a:r>
            <a:r>
              <a:rPr lang="en-US" sz="1800" dirty="0">
                <a:sym typeface="Wingdings" panose="05000000000000000000" pitchFamily="2" charset="2"/>
              </a:rPr>
              <a:t> browser gets it </a:t>
            </a:r>
            <a:endParaRPr lang="en-US" sz="1800" dirty="0"/>
          </a:p>
          <a:p>
            <a:pPr lvl="2"/>
            <a:r>
              <a:rPr lang="en-US" sz="1800" dirty="0"/>
              <a:t>JavaScript for client side </a:t>
            </a:r>
            <a:r>
              <a:rPr lang="en-US" sz="1800" dirty="0">
                <a:sym typeface="Wingdings" panose="05000000000000000000" pitchFamily="2" charset="2"/>
              </a:rPr>
              <a:t> processes web page file </a:t>
            </a:r>
            <a:r>
              <a:rPr lang="en-US" sz="1800" u="sng" dirty="0">
                <a:sym typeface="Wingdings" panose="05000000000000000000" pitchFamily="2" charset="2"/>
              </a:rPr>
              <a:t>after</a:t>
            </a:r>
            <a:r>
              <a:rPr lang="en-US" sz="1800" dirty="0">
                <a:sym typeface="Wingdings" panose="05000000000000000000" pitchFamily="2" charset="2"/>
              </a:rPr>
              <a:t> browser gets it</a:t>
            </a:r>
          </a:p>
          <a:p>
            <a:pPr marL="914400" lvl="2" indent="0">
              <a:buNone/>
            </a:pPr>
            <a:r>
              <a:rPr lang="en-US" sz="1300" dirty="0"/>
              <a:t>* We will use Node.js to do server-side processing in </a:t>
            </a:r>
            <a:r>
              <a:rPr lang="en-US" sz="1300" dirty="0" err="1"/>
              <a:t>Javascript</a:t>
            </a:r>
            <a:endParaRPr lang="en-US" sz="1300" dirty="0"/>
          </a:p>
        </p:txBody>
      </p:sp>
      <p:pic>
        <p:nvPicPr>
          <p:cNvPr id="3074" name="Picture 2" descr="http://webstyle.soslug.org/sites/webstyle.soslug.org/files/images/asp_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150" y="3657600"/>
            <a:ext cx="3810000" cy="172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76800" y="342900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34400" y="415057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33A1E-20EE-449A-8BEF-E7C142742A4C}"/>
              </a:ext>
            </a:extLst>
          </p:cNvPr>
          <p:cNvSpPr txBox="1"/>
          <p:nvPr/>
        </p:nvSpPr>
        <p:spPr>
          <a:xfrm>
            <a:off x="3346547" y="6398696"/>
            <a:ext cx="187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Do Exercise #1, #2</a:t>
            </a:r>
          </a:p>
        </p:txBody>
      </p:sp>
    </p:spTree>
    <p:extLst>
      <p:ext uri="{BB962C8B-B14F-4D97-AF65-F5344CB8AC3E}">
        <p14:creationId xmlns:p14="http://schemas.microsoft.com/office/powerpoint/2010/main" val="41998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w3schools.com/js/pic_htmltre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276600"/>
            <a:ext cx="351537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90156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Document Object Model (DOM) is the way things in markup (HTML, XML, etc.) documents are represented within a (standards compliant) browser</a:t>
            </a:r>
          </a:p>
          <a:p>
            <a:pPr lvl="1"/>
            <a:r>
              <a:rPr lang="en-US" dirty="0"/>
              <a:t>Objects are organized in a </a:t>
            </a:r>
            <a:r>
              <a:rPr lang="en-US" i="1" dirty="0"/>
              <a:t>tree</a:t>
            </a:r>
          </a:p>
          <a:p>
            <a:pPr lvl="2"/>
            <a:r>
              <a:rPr lang="en-US" u="sng" dirty="0"/>
              <a:t>Logically</a:t>
            </a:r>
            <a:r>
              <a:rPr lang="en-US" dirty="0"/>
              <a:t> and for a page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Let’s use Chrome tools to look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Internal scripting languages such as JavaScript can </a:t>
            </a:r>
            <a:r>
              <a:rPr lang="en-US" u="sng" dirty="0"/>
              <a:t>access and manipulate </a:t>
            </a:r>
            <a:r>
              <a:rPr lang="en-US" dirty="0"/>
              <a:t>the DOM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91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, HTML, DOM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A </a:t>
            </a:r>
            <a:r>
              <a:rPr lang="en-US" sz="2000" dirty="0" err="1"/>
              <a:t>Javascript</a:t>
            </a:r>
            <a:r>
              <a:rPr lang="en-US" sz="2000" dirty="0"/>
              <a:t> “object” is a data structure that is a collection of properties, and a property is an association between a name (or key) and a value. A property's value can be a function, in which case the property is known as a method.</a:t>
            </a:r>
          </a:p>
          <a:p>
            <a:r>
              <a:rPr lang="en-US" sz="2000" dirty="0"/>
              <a:t>An HTML tag is is also a kind of ”object” on a page that has data (usually the stuff between the open/close tags) and attributes which are properties of the HTML element </a:t>
            </a:r>
          </a:p>
          <a:p>
            <a:r>
              <a:rPr lang="en-US" sz="2000" dirty="0"/>
              <a:t>The DOM has a </a:t>
            </a:r>
            <a:r>
              <a:rPr lang="en-US" sz="2000" dirty="0" err="1"/>
              <a:t>Javascript</a:t>
            </a:r>
            <a:r>
              <a:rPr lang="en-US" sz="2000" dirty="0"/>
              <a:t> object representation that is a standard for getting, changing, adding, or deleting HTML elements on a page</a:t>
            </a:r>
          </a:p>
          <a:p>
            <a:pPr lvl="1"/>
            <a:r>
              <a:rPr lang="en-US" sz="1600" dirty="0"/>
              <a:t>Access an object through its references to use its properties and methods using the dot “.”</a:t>
            </a:r>
          </a:p>
          <a:p>
            <a:pPr marL="457200" lvl="1" indent="0">
              <a:buNone/>
            </a:pPr>
            <a:endParaRPr lang="en-US" sz="1400" dirty="0"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&lt;p id="demo"&gt;Hello World!&lt;/p&gt;</a:t>
            </a: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console.log(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document.getElementById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("demo").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innerHTML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) </a:t>
            </a:r>
            <a:br>
              <a:rPr lang="en-US" sz="1400" dirty="0">
                <a:latin typeface="Courier New" charset="0"/>
                <a:ea typeface="Courier New" charset="0"/>
                <a:cs typeface="Courier New" charset="0"/>
              </a:rPr>
            </a:br>
            <a:endParaRPr lang="en-US" sz="1600" dirty="0"/>
          </a:p>
          <a:p>
            <a:pPr lvl="1"/>
            <a:r>
              <a:rPr lang="en-US" sz="1600" dirty="0"/>
              <a:t>You can find the properties and methods for DOM objects in a reference such as </a:t>
            </a:r>
            <a:r>
              <a:rPr lang="en-US" sz="1600" dirty="0">
                <a:hlinkClick r:id="rId2"/>
              </a:rPr>
              <a:t>http://www.w3schools.com/jsref/</a:t>
            </a:r>
            <a:endParaRPr lang="en-US" sz="1600" dirty="0"/>
          </a:p>
          <a:p>
            <a:pPr lvl="2"/>
            <a:r>
              <a:rPr lang="en-US" sz="1200" dirty="0"/>
              <a:t>Tip: </a:t>
            </a:r>
            <a:r>
              <a:rPr lang="en-US" sz="1200"/>
              <a:t>VSCode </a:t>
            </a:r>
            <a:r>
              <a:rPr lang="en-US" sz="1200" dirty="0"/>
              <a:t>and Chrome developer tools will show available properties/methods when you try to access an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BE2FE9-41BC-40EA-9A9E-6C7468239805}"/>
              </a:ext>
            </a:extLst>
          </p:cNvPr>
          <p:cNvSpPr txBox="1"/>
          <p:nvPr/>
        </p:nvSpPr>
        <p:spPr>
          <a:xfrm>
            <a:off x="3346547" y="6398696"/>
            <a:ext cx="1540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Do Exercise #3</a:t>
            </a:r>
          </a:p>
        </p:txBody>
      </p:sp>
    </p:spTree>
    <p:extLst>
      <p:ext uri="{BB962C8B-B14F-4D97-AF65-F5344CB8AC3E}">
        <p14:creationId xmlns:p14="http://schemas.microsoft.com/office/powerpoint/2010/main" val="43808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You can use </a:t>
            </a:r>
            <a:r>
              <a:rPr lang="en-US" dirty="0" err="1"/>
              <a:t>Javascript</a:t>
            </a:r>
            <a:r>
              <a:rPr lang="en-US" dirty="0"/>
              <a:t> in the browser in the following ways:</a:t>
            </a:r>
          </a:p>
          <a:p>
            <a:pPr lvl="1"/>
            <a:r>
              <a:rPr lang="en-US" dirty="0"/>
              <a:t>Between &lt;script&gt;&lt;/script&gt;</a:t>
            </a:r>
          </a:p>
          <a:p>
            <a:pPr marL="457200" lvl="1" indent="0">
              <a:buNone/>
            </a:pPr>
            <a:r>
              <a:rPr lang="en-US" sz="2100" dirty="0">
                <a:latin typeface="Courier New" charset="0"/>
                <a:ea typeface="Courier New" charset="0"/>
                <a:cs typeface="Courier New" charset="0"/>
              </a:rPr>
              <a:t>&lt;script&gt;alert("Hello!")&lt;/script&gt;</a:t>
            </a:r>
          </a:p>
          <a:p>
            <a:pPr marL="457200" lvl="1" indent="0">
              <a:buNone/>
            </a:pPr>
            <a:endParaRPr lang="en-US" sz="2100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/>
              <a:t>As values for an HTML element event attribute</a:t>
            </a:r>
          </a:p>
          <a:p>
            <a:pPr marL="457200" lvl="1" indent="0">
              <a:buNone/>
            </a:pPr>
            <a:r>
              <a:rPr lang="en-US" sz="2100" dirty="0">
                <a:latin typeface="Courier New" charset="0"/>
                <a:ea typeface="Courier New" charset="0"/>
                <a:cs typeface="Courier New" charset="0"/>
              </a:rPr>
              <a:t>&lt;input type="button" value="Press Me" </a:t>
            </a:r>
            <a:r>
              <a:rPr lang="en-US" sz="2100" dirty="0" err="1">
                <a:latin typeface="Courier New" charset="0"/>
                <a:ea typeface="Courier New" charset="0"/>
                <a:cs typeface="Courier New" charset="0"/>
              </a:rPr>
              <a:t>onclick</a:t>
            </a:r>
            <a:r>
              <a:rPr lang="en-US" sz="2100" dirty="0">
                <a:latin typeface="Courier New" charset="0"/>
                <a:ea typeface="Courier New" charset="0"/>
                <a:cs typeface="Courier New" charset="0"/>
              </a:rPr>
              <a:t>="alert('Hello!');&gt;</a:t>
            </a:r>
          </a:p>
          <a:p>
            <a:pPr marL="457200" lvl="1" indent="0">
              <a:buNone/>
            </a:pPr>
            <a:r>
              <a:rPr lang="en-US" sz="2200" dirty="0"/>
              <a:t>**TIP**  You can use different quotes to separate HTML and </a:t>
            </a:r>
            <a:r>
              <a:rPr lang="en-US" sz="2200" dirty="0" err="1"/>
              <a:t>Javascript</a:t>
            </a:r>
            <a:r>
              <a:rPr lang="en-US" sz="2200" dirty="0"/>
              <a:t> quotes </a:t>
            </a:r>
          </a:p>
          <a:p>
            <a:pPr marL="457200" lvl="1" indent="0">
              <a:buNone/>
            </a:pPr>
            <a:endParaRPr lang="en-US" sz="2100" dirty="0"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2100" dirty="0">
                <a:latin typeface="Courier New" charset="0"/>
                <a:ea typeface="Courier New" charset="0"/>
                <a:cs typeface="Courier New" charset="0"/>
              </a:rPr>
              <a:t>&lt;input type="button" value="Press Me" </a:t>
            </a:r>
            <a:r>
              <a:rPr lang="en-US" sz="2100" dirty="0" err="1">
                <a:latin typeface="Courier New" charset="0"/>
                <a:ea typeface="Courier New" charset="0"/>
                <a:cs typeface="Courier New" charset="0"/>
              </a:rPr>
              <a:t>onclick</a:t>
            </a:r>
            <a:r>
              <a:rPr lang="en-US" sz="2100" dirty="0">
                <a:latin typeface="Courier New" charset="0"/>
                <a:ea typeface="Courier New" charset="0"/>
                <a:cs typeface="Courier New" charset="0"/>
              </a:rPr>
              <a:t>="alert(</a:t>
            </a:r>
            <a:r>
              <a:rPr lang="en-US" sz="2100" dirty="0" err="1">
                <a:latin typeface="Courier New" charset="0"/>
                <a:ea typeface="Courier New" charset="0"/>
                <a:cs typeface="Courier New" charset="0"/>
              </a:rPr>
              <a:t>this.value</a:t>
            </a:r>
            <a:r>
              <a:rPr lang="en-US" sz="2100" dirty="0">
                <a:latin typeface="Courier New" charset="0"/>
                <a:ea typeface="Courier New" charset="0"/>
                <a:cs typeface="Courier New" charset="0"/>
              </a:rPr>
              <a:t> + ' says hello!');"&gt;</a:t>
            </a:r>
          </a:p>
          <a:p>
            <a:pPr marL="457200" lvl="1" indent="0">
              <a:buNone/>
            </a:pPr>
            <a:r>
              <a:rPr lang="en-US" sz="2200" dirty="0"/>
              <a:t>**TIP** </a:t>
            </a:r>
            <a:r>
              <a:rPr lang="en-US" sz="2200" dirty="0">
                <a:ea typeface="Courier New" charset="0"/>
                <a:cs typeface="Courier New" charset="0"/>
              </a:rPr>
              <a:t>The keyword “this” in </a:t>
            </a:r>
            <a:r>
              <a:rPr lang="en-US" sz="2200" dirty="0" err="1">
                <a:ea typeface="Courier New" charset="0"/>
                <a:cs typeface="Courier New" charset="0"/>
              </a:rPr>
              <a:t>Javascript</a:t>
            </a:r>
            <a:r>
              <a:rPr lang="en-US" sz="2200" dirty="0">
                <a:ea typeface="Courier New" charset="0"/>
                <a:cs typeface="Courier New" charset="0"/>
              </a:rPr>
              <a:t> will always reference the HTML element you are in</a:t>
            </a:r>
          </a:p>
          <a:p>
            <a:pPr marL="457200" lvl="1" indent="0">
              <a:buNone/>
            </a:pPr>
            <a:endParaRPr lang="en-US" sz="2100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dirty="0"/>
              <a:t>In the developer tools console inside a browser</a:t>
            </a:r>
          </a:p>
          <a:p>
            <a:pPr marL="457200" lvl="1" indent="0">
              <a:buNone/>
            </a:pPr>
            <a:r>
              <a:rPr lang="en-US" sz="2300" dirty="0">
                <a:latin typeface="Courier New" charset="0"/>
                <a:ea typeface="Courier New" charset="0"/>
                <a:cs typeface="Courier New" charset="0"/>
              </a:rPr>
              <a:t>alert('Hello!’);</a:t>
            </a:r>
          </a:p>
          <a:p>
            <a:pPr marL="457200" lvl="1" indent="0">
              <a:buNone/>
            </a:pPr>
            <a:endParaRPr lang="en-US" sz="2300" dirty="0"/>
          </a:p>
          <a:p>
            <a:r>
              <a:rPr lang="en-US" dirty="0"/>
              <a:t>Remember </a:t>
            </a:r>
            <a:r>
              <a:rPr lang="en-US" dirty="0" err="1"/>
              <a:t>Javascript</a:t>
            </a:r>
            <a:r>
              <a:rPr lang="en-US" dirty="0"/>
              <a:t> is run by the client e.g. a browser </a:t>
            </a:r>
          </a:p>
          <a:p>
            <a:pPr lvl="1"/>
            <a:r>
              <a:rPr lang="en-US" dirty="0"/>
              <a:t>You have no control on if the </a:t>
            </a:r>
            <a:r>
              <a:rPr lang="en-US" dirty="0" err="1"/>
              <a:t>Javascript</a:t>
            </a:r>
            <a:r>
              <a:rPr lang="en-US" dirty="0"/>
              <a:t> will actually execute e.g. user denies scripts</a:t>
            </a:r>
          </a:p>
          <a:p>
            <a:pPr lvl="1"/>
            <a:r>
              <a:rPr lang="en-US" dirty="0"/>
              <a:t>You do not know what version of </a:t>
            </a:r>
            <a:r>
              <a:rPr lang="en-US" dirty="0" err="1"/>
              <a:t>Javascript</a:t>
            </a:r>
            <a:r>
              <a:rPr lang="en-US" dirty="0"/>
              <a:t> is available. Different browsers may have different versions or may run the script differently</a:t>
            </a:r>
          </a:p>
          <a:p>
            <a:pPr lvl="1"/>
            <a:r>
              <a:rPr lang="en-US" dirty="0"/>
              <a:t>You cannot access much of anything outside the users browser e.g. you cannot load files from a users directory </a:t>
            </a:r>
          </a:p>
          <a:p>
            <a:r>
              <a:rPr lang="en-US" dirty="0" err="1"/>
              <a:t>Javascript</a:t>
            </a:r>
            <a:r>
              <a:rPr lang="en-US" dirty="0"/>
              <a:t> in the client cannot access any resources on a server other than through the server (by request). To use JavaScript on the server </a:t>
            </a:r>
            <a:r>
              <a:rPr lang="en-US"/>
              <a:t>you can use Node.js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388C94-0896-49BE-B6A6-C8C9675BAD3E}"/>
              </a:ext>
            </a:extLst>
          </p:cNvPr>
          <p:cNvSpPr txBox="1"/>
          <p:nvPr/>
        </p:nvSpPr>
        <p:spPr>
          <a:xfrm>
            <a:off x="3346547" y="6398696"/>
            <a:ext cx="1540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Do </a:t>
            </a:r>
            <a:r>
              <a:rPr lang="en-US" i="1">
                <a:solidFill>
                  <a:srgbClr val="FF0000"/>
                </a:solidFill>
              </a:rPr>
              <a:t>Exercise #4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60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734</Words>
  <Application>Microsoft Macintosh PowerPoint</Application>
  <PresentationFormat>On-screen Show (4:3)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Wingdings</vt:lpstr>
      <vt:lpstr>Office Theme</vt:lpstr>
      <vt:lpstr>ITM352</vt:lpstr>
      <vt:lpstr>DHTML</vt:lpstr>
      <vt:lpstr>Dynamic Web Pages</vt:lpstr>
      <vt:lpstr>DOM</vt:lpstr>
      <vt:lpstr>Javascript, HTML, DOM </vt:lpstr>
      <vt:lpstr>Using Javascript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glitcher</dc:creator>
  <cp:lastModifiedBy>Dan Port</cp:lastModifiedBy>
  <cp:revision>47</cp:revision>
  <dcterms:created xsi:type="dcterms:W3CDTF">2014-09-10T01:28:23Z</dcterms:created>
  <dcterms:modified xsi:type="dcterms:W3CDTF">2024-01-26T18:07:08Z</dcterms:modified>
</cp:coreProperties>
</file>