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62"/>
  </p:notesMasterIdLst>
  <p:sldIdLst>
    <p:sldId id="355" r:id="rId2"/>
    <p:sldId id="318" r:id="rId3"/>
    <p:sldId id="320" r:id="rId4"/>
    <p:sldId id="321" r:id="rId5"/>
    <p:sldId id="356" r:id="rId6"/>
    <p:sldId id="354" r:id="rId7"/>
    <p:sldId id="322" r:id="rId8"/>
    <p:sldId id="323" r:id="rId9"/>
    <p:sldId id="325" r:id="rId10"/>
    <p:sldId id="326" r:id="rId11"/>
    <p:sldId id="269" r:id="rId12"/>
    <p:sldId id="270" r:id="rId13"/>
    <p:sldId id="327" r:id="rId14"/>
    <p:sldId id="265" r:id="rId15"/>
    <p:sldId id="295" r:id="rId16"/>
    <p:sldId id="311" r:id="rId17"/>
    <p:sldId id="324" r:id="rId18"/>
    <p:sldId id="266" r:id="rId19"/>
    <p:sldId id="267" r:id="rId20"/>
    <p:sldId id="276" r:id="rId21"/>
    <p:sldId id="298" r:id="rId22"/>
    <p:sldId id="272" r:id="rId23"/>
    <p:sldId id="274" r:id="rId24"/>
    <p:sldId id="275" r:id="rId25"/>
    <p:sldId id="277" r:id="rId26"/>
    <p:sldId id="278" r:id="rId27"/>
    <p:sldId id="328" r:id="rId28"/>
    <p:sldId id="329" r:id="rId29"/>
    <p:sldId id="330" r:id="rId30"/>
    <p:sldId id="331" r:id="rId31"/>
    <p:sldId id="336" r:id="rId32"/>
    <p:sldId id="338" r:id="rId33"/>
    <p:sldId id="339" r:id="rId34"/>
    <p:sldId id="332" r:id="rId35"/>
    <p:sldId id="333" r:id="rId36"/>
    <p:sldId id="340" r:id="rId37"/>
    <p:sldId id="317" r:id="rId38"/>
    <p:sldId id="302" r:id="rId39"/>
    <p:sldId id="301" r:id="rId40"/>
    <p:sldId id="280" r:id="rId41"/>
    <p:sldId id="303" r:id="rId42"/>
    <p:sldId id="304" r:id="rId43"/>
    <p:sldId id="282" r:id="rId44"/>
    <p:sldId id="283" r:id="rId45"/>
    <p:sldId id="306" r:id="rId46"/>
    <p:sldId id="305" r:id="rId47"/>
    <p:sldId id="307" r:id="rId48"/>
    <p:sldId id="286" r:id="rId49"/>
    <p:sldId id="287" r:id="rId50"/>
    <p:sldId id="308" r:id="rId51"/>
    <p:sldId id="268" r:id="rId52"/>
    <p:sldId id="288" r:id="rId53"/>
    <p:sldId id="289" r:id="rId54"/>
    <p:sldId id="290" r:id="rId55"/>
    <p:sldId id="291" r:id="rId56"/>
    <p:sldId id="292" r:id="rId57"/>
    <p:sldId id="293" r:id="rId58"/>
    <p:sldId id="294" r:id="rId59"/>
    <p:sldId id="352" r:id="rId60"/>
    <p:sldId id="357" r:id="rId6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p:restoredTop sz="94718"/>
  </p:normalViewPr>
  <p:slideViewPr>
    <p:cSldViewPr>
      <p:cViewPr varScale="1">
        <p:scale>
          <a:sx n="73" d="100"/>
          <a:sy n="73" d="100"/>
        </p:scale>
        <p:origin x="762"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2565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C7BCE49-C01C-40B4-B513-60EACB6E7079}" type="datetimeFigureOut">
              <a:rPr lang="en-US"/>
              <a:pPr>
                <a:defRPr/>
              </a:pPr>
              <a:t>1/9/2024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C7020D2-998C-41A3-AB81-64C3DB5FDC2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31">
            <a:extLst>
              <a:ext uri="{FF2B5EF4-FFF2-40B4-BE49-F238E27FC236}">
                <a16:creationId xmlns:a16="http://schemas.microsoft.com/office/drawing/2014/main" id="{9A0B4975-AB2A-4345-9B07-914077D2A296}"/>
              </a:ext>
            </a:extLst>
          </p:cNvPr>
          <p:cNvSpPr>
            <a:spLocks noGrp="1" noChangeArrowheads="1"/>
          </p:cNvSpPr>
          <p:nvPr>
            <p:ph type="sldNum" sz="quarter" idx="4294967295"/>
          </p:nvPr>
        </p:nvSpPr>
        <p:spPr bwMode="auto">
          <a:xfrm>
            <a:off x="3971925" y="8831263"/>
            <a:ext cx="3038475"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542303A-4372-4D6F-9A4B-459546E0A3D9}" type="slidenum">
              <a:rPr lang="en-US" altLang="en-US" sz="1800">
                <a:latin typeface="Arial" panose="020B0604020202020204" pitchFamily="34" charset="0"/>
              </a:rPr>
              <a:pPr>
                <a:spcBef>
                  <a:spcPct val="0"/>
                </a:spcBef>
              </a:pPr>
              <a:t>30</a:t>
            </a:fld>
            <a:endParaRPr lang="en-US" altLang="en-US" sz="1800">
              <a:latin typeface="Arial" panose="020B0604020202020204" pitchFamily="34" charset="0"/>
            </a:endParaRPr>
          </a:p>
        </p:txBody>
      </p:sp>
      <p:sp>
        <p:nvSpPr>
          <p:cNvPr id="11267" name="Rectangle 2">
            <a:extLst>
              <a:ext uri="{FF2B5EF4-FFF2-40B4-BE49-F238E27FC236}">
                <a16:creationId xmlns:a16="http://schemas.microsoft.com/office/drawing/2014/main" id="{3F2EEB1C-CB24-4E32-9874-6C1A294A2988}"/>
              </a:ext>
            </a:extLst>
          </p:cNvPr>
          <p:cNvSpPr>
            <a:spLocks noGrp="1" noRot="1" noChangeAspect="1" noChangeArrowheads="1" noTextEdit="1"/>
          </p:cNvSpPr>
          <p:nvPr>
            <p:ph type="sldImg"/>
          </p:nvPr>
        </p:nvSpPr>
        <p:spPr>
          <a:xfrm>
            <a:off x="1150938" y="692150"/>
            <a:ext cx="4556125" cy="3416300"/>
          </a:xfrm>
          <a:ln/>
        </p:spPr>
      </p:sp>
      <p:sp>
        <p:nvSpPr>
          <p:cNvPr id="11268" name="Rectangle 3">
            <a:extLst>
              <a:ext uri="{FF2B5EF4-FFF2-40B4-BE49-F238E27FC236}">
                <a16:creationId xmlns:a16="http://schemas.microsoft.com/office/drawing/2014/main" id="{4CA5B735-F318-4E21-B331-8BCC0131E4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208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CC91305-3CB9-4542-986D-B483227C180B}"/>
              </a:ext>
            </a:extLst>
          </p:cNvPr>
          <p:cNvSpPr>
            <a:spLocks noGrp="1" noRot="1" noChangeAspect="1" noChangeArrowheads="1" noTextEdit="1"/>
          </p:cNvSpPr>
          <p:nvPr>
            <p:ph type="sldImg"/>
          </p:nvPr>
        </p:nvSpPr>
        <p:spPr>
          <a:xfrm>
            <a:off x="1150938" y="692150"/>
            <a:ext cx="4556125" cy="3416300"/>
          </a:xfrm>
          <a:ln/>
        </p:spPr>
      </p:sp>
      <p:sp>
        <p:nvSpPr>
          <p:cNvPr id="33795" name="Notes Placeholder 2">
            <a:extLst>
              <a:ext uri="{FF2B5EF4-FFF2-40B4-BE49-F238E27FC236}">
                <a16:creationId xmlns:a16="http://schemas.microsoft.com/office/drawing/2014/main" id="{C7D3DFC6-DE26-416E-977E-AEF95A6F8D9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70C4639E-07B1-42DD-A7A6-F24639C1962D}"/>
              </a:ext>
            </a:extLst>
          </p:cNvPr>
          <p:cNvSpPr>
            <a:spLocks noGrp="1"/>
          </p:cNvSpPr>
          <p:nvPr>
            <p:ph type="sldNum" sz="quarter" idx="4294967295"/>
          </p:nvPr>
        </p:nvSpPr>
        <p:spPr bwMode="auto">
          <a:xfrm>
            <a:off x="3971925" y="8831263"/>
            <a:ext cx="3038475"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CD939E5-7726-4064-B910-1D95FBDEFBB3}" type="slidenum">
              <a:rPr lang="en-US" altLang="en-US" sz="1800">
                <a:latin typeface="Arial" panose="020B0604020202020204" pitchFamily="34" charset="0"/>
              </a:rPr>
              <a:pPr>
                <a:spcBef>
                  <a:spcPct val="0"/>
                </a:spcBef>
              </a:pPr>
              <a:t>31</a:t>
            </a:fld>
            <a:endParaRPr lang="en-US" altLang="en-US" sz="1800">
              <a:latin typeface="Arial" panose="020B0604020202020204" pitchFamily="34" charset="0"/>
            </a:endParaRPr>
          </a:p>
        </p:txBody>
      </p:sp>
    </p:spTree>
    <p:extLst>
      <p:ext uri="{BB962C8B-B14F-4D97-AF65-F5344CB8AC3E}">
        <p14:creationId xmlns:p14="http://schemas.microsoft.com/office/powerpoint/2010/main" val="371886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9348A62-6BBB-4E5E-9EF2-253706128A7D}"/>
              </a:ext>
            </a:extLst>
          </p:cNvPr>
          <p:cNvSpPr>
            <a:spLocks noGrp="1" noChangeArrowheads="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ABBDA45-B3A1-422B-90A1-946A01F12B8D}" type="slidenum">
              <a:rPr lang="en-US" altLang="en-US" sz="1800">
                <a:latin typeface="Arial" panose="020B0604020202020204" pitchFamily="34" charset="0"/>
              </a:rPr>
              <a:pPr>
                <a:spcBef>
                  <a:spcPct val="0"/>
                </a:spcBef>
              </a:pPr>
              <a:t>32</a:t>
            </a:fld>
            <a:endParaRPr lang="en-US" altLang="en-US" sz="1800">
              <a:latin typeface="Arial" panose="020B0604020202020204" pitchFamily="34" charset="0"/>
            </a:endParaRPr>
          </a:p>
        </p:txBody>
      </p:sp>
      <p:sp>
        <p:nvSpPr>
          <p:cNvPr id="37891" name="Rectangle 2">
            <a:extLst>
              <a:ext uri="{FF2B5EF4-FFF2-40B4-BE49-F238E27FC236}">
                <a16:creationId xmlns:a16="http://schemas.microsoft.com/office/drawing/2014/main" id="{0CA9BAA3-2481-48D2-9438-89117FE2474E}"/>
              </a:ext>
            </a:extLst>
          </p:cNvPr>
          <p:cNvSpPr>
            <a:spLocks noGrp="1" noRot="1" noChangeAspect="1" noChangeArrowheads="1" noTextEdit="1"/>
          </p:cNvSpPr>
          <p:nvPr>
            <p:ph type="sldImg"/>
          </p:nvPr>
        </p:nvSpPr>
        <p:spPr>
          <a:xfrm>
            <a:off x="1150938" y="692150"/>
            <a:ext cx="4556125" cy="3416300"/>
          </a:xfrm>
          <a:ln/>
        </p:spPr>
      </p:sp>
      <p:sp>
        <p:nvSpPr>
          <p:cNvPr id="37892" name="Rectangle 3">
            <a:extLst>
              <a:ext uri="{FF2B5EF4-FFF2-40B4-BE49-F238E27FC236}">
                <a16:creationId xmlns:a16="http://schemas.microsoft.com/office/drawing/2014/main" id="{52A4401E-6E39-441B-8F4F-EDAA25DC5C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4524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8CE65D3-60D7-4638-AE2C-69E9C9544531}"/>
              </a:ext>
            </a:extLst>
          </p:cNvPr>
          <p:cNvSpPr>
            <a:spLocks noGrp="1" noChangeArrowheads="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7F33CB-A6E0-453E-BE00-EF4FB3B6609F}" type="slidenum">
              <a:rPr lang="en-US" altLang="en-US" sz="1800">
                <a:latin typeface="Arial" panose="020B0604020202020204" pitchFamily="34" charset="0"/>
              </a:rPr>
              <a:pPr>
                <a:spcBef>
                  <a:spcPct val="0"/>
                </a:spcBef>
              </a:pPr>
              <a:t>33</a:t>
            </a:fld>
            <a:endParaRPr lang="en-US" altLang="en-US" sz="1800">
              <a:latin typeface="Arial" panose="020B0604020202020204" pitchFamily="34" charset="0"/>
            </a:endParaRPr>
          </a:p>
        </p:txBody>
      </p:sp>
      <p:sp>
        <p:nvSpPr>
          <p:cNvPr id="39939" name="Rectangle 2">
            <a:extLst>
              <a:ext uri="{FF2B5EF4-FFF2-40B4-BE49-F238E27FC236}">
                <a16:creationId xmlns:a16="http://schemas.microsoft.com/office/drawing/2014/main" id="{120CB227-DCE1-4E4C-AE6F-8719DD5FEFFE}"/>
              </a:ext>
            </a:extLst>
          </p:cNvPr>
          <p:cNvSpPr>
            <a:spLocks noGrp="1" noRot="1" noChangeAspect="1" noChangeArrowheads="1" noTextEdit="1"/>
          </p:cNvSpPr>
          <p:nvPr>
            <p:ph type="sldImg"/>
          </p:nvPr>
        </p:nvSpPr>
        <p:spPr>
          <a:xfrm>
            <a:off x="1150938" y="692150"/>
            <a:ext cx="4556125" cy="3416300"/>
          </a:xfrm>
          <a:ln/>
        </p:spPr>
      </p:sp>
      <p:sp>
        <p:nvSpPr>
          <p:cNvPr id="39940" name="Rectangle 3">
            <a:extLst>
              <a:ext uri="{FF2B5EF4-FFF2-40B4-BE49-F238E27FC236}">
                <a16:creationId xmlns:a16="http://schemas.microsoft.com/office/drawing/2014/main" id="{F5822CA7-8C5F-48FC-8287-759CF989186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2092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ACC3207-A630-4FFF-A63B-DF756A7B7D0C}"/>
              </a:ext>
            </a:extLst>
          </p:cNvPr>
          <p:cNvSpPr>
            <a:spLocks noGrp="1" noChangeArrowheads="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9EE1DB3-654E-4885-BEBD-9152904FF987}" type="slidenum">
              <a:rPr lang="en-US" altLang="en-US" sz="1800">
                <a:latin typeface="Arial" panose="020B0604020202020204" pitchFamily="34" charset="0"/>
              </a:rPr>
              <a:pPr>
                <a:spcBef>
                  <a:spcPct val="0"/>
                </a:spcBef>
              </a:pPr>
              <a:t>34</a:t>
            </a:fld>
            <a:endParaRPr lang="en-US" altLang="en-US" sz="1800">
              <a:latin typeface="Arial" panose="020B0604020202020204" pitchFamily="34" charset="0"/>
            </a:endParaRPr>
          </a:p>
        </p:txBody>
      </p:sp>
      <p:sp>
        <p:nvSpPr>
          <p:cNvPr id="17411" name="Rectangle 2">
            <a:extLst>
              <a:ext uri="{FF2B5EF4-FFF2-40B4-BE49-F238E27FC236}">
                <a16:creationId xmlns:a16="http://schemas.microsoft.com/office/drawing/2014/main" id="{1EF49F2D-60B3-4853-A73A-C40DF4F8D3B2}"/>
              </a:ext>
            </a:extLst>
          </p:cNvPr>
          <p:cNvSpPr>
            <a:spLocks noGrp="1" noRot="1" noChangeAspect="1" noChangeArrowheads="1" noTextEdit="1"/>
          </p:cNvSpPr>
          <p:nvPr>
            <p:ph type="sldImg"/>
          </p:nvPr>
        </p:nvSpPr>
        <p:spPr>
          <a:xfrm>
            <a:off x="1150938" y="692150"/>
            <a:ext cx="4556125" cy="3416300"/>
          </a:xfrm>
          <a:ln/>
        </p:spPr>
      </p:sp>
      <p:sp>
        <p:nvSpPr>
          <p:cNvPr id="17412" name="Rectangle 3">
            <a:extLst>
              <a:ext uri="{FF2B5EF4-FFF2-40B4-BE49-F238E27FC236}">
                <a16:creationId xmlns:a16="http://schemas.microsoft.com/office/drawing/2014/main" id="{093C7A85-6BD0-4404-AE43-40B85EAB78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693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E7241FE-F3EA-418E-914F-5DCFA9981517}"/>
              </a:ext>
            </a:extLst>
          </p:cNvPr>
          <p:cNvSpPr>
            <a:spLocks noGrp="1" noChangeArrowheads="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8A2AB51-4F6C-491B-A5C1-5DFC50F44227}" type="slidenum">
              <a:rPr lang="en-US" altLang="en-US" sz="1800">
                <a:latin typeface="Arial" panose="020B0604020202020204" pitchFamily="34" charset="0"/>
              </a:rPr>
              <a:pPr>
                <a:spcBef>
                  <a:spcPct val="0"/>
                </a:spcBef>
              </a:pPr>
              <a:t>35</a:t>
            </a:fld>
            <a:endParaRPr lang="en-US" altLang="en-US" sz="1800">
              <a:latin typeface="Arial" panose="020B0604020202020204" pitchFamily="34" charset="0"/>
            </a:endParaRPr>
          </a:p>
        </p:txBody>
      </p:sp>
      <p:sp>
        <p:nvSpPr>
          <p:cNvPr id="19459" name="Rectangle 2">
            <a:extLst>
              <a:ext uri="{FF2B5EF4-FFF2-40B4-BE49-F238E27FC236}">
                <a16:creationId xmlns:a16="http://schemas.microsoft.com/office/drawing/2014/main" id="{12649495-DE21-47BB-8520-64EA04426F85}"/>
              </a:ext>
            </a:extLst>
          </p:cNvPr>
          <p:cNvSpPr>
            <a:spLocks noGrp="1" noRot="1" noChangeAspect="1" noChangeArrowheads="1" noTextEdit="1"/>
          </p:cNvSpPr>
          <p:nvPr>
            <p:ph type="sldImg"/>
          </p:nvPr>
        </p:nvSpPr>
        <p:spPr>
          <a:xfrm>
            <a:off x="1150938" y="692150"/>
            <a:ext cx="4556125" cy="3416300"/>
          </a:xfrm>
          <a:ln/>
        </p:spPr>
      </p:sp>
      <p:sp>
        <p:nvSpPr>
          <p:cNvPr id="19460" name="Rectangle 3">
            <a:extLst>
              <a:ext uri="{FF2B5EF4-FFF2-40B4-BE49-F238E27FC236}">
                <a16:creationId xmlns:a16="http://schemas.microsoft.com/office/drawing/2014/main" id="{76160C9F-A3B2-4DBC-8E0E-C7B097899B4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8791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5574C18D-208F-4878-B5D9-C0D5979144FE}"/>
              </a:ext>
            </a:extLst>
          </p:cNvPr>
          <p:cNvSpPr>
            <a:spLocks noGrp="1" noChangeArrowheads="1"/>
          </p:cNvSpPr>
          <p:nvPr>
            <p:ph type="sldNum" sz="quarter" idx="4294967295"/>
          </p:nvPr>
        </p:nvSpPr>
        <p:spPr bwMode="auto">
          <a:xfrm>
            <a:off x="3971925" y="8831263"/>
            <a:ext cx="3038475"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2CA4167-9A84-4FBB-B44B-E23C63215B8F}" type="slidenum">
              <a:rPr lang="en-US" altLang="en-US" sz="1800">
                <a:latin typeface="Arial" panose="020B0604020202020204" pitchFamily="34" charset="0"/>
              </a:rPr>
              <a:pPr>
                <a:spcBef>
                  <a:spcPct val="0"/>
                </a:spcBef>
              </a:pPr>
              <a:t>36</a:t>
            </a:fld>
            <a:endParaRPr lang="en-US" altLang="en-US" sz="1800">
              <a:latin typeface="Arial" panose="020B0604020202020204" pitchFamily="34" charset="0"/>
            </a:endParaRPr>
          </a:p>
        </p:txBody>
      </p:sp>
      <p:sp>
        <p:nvSpPr>
          <p:cNvPr id="35843" name="Rectangle 2">
            <a:extLst>
              <a:ext uri="{FF2B5EF4-FFF2-40B4-BE49-F238E27FC236}">
                <a16:creationId xmlns:a16="http://schemas.microsoft.com/office/drawing/2014/main" id="{7BFB122B-934D-42B4-9F4E-973E9C89E189}"/>
              </a:ext>
            </a:extLst>
          </p:cNvPr>
          <p:cNvSpPr>
            <a:spLocks noGrp="1" noRot="1" noChangeAspect="1" noChangeArrowheads="1" noTextEdit="1"/>
          </p:cNvSpPr>
          <p:nvPr>
            <p:ph type="sldImg"/>
          </p:nvPr>
        </p:nvSpPr>
        <p:spPr>
          <a:xfrm>
            <a:off x="1150938" y="692150"/>
            <a:ext cx="4556125" cy="3416300"/>
          </a:xfrm>
          <a:ln/>
        </p:spPr>
      </p:sp>
      <p:sp>
        <p:nvSpPr>
          <p:cNvPr id="35844" name="Rectangle 3">
            <a:extLst>
              <a:ext uri="{FF2B5EF4-FFF2-40B4-BE49-F238E27FC236}">
                <a16:creationId xmlns:a16="http://schemas.microsoft.com/office/drawing/2014/main" id="{3133AA56-02A8-432C-92B1-A47F1234674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build a model of a system, you really need to dig into the system from multiple angles and really understand it.</a:t>
            </a:r>
          </a:p>
        </p:txBody>
      </p:sp>
    </p:spTree>
    <p:extLst>
      <p:ext uri="{BB962C8B-B14F-4D97-AF65-F5344CB8AC3E}">
        <p14:creationId xmlns:p14="http://schemas.microsoft.com/office/powerpoint/2010/main" val="228824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7020D2-998C-41A3-AB81-64C3DB5FDC25}" type="slidenum">
              <a:rPr lang="en-US" smtClean="0"/>
              <a:pPr>
                <a:defRPr/>
              </a:pPr>
              <a:t>54</a:t>
            </a:fld>
            <a:endParaRPr lang="en-US" dirty="0"/>
          </a:p>
        </p:txBody>
      </p:sp>
    </p:spTree>
    <p:extLst>
      <p:ext uri="{BB962C8B-B14F-4D97-AF65-F5344CB8AC3E}">
        <p14:creationId xmlns:p14="http://schemas.microsoft.com/office/powerpoint/2010/main" val="1972366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Footer Placeholder 4"/>
          <p:cNvSpPr>
            <a:spLocks noGrp="1"/>
          </p:cNvSpPr>
          <p:nvPr>
            <p:ph type="ftr" sz="quarter" idx="10"/>
          </p:nvPr>
        </p:nvSpPr>
        <p:spPr>
          <a:xfrm>
            <a:off x="4953000" y="6408738"/>
            <a:ext cx="2590800" cy="365125"/>
          </a:xfrm>
        </p:spPr>
        <p:txBody>
          <a:bodyPr/>
          <a:lstStyle>
            <a:lvl1pPr algn="ctr">
              <a:defRPr/>
            </a:lvl1pPr>
          </a:lstStyle>
          <a:p>
            <a:pPr>
              <a:defRPr/>
            </a:pPr>
            <a:endParaRPr lang="en-US" dirty="0"/>
          </a:p>
        </p:txBody>
      </p:sp>
      <p:sp>
        <p:nvSpPr>
          <p:cNvPr id="5" name="Slide Number Placeholder 5"/>
          <p:cNvSpPr>
            <a:spLocks noGrp="1"/>
          </p:cNvSpPr>
          <p:nvPr>
            <p:ph type="sldNum" sz="quarter" idx="11"/>
          </p:nvPr>
        </p:nvSpPr>
        <p:spPr>
          <a:xfrm>
            <a:off x="8305800" y="6408738"/>
            <a:ext cx="708025" cy="365125"/>
          </a:xfrm>
        </p:spPr>
        <p:txBody>
          <a:bodyPr/>
          <a:lstStyle>
            <a:lvl1pPr>
              <a:defRPr/>
            </a:lvl1pPr>
          </a:lstStyle>
          <a:p>
            <a:pPr>
              <a:defRPr/>
            </a:pPr>
            <a:r>
              <a:rPr lang="en-US"/>
              <a:t>1-</a:t>
            </a:r>
            <a:fld id="{E3158D01-D938-4B2F-8473-B1826DA02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Footer Placeholder 21"/>
          <p:cNvSpPr>
            <a:spLocks noGrp="1"/>
          </p:cNvSpPr>
          <p:nvPr>
            <p:ph type="ftr" sz="quarter" idx="10"/>
          </p:nvPr>
        </p:nvSpPr>
        <p:spPr/>
        <p:txBody>
          <a:bodyPr/>
          <a:lstStyle>
            <a:lvl1pPr>
              <a:defRPr/>
            </a:lvl1pPr>
          </a:lstStyle>
          <a:p>
            <a:pPr>
              <a:defRPr/>
            </a:pPr>
            <a:endParaRPr lang="en-US" dirty="0"/>
          </a:p>
        </p:txBody>
      </p:sp>
      <p:sp>
        <p:nvSpPr>
          <p:cNvPr id="6" name="Slide Number Placeholder 17"/>
          <p:cNvSpPr>
            <a:spLocks noGrp="1"/>
          </p:cNvSpPr>
          <p:nvPr>
            <p:ph type="sldNum" sz="quarter" idx="11"/>
          </p:nvPr>
        </p:nvSpPr>
        <p:spPr/>
        <p:txBody>
          <a:bodyPr/>
          <a:lstStyle>
            <a:lvl1pPr>
              <a:defRPr/>
            </a:lvl1pPr>
          </a:lstStyle>
          <a:p>
            <a:pPr>
              <a:defRPr/>
            </a:pPr>
            <a:r>
              <a:rPr lang="en-US"/>
              <a:t>1-</a:t>
            </a:r>
            <a:fld id="{39D7CB99-6293-4525-9A31-B56D19FBB6E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Footer Placeholder 21"/>
          <p:cNvSpPr>
            <a:spLocks noGrp="1"/>
          </p:cNvSpPr>
          <p:nvPr>
            <p:ph type="ftr" sz="quarter" idx="10"/>
          </p:nvPr>
        </p:nvSpPr>
        <p:spPr/>
        <p:txBody>
          <a:bodyPr/>
          <a:lstStyle>
            <a:lvl1pPr>
              <a:defRPr/>
            </a:lvl1pPr>
          </a:lstStyle>
          <a:p>
            <a:pPr>
              <a:defRPr/>
            </a:pPr>
            <a:endParaRPr lang="en-US" dirty="0"/>
          </a:p>
        </p:txBody>
      </p:sp>
      <p:sp>
        <p:nvSpPr>
          <p:cNvPr id="4" name="Slide Number Placeholder 17"/>
          <p:cNvSpPr>
            <a:spLocks noGrp="1"/>
          </p:cNvSpPr>
          <p:nvPr>
            <p:ph type="sldNum" sz="quarter" idx="11"/>
          </p:nvPr>
        </p:nvSpPr>
        <p:spPr/>
        <p:txBody>
          <a:bodyPr/>
          <a:lstStyle>
            <a:lvl1pPr>
              <a:defRPr/>
            </a:lvl1pPr>
          </a:lstStyle>
          <a:p>
            <a:pPr>
              <a:defRPr/>
            </a:pPr>
            <a:r>
              <a:rPr lang="en-US"/>
              <a:t>1-</a:t>
            </a:r>
            <a:fld id="{4F687238-5878-4A1E-B810-D106C9B934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1"/>
          <p:cNvSpPr>
            <a:spLocks noGrp="1"/>
          </p:cNvSpPr>
          <p:nvPr>
            <p:ph type="ftr" sz="quarter" idx="10"/>
          </p:nvPr>
        </p:nvSpPr>
        <p:spPr/>
        <p:txBody>
          <a:bodyPr/>
          <a:lstStyle>
            <a:lvl1pPr>
              <a:defRPr/>
            </a:lvl1pPr>
          </a:lstStyle>
          <a:p>
            <a:pPr>
              <a:defRPr/>
            </a:pPr>
            <a:endParaRPr lang="en-US" dirty="0"/>
          </a:p>
        </p:txBody>
      </p:sp>
      <p:sp>
        <p:nvSpPr>
          <p:cNvPr id="3" name="Slide Number Placeholder 17"/>
          <p:cNvSpPr>
            <a:spLocks noGrp="1"/>
          </p:cNvSpPr>
          <p:nvPr>
            <p:ph type="sldNum" sz="quarter" idx="11"/>
          </p:nvPr>
        </p:nvSpPr>
        <p:spPr/>
        <p:txBody>
          <a:bodyPr/>
          <a:lstStyle>
            <a:lvl1pPr>
              <a:defRPr/>
            </a:lvl1pPr>
          </a:lstStyle>
          <a:p>
            <a:pPr>
              <a:defRPr/>
            </a:pPr>
            <a:r>
              <a:rPr lang="en-US"/>
              <a:t>1-</a:t>
            </a:r>
            <a:fld id="{057971DF-1CB6-48FB-B676-BEDC5D8002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p:txBody>
          <a:bodyPr/>
          <a:lstStyle>
            <a:lvl1pPr>
              <a:defRPr/>
            </a:lvl1pPr>
          </a:lstStyle>
          <a:p>
            <a:pPr>
              <a:defRPr/>
            </a:pPr>
            <a:endParaRPr lang="en-US" dirty="0"/>
          </a:p>
        </p:txBody>
      </p:sp>
      <p:sp>
        <p:nvSpPr>
          <p:cNvPr id="5" name="Slide Number Placeholder 17"/>
          <p:cNvSpPr>
            <a:spLocks noGrp="1"/>
          </p:cNvSpPr>
          <p:nvPr>
            <p:ph type="sldNum" sz="quarter" idx="11"/>
          </p:nvPr>
        </p:nvSpPr>
        <p:spPr/>
        <p:txBody>
          <a:bodyPr/>
          <a:lstStyle>
            <a:lvl1pPr>
              <a:defRPr/>
            </a:lvl1pPr>
          </a:lstStyle>
          <a:p>
            <a:pPr>
              <a:defRPr/>
            </a:pPr>
            <a:r>
              <a:rPr lang="en-US"/>
              <a:t>1-</a:t>
            </a:r>
            <a:fld id="{A4DEC989-278B-4E0E-A693-2F75FE7BB91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p:txBody>
          <a:bodyPr/>
          <a:lstStyle>
            <a:lvl1pPr>
              <a:defRPr/>
            </a:lvl1pPr>
          </a:lstStyle>
          <a:p>
            <a:pPr>
              <a:defRPr/>
            </a:pPr>
            <a:endParaRPr lang="en-US" dirty="0"/>
          </a:p>
        </p:txBody>
      </p:sp>
      <p:sp>
        <p:nvSpPr>
          <p:cNvPr id="5" name="Slide Number Placeholder 17"/>
          <p:cNvSpPr>
            <a:spLocks noGrp="1"/>
          </p:cNvSpPr>
          <p:nvPr>
            <p:ph type="sldNum" sz="quarter" idx="11"/>
          </p:nvPr>
        </p:nvSpPr>
        <p:spPr/>
        <p:txBody>
          <a:bodyPr/>
          <a:lstStyle>
            <a:lvl1pPr>
              <a:defRPr/>
            </a:lvl1pPr>
          </a:lstStyle>
          <a:p>
            <a:pPr>
              <a:defRPr/>
            </a:pPr>
            <a:r>
              <a:rPr lang="en-US"/>
              <a:t>1-</a:t>
            </a:r>
            <a:fld id="{A380F76F-417A-424B-8EB4-6B57CE9D3D2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14" name="Right Triangle 13"/>
          <p:cNvSpPr>
            <a:spLocks/>
          </p:cNvSpPr>
          <p:nvPr/>
        </p:nvSpPr>
        <p:spPr bwMode="auto">
          <a:xfrm>
            <a:off x="-6042" y="5791253"/>
            <a:ext cx="3402314" cy="1080868"/>
          </a:xfrm>
          <a:prstGeom prst="rtTriangle">
            <a:avLst/>
          </a:prstGeom>
          <a:blipFill>
            <a:blip r:embed="rId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3321"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ooter Placeholder 21"/>
          <p:cNvSpPr>
            <a:spLocks noGrp="1"/>
          </p:cNvSpPr>
          <p:nvPr>
            <p:ph type="ftr" sz="quarter" idx="3"/>
          </p:nvPr>
        </p:nvSpPr>
        <p:spPr>
          <a:xfrm>
            <a:off x="4379913" y="6408738"/>
            <a:ext cx="3087687" cy="365125"/>
          </a:xfrm>
          <a:prstGeom prst="rect">
            <a:avLst/>
          </a:prstGeom>
        </p:spPr>
        <p:txBody>
          <a:bodyPr vert="horz" anchor="b"/>
          <a:lstStyle>
            <a:lvl1pPr algn="ctr" eaLnBrk="1" fontAlgn="auto" latinLnBrk="0" hangingPunct="1">
              <a:spcBef>
                <a:spcPts val="0"/>
              </a:spcBef>
              <a:spcAft>
                <a:spcPts val="0"/>
              </a:spcAft>
              <a:defRPr kumimoji="0" sz="1000">
                <a:solidFill>
                  <a:schemeClr val="tx1"/>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8382000" y="6408738"/>
            <a:ext cx="631825"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cs typeface="+mn-cs"/>
              </a:defRPr>
            </a:lvl1pPr>
          </a:lstStyle>
          <a:p>
            <a:pPr>
              <a:defRPr/>
            </a:pPr>
            <a:r>
              <a:rPr lang="en-US"/>
              <a:t>1-</a:t>
            </a:r>
            <a:fld id="{F498DF4D-5F31-409A-9950-EDF0419083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0" r:id="rId1"/>
    <p:sldLayoutId id="2147483879" r:id="rId2"/>
    <p:sldLayoutId id="2147483878" r:id="rId3"/>
    <p:sldLayoutId id="2147483877" r:id="rId4"/>
    <p:sldLayoutId id="2147483876" r:id="rId5"/>
    <p:sldLayoutId id="2147483875" r:id="rId6"/>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pitchFamily="-72" charset="-128"/>
          <a:cs typeface="ＭＳ Ｐゴシック" pitchFamily="-72" charset="-128"/>
        </a:defRPr>
      </a:lvl1pPr>
      <a:lvl2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2pPr>
      <a:lvl3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3pPr>
      <a:lvl4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4pPr>
      <a:lvl5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5pPr>
      <a:lvl6pPr marL="4572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6pPr>
      <a:lvl7pPr marL="9144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7pPr>
      <a:lvl8pPr marL="13716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8pPr>
      <a:lvl9pPr marL="18288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9pPr>
    </p:titleStyle>
    <p:bodyStyle>
      <a:lvl1pPr marL="365125" indent="-255588" algn="l" rtl="0" eaLnBrk="0" fontAlgn="base" hangingPunct="0">
        <a:spcBef>
          <a:spcPts val="400"/>
        </a:spcBef>
        <a:spcAft>
          <a:spcPct val="0"/>
        </a:spcAft>
        <a:buClr>
          <a:schemeClr val="accent1"/>
        </a:buClr>
        <a:buSzPct val="68000"/>
        <a:buFont typeface="Wingdings 3" pitchFamily="-72" charset="2"/>
        <a:buChar char=""/>
        <a:defRPr sz="2700" kern="1200">
          <a:solidFill>
            <a:schemeClr val="tx1"/>
          </a:solidFill>
          <a:latin typeface="+mn-lt"/>
          <a:ea typeface="ＭＳ Ｐゴシック" pitchFamily="-72" charset="-128"/>
          <a:cs typeface="ＭＳ Ｐゴシック" pitchFamily="-72" charset="-128"/>
        </a:defRPr>
      </a:lvl1pPr>
      <a:lvl2pPr marL="620713" indent="-228600" algn="l" rtl="0" eaLnBrk="0" fontAlgn="base" hangingPunct="0">
        <a:spcBef>
          <a:spcPts val="325"/>
        </a:spcBef>
        <a:spcAft>
          <a:spcPct val="0"/>
        </a:spcAft>
        <a:buClr>
          <a:schemeClr val="accent1"/>
        </a:buClr>
        <a:buFont typeface="Verdana" pitchFamily="-72" charset="0"/>
        <a:buChar char="◦"/>
        <a:defRPr sz="2300" kern="1200">
          <a:solidFill>
            <a:schemeClr val="tx1"/>
          </a:solidFill>
          <a:latin typeface="+mn-lt"/>
          <a:ea typeface="ＭＳ Ｐゴシック" pitchFamily="-7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72" charset="2"/>
        <a:buChar char=""/>
        <a:defRPr sz="2100" kern="1200">
          <a:solidFill>
            <a:schemeClr val="tx1"/>
          </a:solidFill>
          <a:latin typeface="+mn-lt"/>
          <a:ea typeface="ＭＳ Ｐゴシック" pitchFamily="-72" charset="-128"/>
          <a:cs typeface="+mn-cs"/>
        </a:defRPr>
      </a:lvl3pPr>
      <a:lvl4pPr marL="1143000" indent="-228600" algn="l" rtl="0" eaLnBrk="0" fontAlgn="base" hangingPunct="0">
        <a:spcBef>
          <a:spcPts val="350"/>
        </a:spcBef>
        <a:spcAft>
          <a:spcPct val="0"/>
        </a:spcAft>
        <a:buClr>
          <a:schemeClr val="accent2"/>
        </a:buClr>
        <a:buFont typeface="Wingdings 2" pitchFamily="-72" charset="2"/>
        <a:buChar char=""/>
        <a:defRPr sz="1900" kern="1200">
          <a:solidFill>
            <a:schemeClr val="tx1"/>
          </a:solidFill>
          <a:latin typeface="+mn-lt"/>
          <a:ea typeface="ＭＳ Ｐゴシック" pitchFamily="-72" charset="-128"/>
          <a:cs typeface="+mn-cs"/>
        </a:defRPr>
      </a:lvl4pPr>
      <a:lvl5pPr marL="1371600" indent="-228600" algn="l" rtl="0" eaLnBrk="0" fontAlgn="base" hangingPunct="0">
        <a:spcBef>
          <a:spcPts val="350"/>
        </a:spcBef>
        <a:spcAft>
          <a:spcPct val="0"/>
        </a:spcAft>
        <a:buClr>
          <a:schemeClr val="accent2"/>
        </a:buClr>
        <a:buFont typeface="Wingdings 2" pitchFamily="-72" charset="2"/>
        <a:buChar char=""/>
        <a:defRPr kern="1200">
          <a:solidFill>
            <a:schemeClr val="tx1"/>
          </a:solidFill>
          <a:latin typeface="+mn-lt"/>
          <a:ea typeface="ＭＳ Ｐゴシック" pitchFamily="-7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an.cnr.berkeley.edu/" TargetMode="External"/><Relationship Id="rId2" Type="http://schemas.openxmlformats.org/officeDocument/2006/relationships/hyperlink" Target="https://www.rstudio.com/products/RStudio/#Desktop" TargetMode="External"/><Relationship Id="rId1" Type="http://schemas.openxmlformats.org/officeDocument/2006/relationships/slideLayout" Target="../slideLayouts/slideLayout1.xml"/><Relationship Id="rId4" Type="http://schemas.openxmlformats.org/officeDocument/2006/relationships/hyperlink" Target="http://rcom.univie.ac.a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8"/>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28674" name="Slide Number Placeholder 9"/>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6534926C-6B3D-47B4-82A5-6A06BFFC39A4}" type="slidenum">
              <a:rPr lang="en-US">
                <a:ea typeface="ＭＳ Ｐゴシック" pitchFamily="-72" charset="-128"/>
                <a:cs typeface="ＭＳ Ｐゴシック" pitchFamily="-72" charset="-128"/>
              </a:rPr>
              <a:pPr fontAlgn="base">
                <a:spcBef>
                  <a:spcPct val="0"/>
                </a:spcBef>
                <a:spcAft>
                  <a:spcPct val="0"/>
                </a:spcAft>
                <a:defRPr/>
              </a:pPr>
              <a:t>1</a:t>
            </a:fld>
            <a:endParaRPr lang="en-US">
              <a:ea typeface="ＭＳ Ｐゴシック" pitchFamily="-72" charset="-128"/>
              <a:cs typeface="ＭＳ Ｐゴシック" pitchFamily="-72" charset="-128"/>
            </a:endParaRPr>
          </a:p>
        </p:txBody>
      </p:sp>
      <p:pic>
        <p:nvPicPr>
          <p:cNvPr id="28675" name="Picture 2"/>
          <p:cNvPicPr>
            <a:picLocks noChangeAspect="1" noChangeArrowheads="1"/>
          </p:cNvPicPr>
          <p:nvPr/>
        </p:nvPicPr>
        <p:blipFill>
          <a:blip r:embed="rId2"/>
          <a:srcRect/>
          <a:stretch>
            <a:fillRect/>
          </a:stretch>
        </p:blipFill>
        <p:spPr bwMode="auto">
          <a:xfrm>
            <a:off x="17463" y="0"/>
            <a:ext cx="9126537" cy="5391150"/>
          </a:xfrm>
          <a:prstGeom prst="rect">
            <a:avLst/>
          </a:prstGeom>
          <a:noFill/>
          <a:ln w="9525">
            <a:noFill/>
            <a:miter lim="800000"/>
            <a:headEnd/>
            <a:tailEnd/>
          </a:ln>
        </p:spPr>
      </p:pic>
      <p:sp>
        <p:nvSpPr>
          <p:cNvPr id="2" name="TextBox 1">
            <a:extLst>
              <a:ext uri="{FF2B5EF4-FFF2-40B4-BE49-F238E27FC236}">
                <a16:creationId xmlns:a16="http://schemas.microsoft.com/office/drawing/2014/main" id="{CA96507D-295C-40FE-BA76-0771F83441BA}"/>
              </a:ext>
            </a:extLst>
          </p:cNvPr>
          <p:cNvSpPr txBox="1"/>
          <p:nvPr/>
        </p:nvSpPr>
        <p:spPr>
          <a:xfrm>
            <a:off x="2978299" y="3501008"/>
            <a:ext cx="3672408" cy="830997"/>
          </a:xfrm>
          <a:prstGeom prst="rect">
            <a:avLst/>
          </a:prstGeom>
          <a:solidFill>
            <a:schemeClr val="bg2">
              <a:lumMod val="75000"/>
            </a:schemeClr>
          </a:solidFill>
        </p:spPr>
        <p:txBody>
          <a:bodyPr wrap="square" rtlCol="0">
            <a:spAutoFit/>
          </a:bodyPr>
          <a:lstStyle/>
          <a:p>
            <a:r>
              <a:rPr lang="en-US" b="1" dirty="0"/>
              <a:t>Exploring </a:t>
            </a:r>
          </a:p>
          <a:p>
            <a:r>
              <a:rPr lang="en-US" b="1" dirty="0"/>
              <a:t>Business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Analytics What?</a:t>
            </a:r>
          </a:p>
        </p:txBody>
      </p:sp>
      <p:sp>
        <p:nvSpPr>
          <p:cNvPr id="3" name="Content Placeholder 2"/>
          <p:cNvSpPr>
            <a:spLocks noGrp="1"/>
          </p:cNvSpPr>
          <p:nvPr>
            <p:ph idx="1"/>
          </p:nvPr>
        </p:nvSpPr>
        <p:spPr/>
        <p:txBody>
          <a:bodyPr/>
          <a:lstStyle/>
          <a:p>
            <a:r>
              <a:rPr lang="en-US" sz="2400" dirty="0"/>
              <a:t>A very “noisy” area currently</a:t>
            </a:r>
          </a:p>
          <a:p>
            <a:pPr lvl="1"/>
            <a:r>
              <a:rPr lang="en-US" sz="2000" dirty="0"/>
              <a:t>So many terms </a:t>
            </a:r>
            <a:r>
              <a:rPr lang="mr-IN" sz="2000" dirty="0"/>
              <a:t>–</a:t>
            </a:r>
            <a:r>
              <a:rPr lang="en-US" sz="2000" dirty="0"/>
              <a:t> Business Intelligence (BI), Big Data, Machine Learning, Data Science, Data Mining, Business Analytics, </a:t>
            </a:r>
            <a:r>
              <a:rPr lang="mr-IN" sz="2000" dirty="0"/>
              <a:t>…</a:t>
            </a:r>
            <a:endParaRPr lang="en-US" sz="2000" dirty="0"/>
          </a:p>
          <a:p>
            <a:pPr lvl="1"/>
            <a:r>
              <a:rPr lang="en-US" sz="2000" dirty="0"/>
              <a:t>Our task is to cut though this noise and find out what is useful</a:t>
            </a:r>
          </a:p>
          <a:p>
            <a:r>
              <a:rPr lang="en-US" sz="2400" i="1" dirty="0"/>
              <a:t>Data Analytics </a:t>
            </a:r>
            <a:r>
              <a:rPr lang="en-US" sz="2400" dirty="0"/>
              <a:t>is a loosely defined discipline consisting of:</a:t>
            </a:r>
          </a:p>
          <a:p>
            <a:pPr lvl="1"/>
            <a:r>
              <a:rPr lang="en-US" sz="2000" dirty="0"/>
              <a:t>Data “Wrangling”</a:t>
            </a:r>
          </a:p>
          <a:p>
            <a:pPr lvl="1"/>
            <a:r>
              <a:rPr lang="en-US" sz="2000" dirty="0"/>
              <a:t>Data Visualization</a:t>
            </a:r>
          </a:p>
          <a:p>
            <a:pPr lvl="1"/>
            <a:r>
              <a:rPr lang="en-US" sz="2000" dirty="0"/>
              <a:t>Data Modeling</a:t>
            </a:r>
          </a:p>
          <a:p>
            <a:pPr lvl="1"/>
            <a:r>
              <a:rPr lang="en-US" sz="2000" dirty="0"/>
              <a:t>Statistics</a:t>
            </a:r>
          </a:p>
          <a:p>
            <a:pPr lvl="1"/>
            <a:r>
              <a:rPr lang="en-US" sz="2000" dirty="0"/>
              <a:t>Statistical (”Machine”) Learning</a:t>
            </a:r>
          </a:p>
          <a:p>
            <a:r>
              <a:rPr lang="en-US" sz="2400" dirty="0"/>
              <a:t>We will discuss these areas today</a:t>
            </a:r>
          </a:p>
          <a:p>
            <a:pPr lvl="1"/>
            <a:endParaRPr lang="en-US" sz="2000" dirty="0"/>
          </a:p>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sp>
        <p:nvSpPr>
          <p:cNvPr id="7" name="Rectangle 2">
            <a:extLst>
              <a:ext uri="{FF2B5EF4-FFF2-40B4-BE49-F238E27FC236}">
                <a16:creationId xmlns:a16="http://schemas.microsoft.com/office/drawing/2014/main" id="{2A356A27-3F19-467E-B32E-7280DA5AF55F}"/>
              </a:ext>
            </a:extLst>
          </p:cNvPr>
          <p:cNvSpPr>
            <a:spLocks noChangeArrowheads="1"/>
          </p:cNvSpPr>
          <p:nvPr/>
        </p:nvSpPr>
        <p:spPr bwMode="auto">
          <a:xfrm>
            <a:off x="1619672" y="5796459"/>
            <a:ext cx="763284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FF0000"/>
                </a:solidFill>
                <a:effectLst/>
                <a:latin typeface="Söhne"/>
              </a:rPr>
              <a:t>Ask </a:t>
            </a:r>
            <a:r>
              <a:rPr kumimoji="0" lang="en-US" altLang="en-US" sz="1600" b="0" i="1" u="none" strike="noStrike" cap="none" normalizeH="0" baseline="0" dirty="0" err="1">
                <a:ln>
                  <a:noFill/>
                </a:ln>
                <a:solidFill>
                  <a:srgbClr val="FF0000"/>
                </a:solidFill>
                <a:effectLst/>
                <a:latin typeface="Söhne"/>
              </a:rPr>
              <a:t>ChatGPT</a:t>
            </a:r>
            <a:r>
              <a:rPr kumimoji="0" lang="en-US" altLang="en-US" sz="1600" b="0" i="1" u="none" strike="noStrike" cap="none" normalizeH="0" baseline="0" dirty="0">
                <a:ln>
                  <a:noFill/>
                </a:ln>
                <a:solidFill>
                  <a:srgbClr val="FF0000"/>
                </a:solidFill>
                <a:effectLst/>
                <a:latin typeface="Söhne"/>
              </a:rPr>
              <a:t>: What is business intelligence and how does it differ from data analytics?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456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972198"/>
          </a:xfrm>
        </p:spPr>
        <p:txBody>
          <a:bodyPr>
            <a:normAutofit lnSpcReduction="10000"/>
          </a:bodyPr>
          <a:lstStyle/>
          <a:p>
            <a:pPr marL="109728" indent="0" eaLnBrk="1" fontAlgn="auto" hangingPunct="1">
              <a:spcAft>
                <a:spcPts val="0"/>
              </a:spcAft>
              <a:buFont typeface="Wingdings 3"/>
              <a:buNone/>
              <a:defRPr/>
            </a:pPr>
            <a:r>
              <a:rPr lang="en-US" sz="2800" u="sng" dirty="0">
                <a:ea typeface="+mn-ea"/>
                <a:cs typeface="+mn-cs"/>
              </a:rPr>
              <a:t>Business Analytics Applications</a:t>
            </a:r>
            <a:endParaRPr lang="en-US" u="sng" dirty="0">
              <a:ea typeface="+mn-ea"/>
              <a:cs typeface="+mn-cs"/>
            </a:endParaRPr>
          </a:p>
          <a:p>
            <a:pPr marL="365760" indent="-256032" eaLnBrk="1" fontAlgn="auto" hangingPunct="1">
              <a:spcAft>
                <a:spcPts val="0"/>
              </a:spcAft>
              <a:buFont typeface="Wingdings 3"/>
              <a:buChar char=""/>
              <a:defRPr/>
            </a:pPr>
            <a:r>
              <a:rPr lang="en-US" dirty="0">
                <a:ea typeface="+mn-ea"/>
                <a:cs typeface="+mn-cs"/>
              </a:rPr>
              <a:t>Management of customer relationships</a:t>
            </a:r>
          </a:p>
          <a:p>
            <a:pPr marL="365760" indent="-256032" eaLnBrk="1" fontAlgn="auto" hangingPunct="1">
              <a:spcAft>
                <a:spcPts val="0"/>
              </a:spcAft>
              <a:buFont typeface="Wingdings 3"/>
              <a:buChar char=""/>
              <a:defRPr/>
            </a:pPr>
            <a:r>
              <a:rPr lang="en-US" dirty="0">
                <a:ea typeface="+mn-ea"/>
                <a:cs typeface="+mn-cs"/>
              </a:rPr>
              <a:t>Financial and marketing activities</a:t>
            </a:r>
          </a:p>
          <a:p>
            <a:pPr marL="365760" indent="-256032" eaLnBrk="1" fontAlgn="auto" hangingPunct="1">
              <a:spcAft>
                <a:spcPts val="0"/>
              </a:spcAft>
              <a:buFont typeface="Wingdings 3"/>
              <a:buChar char=""/>
              <a:defRPr/>
            </a:pPr>
            <a:r>
              <a:rPr lang="en-US" dirty="0">
                <a:ea typeface="+mn-ea"/>
                <a:cs typeface="+mn-cs"/>
              </a:rPr>
              <a:t>Supply chain management</a:t>
            </a:r>
          </a:p>
          <a:p>
            <a:pPr marL="365760" indent="-256032" eaLnBrk="1" fontAlgn="auto" hangingPunct="1">
              <a:spcAft>
                <a:spcPts val="0"/>
              </a:spcAft>
              <a:buFont typeface="Wingdings 3"/>
              <a:buChar char=""/>
              <a:defRPr/>
            </a:pPr>
            <a:r>
              <a:rPr lang="en-US" dirty="0">
                <a:ea typeface="+mn-ea"/>
                <a:cs typeface="+mn-cs"/>
              </a:rPr>
              <a:t>Human resource planning</a:t>
            </a:r>
          </a:p>
          <a:p>
            <a:pPr marL="365760" indent="-256032" eaLnBrk="1" fontAlgn="auto" hangingPunct="1">
              <a:spcAft>
                <a:spcPts val="0"/>
              </a:spcAft>
              <a:buFont typeface="Wingdings 3"/>
              <a:buChar char=""/>
              <a:defRPr/>
            </a:pPr>
            <a:r>
              <a:rPr lang="en-US" dirty="0">
                <a:ea typeface="+mn-ea"/>
                <a:cs typeface="+mn-cs"/>
              </a:rPr>
              <a:t>Pricing decisions</a:t>
            </a:r>
          </a:p>
          <a:p>
            <a:pPr marL="365760" indent="-256032" eaLnBrk="1" fontAlgn="auto" hangingPunct="1">
              <a:spcAft>
                <a:spcPts val="0"/>
              </a:spcAft>
              <a:buFont typeface="Wingdings 3"/>
              <a:buChar char=""/>
              <a:defRPr/>
            </a:pPr>
            <a:r>
              <a:rPr lang="en-US" dirty="0">
                <a:ea typeface="+mn-ea"/>
                <a:cs typeface="+mn-cs"/>
              </a:rPr>
              <a:t>Sport team game strategies</a:t>
            </a:r>
          </a:p>
          <a:p>
            <a:pPr marL="365760" indent="-256032" eaLnBrk="1" fontAlgn="auto" hangingPunct="1">
              <a:spcAft>
                <a:spcPts val="0"/>
              </a:spcAft>
              <a:buFont typeface="Wingdings 3"/>
              <a:buChar char=""/>
              <a:defRPr/>
            </a:pPr>
            <a:r>
              <a:rPr lang="en-US" dirty="0">
                <a:ea typeface="+mn-ea"/>
                <a:cs typeface="+mn-cs"/>
              </a:rPr>
              <a:t>Market analysis </a:t>
            </a:r>
          </a:p>
          <a:p>
            <a:pPr marL="365760" indent="-256032" eaLnBrk="1" fontAlgn="auto" hangingPunct="1">
              <a:spcAft>
                <a:spcPts val="0"/>
              </a:spcAft>
              <a:buFont typeface="Wingdings 3"/>
              <a:buChar char=""/>
              <a:defRPr/>
            </a:pPr>
            <a:r>
              <a:rPr lang="en-US" dirty="0">
                <a:ea typeface="+mn-ea"/>
                <a:cs typeface="+mn-cs"/>
              </a:rPr>
              <a:t>Customer behavior</a:t>
            </a:r>
          </a:p>
          <a:p>
            <a:pPr marL="365760" indent="-256032" eaLnBrk="1" fontAlgn="auto" hangingPunct="1">
              <a:spcAft>
                <a:spcPts val="0"/>
              </a:spcAft>
              <a:buFont typeface="Wingdings 3"/>
              <a:buChar char=""/>
              <a:defRPr/>
            </a:pPr>
            <a:r>
              <a:rPr lang="en-US" dirty="0">
                <a:ea typeface="+mn-ea"/>
                <a:cs typeface="+mn-cs"/>
              </a:rPr>
              <a:t>Operations optimization</a:t>
            </a:r>
          </a:p>
          <a:p>
            <a:pPr marL="365760" indent="-256032" eaLnBrk="1" fontAlgn="auto" hangingPunct="1">
              <a:spcAft>
                <a:spcPts val="0"/>
              </a:spcAft>
              <a:buFont typeface="Wingdings 3"/>
              <a:buChar char=""/>
              <a:defRPr/>
            </a:pPr>
            <a:r>
              <a:rPr lang="en-US" dirty="0">
                <a:ea typeface="+mn-ea"/>
                <a:cs typeface="+mn-cs"/>
              </a:rPr>
              <a:t>Risk management</a:t>
            </a:r>
          </a:p>
          <a:p>
            <a:pPr marL="109728" indent="0" eaLnBrk="1" fontAlgn="auto" hangingPunct="1">
              <a:spcAft>
                <a:spcPts val="0"/>
              </a:spcAft>
              <a:buFont typeface="Wingdings 3"/>
              <a:buNone/>
              <a:defRPr/>
            </a:pPr>
            <a:endParaRPr lang="en-US" dirty="0">
              <a:ea typeface="+mn-ea"/>
              <a:cs typeface="+mn-cs"/>
            </a:endParaRP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What is Business Analytics?</a:t>
            </a:r>
          </a:p>
        </p:txBody>
      </p:sp>
      <p:sp>
        <p:nvSpPr>
          <p:cNvPr id="31747"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1748"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FD697E7A-8CB1-44A0-8BE8-262E85672F69}" type="slidenum">
              <a:rPr lang="en-US">
                <a:ea typeface="ＭＳ Ｐゴシック" pitchFamily="-72" charset="-128"/>
                <a:cs typeface="ＭＳ Ｐゴシック" pitchFamily="-72" charset="-128"/>
              </a:rPr>
              <a:pPr fontAlgn="base">
                <a:spcBef>
                  <a:spcPct val="0"/>
                </a:spcBef>
                <a:spcAft>
                  <a:spcPct val="0"/>
                </a:spcAft>
                <a:defRPr/>
              </a:pPr>
              <a:t>11</a:t>
            </a:fld>
            <a:endParaRPr lang="en-US">
              <a:ea typeface="ＭＳ Ｐゴシック" pitchFamily="-72" charset="-128"/>
              <a:cs typeface="ＭＳ Ｐゴシック" pitchFamily="-72"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sz="2800" u="sng" dirty="0">
                <a:ea typeface="+mn-ea"/>
                <a:cs typeface="+mn-cs"/>
              </a:rPr>
              <a:t>Importance of Business Analytics</a:t>
            </a:r>
            <a:endParaRPr lang="en-US" u="sng" dirty="0">
              <a:ea typeface="+mn-ea"/>
              <a:cs typeface="+mn-cs"/>
            </a:endParaRPr>
          </a:p>
          <a:p>
            <a:pPr marL="365760" indent="-256032" eaLnBrk="1" fontAlgn="auto" hangingPunct="1">
              <a:spcAft>
                <a:spcPts val="0"/>
              </a:spcAft>
              <a:buFont typeface="Wingdings 3"/>
              <a:buChar char=""/>
              <a:defRPr/>
            </a:pPr>
            <a:r>
              <a:rPr lang="en-US" dirty="0">
                <a:ea typeface="+mn-ea"/>
                <a:cs typeface="+mn-cs"/>
              </a:rPr>
              <a:t>There is a strong relationship of BA with:</a:t>
            </a:r>
          </a:p>
          <a:p>
            <a:pPr marL="109728" indent="0" eaLnBrk="1" fontAlgn="auto" hangingPunct="1">
              <a:spcAft>
                <a:spcPts val="0"/>
              </a:spcAft>
              <a:buFont typeface="Wingdings 3"/>
              <a:buNone/>
              <a:defRPr/>
            </a:pPr>
            <a:r>
              <a:rPr lang="en-US" dirty="0">
                <a:ea typeface="+mn-ea"/>
                <a:cs typeface="+mn-cs"/>
              </a:rPr>
              <a:t>	- profitability of businesses</a:t>
            </a:r>
          </a:p>
          <a:p>
            <a:pPr marL="109728" indent="0" eaLnBrk="1" fontAlgn="auto" hangingPunct="1">
              <a:spcAft>
                <a:spcPts val="0"/>
              </a:spcAft>
              <a:buFont typeface="Wingdings 3"/>
              <a:buNone/>
              <a:defRPr/>
            </a:pPr>
            <a:r>
              <a:rPr lang="en-US" dirty="0">
                <a:ea typeface="+mn-ea"/>
                <a:cs typeface="+mn-cs"/>
              </a:rPr>
              <a:t>	- revenue of businesses</a:t>
            </a:r>
          </a:p>
          <a:p>
            <a:pPr marL="109728" indent="0" eaLnBrk="1" fontAlgn="auto" hangingPunct="1">
              <a:spcAft>
                <a:spcPts val="0"/>
              </a:spcAft>
              <a:buFont typeface="Wingdings 3"/>
              <a:buNone/>
              <a:defRPr/>
            </a:pPr>
            <a:r>
              <a:rPr lang="en-US" dirty="0">
                <a:ea typeface="+mn-ea"/>
                <a:cs typeface="+mn-cs"/>
              </a:rPr>
              <a:t>	- shareholder return</a:t>
            </a:r>
          </a:p>
          <a:p>
            <a:pPr marL="365760" indent="-256032" eaLnBrk="1" fontAlgn="auto" hangingPunct="1">
              <a:spcAft>
                <a:spcPts val="0"/>
              </a:spcAft>
              <a:buFont typeface="Wingdings 3"/>
              <a:buChar char=""/>
              <a:defRPr/>
            </a:pPr>
            <a:r>
              <a:rPr lang="en-US" dirty="0">
                <a:ea typeface="+mn-ea"/>
                <a:cs typeface="+mn-cs"/>
              </a:rPr>
              <a:t>BA enhances understanding of data</a:t>
            </a:r>
          </a:p>
          <a:p>
            <a:pPr marL="365760" indent="-256032" eaLnBrk="1" fontAlgn="auto" hangingPunct="1">
              <a:spcAft>
                <a:spcPts val="0"/>
              </a:spcAft>
              <a:buFont typeface="Wingdings 3"/>
              <a:buChar char=""/>
              <a:defRPr/>
            </a:pPr>
            <a:r>
              <a:rPr lang="en-US" dirty="0">
                <a:ea typeface="+mn-ea"/>
                <a:cs typeface="+mn-cs"/>
              </a:rPr>
              <a:t>BA is vital for businesses to remain competitive</a:t>
            </a:r>
          </a:p>
          <a:p>
            <a:pPr marL="365760" indent="-256032" eaLnBrk="1" fontAlgn="auto" hangingPunct="1">
              <a:spcAft>
                <a:spcPts val="0"/>
              </a:spcAft>
              <a:buFont typeface="Wingdings 3"/>
              <a:buChar char=""/>
              <a:defRPr/>
            </a:pPr>
            <a:r>
              <a:rPr lang="en-US" dirty="0">
                <a:ea typeface="+mn-ea"/>
                <a:cs typeface="+mn-cs"/>
              </a:rPr>
              <a:t>BA enables creation of informative reports</a:t>
            </a:r>
          </a:p>
          <a:p>
            <a:pPr marL="365760" indent="-256032" eaLnBrk="1" fontAlgn="auto" hangingPunct="1">
              <a:spcAft>
                <a:spcPts val="0"/>
              </a:spcAft>
              <a:buFont typeface="Wingdings 3"/>
              <a:buChar char=""/>
              <a:defRPr/>
            </a:pPr>
            <a:r>
              <a:rPr lang="en-US" dirty="0">
                <a:ea typeface="+mn-ea"/>
                <a:cs typeface="+mn-cs"/>
              </a:rPr>
              <a:t>BA enables data driven decision making*</a:t>
            </a:r>
          </a:p>
          <a:p>
            <a:pPr marL="109728" indent="0" eaLnBrk="1" fontAlgn="auto" hangingPunct="1">
              <a:spcAft>
                <a:spcPts val="0"/>
              </a:spcAft>
              <a:buFont typeface="Wingdings 3"/>
              <a:buNone/>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What is Business Analytics?</a:t>
            </a:r>
          </a:p>
        </p:txBody>
      </p:sp>
      <p:sp>
        <p:nvSpPr>
          <p:cNvPr id="3277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277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8AFBD827-F054-45EE-A042-21F777F8487A}" type="slidenum">
              <a:rPr lang="en-US">
                <a:ea typeface="ＭＳ Ｐゴシック" pitchFamily="-72" charset="-128"/>
                <a:cs typeface="ＭＳ Ｐゴシック" pitchFamily="-72" charset="-128"/>
              </a:rPr>
              <a:pPr fontAlgn="base">
                <a:spcBef>
                  <a:spcPct val="0"/>
                </a:spcBef>
                <a:spcAft>
                  <a:spcPct val="0"/>
                </a:spcAft>
                <a:defRPr/>
              </a:pPr>
              <a:t>12</a:t>
            </a:fld>
            <a:endParaRPr lang="en-US">
              <a:ea typeface="ＭＳ Ｐゴシック" pitchFamily="-72" charset="-128"/>
              <a:cs typeface="ＭＳ Ｐゴシック" pitchFamily="-72"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1"/>
          <p:cNvSpPr>
            <a:spLocks noGrp="1"/>
          </p:cNvSpPr>
          <p:nvPr>
            <p:ph idx="1"/>
          </p:nvPr>
        </p:nvSpPr>
        <p:spPr/>
        <p:txBody>
          <a:bodyPr/>
          <a:lstStyle/>
          <a:p>
            <a:pPr eaLnBrk="1" hangingPunct="1"/>
            <a:r>
              <a:rPr lang="en-US" dirty="0"/>
              <a:t>Operations research</a:t>
            </a:r>
          </a:p>
          <a:p>
            <a:pPr eaLnBrk="1" hangingPunct="1"/>
            <a:r>
              <a:rPr lang="en-US" dirty="0"/>
              <a:t>Management science</a:t>
            </a:r>
          </a:p>
          <a:p>
            <a:pPr eaLnBrk="1" hangingPunct="1"/>
            <a:r>
              <a:rPr lang="en-US" dirty="0"/>
              <a:t>Business intelligence</a:t>
            </a:r>
          </a:p>
          <a:p>
            <a:pPr eaLnBrk="1" hangingPunct="1"/>
            <a:r>
              <a:rPr lang="en-US" dirty="0"/>
              <a:t>Decision support systems</a:t>
            </a:r>
          </a:p>
          <a:p>
            <a:pPr eaLnBrk="1" hangingPunct="1"/>
            <a:r>
              <a:rPr lang="en-US" dirty="0"/>
              <a:t>Personal computer software “desktop analytics”</a:t>
            </a:r>
          </a:p>
          <a:p>
            <a:pPr eaLnBrk="1" hangingPunct="1"/>
            <a:r>
              <a:rPr lang="en-US" i="1" dirty="0"/>
              <a:t>Future?</a:t>
            </a:r>
            <a:r>
              <a:rPr lang="en-US" dirty="0"/>
              <a:t> Cloud data analytics, AI driven analytics</a:t>
            </a:r>
          </a:p>
        </p:txBody>
      </p:sp>
      <p:sp>
        <p:nvSpPr>
          <p:cNvPr id="5" name="Title 4"/>
          <p:cNvSpPr>
            <a:spLocks noGrp="1"/>
          </p:cNvSpPr>
          <p:nvPr>
            <p:ph type="title"/>
          </p:nvPr>
        </p:nvSpPr>
        <p:spPr/>
        <p:txBody>
          <a:bodyPr/>
          <a:lstStyle/>
          <a:p>
            <a:pPr>
              <a:defRPr/>
            </a:pPr>
            <a:r>
              <a:rPr lang="en-US" sz="2400" dirty="0"/>
              <a:t>Evolution of Business Analytics</a:t>
            </a:r>
          </a:p>
        </p:txBody>
      </p:sp>
      <p:sp>
        <p:nvSpPr>
          <p:cNvPr id="33795" name="Footer Placeholder 7"/>
          <p:cNvSpPr>
            <a:spLocks noGrp="1"/>
          </p:cNvSpPr>
          <p:nvPr>
            <p:ph type="ftr" sz="quarter" idx="10"/>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3796" name="Slide Number Placeholder 8"/>
          <p:cNvSpPr>
            <a:spLocks noGrp="1"/>
          </p:cNvSpPr>
          <p:nvPr>
            <p:ph type="sldNum" sz="quarter" idx="11"/>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7A0B61E0-EF86-4076-9564-3B14BDA02E03}" type="slidenum">
              <a:rPr lang="en-US">
                <a:ea typeface="ＭＳ Ｐゴシック" pitchFamily="-72" charset="-128"/>
                <a:cs typeface="ＭＳ Ｐゴシック" pitchFamily="-72" charset="-128"/>
              </a:rPr>
              <a:pPr fontAlgn="base">
                <a:spcBef>
                  <a:spcPct val="0"/>
                </a:spcBef>
                <a:spcAft>
                  <a:spcPct val="0"/>
                </a:spcAft>
                <a:defRPr/>
              </a:pPr>
              <a:t>13</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353949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ea typeface="+mn-ea"/>
                <a:cs typeface="+mn-cs"/>
              </a:rPr>
              <a:t>Descriptive analytics</a:t>
            </a:r>
          </a:p>
          <a:p>
            <a:pPr marL="109728" indent="0" eaLnBrk="1" fontAlgn="auto" hangingPunct="1">
              <a:spcAft>
                <a:spcPts val="0"/>
              </a:spcAft>
              <a:buFont typeface="Wingdings 3"/>
              <a:buNone/>
              <a:defRPr/>
            </a:pPr>
            <a:r>
              <a:rPr lang="en-US" sz="2400" dirty="0">
                <a:ea typeface="+mn-ea"/>
                <a:cs typeface="+mn-cs"/>
              </a:rPr>
              <a:t>	- uses data to understand past and present X</a:t>
            </a:r>
          </a:p>
          <a:p>
            <a:pPr marL="365760" indent="-256032" eaLnBrk="1" fontAlgn="auto" hangingPunct="1">
              <a:spcAft>
                <a:spcPts val="0"/>
              </a:spcAft>
              <a:buFont typeface="Wingdings 3"/>
              <a:buChar char=""/>
              <a:defRPr/>
            </a:pPr>
            <a:endParaRPr lang="en-US" dirty="0">
              <a:ea typeface="+mn-ea"/>
              <a:cs typeface="+mn-cs"/>
            </a:endParaRPr>
          </a:p>
          <a:p>
            <a:pPr marL="365760" indent="-256032" eaLnBrk="1" fontAlgn="auto" hangingPunct="1">
              <a:spcAft>
                <a:spcPts val="0"/>
              </a:spcAft>
              <a:buFont typeface="Wingdings 3"/>
              <a:buChar char=""/>
              <a:defRPr/>
            </a:pPr>
            <a:r>
              <a:rPr lang="en-US" dirty="0">
                <a:ea typeface="+mn-ea"/>
                <a:cs typeface="+mn-cs"/>
              </a:rPr>
              <a:t>Predictive analytics</a:t>
            </a:r>
          </a:p>
          <a:p>
            <a:pPr marL="109728" indent="0" eaLnBrk="1" fontAlgn="auto" hangingPunct="1">
              <a:spcAft>
                <a:spcPts val="0"/>
              </a:spcAft>
              <a:buFont typeface="Wingdings 3"/>
              <a:buNone/>
              <a:defRPr/>
            </a:pPr>
            <a:r>
              <a:rPr lang="en-US" sz="2400" dirty="0">
                <a:ea typeface="+mn-ea"/>
                <a:cs typeface="+mn-cs"/>
              </a:rPr>
              <a:t>	- analyzes past data to predict unknown or future X</a:t>
            </a:r>
          </a:p>
          <a:p>
            <a:pPr marL="365760" indent="-256032" eaLnBrk="1" fontAlgn="auto" hangingPunct="1">
              <a:spcAft>
                <a:spcPts val="0"/>
              </a:spcAft>
              <a:buFont typeface="Wingdings 3"/>
              <a:buChar char=""/>
              <a:defRPr/>
            </a:pPr>
            <a:endParaRPr lang="en-US" dirty="0">
              <a:ea typeface="+mn-ea"/>
              <a:cs typeface="+mn-cs"/>
            </a:endParaRPr>
          </a:p>
          <a:p>
            <a:pPr marL="365760" indent="-256032" eaLnBrk="1" fontAlgn="auto" hangingPunct="1">
              <a:spcAft>
                <a:spcPts val="0"/>
              </a:spcAft>
              <a:buFont typeface="Wingdings 3"/>
              <a:buChar char=""/>
              <a:defRPr/>
            </a:pPr>
            <a:r>
              <a:rPr lang="en-US" dirty="0">
                <a:ea typeface="+mn-ea"/>
                <a:cs typeface="+mn-cs"/>
              </a:rPr>
              <a:t>Prescriptive analytics</a:t>
            </a:r>
          </a:p>
          <a:p>
            <a:pPr marL="109728" indent="0" eaLnBrk="1" fontAlgn="auto" hangingPunct="1">
              <a:spcAft>
                <a:spcPts val="0"/>
              </a:spcAft>
              <a:buFont typeface="Wingdings 3"/>
              <a:buNone/>
              <a:defRPr/>
            </a:pPr>
            <a:r>
              <a:rPr lang="en-US" sz="2400" dirty="0">
                <a:ea typeface="+mn-ea"/>
                <a:cs typeface="+mn-cs"/>
              </a:rPr>
              <a:t>	- uses optimization techniques to determine best X</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Scope of Business Analytics</a:t>
            </a:r>
          </a:p>
        </p:txBody>
      </p:sp>
      <p:sp>
        <p:nvSpPr>
          <p:cNvPr id="3481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4820"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87252445-6B2D-47DB-AD82-C0C92F061FF4}" type="slidenum">
              <a:rPr lang="en-US">
                <a:ea typeface="ＭＳ Ｐゴシック" pitchFamily="-72" charset="-128"/>
                <a:cs typeface="ＭＳ Ｐゴシック" pitchFamily="-72" charset="-128"/>
              </a:rPr>
              <a:pPr fontAlgn="base">
                <a:spcBef>
                  <a:spcPct val="0"/>
                </a:spcBef>
                <a:spcAft>
                  <a:spcPct val="0"/>
                </a:spcAft>
                <a:defRPr/>
              </a:pPr>
              <a:t>14</a:t>
            </a:fld>
            <a:endParaRPr lang="en-US">
              <a:ea typeface="ＭＳ Ｐゴシック" pitchFamily="-72" charset="-128"/>
              <a:cs typeface="ＭＳ Ｐゴシック" pitchFamily="-72"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Example 1.1    Retail Markdown Decisions</a:t>
            </a:r>
            <a:endParaRPr lang="en-US" dirty="0">
              <a:ea typeface="+mn-ea"/>
              <a:cs typeface="+mn-cs"/>
            </a:endParaRPr>
          </a:p>
          <a:p>
            <a:pPr marL="365760" indent="-256032" eaLnBrk="1" fontAlgn="auto" hangingPunct="1">
              <a:spcAft>
                <a:spcPts val="0"/>
              </a:spcAft>
              <a:buFont typeface="Wingdings 3"/>
              <a:buChar char=""/>
              <a:defRPr/>
            </a:pPr>
            <a:r>
              <a:rPr lang="en-US" dirty="0">
                <a:ea typeface="+mn-ea"/>
                <a:cs typeface="+mn-cs"/>
              </a:rPr>
              <a:t>Most department stores clear seasonal inventory by reducing prices.</a:t>
            </a:r>
          </a:p>
          <a:p>
            <a:pPr marL="365760" indent="-256032" eaLnBrk="1" fontAlgn="auto" hangingPunct="1">
              <a:spcBef>
                <a:spcPts val="0"/>
              </a:spcBef>
              <a:spcAft>
                <a:spcPts val="0"/>
              </a:spcAft>
              <a:buFont typeface="Wingdings 3"/>
              <a:buChar char=""/>
              <a:defRPr/>
            </a:pPr>
            <a:r>
              <a:rPr lang="en-US" dirty="0">
                <a:ea typeface="+mn-ea"/>
                <a:cs typeface="+mn-cs"/>
              </a:rPr>
              <a:t>The question is:</a:t>
            </a:r>
          </a:p>
          <a:p>
            <a:pPr marL="109728" indent="0" eaLnBrk="1" fontAlgn="auto" hangingPunct="1">
              <a:spcBef>
                <a:spcPts val="0"/>
              </a:spcBef>
              <a:spcAft>
                <a:spcPts val="0"/>
              </a:spcAft>
              <a:buFont typeface="Wingdings 3"/>
              <a:buNone/>
              <a:defRPr/>
            </a:pPr>
            <a:r>
              <a:rPr lang="en-US" dirty="0">
                <a:ea typeface="+mn-ea"/>
                <a:cs typeface="+mn-cs"/>
              </a:rPr>
              <a:t>   When to reduce the price and by how much?</a:t>
            </a:r>
          </a:p>
          <a:p>
            <a:pPr marL="365760" indent="-256032" eaLnBrk="1" fontAlgn="auto" hangingPunct="1">
              <a:spcBef>
                <a:spcPts val="1200"/>
              </a:spcBef>
              <a:spcAft>
                <a:spcPts val="0"/>
              </a:spcAft>
              <a:buFont typeface="Wingdings 3"/>
              <a:buChar char=""/>
              <a:defRPr/>
            </a:pPr>
            <a:r>
              <a:rPr lang="en-US" dirty="0">
                <a:ea typeface="+mn-ea"/>
                <a:cs typeface="+mn-cs"/>
              </a:rPr>
              <a:t>Descriptive analytics: examine historical data for similar products (prices, units sold, advertising, …)</a:t>
            </a:r>
          </a:p>
          <a:p>
            <a:pPr marL="365760" indent="-256032" eaLnBrk="1" fontAlgn="auto" hangingPunct="1">
              <a:spcAft>
                <a:spcPts val="0"/>
              </a:spcAft>
              <a:buFont typeface="Wingdings 3"/>
              <a:buChar char=""/>
              <a:defRPr/>
            </a:pPr>
            <a:r>
              <a:rPr lang="en-US" dirty="0">
                <a:ea typeface="+mn-ea"/>
                <a:cs typeface="+mn-cs"/>
              </a:rPr>
              <a:t>Predictive analytics: predict sales based on price</a:t>
            </a:r>
          </a:p>
          <a:p>
            <a:pPr marL="365760" indent="-256032" eaLnBrk="1" fontAlgn="auto" hangingPunct="1">
              <a:spcAft>
                <a:spcPts val="0"/>
              </a:spcAft>
              <a:buFont typeface="Wingdings 3"/>
              <a:buChar char=""/>
              <a:defRPr/>
            </a:pPr>
            <a:r>
              <a:rPr lang="en-US" dirty="0">
                <a:ea typeface="+mn-ea"/>
                <a:cs typeface="+mn-cs"/>
              </a:rPr>
              <a:t>Prescriptive analytics: find the best sets of pricing and advertising to maximize sales revenue</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Scope of Business Analytics</a:t>
            </a:r>
          </a:p>
        </p:txBody>
      </p:sp>
      <p:sp>
        <p:nvSpPr>
          <p:cNvPr id="3584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584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805BF966-BD69-4F4A-902E-ECBD672D303E}" type="slidenum">
              <a:rPr lang="en-US">
                <a:ea typeface="ＭＳ Ｐゴシック" pitchFamily="-72" charset="-128"/>
                <a:cs typeface="ＭＳ Ｐゴシック" pitchFamily="-72" charset="-128"/>
              </a:rPr>
              <a:pPr fontAlgn="base">
                <a:spcBef>
                  <a:spcPct val="0"/>
                </a:spcBef>
                <a:spcAft>
                  <a:spcPct val="0"/>
                </a:spcAft>
                <a:defRPr/>
              </a:pPr>
              <a:t>15</a:t>
            </a:fld>
            <a:endParaRPr lang="en-US">
              <a:ea typeface="ＭＳ Ｐゴシック" pitchFamily="-72" charset="-128"/>
              <a:cs typeface="ＭＳ Ｐゴシック" pitchFamily="-72"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Scope of Business Analytics</a:t>
            </a:r>
          </a:p>
        </p:txBody>
      </p:sp>
      <p:sp>
        <p:nvSpPr>
          <p:cNvPr id="36866"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6867"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CC41EADB-E0B0-451D-95F0-1CEC58813D1D}"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sp>
        <p:nvSpPr>
          <p:cNvPr id="36868" name="Content Placeholder 2"/>
          <p:cNvSpPr>
            <a:spLocks noGrp="1"/>
          </p:cNvSpPr>
          <p:nvPr>
            <p:ph idx="1"/>
          </p:nvPr>
        </p:nvSpPr>
        <p:spPr>
          <a:xfrm>
            <a:off x="457200" y="1295400"/>
            <a:ext cx="8229600" cy="4525963"/>
          </a:xfrm>
        </p:spPr>
        <p:txBody>
          <a:bodyPr/>
          <a:lstStyle/>
          <a:p>
            <a:pPr marL="109538" indent="0" eaLnBrk="1" hangingPunct="1">
              <a:lnSpc>
                <a:spcPct val="90000"/>
              </a:lnSpc>
              <a:buFont typeface="Wingdings 3" pitchFamily="-72" charset="2"/>
              <a:buNone/>
            </a:pPr>
            <a:r>
              <a:rPr lang="en-US" u="sng" dirty="0"/>
              <a:t>Analytics in Practice: Harrah’s Entertainment</a:t>
            </a:r>
          </a:p>
          <a:p>
            <a:pPr marL="109538" indent="0" eaLnBrk="1" hangingPunct="1">
              <a:lnSpc>
                <a:spcPct val="90000"/>
              </a:lnSpc>
            </a:pPr>
            <a:endParaRPr lang="en-US" dirty="0"/>
          </a:p>
          <a:p>
            <a:pPr marL="109538" indent="0" eaLnBrk="1" hangingPunct="1">
              <a:lnSpc>
                <a:spcPct val="90000"/>
              </a:lnSpc>
            </a:pPr>
            <a:r>
              <a:rPr lang="en-US" dirty="0"/>
              <a:t>Harrah’s owns numerous hotels and casinos</a:t>
            </a:r>
          </a:p>
          <a:p>
            <a:pPr marL="109538" indent="0" eaLnBrk="1" hangingPunct="1">
              <a:lnSpc>
                <a:spcPct val="90000"/>
              </a:lnSpc>
            </a:pPr>
            <a:r>
              <a:rPr lang="en-US" dirty="0"/>
              <a:t>Uses analytics to:</a:t>
            </a:r>
          </a:p>
          <a:p>
            <a:pPr marL="109538" indent="0" eaLnBrk="1" hangingPunct="1">
              <a:lnSpc>
                <a:spcPct val="90000"/>
              </a:lnSpc>
              <a:buFont typeface="Wingdings 3" pitchFamily="-72" charset="2"/>
              <a:buNone/>
            </a:pPr>
            <a:r>
              <a:rPr lang="en-US" dirty="0"/>
              <a:t>     - forecast demand for rooms</a:t>
            </a:r>
          </a:p>
          <a:p>
            <a:pPr marL="109538" indent="0" eaLnBrk="1" hangingPunct="1">
              <a:lnSpc>
                <a:spcPct val="90000"/>
              </a:lnSpc>
              <a:buFont typeface="Wingdings 3" pitchFamily="-72" charset="2"/>
              <a:buNone/>
            </a:pPr>
            <a:r>
              <a:rPr lang="en-US" dirty="0"/>
              <a:t>     - segment customers by gaming activities</a:t>
            </a:r>
          </a:p>
          <a:p>
            <a:pPr marL="109538" indent="0" eaLnBrk="1" hangingPunct="1">
              <a:lnSpc>
                <a:spcPct val="90000"/>
              </a:lnSpc>
            </a:pPr>
            <a:r>
              <a:rPr lang="en-US" dirty="0"/>
              <a:t>Uses analytics models to:</a:t>
            </a:r>
          </a:p>
          <a:p>
            <a:pPr marL="109538" indent="0" eaLnBrk="1" hangingPunct="1">
              <a:lnSpc>
                <a:spcPct val="90000"/>
              </a:lnSpc>
              <a:buFont typeface="Wingdings 3" pitchFamily="-72" charset="2"/>
              <a:buNone/>
            </a:pPr>
            <a:r>
              <a:rPr lang="en-US" dirty="0"/>
              <a:t>     - set room rates</a:t>
            </a:r>
          </a:p>
          <a:p>
            <a:pPr marL="109538" indent="0" eaLnBrk="1" hangingPunct="1">
              <a:lnSpc>
                <a:spcPct val="90000"/>
              </a:lnSpc>
              <a:buFont typeface="Wingdings 3" pitchFamily="-72" charset="2"/>
              <a:buNone/>
            </a:pPr>
            <a:r>
              <a:rPr lang="en-US" dirty="0"/>
              <a:t>     - allocate rooms</a:t>
            </a:r>
          </a:p>
          <a:p>
            <a:pPr marL="109538" indent="0" eaLnBrk="1" hangingPunct="1">
              <a:lnSpc>
                <a:spcPct val="90000"/>
              </a:lnSpc>
              <a:buFont typeface="Wingdings 3" pitchFamily="-72" charset="2"/>
              <a:buNone/>
            </a:pPr>
            <a:r>
              <a:rPr lang="en-US" dirty="0"/>
              <a:t>     - offer perks and rewards to customers</a:t>
            </a:r>
          </a:p>
        </p:txBody>
      </p:sp>
      <p:sp>
        <p:nvSpPr>
          <p:cNvPr id="2" name="Rectangle 1">
            <a:extLst>
              <a:ext uri="{FF2B5EF4-FFF2-40B4-BE49-F238E27FC236}">
                <a16:creationId xmlns:a16="http://schemas.microsoft.com/office/drawing/2014/main" id="{3B8370C0-B41B-4FDB-869D-7858E071F65E}"/>
              </a:ext>
            </a:extLst>
          </p:cNvPr>
          <p:cNvSpPr/>
          <p:nvPr/>
        </p:nvSpPr>
        <p:spPr>
          <a:xfrm>
            <a:off x="1115616" y="5653385"/>
            <a:ext cx="7356501" cy="461665"/>
          </a:xfrm>
          <a:prstGeom prst="rect">
            <a:avLst/>
          </a:prstGeom>
        </p:spPr>
        <p:txBody>
          <a:bodyPr wrap="none">
            <a:spAutoFit/>
          </a:bodyPr>
          <a:lstStyle/>
          <a:p>
            <a:r>
              <a:rPr lang="en-US" i="1" dirty="0">
                <a:solidFill>
                  <a:srgbClr val="FF0000"/>
                </a:solidFill>
              </a:rPr>
              <a:t>Can you determine what type of analytics these are?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5E013-2AFB-4864-B56F-302D9DBAEC3F}"/>
              </a:ext>
            </a:extLst>
          </p:cNvPr>
          <p:cNvSpPr>
            <a:spLocks noGrp="1"/>
          </p:cNvSpPr>
          <p:nvPr>
            <p:ph type="title"/>
          </p:nvPr>
        </p:nvSpPr>
        <p:spPr/>
        <p:txBody>
          <a:bodyPr/>
          <a:lstStyle/>
          <a:p>
            <a:r>
              <a:rPr lang="en-US" dirty="0"/>
              <a:t>Business Analytics Process</a:t>
            </a:r>
          </a:p>
        </p:txBody>
      </p:sp>
      <p:sp>
        <p:nvSpPr>
          <p:cNvPr id="3" name="Content Placeholder 2">
            <a:extLst>
              <a:ext uri="{FF2B5EF4-FFF2-40B4-BE49-F238E27FC236}">
                <a16:creationId xmlns:a16="http://schemas.microsoft.com/office/drawing/2014/main" id="{96EA021D-8BF4-420E-9326-F7C8354D3850}"/>
              </a:ext>
            </a:extLst>
          </p:cNvPr>
          <p:cNvSpPr>
            <a:spLocks noGrp="1"/>
          </p:cNvSpPr>
          <p:nvPr>
            <p:ph idx="1"/>
          </p:nvPr>
        </p:nvSpPr>
        <p:spPr/>
        <p:txBody>
          <a:bodyPr/>
          <a:lstStyle/>
          <a:p>
            <a:r>
              <a:rPr lang="en-US" dirty="0"/>
              <a:t>1. Business understanding </a:t>
            </a:r>
          </a:p>
          <a:p>
            <a:r>
              <a:rPr lang="en-US" dirty="0"/>
              <a:t>2. Data understanding</a:t>
            </a:r>
            <a:br>
              <a:rPr lang="en-US" dirty="0"/>
            </a:br>
            <a:r>
              <a:rPr lang="en-US" dirty="0"/>
              <a:t>3. Data preparation</a:t>
            </a:r>
            <a:br>
              <a:rPr lang="en-US" dirty="0"/>
            </a:br>
            <a:r>
              <a:rPr lang="en-US" dirty="0"/>
              <a:t>4. Modeling </a:t>
            </a:r>
          </a:p>
          <a:p>
            <a:r>
              <a:rPr lang="en-US" dirty="0"/>
              <a:t>5. Evaluation </a:t>
            </a:r>
          </a:p>
          <a:p>
            <a:r>
              <a:rPr lang="en-US" dirty="0"/>
              <a:t>6. Deployment </a:t>
            </a:r>
          </a:p>
          <a:p>
            <a:endParaRPr lang="en-US" dirty="0"/>
          </a:p>
        </p:txBody>
      </p:sp>
      <p:sp>
        <p:nvSpPr>
          <p:cNvPr id="4" name="Footer Placeholder 3">
            <a:extLst>
              <a:ext uri="{FF2B5EF4-FFF2-40B4-BE49-F238E27FC236}">
                <a16:creationId xmlns:a16="http://schemas.microsoft.com/office/drawing/2014/main" id="{4F8B7B7F-4954-47C2-95A2-655D6C7FE31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013C2C2-827E-4908-B3DD-762FA6A66EA1}"/>
              </a:ext>
            </a:extLst>
          </p:cNvPr>
          <p:cNvSpPr>
            <a:spLocks noGrp="1"/>
          </p:cNvSpPr>
          <p:nvPr>
            <p:ph type="sldNum" sz="quarter" idx="12"/>
          </p:nvPr>
        </p:nvSpPr>
        <p:spPr/>
        <p:txBody>
          <a:bodyPr/>
          <a:lstStyle/>
          <a:p>
            <a:fld id="{E4FFCA10-EE3F-AF4E-9EA4-E5CA2D91A1E4}" type="slidenum">
              <a:rPr lang="en-US" smtClean="0"/>
              <a:t>17</a:t>
            </a:fld>
            <a:endParaRPr lang="en-US"/>
          </a:p>
        </p:txBody>
      </p:sp>
      <p:pic>
        <p:nvPicPr>
          <p:cNvPr id="6" name="Picture 5" descr="Flowchart showing the data visualization process.">
            <a:extLst>
              <a:ext uri="{FF2B5EF4-FFF2-40B4-BE49-F238E27FC236}">
                <a16:creationId xmlns:a16="http://schemas.microsoft.com/office/drawing/2014/main" id="{C08EB877-3E98-4C72-9993-A3A679811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2564904"/>
            <a:ext cx="4960442" cy="3720331"/>
          </a:xfrm>
          <a:prstGeom prst="rect">
            <a:avLst/>
          </a:prstGeom>
        </p:spPr>
      </p:pic>
    </p:spTree>
    <p:extLst>
      <p:ext uri="{BB962C8B-B14F-4D97-AF65-F5344CB8AC3E}">
        <p14:creationId xmlns:p14="http://schemas.microsoft.com/office/powerpoint/2010/main" val="163848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ea typeface="+mn-ea"/>
                <a:cs typeface="+mn-cs"/>
              </a:rPr>
              <a:t>DATA</a:t>
            </a:r>
          </a:p>
          <a:p>
            <a:pPr marL="109728" indent="0" eaLnBrk="1" fontAlgn="auto" hangingPunct="1">
              <a:spcAft>
                <a:spcPts val="0"/>
              </a:spcAft>
              <a:buFont typeface="Wingdings 3"/>
              <a:buNone/>
              <a:defRPr/>
            </a:pPr>
            <a:r>
              <a:rPr lang="en-US" dirty="0">
                <a:ea typeface="+mn-ea"/>
                <a:cs typeface="+mn-cs"/>
              </a:rPr>
              <a:t>   - collected facts and figures</a:t>
            </a:r>
          </a:p>
          <a:p>
            <a:pPr marL="365760" indent="-256032" eaLnBrk="1" fontAlgn="auto" hangingPunct="1">
              <a:spcAft>
                <a:spcPts val="0"/>
              </a:spcAft>
              <a:buFont typeface="Wingdings 3"/>
              <a:buChar char=""/>
              <a:defRPr/>
            </a:pPr>
            <a:endParaRPr lang="en-US" dirty="0">
              <a:ea typeface="+mn-ea"/>
              <a:cs typeface="+mn-cs"/>
            </a:endParaRPr>
          </a:p>
          <a:p>
            <a:pPr marL="365760" indent="-256032" eaLnBrk="1" fontAlgn="auto" hangingPunct="1">
              <a:spcAft>
                <a:spcPts val="0"/>
              </a:spcAft>
              <a:buFont typeface="Wingdings 3"/>
              <a:buChar char=""/>
              <a:defRPr/>
            </a:pPr>
            <a:r>
              <a:rPr lang="en-US" dirty="0">
                <a:ea typeface="+mn-ea"/>
                <a:cs typeface="+mn-cs"/>
              </a:rPr>
              <a:t>DATABASE</a:t>
            </a:r>
          </a:p>
          <a:p>
            <a:pPr marL="109728" indent="0" eaLnBrk="1" fontAlgn="auto" hangingPunct="1">
              <a:spcAft>
                <a:spcPts val="0"/>
              </a:spcAft>
              <a:buFont typeface="Wingdings 3"/>
              <a:buNone/>
              <a:defRPr/>
            </a:pPr>
            <a:r>
              <a:rPr lang="en-US" dirty="0">
                <a:ea typeface="+mn-ea"/>
                <a:cs typeface="+mn-cs"/>
              </a:rPr>
              <a:t>   - collection of computer files containing data</a:t>
            </a:r>
          </a:p>
          <a:p>
            <a:pPr marL="365760" indent="-256032" eaLnBrk="1" fontAlgn="auto" hangingPunct="1">
              <a:spcAft>
                <a:spcPts val="0"/>
              </a:spcAft>
              <a:buFont typeface="Wingdings 3"/>
              <a:buChar char=""/>
              <a:defRPr/>
            </a:pPr>
            <a:endParaRPr lang="en-US" dirty="0">
              <a:ea typeface="+mn-ea"/>
              <a:cs typeface="+mn-cs"/>
            </a:endParaRPr>
          </a:p>
          <a:p>
            <a:pPr marL="365760" indent="-256032" eaLnBrk="1" fontAlgn="auto" hangingPunct="1">
              <a:spcAft>
                <a:spcPts val="0"/>
              </a:spcAft>
              <a:buFont typeface="Wingdings 3"/>
              <a:buChar char=""/>
              <a:defRPr/>
            </a:pPr>
            <a:r>
              <a:rPr lang="en-US" dirty="0">
                <a:ea typeface="+mn-ea"/>
                <a:cs typeface="+mn-cs"/>
              </a:rPr>
              <a:t>INFORMATION</a:t>
            </a:r>
          </a:p>
          <a:p>
            <a:pPr marL="109728" indent="0" eaLnBrk="1" fontAlgn="auto" hangingPunct="1">
              <a:spcAft>
                <a:spcPts val="0"/>
              </a:spcAft>
              <a:buFont typeface="Wingdings 3"/>
              <a:buNone/>
              <a:defRPr/>
            </a:pPr>
            <a:r>
              <a:rPr lang="en-US" dirty="0">
                <a:ea typeface="+mn-ea"/>
                <a:cs typeface="+mn-cs"/>
              </a:rPr>
              <a:t>   - comes from analyzing data</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3789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789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D0729C47-7195-4C96-B124-64C345858006}"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Examples of using DATA in business</a:t>
            </a:r>
            <a:r>
              <a:rPr lang="en-US" dirty="0">
                <a:ea typeface="+mn-ea"/>
                <a:cs typeface="+mn-cs"/>
              </a:rPr>
              <a:t>:</a:t>
            </a:r>
          </a:p>
          <a:p>
            <a:pPr marL="365760" indent="-256032" eaLnBrk="1" fontAlgn="auto" hangingPunct="1">
              <a:spcAft>
                <a:spcPts val="0"/>
              </a:spcAft>
              <a:buFont typeface="Wingdings 3"/>
              <a:buChar char=""/>
              <a:defRPr/>
            </a:pPr>
            <a:r>
              <a:rPr lang="en-US" dirty="0">
                <a:ea typeface="+mn-ea"/>
                <a:cs typeface="+mn-cs"/>
              </a:rPr>
              <a:t>Annual reports</a:t>
            </a:r>
          </a:p>
          <a:p>
            <a:pPr marL="365760" indent="-256032" eaLnBrk="1" fontAlgn="auto" hangingPunct="1">
              <a:spcAft>
                <a:spcPts val="0"/>
              </a:spcAft>
              <a:buFont typeface="Wingdings 3"/>
              <a:buChar char=""/>
              <a:defRPr/>
            </a:pPr>
            <a:r>
              <a:rPr lang="en-US" dirty="0">
                <a:ea typeface="+mn-ea"/>
                <a:cs typeface="+mn-cs"/>
              </a:rPr>
              <a:t>Accounting audits</a:t>
            </a:r>
          </a:p>
          <a:p>
            <a:pPr marL="365760" indent="-256032" eaLnBrk="1" fontAlgn="auto" hangingPunct="1">
              <a:spcAft>
                <a:spcPts val="0"/>
              </a:spcAft>
              <a:buFont typeface="Wingdings 3"/>
              <a:buChar char=""/>
              <a:defRPr/>
            </a:pPr>
            <a:r>
              <a:rPr lang="en-US" dirty="0">
                <a:ea typeface="+mn-ea"/>
                <a:cs typeface="+mn-cs"/>
              </a:rPr>
              <a:t>Financial profitability analysis</a:t>
            </a:r>
          </a:p>
          <a:p>
            <a:pPr marL="365760" indent="-256032" eaLnBrk="1" fontAlgn="auto" hangingPunct="1">
              <a:spcAft>
                <a:spcPts val="0"/>
              </a:spcAft>
              <a:buFont typeface="Wingdings 3"/>
              <a:buChar char=""/>
              <a:defRPr/>
            </a:pPr>
            <a:r>
              <a:rPr lang="en-US" dirty="0">
                <a:ea typeface="+mn-ea"/>
                <a:cs typeface="+mn-cs"/>
              </a:rPr>
              <a:t>Economic trends</a:t>
            </a:r>
          </a:p>
          <a:p>
            <a:pPr marL="365760" indent="-256032" eaLnBrk="1" fontAlgn="auto" hangingPunct="1">
              <a:spcAft>
                <a:spcPts val="0"/>
              </a:spcAft>
              <a:buFont typeface="Wingdings 3"/>
              <a:buChar char=""/>
              <a:defRPr/>
            </a:pPr>
            <a:r>
              <a:rPr lang="en-US" dirty="0">
                <a:ea typeface="+mn-ea"/>
                <a:cs typeface="+mn-cs"/>
              </a:rPr>
              <a:t>Marketing research</a:t>
            </a:r>
          </a:p>
          <a:p>
            <a:pPr marL="365760" indent="-256032" eaLnBrk="1" fontAlgn="auto" hangingPunct="1">
              <a:spcAft>
                <a:spcPts val="0"/>
              </a:spcAft>
              <a:buFont typeface="Wingdings 3"/>
              <a:buChar char=""/>
              <a:defRPr/>
            </a:pPr>
            <a:r>
              <a:rPr lang="en-US" dirty="0">
                <a:ea typeface="+mn-ea"/>
                <a:cs typeface="+mn-cs"/>
              </a:rPr>
              <a:t>Operations management performance</a:t>
            </a:r>
          </a:p>
          <a:p>
            <a:pPr marL="365760" indent="-256032" eaLnBrk="1" fontAlgn="auto" hangingPunct="1">
              <a:spcAft>
                <a:spcPts val="0"/>
              </a:spcAft>
              <a:buFont typeface="Wingdings 3"/>
              <a:buChar char=""/>
              <a:defRPr/>
            </a:pPr>
            <a:r>
              <a:rPr lang="en-US" dirty="0">
                <a:ea typeface="+mn-ea"/>
                <a:cs typeface="+mn-cs"/>
              </a:rPr>
              <a:t>Human resource measurements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38915"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8916"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53FF9A45-A8A6-4390-ABB8-62912C10B639}"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1"/>
          <p:cNvSpPr>
            <a:spLocks noGrp="1"/>
          </p:cNvSpPr>
          <p:nvPr>
            <p:ph idx="1"/>
          </p:nvPr>
        </p:nvSpPr>
        <p:spPr>
          <a:xfrm>
            <a:off x="628650" y="1340768"/>
            <a:ext cx="7886700" cy="4248472"/>
          </a:xfrm>
        </p:spPr>
        <p:txBody>
          <a:bodyPr/>
          <a:lstStyle/>
          <a:p>
            <a:pPr eaLnBrk="1" hangingPunct="1"/>
            <a:r>
              <a:rPr lang="en-US" dirty="0"/>
              <a:t>Class Logistics</a:t>
            </a:r>
          </a:p>
          <a:p>
            <a:pPr eaLnBrk="1" hangingPunct="1"/>
            <a:r>
              <a:rPr lang="en-US" dirty="0"/>
              <a:t>What is Business Analytics?</a:t>
            </a:r>
          </a:p>
          <a:p>
            <a:pPr eaLnBrk="1" hangingPunct="1"/>
            <a:r>
              <a:rPr lang="en-US" dirty="0"/>
              <a:t>Evolution of Business Analytics</a:t>
            </a:r>
          </a:p>
          <a:p>
            <a:pPr eaLnBrk="1" hangingPunct="1"/>
            <a:r>
              <a:rPr lang="en-US" dirty="0"/>
              <a:t>Scope of Business Analytics</a:t>
            </a:r>
          </a:p>
          <a:p>
            <a:pPr eaLnBrk="1" hangingPunct="1"/>
            <a:r>
              <a:rPr lang="en-US" dirty="0"/>
              <a:t>Data for Business Analytics</a:t>
            </a:r>
          </a:p>
          <a:p>
            <a:pPr eaLnBrk="1" hangingPunct="1"/>
            <a:r>
              <a:rPr lang="en-US" dirty="0"/>
              <a:t>Decision Models</a:t>
            </a:r>
          </a:p>
          <a:p>
            <a:pPr eaLnBrk="1" hangingPunct="1"/>
            <a:r>
              <a:rPr lang="en-US" dirty="0"/>
              <a:t>Problem Solving and Decision Making</a:t>
            </a:r>
          </a:p>
          <a:p>
            <a:pPr eaLnBrk="1" hangingPunct="1"/>
            <a:r>
              <a:rPr lang="en-US" dirty="0"/>
              <a:t>Fun with Analytics – Stats Review Case Studies</a:t>
            </a:r>
          </a:p>
          <a:p>
            <a:pPr eaLnBrk="1" hangingPunct="1"/>
            <a:r>
              <a:rPr lang="en-US" dirty="0"/>
              <a:t>Homework!</a:t>
            </a:r>
          </a:p>
          <a:p>
            <a:pPr eaLnBrk="1" hangingPunct="1"/>
            <a:endParaRPr lang="en-US" dirty="0"/>
          </a:p>
          <a:p>
            <a:pPr eaLnBrk="1" hangingPunct="1"/>
            <a:endParaRPr lang="en-US" dirty="0"/>
          </a:p>
          <a:p>
            <a:pPr eaLnBrk="1" hangingPunct="1"/>
            <a:endParaRPr lang="en-US" dirty="0"/>
          </a:p>
        </p:txBody>
      </p:sp>
      <p:sp>
        <p:nvSpPr>
          <p:cNvPr id="5" name="Title 4"/>
          <p:cNvSpPr>
            <a:spLocks noGrp="1"/>
          </p:cNvSpPr>
          <p:nvPr>
            <p:ph type="title"/>
          </p:nvPr>
        </p:nvSpPr>
        <p:spPr/>
        <p:txBody>
          <a:bodyPr/>
          <a:lstStyle/>
          <a:p>
            <a:pPr>
              <a:defRPr/>
            </a:pPr>
            <a:r>
              <a:rPr lang="en-US" sz="2400" dirty="0"/>
              <a:t>Introduction Topics</a:t>
            </a:r>
          </a:p>
        </p:txBody>
      </p:sp>
      <p:sp>
        <p:nvSpPr>
          <p:cNvPr id="29700" name="Slide Number Placeholder 8"/>
          <p:cNvSpPr>
            <a:spLocks noGrp="1"/>
          </p:cNvSpPr>
          <p:nvPr>
            <p:ph type="sldNum" sz="quarter" idx="11"/>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DDC0297C-6BAB-4E8A-B572-68A6317C65B5}"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650179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u="sng" dirty="0">
                <a:ea typeface="+mn-ea"/>
                <a:cs typeface="+mn-cs"/>
              </a:rPr>
              <a:t>Metrics</a:t>
            </a:r>
            <a:r>
              <a:rPr lang="en-US" b="1" dirty="0">
                <a:ea typeface="+mn-ea"/>
                <a:cs typeface="+mn-cs"/>
              </a:rPr>
              <a:t> </a:t>
            </a:r>
            <a:r>
              <a:rPr lang="en-US" dirty="0">
                <a:ea typeface="+mn-ea"/>
                <a:cs typeface="+mn-cs"/>
              </a:rPr>
              <a:t>are used to quantify performance. </a:t>
            </a:r>
          </a:p>
          <a:p>
            <a:pPr marL="365760" indent="-256032" eaLnBrk="1" fontAlgn="auto" hangingPunct="1">
              <a:spcAft>
                <a:spcPts val="0"/>
              </a:spcAft>
              <a:buFont typeface="Wingdings 3"/>
              <a:buChar char=""/>
              <a:defRPr/>
            </a:pPr>
            <a:r>
              <a:rPr lang="en-US" u="sng" dirty="0">
                <a:ea typeface="+mn-ea"/>
                <a:cs typeface="+mn-cs"/>
              </a:rPr>
              <a:t>Measures</a:t>
            </a:r>
            <a:r>
              <a:rPr lang="en-US" dirty="0">
                <a:ea typeface="+mn-ea"/>
                <a:cs typeface="+mn-cs"/>
              </a:rPr>
              <a:t> are numerical values of metrics.</a:t>
            </a:r>
          </a:p>
          <a:p>
            <a:pPr marL="365760" indent="-256032" eaLnBrk="1" fontAlgn="auto" hangingPunct="1">
              <a:spcAft>
                <a:spcPts val="0"/>
              </a:spcAft>
              <a:buFont typeface="Wingdings 3"/>
              <a:buChar char=""/>
              <a:defRPr/>
            </a:pPr>
            <a:r>
              <a:rPr lang="en-US" u="sng" dirty="0">
                <a:ea typeface="+mn-ea"/>
                <a:cs typeface="+mn-cs"/>
              </a:rPr>
              <a:t>Discrete</a:t>
            </a:r>
            <a:r>
              <a:rPr lang="en-US" dirty="0">
                <a:ea typeface="+mn-ea"/>
                <a:cs typeface="+mn-cs"/>
              </a:rPr>
              <a:t> metrics involve counting</a:t>
            </a:r>
          </a:p>
          <a:p>
            <a:pPr marL="109728" indent="0" eaLnBrk="1" fontAlgn="auto" hangingPunct="1">
              <a:spcAft>
                <a:spcPts val="0"/>
              </a:spcAft>
              <a:buFont typeface="Wingdings 3"/>
              <a:buNone/>
              <a:defRPr/>
            </a:pPr>
            <a:r>
              <a:rPr lang="en-US" dirty="0">
                <a:ea typeface="+mn-ea"/>
                <a:cs typeface="+mn-cs"/>
              </a:rPr>
              <a:t>   - on time or not on time</a:t>
            </a:r>
          </a:p>
          <a:p>
            <a:pPr marL="109728" indent="0" eaLnBrk="1" fontAlgn="auto" hangingPunct="1">
              <a:spcAft>
                <a:spcPts val="0"/>
              </a:spcAft>
              <a:buFont typeface="Wingdings 3"/>
              <a:buNone/>
              <a:defRPr/>
            </a:pPr>
            <a:r>
              <a:rPr lang="en-US" dirty="0">
                <a:ea typeface="+mn-ea"/>
                <a:cs typeface="+mn-cs"/>
              </a:rPr>
              <a:t>   - number or proportion of on time deliveries</a:t>
            </a:r>
          </a:p>
          <a:p>
            <a:pPr marL="365760" indent="-256032" eaLnBrk="1" fontAlgn="auto" hangingPunct="1">
              <a:spcAft>
                <a:spcPts val="0"/>
              </a:spcAft>
              <a:buFont typeface="Wingdings 3"/>
              <a:buChar char=""/>
              <a:defRPr/>
            </a:pPr>
            <a:r>
              <a:rPr lang="en-US" u="sng" dirty="0">
                <a:ea typeface="+mn-ea"/>
                <a:cs typeface="+mn-cs"/>
              </a:rPr>
              <a:t>Continuous</a:t>
            </a:r>
            <a:r>
              <a:rPr lang="en-US" dirty="0">
                <a:ea typeface="+mn-ea"/>
                <a:cs typeface="+mn-cs"/>
              </a:rPr>
              <a:t> metrics are measured on a continuum</a:t>
            </a:r>
          </a:p>
          <a:p>
            <a:pPr marL="109728" indent="0" eaLnBrk="1" fontAlgn="auto" hangingPunct="1">
              <a:spcAft>
                <a:spcPts val="0"/>
              </a:spcAft>
              <a:buFont typeface="Wingdings 3"/>
              <a:buNone/>
              <a:defRPr/>
            </a:pPr>
            <a:r>
              <a:rPr lang="en-US" dirty="0">
                <a:ea typeface="+mn-ea"/>
                <a:cs typeface="+mn-cs"/>
              </a:rPr>
              <a:t>   - delivery time</a:t>
            </a:r>
          </a:p>
          <a:p>
            <a:pPr marL="109728" indent="0" eaLnBrk="1" fontAlgn="auto" hangingPunct="1">
              <a:spcAft>
                <a:spcPts val="0"/>
              </a:spcAft>
              <a:buFont typeface="Wingdings 3"/>
              <a:buNone/>
              <a:defRPr/>
            </a:pPr>
            <a:r>
              <a:rPr lang="en-US" dirty="0">
                <a:ea typeface="+mn-ea"/>
                <a:cs typeface="+mn-cs"/>
              </a:rPr>
              <a:t>   - package weight</a:t>
            </a:r>
          </a:p>
          <a:p>
            <a:pPr marL="109728" indent="0" eaLnBrk="1" fontAlgn="auto" hangingPunct="1">
              <a:spcAft>
                <a:spcPts val="0"/>
              </a:spcAft>
              <a:buFont typeface="Wingdings 3"/>
              <a:buNone/>
              <a:defRPr/>
            </a:pPr>
            <a:r>
              <a:rPr lang="en-US" dirty="0">
                <a:ea typeface="+mn-ea"/>
                <a:cs typeface="+mn-cs"/>
              </a:rPr>
              <a:t>   - purchase price </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3993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9940"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AD85A74E-1878-4ED2-A45C-788A2A48171C}"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1"/>
          <p:cNvSpPr>
            <a:spLocks noGrp="1"/>
          </p:cNvSpPr>
          <p:nvPr>
            <p:ph idx="1"/>
          </p:nvPr>
        </p:nvSpPr>
        <p:spPr/>
        <p:txBody>
          <a:bodyPr/>
          <a:lstStyle/>
          <a:p>
            <a:pPr marL="109538" indent="0" eaLnBrk="1" hangingPunct="1">
              <a:buFont typeface="Wingdings 3" pitchFamily="-72" charset="2"/>
              <a:buNone/>
            </a:pPr>
            <a:r>
              <a:rPr lang="en-US" u="sng" dirty="0"/>
              <a:t>Example 1.2    A Sales Transaction Database File</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4096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096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EB0A1086-F709-4B00-8687-37F81F3C9BC9}"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pic>
        <p:nvPicPr>
          <p:cNvPr id="40965" name="Picture 2"/>
          <p:cNvPicPr>
            <a:picLocks noChangeAspect="1" noChangeArrowheads="1"/>
          </p:cNvPicPr>
          <p:nvPr/>
        </p:nvPicPr>
        <p:blipFill>
          <a:blip r:embed="rId2"/>
          <a:srcRect/>
          <a:stretch>
            <a:fillRect/>
          </a:stretch>
        </p:blipFill>
        <p:spPr bwMode="auto">
          <a:xfrm>
            <a:off x="457200" y="2133600"/>
            <a:ext cx="7467600" cy="2820988"/>
          </a:xfrm>
          <a:prstGeom prst="rect">
            <a:avLst/>
          </a:prstGeom>
          <a:noFill/>
          <a:ln w="9525">
            <a:noFill/>
            <a:miter lim="800000"/>
            <a:headEnd/>
            <a:tailEnd/>
          </a:ln>
        </p:spPr>
      </p:pic>
      <p:sp>
        <p:nvSpPr>
          <p:cNvPr id="40966" name="TextBox 6"/>
          <p:cNvSpPr txBox="1">
            <a:spLocks noChangeArrowheads="1"/>
          </p:cNvSpPr>
          <p:nvPr/>
        </p:nvSpPr>
        <p:spPr bwMode="auto">
          <a:xfrm>
            <a:off x="7143750" y="5135563"/>
            <a:ext cx="755650" cy="244475"/>
          </a:xfrm>
          <a:prstGeom prst="rect">
            <a:avLst/>
          </a:prstGeom>
          <a:noFill/>
          <a:ln w="9525">
            <a:noFill/>
            <a:miter lim="800000"/>
            <a:headEnd/>
            <a:tailEnd/>
          </a:ln>
        </p:spPr>
        <p:txBody>
          <a:bodyPr wrap="none">
            <a:prstTxWarp prst="textNoShape">
              <a:avLst/>
            </a:prstTxWarp>
            <a:spAutoFit/>
          </a:bodyPr>
          <a:lstStyle/>
          <a:p>
            <a:r>
              <a:rPr lang="en-US" sz="1000"/>
              <a:t>Figure 1.1</a:t>
            </a:r>
          </a:p>
        </p:txBody>
      </p:sp>
      <p:sp>
        <p:nvSpPr>
          <p:cNvPr id="40967" name="TextBox 2"/>
          <p:cNvSpPr txBox="1">
            <a:spLocks noChangeArrowheads="1"/>
          </p:cNvSpPr>
          <p:nvPr/>
        </p:nvSpPr>
        <p:spPr bwMode="auto">
          <a:xfrm>
            <a:off x="838200" y="5432425"/>
            <a:ext cx="933450" cy="366713"/>
          </a:xfrm>
          <a:prstGeom prst="rect">
            <a:avLst/>
          </a:prstGeom>
          <a:noFill/>
          <a:ln w="9525">
            <a:noFill/>
            <a:miter lim="800000"/>
            <a:headEnd/>
            <a:tailEnd/>
          </a:ln>
        </p:spPr>
        <p:txBody>
          <a:bodyPr wrap="none">
            <a:prstTxWarp prst="textNoShape">
              <a:avLst/>
            </a:prstTxWarp>
            <a:spAutoFit/>
          </a:bodyPr>
          <a:lstStyle/>
          <a:p>
            <a:r>
              <a:rPr lang="en-US" sz="1800"/>
              <a:t>Entities</a:t>
            </a:r>
          </a:p>
        </p:txBody>
      </p:sp>
      <p:cxnSp>
        <p:nvCxnSpPr>
          <p:cNvPr id="6" name="Straight Arrow Connector 5"/>
          <p:cNvCxnSpPr>
            <a:stCxn id="40967" idx="0"/>
          </p:cNvCxnSpPr>
          <p:nvPr/>
        </p:nvCxnSpPr>
        <p:spPr>
          <a:xfrm flipV="1">
            <a:off x="1304925" y="4937125"/>
            <a:ext cx="0" cy="495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7924800" y="2971800"/>
            <a:ext cx="152400" cy="1905000"/>
          </a:xfrm>
          <a:prstGeom prst="rightBrace">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sp>
        <p:nvSpPr>
          <p:cNvPr id="40970" name="TextBox 10"/>
          <p:cNvSpPr txBox="1">
            <a:spLocks noChangeArrowheads="1"/>
          </p:cNvSpPr>
          <p:nvPr/>
        </p:nvSpPr>
        <p:spPr bwMode="auto">
          <a:xfrm>
            <a:off x="7958138" y="3554413"/>
            <a:ext cx="1035050" cy="366712"/>
          </a:xfrm>
          <a:prstGeom prst="rect">
            <a:avLst/>
          </a:prstGeom>
          <a:noFill/>
          <a:ln w="9525">
            <a:noFill/>
            <a:miter lim="800000"/>
            <a:headEnd/>
            <a:tailEnd/>
          </a:ln>
        </p:spPr>
        <p:txBody>
          <a:bodyPr wrap="none">
            <a:prstTxWarp prst="textNoShape">
              <a:avLst/>
            </a:prstTxWarp>
            <a:spAutoFit/>
          </a:bodyPr>
          <a:lstStyle/>
          <a:p>
            <a:r>
              <a:rPr lang="en-US" sz="1800"/>
              <a:t>Records</a:t>
            </a:r>
          </a:p>
        </p:txBody>
      </p:sp>
      <p:sp>
        <p:nvSpPr>
          <p:cNvPr id="13" name="Left Brace 12"/>
          <p:cNvSpPr/>
          <p:nvPr/>
        </p:nvSpPr>
        <p:spPr>
          <a:xfrm rot="-5400000">
            <a:off x="4572000" y="1935163"/>
            <a:ext cx="304800" cy="6400800"/>
          </a:xfrm>
          <a:prstGeom prst="leftBrace">
            <a:avLst/>
          </a:prstGeom>
          <a:ln w="19050"/>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800"/>
          </a:p>
        </p:txBody>
      </p:sp>
      <p:sp>
        <p:nvSpPr>
          <p:cNvPr id="40972" name="TextBox 14"/>
          <p:cNvSpPr txBox="1">
            <a:spLocks noChangeArrowheads="1"/>
          </p:cNvSpPr>
          <p:nvPr/>
        </p:nvSpPr>
        <p:spPr bwMode="auto">
          <a:xfrm>
            <a:off x="3886200" y="5351463"/>
            <a:ext cx="2089150" cy="366712"/>
          </a:xfrm>
          <a:prstGeom prst="rect">
            <a:avLst/>
          </a:prstGeom>
          <a:noFill/>
          <a:ln w="9525">
            <a:noFill/>
            <a:miter lim="800000"/>
            <a:headEnd/>
            <a:tailEnd/>
          </a:ln>
        </p:spPr>
        <p:txBody>
          <a:bodyPr wrap="none">
            <a:prstTxWarp prst="textNoShape">
              <a:avLst/>
            </a:prstTxWarp>
            <a:spAutoFit/>
          </a:bodyPr>
          <a:lstStyle/>
          <a:p>
            <a:r>
              <a:rPr lang="en-US" sz="1800"/>
              <a:t>Fields or Attributes</a:t>
            </a:r>
          </a:p>
        </p:txBody>
      </p:sp>
      <p:sp>
        <p:nvSpPr>
          <p:cNvPr id="14" name="Rectangle 13">
            <a:extLst>
              <a:ext uri="{FF2B5EF4-FFF2-40B4-BE49-F238E27FC236}">
                <a16:creationId xmlns:a16="http://schemas.microsoft.com/office/drawing/2014/main" id="{68E40B72-6C18-4AF5-8EDA-BCAD957A525D}"/>
              </a:ext>
            </a:extLst>
          </p:cNvPr>
          <p:cNvSpPr/>
          <p:nvPr/>
        </p:nvSpPr>
        <p:spPr>
          <a:xfrm>
            <a:off x="2750178" y="5876686"/>
            <a:ext cx="4361194" cy="369332"/>
          </a:xfrm>
          <a:prstGeom prst="rect">
            <a:avLst/>
          </a:prstGeom>
        </p:spPr>
        <p:txBody>
          <a:bodyPr wrap="none">
            <a:spAutoFit/>
          </a:bodyPr>
          <a:lstStyle/>
          <a:p>
            <a:r>
              <a:rPr lang="en-US" sz="1800" u="sng" dirty="0"/>
              <a:t>“Standard Tabular Format” – Data Frame</a:t>
            </a:r>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Two Kinds of Data</a:t>
            </a:r>
          </a:p>
          <a:p>
            <a:pPr marL="365760" indent="-256032" eaLnBrk="1" fontAlgn="auto" hangingPunct="1">
              <a:spcAft>
                <a:spcPts val="0"/>
              </a:spcAft>
              <a:buFont typeface="Wingdings 3"/>
              <a:buChar char=""/>
              <a:defRPr/>
            </a:pPr>
            <a:r>
              <a:rPr lang="en-US" dirty="0"/>
              <a:t>Categorical (qualitative) data</a:t>
            </a:r>
          </a:p>
          <a:p>
            <a:pPr marL="365760" indent="-256032" eaLnBrk="1" fontAlgn="auto" hangingPunct="1">
              <a:spcAft>
                <a:spcPts val="0"/>
              </a:spcAft>
              <a:buFont typeface="Wingdings 3"/>
              <a:buChar char=""/>
              <a:defRPr/>
            </a:pPr>
            <a:r>
              <a:rPr lang="en-US" dirty="0"/>
              <a:t>Numerical (quantitative) data</a:t>
            </a:r>
          </a:p>
          <a:p>
            <a:pPr marL="109728" indent="0" eaLnBrk="1" fontAlgn="auto" hangingPunct="1">
              <a:spcAft>
                <a:spcPts val="0"/>
              </a:spcAft>
              <a:buFont typeface="Wingdings 3"/>
              <a:buNone/>
              <a:defRPr/>
            </a:pPr>
            <a:endParaRPr lang="en-US" u="sng" dirty="0">
              <a:ea typeface="+mn-ea"/>
              <a:cs typeface="+mn-cs"/>
            </a:endParaRPr>
          </a:p>
          <a:p>
            <a:pPr marL="109728" indent="0" eaLnBrk="1" fontAlgn="auto" hangingPunct="1">
              <a:spcAft>
                <a:spcPts val="0"/>
              </a:spcAft>
              <a:buFont typeface="Wingdings 3"/>
              <a:buNone/>
              <a:defRPr/>
            </a:pPr>
            <a:r>
              <a:rPr lang="en-US" u="sng" dirty="0">
                <a:ea typeface="+mn-ea"/>
                <a:cs typeface="+mn-cs"/>
              </a:rPr>
              <a:t>Four Types Data Based on Measurement Scale</a:t>
            </a:r>
            <a:r>
              <a:rPr lang="en-US" dirty="0">
                <a:ea typeface="+mn-ea"/>
                <a:cs typeface="+mn-cs"/>
              </a:rPr>
              <a:t>:</a:t>
            </a:r>
          </a:p>
          <a:p>
            <a:pPr marL="365760" indent="-256032" eaLnBrk="1" fontAlgn="auto" hangingPunct="1">
              <a:spcAft>
                <a:spcPts val="0"/>
              </a:spcAft>
              <a:buFont typeface="Wingdings 3"/>
              <a:buChar char=""/>
              <a:defRPr/>
            </a:pPr>
            <a:r>
              <a:rPr lang="en-US" dirty="0">
                <a:ea typeface="+mn-ea"/>
                <a:cs typeface="+mn-cs"/>
              </a:rPr>
              <a:t>Nominal data</a:t>
            </a:r>
          </a:p>
          <a:p>
            <a:pPr marL="365760" indent="-256032" eaLnBrk="1" fontAlgn="auto" hangingPunct="1">
              <a:spcAft>
                <a:spcPts val="0"/>
              </a:spcAft>
              <a:buFont typeface="Wingdings 3"/>
              <a:buChar char=""/>
              <a:defRPr/>
            </a:pPr>
            <a:r>
              <a:rPr lang="en-US" dirty="0">
                <a:ea typeface="+mn-ea"/>
                <a:cs typeface="+mn-cs"/>
              </a:rPr>
              <a:t>Ordinal data</a:t>
            </a:r>
          </a:p>
          <a:p>
            <a:pPr marL="365760" indent="-256032" eaLnBrk="1" fontAlgn="auto" hangingPunct="1">
              <a:spcAft>
                <a:spcPts val="0"/>
              </a:spcAft>
              <a:buFont typeface="Wingdings 3"/>
              <a:buChar char=""/>
              <a:defRPr/>
            </a:pPr>
            <a:r>
              <a:rPr lang="en-US" dirty="0">
                <a:ea typeface="+mn-ea"/>
                <a:cs typeface="+mn-cs"/>
              </a:rPr>
              <a:t>Interval data</a:t>
            </a:r>
          </a:p>
          <a:p>
            <a:pPr marL="365760" indent="-256032" eaLnBrk="1" fontAlgn="auto" hangingPunct="1">
              <a:spcAft>
                <a:spcPts val="0"/>
              </a:spcAft>
              <a:buFont typeface="Wingdings 3"/>
              <a:buChar char=""/>
              <a:defRPr/>
            </a:pPr>
            <a:r>
              <a:rPr lang="en-US" dirty="0">
                <a:ea typeface="+mn-ea"/>
                <a:cs typeface="+mn-cs"/>
              </a:rPr>
              <a:t>Ratio data</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41987"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1988"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808655ED-4D22-4754-B038-A0F36B981B50}"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Nominal Data</a:t>
            </a:r>
            <a:endParaRPr lang="en-US" dirty="0">
              <a:ea typeface="+mn-ea"/>
              <a:cs typeface="+mn-cs"/>
            </a:endParaRPr>
          </a:p>
          <a:p>
            <a:pPr marL="365760" indent="-256032" eaLnBrk="1" fontAlgn="auto" hangingPunct="1">
              <a:spcAft>
                <a:spcPts val="0"/>
              </a:spcAft>
              <a:buFont typeface="Wingdings 3"/>
              <a:buChar char=""/>
              <a:defRPr/>
            </a:pPr>
            <a:r>
              <a:rPr lang="en-US" dirty="0">
                <a:ea typeface="+mn-ea"/>
                <a:cs typeface="+mn-cs"/>
              </a:rPr>
              <a:t>Data placed in categories according to a specified characteristic</a:t>
            </a:r>
          </a:p>
          <a:p>
            <a:pPr marL="365760" indent="-256032" eaLnBrk="1" fontAlgn="auto" hangingPunct="1">
              <a:spcAft>
                <a:spcPts val="0"/>
              </a:spcAft>
              <a:buFont typeface="Wingdings 3"/>
              <a:buChar char=""/>
              <a:defRPr/>
            </a:pPr>
            <a:r>
              <a:rPr lang="en-US" dirty="0">
                <a:ea typeface="+mn-ea"/>
                <a:cs typeface="+mn-cs"/>
              </a:rPr>
              <a:t>Categories bear no quantitative relationship to one another</a:t>
            </a:r>
          </a:p>
          <a:p>
            <a:pPr marL="365760" indent="-256032" eaLnBrk="1" fontAlgn="auto" hangingPunct="1">
              <a:spcAft>
                <a:spcPts val="0"/>
              </a:spcAft>
              <a:buFont typeface="Wingdings 3"/>
              <a:buChar char=""/>
              <a:defRPr/>
            </a:pPr>
            <a:r>
              <a:rPr lang="en-US" dirty="0">
                <a:ea typeface="+mn-ea"/>
                <a:cs typeface="+mn-cs"/>
              </a:rPr>
              <a:t>Examples:</a:t>
            </a:r>
          </a:p>
          <a:p>
            <a:pPr marL="109728" indent="0" eaLnBrk="1" fontAlgn="auto" hangingPunct="1">
              <a:spcAft>
                <a:spcPts val="0"/>
              </a:spcAft>
              <a:buFont typeface="Wingdings 3"/>
              <a:buNone/>
              <a:defRPr/>
            </a:pPr>
            <a:r>
              <a:rPr lang="en-US" dirty="0">
                <a:ea typeface="+mn-ea"/>
                <a:cs typeface="+mn-cs"/>
              </a:rPr>
              <a:t>   - customer’s location (America, Europe, Asia)</a:t>
            </a:r>
          </a:p>
          <a:p>
            <a:pPr marL="109728" indent="0" eaLnBrk="1" fontAlgn="auto" hangingPunct="1">
              <a:spcAft>
                <a:spcPts val="0"/>
              </a:spcAft>
              <a:buFont typeface="Wingdings 3"/>
              <a:buNone/>
              <a:defRPr/>
            </a:pPr>
            <a:r>
              <a:rPr lang="en-US" dirty="0">
                <a:ea typeface="+mn-ea"/>
                <a:cs typeface="+mn-cs"/>
              </a:rPr>
              <a:t>   - employee classification (manager, supervisor,</a:t>
            </a:r>
          </a:p>
          <a:p>
            <a:pPr marL="109728" indent="0" eaLnBrk="1" fontAlgn="auto" hangingPunct="1">
              <a:spcAft>
                <a:spcPts val="0"/>
              </a:spcAft>
              <a:buFont typeface="Wingdings 3"/>
              <a:buNone/>
              <a:defRPr/>
            </a:pPr>
            <a:r>
              <a:rPr lang="en-US" dirty="0">
                <a:ea typeface="+mn-ea"/>
                <a:cs typeface="+mn-cs"/>
              </a:rPr>
              <a:t>     associate)</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4505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5060"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26FD3EE5-512E-46F2-B0B5-7C55FD5B518B}"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Ordinal Data</a:t>
            </a:r>
          </a:p>
          <a:p>
            <a:pPr marL="365760" indent="-256032" eaLnBrk="1" fontAlgn="auto" hangingPunct="1">
              <a:spcAft>
                <a:spcPts val="0"/>
              </a:spcAft>
              <a:buFont typeface="Wingdings 3"/>
              <a:buChar char=""/>
              <a:defRPr/>
            </a:pPr>
            <a:r>
              <a:rPr lang="en-US" dirty="0">
                <a:ea typeface="+mn-ea"/>
                <a:cs typeface="+mn-cs"/>
              </a:rPr>
              <a:t>Data that is ranked or ordered according to some relationship with one another</a:t>
            </a:r>
          </a:p>
          <a:p>
            <a:pPr marL="365760" indent="-256032" eaLnBrk="1" fontAlgn="auto" hangingPunct="1">
              <a:spcAft>
                <a:spcPts val="0"/>
              </a:spcAft>
              <a:buFont typeface="Wingdings 3"/>
              <a:buChar char=""/>
              <a:defRPr/>
            </a:pPr>
            <a:r>
              <a:rPr lang="en-US" dirty="0">
                <a:ea typeface="+mn-ea"/>
                <a:cs typeface="+mn-cs"/>
              </a:rPr>
              <a:t>No fixed units of measurement</a:t>
            </a:r>
          </a:p>
          <a:p>
            <a:pPr marL="365760" indent="-256032" eaLnBrk="1" fontAlgn="auto" hangingPunct="1">
              <a:spcAft>
                <a:spcPts val="0"/>
              </a:spcAft>
              <a:buFont typeface="Wingdings 3"/>
              <a:buChar char=""/>
              <a:defRPr/>
            </a:pPr>
            <a:r>
              <a:rPr lang="en-US" dirty="0">
                <a:ea typeface="+mn-ea"/>
                <a:cs typeface="+mn-cs"/>
              </a:rPr>
              <a:t>Examples:</a:t>
            </a:r>
          </a:p>
          <a:p>
            <a:pPr marL="109728" indent="0" eaLnBrk="1" fontAlgn="auto" hangingPunct="1">
              <a:spcAft>
                <a:spcPts val="0"/>
              </a:spcAft>
              <a:buFont typeface="Wingdings 3"/>
              <a:buNone/>
              <a:defRPr/>
            </a:pPr>
            <a:r>
              <a:rPr lang="en-US" dirty="0">
                <a:ea typeface="+mn-ea"/>
                <a:cs typeface="+mn-cs"/>
              </a:rPr>
              <a:t>   - college football rankings</a:t>
            </a:r>
          </a:p>
          <a:p>
            <a:pPr marL="109728" indent="0" eaLnBrk="1" fontAlgn="auto" hangingPunct="1">
              <a:spcAft>
                <a:spcPts val="0"/>
              </a:spcAft>
              <a:buFont typeface="Wingdings 3"/>
              <a:buNone/>
              <a:defRPr/>
            </a:pPr>
            <a:r>
              <a:rPr lang="en-US" dirty="0">
                <a:ea typeface="+mn-ea"/>
                <a:cs typeface="+mn-cs"/>
              </a:rPr>
              <a:t>   - survey responses </a:t>
            </a:r>
          </a:p>
          <a:p>
            <a:pPr marL="109728" indent="0" eaLnBrk="1" fontAlgn="auto" hangingPunct="1">
              <a:spcAft>
                <a:spcPts val="0"/>
              </a:spcAft>
              <a:buFont typeface="Wingdings 3"/>
              <a:buNone/>
              <a:defRPr/>
            </a:pPr>
            <a:r>
              <a:rPr lang="en-US" dirty="0">
                <a:ea typeface="+mn-ea"/>
                <a:cs typeface="+mn-cs"/>
              </a:rPr>
              <a:t>     (poor, average, good, very good, excellent)</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4608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608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792D50E2-5B3C-497D-85EC-E8C4E54C80D7}"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Interval Data</a:t>
            </a:r>
          </a:p>
          <a:p>
            <a:pPr marL="365760" indent="-256032" eaLnBrk="1" fontAlgn="auto" hangingPunct="1">
              <a:spcAft>
                <a:spcPts val="0"/>
              </a:spcAft>
              <a:buFont typeface="Wingdings 3"/>
              <a:buChar char=""/>
              <a:defRPr/>
            </a:pPr>
            <a:r>
              <a:rPr lang="en-US" dirty="0">
                <a:ea typeface="+mn-ea"/>
                <a:cs typeface="+mn-cs"/>
              </a:rPr>
              <a:t>Ordinal data but with constant differences between observations</a:t>
            </a:r>
          </a:p>
          <a:p>
            <a:pPr marL="365760" indent="-256032" eaLnBrk="1" fontAlgn="auto" hangingPunct="1">
              <a:spcAft>
                <a:spcPts val="0"/>
              </a:spcAft>
              <a:buFont typeface="Wingdings 3"/>
              <a:buChar char=""/>
              <a:defRPr/>
            </a:pPr>
            <a:r>
              <a:rPr lang="en-US" dirty="0">
                <a:ea typeface="+mn-ea"/>
                <a:cs typeface="+mn-cs"/>
              </a:rPr>
              <a:t>No true zero point</a:t>
            </a:r>
          </a:p>
          <a:p>
            <a:pPr marL="365760" indent="-256032" eaLnBrk="1" fontAlgn="auto" hangingPunct="1">
              <a:spcAft>
                <a:spcPts val="0"/>
              </a:spcAft>
              <a:buFont typeface="Wingdings 3"/>
              <a:buChar char=""/>
              <a:defRPr/>
            </a:pPr>
            <a:r>
              <a:rPr lang="en-US" dirty="0">
                <a:ea typeface="+mn-ea"/>
                <a:cs typeface="+mn-cs"/>
              </a:rPr>
              <a:t>Ratios are not meaningful</a:t>
            </a:r>
          </a:p>
          <a:p>
            <a:pPr marL="365760" indent="-256032" eaLnBrk="1" fontAlgn="auto" hangingPunct="1">
              <a:spcAft>
                <a:spcPts val="0"/>
              </a:spcAft>
              <a:buFont typeface="Wingdings 3"/>
              <a:buChar char=""/>
              <a:defRPr/>
            </a:pPr>
            <a:r>
              <a:rPr lang="en-US" dirty="0">
                <a:ea typeface="+mn-ea"/>
                <a:cs typeface="+mn-cs"/>
              </a:rPr>
              <a:t>Examples:</a:t>
            </a:r>
          </a:p>
          <a:p>
            <a:pPr marL="109728" indent="0" eaLnBrk="1" fontAlgn="auto" hangingPunct="1">
              <a:spcAft>
                <a:spcPts val="0"/>
              </a:spcAft>
              <a:buFont typeface="Wingdings 3"/>
              <a:buNone/>
              <a:defRPr/>
            </a:pPr>
            <a:r>
              <a:rPr lang="en-US" dirty="0">
                <a:ea typeface="+mn-ea"/>
                <a:cs typeface="+mn-cs"/>
              </a:rPr>
              <a:t>   - temperature readings</a:t>
            </a:r>
          </a:p>
          <a:p>
            <a:pPr marL="109728" indent="0" eaLnBrk="1" fontAlgn="auto" hangingPunct="1">
              <a:spcAft>
                <a:spcPts val="0"/>
              </a:spcAft>
              <a:buFont typeface="Wingdings 3"/>
              <a:buNone/>
              <a:defRPr/>
            </a:pPr>
            <a:r>
              <a:rPr lang="en-US" dirty="0">
                <a:ea typeface="+mn-ea"/>
                <a:cs typeface="+mn-cs"/>
              </a:rPr>
              <a:t>   - SAT scores</a:t>
            </a: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47107"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7108"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4339325D-C40A-4BCC-AE4C-CF6A714E96AA}"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Ratio Data</a:t>
            </a:r>
          </a:p>
          <a:p>
            <a:pPr marL="365760" indent="-256032" eaLnBrk="1" fontAlgn="auto" hangingPunct="1">
              <a:spcAft>
                <a:spcPts val="0"/>
              </a:spcAft>
              <a:buFont typeface="Wingdings 3"/>
              <a:buChar char=""/>
              <a:defRPr/>
            </a:pPr>
            <a:r>
              <a:rPr lang="en-US" dirty="0">
                <a:ea typeface="+mn-ea"/>
                <a:cs typeface="+mn-cs"/>
              </a:rPr>
              <a:t>Continuous values and have a natural zero point or “absence of quantity” is meaningful</a:t>
            </a:r>
          </a:p>
          <a:p>
            <a:pPr marL="365760" indent="-256032" eaLnBrk="1" fontAlgn="auto" hangingPunct="1">
              <a:spcAft>
                <a:spcPts val="0"/>
              </a:spcAft>
              <a:buFont typeface="Wingdings 3"/>
              <a:buChar char=""/>
              <a:defRPr/>
            </a:pPr>
            <a:r>
              <a:rPr lang="en-US" dirty="0">
                <a:ea typeface="+mn-ea"/>
                <a:cs typeface="+mn-cs"/>
              </a:rPr>
              <a:t>Ratios are meaningful</a:t>
            </a:r>
          </a:p>
          <a:p>
            <a:pPr marL="365760" indent="-256032" eaLnBrk="1" fontAlgn="auto" hangingPunct="1">
              <a:spcAft>
                <a:spcPts val="0"/>
              </a:spcAft>
              <a:buFont typeface="Wingdings 3"/>
              <a:buChar char=""/>
              <a:defRPr/>
            </a:pPr>
            <a:r>
              <a:rPr lang="en-US" dirty="0">
                <a:ea typeface="+mn-ea"/>
                <a:cs typeface="+mn-cs"/>
              </a:rPr>
              <a:t>Examples:</a:t>
            </a:r>
          </a:p>
          <a:p>
            <a:pPr marL="109728" indent="0" eaLnBrk="1" fontAlgn="auto" hangingPunct="1">
              <a:spcAft>
                <a:spcPts val="0"/>
              </a:spcAft>
              <a:buFont typeface="Wingdings 3"/>
              <a:buNone/>
              <a:defRPr/>
            </a:pPr>
            <a:r>
              <a:rPr lang="en-US" dirty="0">
                <a:ea typeface="+mn-ea"/>
                <a:cs typeface="+mn-cs"/>
              </a:rPr>
              <a:t>   - monthly sales</a:t>
            </a:r>
          </a:p>
          <a:p>
            <a:pPr marL="109728" indent="0" eaLnBrk="1" fontAlgn="auto" hangingPunct="1">
              <a:spcAft>
                <a:spcPts val="0"/>
              </a:spcAft>
              <a:buFont typeface="Wingdings 3"/>
              <a:buNone/>
              <a:defRPr/>
            </a:pPr>
            <a:r>
              <a:rPr lang="en-US" dirty="0">
                <a:ea typeface="+mn-ea"/>
                <a:cs typeface="+mn-cs"/>
              </a:rPr>
              <a:t>   - delivery times</a:t>
            </a:r>
          </a:p>
          <a:p>
            <a:pPr marL="109728" indent="0" eaLnBrk="1" fontAlgn="auto" hangingPunct="1">
              <a:spcAft>
                <a:spcPts val="0"/>
              </a:spcAft>
              <a:buFont typeface="Wingdings 3"/>
              <a:buNone/>
              <a:defRPr/>
            </a:pPr>
            <a:r>
              <a:rPr lang="en-US" dirty="0">
                <a:ea typeface="+mn-ea"/>
                <a:cs typeface="+mn-cs"/>
              </a:rPr>
              <a:t>   - service rates</a:t>
            </a: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4813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813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E11284B-7D71-485D-B798-86135E23589E}"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1"/>
          <p:cNvSpPr>
            <a:spLocks noGrp="1"/>
          </p:cNvSpPr>
          <p:nvPr>
            <p:ph idx="1"/>
          </p:nvPr>
        </p:nvSpPr>
        <p:spPr/>
        <p:txBody>
          <a:bodyPr/>
          <a:lstStyle/>
          <a:p>
            <a:pPr marL="109538" indent="0" eaLnBrk="1" hangingPunct="1">
              <a:buFont typeface="Wingdings 3" pitchFamily="-72" charset="2"/>
              <a:buNone/>
            </a:pPr>
            <a:r>
              <a:rPr lang="en-US" u="sng"/>
              <a:t>Example 1.3 </a:t>
            </a:r>
          </a:p>
          <a:p>
            <a:pPr marL="109538" indent="0" eaLnBrk="1" hangingPunct="1">
              <a:buFont typeface="Wingdings 3" pitchFamily="-72" charset="2"/>
              <a:buNone/>
            </a:pPr>
            <a:r>
              <a:rPr lang="en-US" sz="2600" u="sng"/>
              <a:t>Classifying Data Elements in a Purchasing Database</a:t>
            </a:r>
            <a:endParaRPr lang="en-US" sz="2600"/>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4301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301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471B2280-0CB9-4EF6-A23C-1E3B787A0B2D}"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pic>
        <p:nvPicPr>
          <p:cNvPr id="43013" name="Picture 2"/>
          <p:cNvPicPr>
            <a:picLocks noChangeAspect="1" noChangeArrowheads="1"/>
          </p:cNvPicPr>
          <p:nvPr/>
        </p:nvPicPr>
        <p:blipFill>
          <a:blip r:embed="rId2"/>
          <a:srcRect/>
          <a:stretch>
            <a:fillRect/>
          </a:stretch>
        </p:blipFill>
        <p:spPr bwMode="auto">
          <a:xfrm>
            <a:off x="228600" y="2667000"/>
            <a:ext cx="8594725" cy="2538413"/>
          </a:xfrm>
          <a:prstGeom prst="rect">
            <a:avLst/>
          </a:prstGeom>
          <a:noFill/>
          <a:ln w="9525">
            <a:noFill/>
            <a:miter lim="800000"/>
            <a:headEnd/>
            <a:tailEnd/>
          </a:ln>
        </p:spPr>
      </p:pic>
      <p:sp>
        <p:nvSpPr>
          <p:cNvPr id="43014" name="TextBox 6"/>
          <p:cNvSpPr txBox="1">
            <a:spLocks noChangeArrowheads="1"/>
          </p:cNvSpPr>
          <p:nvPr/>
        </p:nvSpPr>
        <p:spPr bwMode="auto">
          <a:xfrm>
            <a:off x="8135938" y="5222875"/>
            <a:ext cx="755650" cy="244475"/>
          </a:xfrm>
          <a:prstGeom prst="rect">
            <a:avLst/>
          </a:prstGeom>
          <a:noFill/>
          <a:ln w="9525">
            <a:noFill/>
            <a:miter lim="800000"/>
            <a:headEnd/>
            <a:tailEnd/>
          </a:ln>
        </p:spPr>
        <p:txBody>
          <a:bodyPr wrap="none">
            <a:prstTxWarp prst="textNoShape">
              <a:avLst/>
            </a:prstTxWarp>
            <a:spAutoFit/>
          </a:bodyPr>
          <a:lstStyle/>
          <a:p>
            <a:r>
              <a:rPr lang="en-US" sz="1000"/>
              <a:t>Figure 1.2</a:t>
            </a:r>
          </a:p>
        </p:txBody>
      </p:sp>
    </p:spTree>
    <p:extLst>
      <p:ext uri="{BB962C8B-B14F-4D97-AF65-F5344CB8AC3E}">
        <p14:creationId xmlns:p14="http://schemas.microsoft.com/office/powerpoint/2010/main" val="2853560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1"/>
          <p:cNvSpPr>
            <a:spLocks noGrp="1"/>
          </p:cNvSpPr>
          <p:nvPr>
            <p:ph idx="1"/>
          </p:nvPr>
        </p:nvSpPr>
        <p:spPr>
          <a:xfrm>
            <a:off x="457200" y="1481138"/>
            <a:ext cx="8229600" cy="1185862"/>
          </a:xfrm>
        </p:spPr>
        <p:txBody>
          <a:bodyPr/>
          <a:lstStyle/>
          <a:p>
            <a:pPr marL="109538" indent="0" eaLnBrk="1" hangingPunct="1">
              <a:buFont typeface="Wingdings 3" pitchFamily="-72" charset="2"/>
              <a:buNone/>
            </a:pPr>
            <a:r>
              <a:rPr lang="en-US" u="sng"/>
              <a:t>Example 1.3  (continued)</a:t>
            </a:r>
          </a:p>
          <a:p>
            <a:pPr marL="109538" indent="0" eaLnBrk="1" hangingPunct="1">
              <a:buFont typeface="Wingdings 3" pitchFamily="-72" charset="2"/>
              <a:buNone/>
            </a:pPr>
            <a:r>
              <a:rPr lang="en-US" sz="2600" u="sng"/>
              <a:t>Classifying Data Elements in a Purchasing Database</a:t>
            </a:r>
            <a:endParaRPr lang="en-US" sz="2600"/>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Data for Business Analytics</a:t>
            </a:r>
          </a:p>
        </p:txBody>
      </p:sp>
      <p:sp>
        <p:nvSpPr>
          <p:cNvPr id="44035"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4036"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20095A84-A188-4B5C-85DD-245D0D80E6CE}" type="slidenum">
              <a:rPr lang="en-US">
                <a:ea typeface="ＭＳ Ｐゴシック" pitchFamily="-72" charset="-128"/>
                <a:cs typeface="ＭＳ Ｐゴシック" pitchFamily="-72" charset="-128"/>
              </a:rPr>
              <a:pPr fontAlgn="base">
                <a:spcBef>
                  <a:spcPct val="0"/>
                </a:spcBef>
                <a:spcAft>
                  <a:spcPct val="0"/>
                </a:spcAft>
                <a:defRPr/>
              </a:pPr>
              <a:t>28</a:t>
            </a:fld>
            <a:endParaRPr lang="en-US">
              <a:ea typeface="ＭＳ Ｐゴシック" pitchFamily="-72" charset="-128"/>
              <a:cs typeface="ＭＳ Ｐゴシック" pitchFamily="-72" charset="-128"/>
            </a:endParaRPr>
          </a:p>
        </p:txBody>
      </p:sp>
      <p:pic>
        <p:nvPicPr>
          <p:cNvPr id="44037" name="Picture 2"/>
          <p:cNvPicPr>
            <a:picLocks noChangeAspect="1" noChangeArrowheads="1"/>
          </p:cNvPicPr>
          <p:nvPr/>
        </p:nvPicPr>
        <p:blipFill>
          <a:blip r:embed="rId2"/>
          <a:srcRect/>
          <a:stretch>
            <a:fillRect/>
          </a:stretch>
        </p:blipFill>
        <p:spPr bwMode="auto">
          <a:xfrm>
            <a:off x="228600" y="2667000"/>
            <a:ext cx="8594725" cy="2538413"/>
          </a:xfrm>
          <a:prstGeom prst="rect">
            <a:avLst/>
          </a:prstGeom>
          <a:noFill/>
          <a:ln w="9525">
            <a:noFill/>
            <a:miter lim="800000"/>
            <a:headEnd/>
            <a:tailEnd/>
          </a:ln>
        </p:spPr>
      </p:pic>
      <p:sp>
        <p:nvSpPr>
          <p:cNvPr id="44038" name="TextBox 9"/>
          <p:cNvSpPr txBox="1">
            <a:spLocks noChangeArrowheads="1"/>
          </p:cNvSpPr>
          <p:nvPr/>
        </p:nvSpPr>
        <p:spPr bwMode="auto">
          <a:xfrm rot="2700000">
            <a:off x="1963046" y="5468422"/>
            <a:ext cx="1095172" cy="369332"/>
          </a:xfrm>
          <a:prstGeom prst="rect">
            <a:avLst/>
          </a:prstGeom>
          <a:noFill/>
          <a:ln w="9525">
            <a:noFill/>
            <a:miter lim="800000"/>
            <a:headEnd/>
            <a:tailEnd/>
          </a:ln>
        </p:spPr>
        <p:txBody>
          <a:bodyPr wrap="none">
            <a:prstTxWarp prst="textNoShape">
              <a:avLst/>
            </a:prstTxWarp>
            <a:spAutoFit/>
          </a:bodyPr>
          <a:lstStyle/>
          <a:p>
            <a:r>
              <a:rPr lang="en-US" sz="1800" dirty="0"/>
              <a:t>Not Data</a:t>
            </a:r>
          </a:p>
        </p:txBody>
      </p:sp>
      <p:sp>
        <p:nvSpPr>
          <p:cNvPr id="44039" name="TextBox 10"/>
          <p:cNvSpPr txBox="1">
            <a:spLocks noChangeArrowheads="1"/>
          </p:cNvSpPr>
          <p:nvPr/>
        </p:nvSpPr>
        <p:spPr bwMode="auto">
          <a:xfrm rot="2700000">
            <a:off x="2567883" y="5474772"/>
            <a:ext cx="1095172" cy="369332"/>
          </a:xfrm>
          <a:prstGeom prst="rect">
            <a:avLst/>
          </a:prstGeom>
          <a:noFill/>
          <a:ln w="9525">
            <a:noFill/>
            <a:miter lim="800000"/>
            <a:headEnd/>
            <a:tailEnd/>
          </a:ln>
        </p:spPr>
        <p:txBody>
          <a:bodyPr wrap="none">
            <a:prstTxWarp prst="textNoShape">
              <a:avLst/>
            </a:prstTxWarp>
            <a:spAutoFit/>
          </a:bodyPr>
          <a:lstStyle/>
          <a:p>
            <a:r>
              <a:rPr lang="en-US" sz="1800" dirty="0"/>
              <a:t>Not Data</a:t>
            </a:r>
          </a:p>
        </p:txBody>
      </p:sp>
      <p:sp>
        <p:nvSpPr>
          <p:cNvPr id="44040" name="TextBox 11"/>
          <p:cNvSpPr txBox="1">
            <a:spLocks noChangeArrowheads="1"/>
          </p:cNvSpPr>
          <p:nvPr/>
        </p:nvSpPr>
        <p:spPr bwMode="auto">
          <a:xfrm rot="2700000">
            <a:off x="3481006" y="5470009"/>
            <a:ext cx="1031051" cy="369332"/>
          </a:xfrm>
          <a:prstGeom prst="rect">
            <a:avLst/>
          </a:prstGeom>
          <a:noFill/>
          <a:ln w="9525">
            <a:noFill/>
            <a:miter lim="800000"/>
            <a:headEnd/>
            <a:tailEnd/>
          </a:ln>
        </p:spPr>
        <p:txBody>
          <a:bodyPr wrap="none">
            <a:prstTxWarp prst="textNoShape">
              <a:avLst/>
            </a:prstTxWarp>
            <a:spAutoFit/>
          </a:bodyPr>
          <a:lstStyle/>
          <a:p>
            <a:r>
              <a:rPr lang="en-US" sz="1800" dirty="0"/>
              <a:t>Nominal</a:t>
            </a:r>
          </a:p>
        </p:txBody>
      </p:sp>
      <p:sp>
        <p:nvSpPr>
          <p:cNvPr id="44041" name="TextBox 12"/>
          <p:cNvSpPr txBox="1">
            <a:spLocks noChangeArrowheads="1"/>
          </p:cNvSpPr>
          <p:nvPr/>
        </p:nvSpPr>
        <p:spPr bwMode="auto">
          <a:xfrm rot="2700000">
            <a:off x="4368007" y="5257006"/>
            <a:ext cx="717550" cy="366713"/>
          </a:xfrm>
          <a:prstGeom prst="rect">
            <a:avLst/>
          </a:prstGeom>
          <a:noFill/>
          <a:ln w="9525">
            <a:noFill/>
            <a:miter lim="800000"/>
            <a:headEnd/>
            <a:tailEnd/>
          </a:ln>
        </p:spPr>
        <p:txBody>
          <a:bodyPr wrap="none">
            <a:prstTxWarp prst="textNoShape">
              <a:avLst/>
            </a:prstTxWarp>
            <a:spAutoFit/>
          </a:bodyPr>
          <a:lstStyle/>
          <a:p>
            <a:r>
              <a:rPr lang="en-US" sz="1800" dirty="0"/>
              <a:t>Ratio</a:t>
            </a:r>
          </a:p>
        </p:txBody>
      </p:sp>
      <p:sp>
        <p:nvSpPr>
          <p:cNvPr id="44042" name="TextBox 13"/>
          <p:cNvSpPr txBox="1">
            <a:spLocks noChangeArrowheads="1"/>
          </p:cNvSpPr>
          <p:nvPr/>
        </p:nvSpPr>
        <p:spPr bwMode="auto">
          <a:xfrm rot="2700000">
            <a:off x="1055307" y="5468422"/>
            <a:ext cx="1031051" cy="369332"/>
          </a:xfrm>
          <a:prstGeom prst="rect">
            <a:avLst/>
          </a:prstGeom>
          <a:noFill/>
          <a:ln w="9525">
            <a:noFill/>
            <a:miter lim="800000"/>
            <a:headEnd/>
            <a:tailEnd/>
          </a:ln>
        </p:spPr>
        <p:txBody>
          <a:bodyPr wrap="none">
            <a:prstTxWarp prst="textNoShape">
              <a:avLst/>
            </a:prstTxWarp>
            <a:spAutoFit/>
          </a:bodyPr>
          <a:lstStyle/>
          <a:p>
            <a:r>
              <a:rPr lang="en-US" sz="1800" dirty="0"/>
              <a:t>Nominal</a:t>
            </a:r>
          </a:p>
        </p:txBody>
      </p:sp>
      <p:sp>
        <p:nvSpPr>
          <p:cNvPr id="44043" name="TextBox 14"/>
          <p:cNvSpPr txBox="1">
            <a:spLocks noChangeArrowheads="1"/>
          </p:cNvSpPr>
          <p:nvPr/>
        </p:nvSpPr>
        <p:spPr bwMode="auto">
          <a:xfrm rot="2700000">
            <a:off x="4906169" y="5291932"/>
            <a:ext cx="717550" cy="366712"/>
          </a:xfrm>
          <a:prstGeom prst="rect">
            <a:avLst/>
          </a:prstGeom>
          <a:noFill/>
          <a:ln w="9525">
            <a:noFill/>
            <a:miter lim="800000"/>
            <a:headEnd/>
            <a:tailEnd/>
          </a:ln>
        </p:spPr>
        <p:txBody>
          <a:bodyPr wrap="none">
            <a:prstTxWarp prst="textNoShape">
              <a:avLst/>
            </a:prstTxWarp>
            <a:spAutoFit/>
          </a:bodyPr>
          <a:lstStyle/>
          <a:p>
            <a:r>
              <a:rPr lang="en-US" sz="1800" dirty="0"/>
              <a:t>Ratio</a:t>
            </a:r>
          </a:p>
        </p:txBody>
      </p:sp>
      <p:sp>
        <p:nvSpPr>
          <p:cNvPr id="44044" name="TextBox 15"/>
          <p:cNvSpPr txBox="1">
            <a:spLocks noChangeArrowheads="1"/>
          </p:cNvSpPr>
          <p:nvPr/>
        </p:nvSpPr>
        <p:spPr bwMode="auto">
          <a:xfrm rot="2700000">
            <a:off x="5680869" y="5282407"/>
            <a:ext cx="717550" cy="366712"/>
          </a:xfrm>
          <a:prstGeom prst="rect">
            <a:avLst/>
          </a:prstGeom>
          <a:noFill/>
          <a:ln w="9525">
            <a:noFill/>
            <a:miter lim="800000"/>
            <a:headEnd/>
            <a:tailEnd/>
          </a:ln>
        </p:spPr>
        <p:txBody>
          <a:bodyPr wrap="none">
            <a:prstTxWarp prst="textNoShape">
              <a:avLst/>
            </a:prstTxWarp>
            <a:spAutoFit/>
          </a:bodyPr>
          <a:lstStyle/>
          <a:p>
            <a:r>
              <a:rPr lang="en-US" sz="1800"/>
              <a:t>Ratio</a:t>
            </a:r>
          </a:p>
        </p:txBody>
      </p:sp>
      <p:sp>
        <p:nvSpPr>
          <p:cNvPr id="44045" name="TextBox 16"/>
          <p:cNvSpPr txBox="1">
            <a:spLocks noChangeArrowheads="1"/>
          </p:cNvSpPr>
          <p:nvPr/>
        </p:nvSpPr>
        <p:spPr bwMode="auto">
          <a:xfrm rot="2700000">
            <a:off x="6579394" y="5271294"/>
            <a:ext cx="717550" cy="366712"/>
          </a:xfrm>
          <a:prstGeom prst="rect">
            <a:avLst/>
          </a:prstGeom>
          <a:noFill/>
          <a:ln w="9525">
            <a:noFill/>
            <a:miter lim="800000"/>
            <a:headEnd/>
            <a:tailEnd/>
          </a:ln>
        </p:spPr>
        <p:txBody>
          <a:bodyPr wrap="none">
            <a:prstTxWarp prst="textNoShape">
              <a:avLst/>
            </a:prstTxWarp>
            <a:spAutoFit/>
          </a:bodyPr>
          <a:lstStyle/>
          <a:p>
            <a:r>
              <a:rPr lang="en-US" sz="1800" dirty="0"/>
              <a:t>Ratio</a:t>
            </a:r>
          </a:p>
        </p:txBody>
      </p:sp>
      <p:sp>
        <p:nvSpPr>
          <p:cNvPr id="44046" name="TextBox 18"/>
          <p:cNvSpPr txBox="1">
            <a:spLocks noChangeArrowheads="1"/>
          </p:cNvSpPr>
          <p:nvPr/>
        </p:nvSpPr>
        <p:spPr bwMode="auto">
          <a:xfrm rot="2700000">
            <a:off x="7428707" y="5377656"/>
            <a:ext cx="933450" cy="366713"/>
          </a:xfrm>
          <a:prstGeom prst="rect">
            <a:avLst/>
          </a:prstGeom>
          <a:noFill/>
          <a:ln w="9525">
            <a:noFill/>
            <a:miter lim="800000"/>
            <a:headEnd/>
            <a:tailEnd/>
          </a:ln>
        </p:spPr>
        <p:txBody>
          <a:bodyPr wrap="none">
            <a:prstTxWarp prst="textNoShape">
              <a:avLst/>
            </a:prstTxWarp>
            <a:spAutoFit/>
          </a:bodyPr>
          <a:lstStyle/>
          <a:p>
            <a:r>
              <a:rPr lang="en-US" sz="1800"/>
              <a:t>Interval</a:t>
            </a:r>
          </a:p>
        </p:txBody>
      </p:sp>
      <p:sp>
        <p:nvSpPr>
          <p:cNvPr id="44047" name="TextBox 19"/>
          <p:cNvSpPr txBox="1">
            <a:spLocks noChangeArrowheads="1"/>
          </p:cNvSpPr>
          <p:nvPr/>
        </p:nvSpPr>
        <p:spPr bwMode="auto">
          <a:xfrm rot="2700000">
            <a:off x="8103394" y="5371307"/>
            <a:ext cx="933450" cy="366712"/>
          </a:xfrm>
          <a:prstGeom prst="rect">
            <a:avLst/>
          </a:prstGeom>
          <a:noFill/>
          <a:ln w="9525">
            <a:noFill/>
            <a:miter lim="800000"/>
            <a:headEnd/>
            <a:tailEnd/>
          </a:ln>
        </p:spPr>
        <p:txBody>
          <a:bodyPr wrap="none">
            <a:prstTxWarp prst="textNoShape">
              <a:avLst/>
            </a:prstTxWarp>
            <a:spAutoFit/>
          </a:bodyPr>
          <a:lstStyle/>
          <a:p>
            <a:r>
              <a:rPr lang="en-US" sz="1800"/>
              <a:t>Interval</a:t>
            </a:r>
          </a:p>
        </p:txBody>
      </p:sp>
      <p:sp>
        <p:nvSpPr>
          <p:cNvPr id="44048" name="TextBox 17"/>
          <p:cNvSpPr txBox="1">
            <a:spLocks noChangeArrowheads="1"/>
          </p:cNvSpPr>
          <p:nvPr/>
        </p:nvSpPr>
        <p:spPr bwMode="auto">
          <a:xfrm>
            <a:off x="228600" y="5192713"/>
            <a:ext cx="755650" cy="244475"/>
          </a:xfrm>
          <a:prstGeom prst="rect">
            <a:avLst/>
          </a:prstGeom>
          <a:noFill/>
          <a:ln w="9525">
            <a:noFill/>
            <a:miter lim="800000"/>
            <a:headEnd/>
            <a:tailEnd/>
          </a:ln>
        </p:spPr>
        <p:txBody>
          <a:bodyPr wrap="none">
            <a:prstTxWarp prst="textNoShape">
              <a:avLst/>
            </a:prstTxWarp>
            <a:spAutoFit/>
          </a:bodyPr>
          <a:lstStyle/>
          <a:p>
            <a:r>
              <a:rPr lang="en-US" sz="1000"/>
              <a:t>Figure 1.2</a:t>
            </a:r>
          </a:p>
        </p:txBody>
      </p:sp>
    </p:spTree>
    <p:extLst>
      <p:ext uri="{BB962C8B-B14F-4D97-AF65-F5344CB8AC3E}">
        <p14:creationId xmlns:p14="http://schemas.microsoft.com/office/powerpoint/2010/main" val="3584818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2296" indent="0">
              <a:buNone/>
              <a:defRPr/>
            </a:pPr>
            <a:r>
              <a:rPr lang="en-US" u="sng" dirty="0">
                <a:ea typeface="+mn-ea"/>
                <a:cs typeface="+mn-cs"/>
              </a:rPr>
              <a:t>Model</a:t>
            </a:r>
            <a:r>
              <a:rPr lang="en-US" dirty="0">
                <a:ea typeface="+mn-ea"/>
                <a:cs typeface="+mn-cs"/>
              </a:rPr>
              <a:t>: </a:t>
            </a:r>
          </a:p>
          <a:p>
            <a:pPr marL="274320" indent="-192024">
              <a:buFont typeface="Wingdings 3"/>
              <a:buChar char=""/>
              <a:defRPr/>
            </a:pPr>
            <a:r>
              <a:rPr lang="en-US" dirty="0">
                <a:ea typeface="+mn-ea"/>
                <a:cs typeface="+mn-cs"/>
              </a:rPr>
              <a:t>An abstraction or representation of a real system, idea, or object based on simplifying </a:t>
            </a:r>
            <a:r>
              <a:rPr lang="en-US" i="1" dirty="0">
                <a:ea typeface="+mn-ea"/>
                <a:cs typeface="+mn-cs"/>
              </a:rPr>
              <a:t>assumptions</a:t>
            </a:r>
          </a:p>
          <a:p>
            <a:pPr marL="274320" indent="-192024">
              <a:buFont typeface="Wingdings 3"/>
              <a:buChar char=""/>
              <a:defRPr/>
            </a:pPr>
            <a:r>
              <a:rPr lang="en-US" dirty="0">
                <a:ea typeface="+mn-ea"/>
                <a:cs typeface="+mn-cs"/>
              </a:rPr>
              <a:t>Captures the most important features</a:t>
            </a:r>
          </a:p>
          <a:p>
            <a:pPr marL="274320" indent="-192024">
              <a:buFont typeface="Wingdings 3"/>
              <a:buChar char=""/>
              <a:defRPr/>
            </a:pPr>
            <a:r>
              <a:rPr lang="en-US" dirty="0">
                <a:ea typeface="+mn-ea"/>
                <a:cs typeface="+mn-cs"/>
              </a:rPr>
              <a:t>Can be a written or verbal description, a visual display, a mathematical formula, or a spreadsheet representation </a:t>
            </a:r>
          </a:p>
        </p:txBody>
      </p:sp>
      <p:sp>
        <p:nvSpPr>
          <p:cNvPr id="5" name="Title 4"/>
          <p:cNvSpPr>
            <a:spLocks noGrp="1"/>
          </p:cNvSpPr>
          <p:nvPr>
            <p:ph type="title"/>
          </p:nvPr>
        </p:nvSpPr>
        <p:spPr/>
        <p:txBody>
          <a:bodyPr/>
          <a:lstStyle/>
          <a:p>
            <a:pPr>
              <a:defRPr/>
            </a:pPr>
            <a:r>
              <a:rPr lang="en-US" sz="2400" dirty="0"/>
              <a:t>Decision Models</a:t>
            </a:r>
          </a:p>
        </p:txBody>
      </p:sp>
      <p:sp>
        <p:nvSpPr>
          <p:cNvPr id="49155" name="Footer Placeholder 7"/>
          <p:cNvSpPr>
            <a:spLocks noGrp="1"/>
          </p:cNvSpPr>
          <p:nvPr>
            <p:ph type="ftr" sz="quarter" idx="10"/>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9156" name="Slide Number Placeholder 8"/>
          <p:cNvSpPr>
            <a:spLocks noGrp="1"/>
          </p:cNvSpPr>
          <p:nvPr>
            <p:ph type="sldNum" sz="quarter" idx="11"/>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E7B2E48C-2B81-4658-97EC-959A74A2B71C}" type="slidenum">
              <a:rPr lang="en-US">
                <a:ea typeface="ＭＳ Ｐゴシック" pitchFamily="-72" charset="-128"/>
                <a:cs typeface="ＭＳ Ｐゴシック" pitchFamily="-72" charset="-128"/>
              </a:rPr>
              <a:pPr fontAlgn="base">
                <a:spcBef>
                  <a:spcPct val="0"/>
                </a:spcBef>
                <a:spcAft>
                  <a:spcPct val="0"/>
                </a:spcAft>
                <a:defRPr/>
              </a:pPr>
              <a:t>29</a:t>
            </a:fld>
            <a:endParaRPr lang="en-US">
              <a:ea typeface="ＭＳ Ｐゴシック" pitchFamily="-72" charset="-128"/>
              <a:cs typeface="ＭＳ Ｐゴシック" pitchFamily="-72" charset="-128"/>
            </a:endParaRPr>
          </a:p>
        </p:txBody>
      </p:sp>
      <p:sp>
        <p:nvSpPr>
          <p:cNvPr id="6" name="Rectangle 5">
            <a:extLst>
              <a:ext uri="{FF2B5EF4-FFF2-40B4-BE49-F238E27FC236}">
                <a16:creationId xmlns:a16="http://schemas.microsoft.com/office/drawing/2014/main" id="{3ADC70E4-928F-464B-9673-AC83F3739F06}"/>
              </a:ext>
            </a:extLst>
          </p:cNvPr>
          <p:cNvSpPr/>
          <p:nvPr/>
        </p:nvSpPr>
        <p:spPr>
          <a:xfrm>
            <a:off x="2117558" y="4657487"/>
            <a:ext cx="4572000" cy="923330"/>
          </a:xfrm>
          <a:prstGeom prst="rect">
            <a:avLst/>
          </a:prstGeom>
        </p:spPr>
        <p:txBody>
          <a:bodyPr>
            <a:spAutoFit/>
          </a:bodyPr>
          <a:lstStyle/>
          <a:p>
            <a:pPr>
              <a:spcBef>
                <a:spcPct val="0"/>
              </a:spcBef>
              <a:buClrTx/>
              <a:buSzTx/>
              <a:buFontTx/>
              <a:buNone/>
            </a:pPr>
            <a:r>
              <a:rPr lang="en-US" altLang="en-US" sz="1800" dirty="0"/>
              <a:t>"Essentially, all models are wrong, but some are useful."</a:t>
            </a:r>
          </a:p>
          <a:p>
            <a:pPr>
              <a:spcBef>
                <a:spcPct val="0"/>
              </a:spcBef>
              <a:buClrTx/>
              <a:buSzTx/>
              <a:buFontTx/>
              <a:buNone/>
            </a:pPr>
            <a:r>
              <a:rPr lang="en-US" altLang="en-US" sz="1800" dirty="0"/>
              <a:t>--- Box, George E. P.</a:t>
            </a:r>
          </a:p>
        </p:txBody>
      </p:sp>
    </p:spTree>
    <p:extLst>
      <p:ext uri="{BB962C8B-B14F-4D97-AF65-F5344CB8AC3E}">
        <p14:creationId xmlns:p14="http://schemas.microsoft.com/office/powerpoint/2010/main" val="3416331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Logistics</a:t>
            </a:r>
          </a:p>
        </p:txBody>
      </p:sp>
      <p:sp>
        <p:nvSpPr>
          <p:cNvPr id="3" name="Content Placeholder 2"/>
          <p:cNvSpPr>
            <a:spLocks noGrp="1"/>
          </p:cNvSpPr>
          <p:nvPr>
            <p:ph idx="1"/>
          </p:nvPr>
        </p:nvSpPr>
        <p:spPr>
          <a:xfrm>
            <a:off x="468635" y="1227139"/>
            <a:ext cx="8229600" cy="5292725"/>
          </a:xfrm>
        </p:spPr>
        <p:txBody>
          <a:bodyPr>
            <a:normAutofit fontScale="55000" lnSpcReduction="20000"/>
          </a:bodyPr>
          <a:lstStyle/>
          <a:p>
            <a:pPr marL="109537" indent="0">
              <a:lnSpc>
                <a:spcPct val="120000"/>
              </a:lnSpc>
              <a:buNone/>
            </a:pPr>
            <a:r>
              <a:rPr lang="en-US" dirty="0"/>
              <a:t>Exercises: 20% </a:t>
            </a:r>
          </a:p>
          <a:p>
            <a:pPr marL="109537" indent="0">
              <a:lnSpc>
                <a:spcPct val="120000"/>
              </a:lnSpc>
              <a:buNone/>
            </a:pPr>
            <a:r>
              <a:rPr lang="en-US" dirty="0"/>
              <a:t>Case Study Reports: 30%</a:t>
            </a:r>
          </a:p>
          <a:p>
            <a:pPr marL="109537" indent="0">
              <a:lnSpc>
                <a:spcPct val="120000"/>
              </a:lnSpc>
              <a:buNone/>
            </a:pPr>
            <a:r>
              <a:rPr lang="en-US" dirty="0"/>
              <a:t>Final Project: 30%</a:t>
            </a:r>
          </a:p>
          <a:p>
            <a:pPr marL="109537" indent="0">
              <a:lnSpc>
                <a:spcPct val="120000"/>
              </a:lnSpc>
              <a:buNone/>
            </a:pPr>
            <a:r>
              <a:rPr lang="en-US" dirty="0"/>
              <a:t>Class participation: 15%</a:t>
            </a:r>
          </a:p>
          <a:p>
            <a:pPr marL="109537" indent="0">
              <a:lnSpc>
                <a:spcPct val="120000"/>
              </a:lnSpc>
              <a:buNone/>
            </a:pPr>
            <a:r>
              <a:rPr lang="en-US" dirty="0"/>
              <a:t>Contemporary business analytics report: 5%</a:t>
            </a:r>
          </a:p>
          <a:p>
            <a:pPr>
              <a:lnSpc>
                <a:spcPct val="120000"/>
              </a:lnSpc>
            </a:pPr>
            <a:endParaRPr lang="en-US" dirty="0"/>
          </a:p>
          <a:p>
            <a:pPr>
              <a:lnSpc>
                <a:spcPct val="120000"/>
              </a:lnSpc>
            </a:pPr>
            <a:r>
              <a:rPr lang="en-US" dirty="0"/>
              <a:t>This is not a data science or engineering course. It is hands-on, applied business data analytics. </a:t>
            </a:r>
          </a:p>
          <a:p>
            <a:pPr>
              <a:lnSpc>
                <a:spcPct val="120000"/>
              </a:lnSpc>
            </a:pPr>
            <a:r>
              <a:rPr lang="en-US" dirty="0"/>
              <a:t>Very little </a:t>
            </a:r>
            <a:r>
              <a:rPr lang="en-US" u="sng" dirty="0"/>
              <a:t>theory</a:t>
            </a:r>
            <a:r>
              <a:rPr lang="en-US" dirty="0"/>
              <a:t> or development will be presented. We will make heavy use of tools to perform our analytics. </a:t>
            </a:r>
          </a:p>
          <a:p>
            <a:pPr>
              <a:lnSpc>
                <a:spcPct val="120000"/>
              </a:lnSpc>
            </a:pPr>
            <a:r>
              <a:rPr lang="en-US" dirty="0"/>
              <a:t>It is not a </a:t>
            </a:r>
            <a:r>
              <a:rPr lang="en-US" u="sng" dirty="0"/>
              <a:t>training course </a:t>
            </a:r>
            <a:r>
              <a:rPr lang="en-US" dirty="0"/>
              <a:t>for the latest and greatest tools (e.g. Hadoop, Microsoft BI, SAS, </a:t>
            </a:r>
            <a:r>
              <a:rPr lang="en-US" dirty="0" err="1"/>
              <a:t>Tabalu</a:t>
            </a:r>
            <a:r>
              <a:rPr lang="en-US" dirty="0"/>
              <a:t>, etc.). </a:t>
            </a:r>
          </a:p>
          <a:p>
            <a:pPr lvl="1">
              <a:lnSpc>
                <a:spcPct val="120000"/>
              </a:lnSpc>
            </a:pPr>
            <a:r>
              <a:rPr lang="en-US" dirty="0"/>
              <a:t>With the fundamentals from this course you should be able to make quick use of these tools</a:t>
            </a:r>
          </a:p>
          <a:p>
            <a:r>
              <a:rPr lang="en-US" dirty="0"/>
              <a:t>The main thing is to build confidence in your analytical skill and be able to self-learn as needed</a:t>
            </a:r>
          </a:p>
          <a:p>
            <a:r>
              <a:rPr lang="en-US" b="1" dirty="0"/>
              <a:t>Active participation is an essential component of this class. </a:t>
            </a:r>
            <a:r>
              <a:rPr lang="en-US" dirty="0"/>
              <a:t>This will be assessed by</a:t>
            </a:r>
          </a:p>
          <a:p>
            <a:pPr lvl="1"/>
            <a:r>
              <a:rPr lang="en-US" dirty="0"/>
              <a:t>Contributing to case study exercises</a:t>
            </a:r>
          </a:p>
          <a:p>
            <a:pPr lvl="1"/>
            <a:r>
              <a:rPr lang="en-US" dirty="0"/>
              <a:t>Leading case study discussions</a:t>
            </a:r>
          </a:p>
          <a:p>
            <a:pPr lvl="1"/>
            <a:r>
              <a:rPr lang="en-US" dirty="0"/>
              <a:t>Asking/answering questions</a:t>
            </a:r>
          </a:p>
          <a:p>
            <a:pPr lvl="1"/>
            <a:r>
              <a:rPr lang="en-US" dirty="0"/>
              <a:t>Working on team reports</a:t>
            </a:r>
          </a:p>
          <a:p>
            <a:pPr lvl="1"/>
            <a:r>
              <a:rPr lang="en-US" dirty="0"/>
              <a:t>Instructors perception of your participation (and class attendance)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687817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7502617-D1FA-46A9-808A-F1B3AA3E8198}"/>
              </a:ext>
            </a:extLst>
          </p:cNvPr>
          <p:cNvSpPr>
            <a:spLocks noGrp="1" noChangeArrowheads="1"/>
          </p:cNvSpPr>
          <p:nvPr>
            <p:ph type="title"/>
          </p:nvPr>
        </p:nvSpPr>
        <p:spPr>
          <a:xfrm>
            <a:off x="1223835" y="618908"/>
            <a:ext cx="6997005" cy="519113"/>
          </a:xfrm>
        </p:spPr>
        <p:txBody>
          <a:bodyPr>
            <a:normAutofit fontScale="90000"/>
          </a:bodyPr>
          <a:lstStyle/>
          <a:p>
            <a:pPr eaLnBrk="1" hangingPunct="1"/>
            <a:r>
              <a:rPr lang="en-US" altLang="en-US" dirty="0"/>
              <a:t>Hierarchy of Modeling Skills</a:t>
            </a:r>
          </a:p>
        </p:txBody>
      </p:sp>
      <p:sp>
        <p:nvSpPr>
          <p:cNvPr id="10243" name="AutoShape 3">
            <a:extLst>
              <a:ext uri="{FF2B5EF4-FFF2-40B4-BE49-F238E27FC236}">
                <a16:creationId xmlns:a16="http://schemas.microsoft.com/office/drawing/2014/main" id="{A8967B4E-F11C-4039-80EA-19D7F9191741}"/>
              </a:ext>
            </a:extLst>
          </p:cNvPr>
          <p:cNvSpPr>
            <a:spLocks noChangeArrowheads="1"/>
          </p:cNvSpPr>
          <p:nvPr/>
        </p:nvSpPr>
        <p:spPr bwMode="auto">
          <a:xfrm>
            <a:off x="2514600" y="2514600"/>
            <a:ext cx="3829050" cy="3028950"/>
          </a:xfrm>
          <a:prstGeom prst="triangle">
            <a:avLst>
              <a:gd name="adj" fmla="val 50000"/>
            </a:avLst>
          </a:prstGeom>
          <a:solidFill>
            <a:schemeClr val="accent1"/>
          </a:solidFill>
          <a:ln w="317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en-US" altLang="en-US" sz="1800"/>
          </a:p>
        </p:txBody>
      </p:sp>
      <p:sp>
        <p:nvSpPr>
          <p:cNvPr id="10244" name="Line 4">
            <a:extLst>
              <a:ext uri="{FF2B5EF4-FFF2-40B4-BE49-F238E27FC236}">
                <a16:creationId xmlns:a16="http://schemas.microsoft.com/office/drawing/2014/main" id="{2DD1F2E9-3ABD-4ED5-BE6A-AF5853B1553C}"/>
              </a:ext>
            </a:extLst>
          </p:cNvPr>
          <p:cNvSpPr>
            <a:spLocks noChangeShapeType="1"/>
          </p:cNvSpPr>
          <p:nvPr/>
        </p:nvSpPr>
        <p:spPr bwMode="auto">
          <a:xfrm>
            <a:off x="2971800" y="4857750"/>
            <a:ext cx="2914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p>
        </p:txBody>
      </p:sp>
      <p:sp>
        <p:nvSpPr>
          <p:cNvPr id="10245" name="Text Box 5">
            <a:extLst>
              <a:ext uri="{FF2B5EF4-FFF2-40B4-BE49-F238E27FC236}">
                <a16:creationId xmlns:a16="http://schemas.microsoft.com/office/drawing/2014/main" id="{F82DE299-39B1-4B4E-A400-30461ADEAF4B}"/>
              </a:ext>
            </a:extLst>
          </p:cNvPr>
          <p:cNvSpPr txBox="1">
            <a:spLocks noChangeArrowheads="1"/>
          </p:cNvSpPr>
          <p:nvPr/>
        </p:nvSpPr>
        <p:spPr bwMode="auto">
          <a:xfrm>
            <a:off x="3257551" y="5029200"/>
            <a:ext cx="2271776"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a:t>Numeracy and logical skills</a:t>
            </a:r>
          </a:p>
        </p:txBody>
      </p:sp>
      <p:sp>
        <p:nvSpPr>
          <p:cNvPr id="10246" name="Line 6">
            <a:extLst>
              <a:ext uri="{FF2B5EF4-FFF2-40B4-BE49-F238E27FC236}">
                <a16:creationId xmlns:a16="http://schemas.microsoft.com/office/drawing/2014/main" id="{D4D27AE4-E8C4-4DC2-B302-FC5165134CA0}"/>
              </a:ext>
            </a:extLst>
          </p:cNvPr>
          <p:cNvSpPr>
            <a:spLocks noChangeShapeType="1"/>
          </p:cNvSpPr>
          <p:nvPr/>
        </p:nvSpPr>
        <p:spPr bwMode="auto">
          <a:xfrm>
            <a:off x="3314700" y="4286250"/>
            <a:ext cx="2228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p>
        </p:txBody>
      </p:sp>
      <p:sp>
        <p:nvSpPr>
          <p:cNvPr id="10247" name="Text Box 7">
            <a:extLst>
              <a:ext uri="{FF2B5EF4-FFF2-40B4-BE49-F238E27FC236}">
                <a16:creationId xmlns:a16="http://schemas.microsoft.com/office/drawing/2014/main" id="{41AD1BDE-6393-419E-8A29-64CBC061ACA6}"/>
              </a:ext>
            </a:extLst>
          </p:cNvPr>
          <p:cNvSpPr txBox="1">
            <a:spLocks noChangeArrowheads="1"/>
          </p:cNvSpPr>
          <p:nvPr/>
        </p:nvSpPr>
        <p:spPr bwMode="auto">
          <a:xfrm>
            <a:off x="3502819" y="4400550"/>
            <a:ext cx="1781257" cy="30008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a:t>Basic modeling skills</a:t>
            </a:r>
          </a:p>
        </p:txBody>
      </p:sp>
      <p:sp>
        <p:nvSpPr>
          <p:cNvPr id="10248" name="Line 8">
            <a:extLst>
              <a:ext uri="{FF2B5EF4-FFF2-40B4-BE49-F238E27FC236}">
                <a16:creationId xmlns:a16="http://schemas.microsoft.com/office/drawing/2014/main" id="{16ECFCD8-000B-437B-AF90-AD0979CF190A}"/>
              </a:ext>
            </a:extLst>
          </p:cNvPr>
          <p:cNvSpPr>
            <a:spLocks noChangeShapeType="1"/>
          </p:cNvSpPr>
          <p:nvPr/>
        </p:nvSpPr>
        <p:spPr bwMode="auto">
          <a:xfrm>
            <a:off x="3657600" y="3714750"/>
            <a:ext cx="1543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p>
        </p:txBody>
      </p:sp>
      <p:sp>
        <p:nvSpPr>
          <p:cNvPr id="10249" name="Text Box 9">
            <a:extLst>
              <a:ext uri="{FF2B5EF4-FFF2-40B4-BE49-F238E27FC236}">
                <a16:creationId xmlns:a16="http://schemas.microsoft.com/office/drawing/2014/main" id="{A3AB8072-311F-407E-AFDF-1E850FEE66BA}"/>
              </a:ext>
            </a:extLst>
          </p:cNvPr>
          <p:cNvSpPr txBox="1">
            <a:spLocks noChangeArrowheads="1"/>
          </p:cNvSpPr>
          <p:nvPr/>
        </p:nvSpPr>
        <p:spPr bwMode="auto">
          <a:xfrm>
            <a:off x="3389711" y="3886200"/>
            <a:ext cx="2096690" cy="50783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a:t>Advanced modeling skills</a:t>
            </a:r>
          </a:p>
        </p:txBody>
      </p:sp>
      <p:sp>
        <p:nvSpPr>
          <p:cNvPr id="10250" name="Text Box 10">
            <a:extLst>
              <a:ext uri="{FF2B5EF4-FFF2-40B4-BE49-F238E27FC236}">
                <a16:creationId xmlns:a16="http://schemas.microsoft.com/office/drawing/2014/main" id="{9FF6581D-1E4E-400A-ABA9-C929BFC65496}"/>
              </a:ext>
            </a:extLst>
          </p:cNvPr>
          <p:cNvSpPr txBox="1">
            <a:spLocks noChangeArrowheads="1"/>
          </p:cNvSpPr>
          <p:nvPr/>
        </p:nvSpPr>
        <p:spPr bwMode="auto">
          <a:xfrm>
            <a:off x="3362325" y="2971800"/>
            <a:ext cx="2181225" cy="7429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350"/>
              <a:t>Business analytics (mgt science) tools and applications</a:t>
            </a:r>
          </a:p>
        </p:txBody>
      </p:sp>
      <p:sp>
        <p:nvSpPr>
          <p:cNvPr id="10251" name="TextBox 12">
            <a:extLst>
              <a:ext uri="{FF2B5EF4-FFF2-40B4-BE49-F238E27FC236}">
                <a16:creationId xmlns:a16="http://schemas.microsoft.com/office/drawing/2014/main" id="{6A9B3FC8-4FB5-492F-A221-0D45E20E3403}"/>
              </a:ext>
            </a:extLst>
          </p:cNvPr>
          <p:cNvSpPr txBox="1">
            <a:spLocks noChangeArrowheads="1"/>
          </p:cNvSpPr>
          <p:nvPr/>
        </p:nvSpPr>
        <p:spPr bwMode="auto">
          <a:xfrm>
            <a:off x="2571750" y="1656160"/>
            <a:ext cx="430117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dirty="0"/>
              <a:t>Learning “</a:t>
            </a:r>
            <a:r>
              <a:rPr lang="en-US" altLang="en-US" sz="1350" b="1" dirty="0"/>
              <a:t>modeling</a:t>
            </a:r>
            <a:r>
              <a:rPr lang="en-US" altLang="en-US" sz="1350" dirty="0"/>
              <a:t>” versus learning “</a:t>
            </a:r>
            <a:r>
              <a:rPr lang="en-US" altLang="en-US" sz="1350" b="1" dirty="0"/>
              <a:t>about models</a:t>
            </a:r>
            <a:r>
              <a:rPr lang="en-US" altLang="en-US" sz="1350" dirty="0"/>
              <a:t>”</a:t>
            </a:r>
          </a:p>
        </p:txBody>
      </p:sp>
      <p:sp>
        <p:nvSpPr>
          <p:cNvPr id="10252" name="Smiley Face 1">
            <a:extLst>
              <a:ext uri="{FF2B5EF4-FFF2-40B4-BE49-F238E27FC236}">
                <a16:creationId xmlns:a16="http://schemas.microsoft.com/office/drawing/2014/main" id="{2561AD4B-0516-4F2E-8C64-C602F440A6CF}"/>
              </a:ext>
            </a:extLst>
          </p:cNvPr>
          <p:cNvSpPr>
            <a:spLocks noChangeArrowheads="1"/>
          </p:cNvSpPr>
          <p:nvPr/>
        </p:nvSpPr>
        <p:spPr bwMode="auto">
          <a:xfrm rot="-900000">
            <a:off x="4248150" y="2190750"/>
            <a:ext cx="342900" cy="342900"/>
          </a:xfrm>
          <a:prstGeom prst="smileyFace">
            <a:avLst>
              <a:gd name="adj" fmla="val 4653"/>
            </a:avLst>
          </a:prstGeom>
          <a:solidFill>
            <a:srgbClr val="FFC000"/>
          </a:solidFill>
          <a:ln w="12700">
            <a:solidFill>
              <a:schemeClr val="tx1"/>
            </a:solidFill>
            <a:round/>
            <a:headEnd/>
            <a:tailEnd/>
          </a:ln>
        </p:spPr>
        <p:txBody>
          <a:bodyPr wrap="none"/>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350"/>
          </a:p>
        </p:txBody>
      </p:sp>
      <p:sp>
        <p:nvSpPr>
          <p:cNvPr id="10253" name="TextBox 2">
            <a:extLst>
              <a:ext uri="{FF2B5EF4-FFF2-40B4-BE49-F238E27FC236}">
                <a16:creationId xmlns:a16="http://schemas.microsoft.com/office/drawing/2014/main" id="{FC0959DB-B5A8-49B6-8DAC-CC5E431F48E8}"/>
              </a:ext>
            </a:extLst>
          </p:cNvPr>
          <p:cNvSpPr txBox="1">
            <a:spLocks noChangeArrowheads="1"/>
          </p:cNvSpPr>
          <p:nvPr/>
        </p:nvSpPr>
        <p:spPr bwMode="auto">
          <a:xfrm>
            <a:off x="4800600" y="2000250"/>
            <a:ext cx="9144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a:t>You</a:t>
            </a:r>
          </a:p>
        </p:txBody>
      </p:sp>
      <p:cxnSp>
        <p:nvCxnSpPr>
          <p:cNvPr id="10254" name="Straight Arrow Connector 4">
            <a:extLst>
              <a:ext uri="{FF2B5EF4-FFF2-40B4-BE49-F238E27FC236}">
                <a16:creationId xmlns:a16="http://schemas.microsoft.com/office/drawing/2014/main" id="{A6884D09-5B71-4784-B3FC-DC8FDBF88299}"/>
              </a:ext>
            </a:extLst>
          </p:cNvPr>
          <p:cNvCxnSpPr>
            <a:cxnSpLocks noChangeShapeType="1"/>
            <a:stCxn id="10253" idx="1"/>
          </p:cNvCxnSpPr>
          <p:nvPr/>
        </p:nvCxnSpPr>
        <p:spPr bwMode="auto">
          <a:xfrm flipH="1">
            <a:off x="4629150" y="2150291"/>
            <a:ext cx="171450" cy="4403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88863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0B9D18B-0F5E-4B11-8A88-65FB4B37949E}"/>
              </a:ext>
            </a:extLst>
          </p:cNvPr>
          <p:cNvSpPr>
            <a:spLocks noChangeArrowheads="1"/>
          </p:cNvSpPr>
          <p:nvPr/>
        </p:nvSpPr>
        <p:spPr bwMode="auto">
          <a:xfrm>
            <a:off x="5372100" y="2057400"/>
            <a:ext cx="304800" cy="4191000"/>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800"/>
          </a:p>
        </p:txBody>
      </p:sp>
      <p:sp>
        <p:nvSpPr>
          <p:cNvPr id="32771" name="Rectangle 3">
            <a:extLst>
              <a:ext uri="{FF2B5EF4-FFF2-40B4-BE49-F238E27FC236}">
                <a16:creationId xmlns:a16="http://schemas.microsoft.com/office/drawing/2014/main" id="{EF5682B0-3F00-4DF0-AC84-641437E1C498}"/>
              </a:ext>
            </a:extLst>
          </p:cNvPr>
          <p:cNvSpPr>
            <a:spLocks noGrp="1" noChangeArrowheads="1"/>
          </p:cNvSpPr>
          <p:nvPr>
            <p:ph type="title"/>
          </p:nvPr>
        </p:nvSpPr>
        <p:spPr>
          <a:xfrm>
            <a:off x="990600" y="304800"/>
            <a:ext cx="7378700" cy="1143000"/>
          </a:xfrm>
        </p:spPr>
        <p:txBody>
          <a:bodyPr/>
          <a:lstStyle/>
          <a:p>
            <a:pPr eaLnBrk="1" hangingPunct="1"/>
            <a:r>
              <a:rPr lang="en-US" altLang="en-US"/>
              <a:t>Models provide a bridge</a:t>
            </a:r>
          </a:p>
        </p:txBody>
      </p:sp>
      <p:sp>
        <p:nvSpPr>
          <p:cNvPr id="32772" name="AutoShape 4">
            <a:extLst>
              <a:ext uri="{FF2B5EF4-FFF2-40B4-BE49-F238E27FC236}">
                <a16:creationId xmlns:a16="http://schemas.microsoft.com/office/drawing/2014/main" id="{71D2A665-57AF-468C-847D-D5CD0C38BA61}"/>
              </a:ext>
            </a:extLst>
          </p:cNvPr>
          <p:cNvSpPr>
            <a:spLocks noChangeArrowheads="1"/>
          </p:cNvSpPr>
          <p:nvPr/>
        </p:nvSpPr>
        <p:spPr bwMode="auto">
          <a:xfrm>
            <a:off x="1219200" y="2514600"/>
            <a:ext cx="2057400" cy="609600"/>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Problem</a:t>
            </a:r>
          </a:p>
        </p:txBody>
      </p:sp>
      <p:sp>
        <p:nvSpPr>
          <p:cNvPr id="32773" name="Rectangle 5">
            <a:extLst>
              <a:ext uri="{FF2B5EF4-FFF2-40B4-BE49-F238E27FC236}">
                <a16:creationId xmlns:a16="http://schemas.microsoft.com/office/drawing/2014/main" id="{FD6FDB15-CDE4-4075-B364-3FFDDBB2D134}"/>
              </a:ext>
            </a:extLst>
          </p:cNvPr>
          <p:cNvSpPr>
            <a:spLocks noChangeArrowheads="1"/>
          </p:cNvSpPr>
          <p:nvPr/>
        </p:nvSpPr>
        <p:spPr bwMode="auto">
          <a:xfrm>
            <a:off x="1219200" y="4191000"/>
            <a:ext cx="2057400" cy="1143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Decisions</a:t>
            </a:r>
          </a:p>
        </p:txBody>
      </p:sp>
      <p:sp>
        <p:nvSpPr>
          <p:cNvPr id="32774" name="Oval 6">
            <a:extLst>
              <a:ext uri="{FF2B5EF4-FFF2-40B4-BE49-F238E27FC236}">
                <a16:creationId xmlns:a16="http://schemas.microsoft.com/office/drawing/2014/main" id="{1C79212B-244F-491E-B6D7-9657A7C3B40C}"/>
              </a:ext>
            </a:extLst>
          </p:cNvPr>
          <p:cNvSpPr>
            <a:spLocks noChangeArrowheads="1"/>
          </p:cNvSpPr>
          <p:nvPr/>
        </p:nvSpPr>
        <p:spPr bwMode="auto">
          <a:xfrm>
            <a:off x="4686300" y="2133600"/>
            <a:ext cx="1676400" cy="13716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Model</a:t>
            </a:r>
          </a:p>
        </p:txBody>
      </p:sp>
      <p:sp>
        <p:nvSpPr>
          <p:cNvPr id="32775" name="Oval 7">
            <a:extLst>
              <a:ext uri="{FF2B5EF4-FFF2-40B4-BE49-F238E27FC236}">
                <a16:creationId xmlns:a16="http://schemas.microsoft.com/office/drawing/2014/main" id="{0A11D409-A9D4-472E-8743-9DFD8EAEB835}"/>
              </a:ext>
            </a:extLst>
          </p:cNvPr>
          <p:cNvSpPr>
            <a:spLocks noChangeArrowheads="1"/>
          </p:cNvSpPr>
          <p:nvPr/>
        </p:nvSpPr>
        <p:spPr bwMode="auto">
          <a:xfrm>
            <a:off x="4572000" y="4038600"/>
            <a:ext cx="1905000" cy="14478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Interpretation</a:t>
            </a:r>
          </a:p>
        </p:txBody>
      </p:sp>
      <p:sp>
        <p:nvSpPr>
          <p:cNvPr id="32776" name="Oval 8">
            <a:extLst>
              <a:ext uri="{FF2B5EF4-FFF2-40B4-BE49-F238E27FC236}">
                <a16:creationId xmlns:a16="http://schemas.microsoft.com/office/drawing/2014/main" id="{4A1E7312-E8D4-44C8-9BBE-CA7A6DF22973}"/>
              </a:ext>
            </a:extLst>
          </p:cNvPr>
          <p:cNvSpPr>
            <a:spLocks noChangeArrowheads="1"/>
          </p:cNvSpPr>
          <p:nvPr/>
        </p:nvSpPr>
        <p:spPr bwMode="auto">
          <a:xfrm>
            <a:off x="7010400" y="3048000"/>
            <a:ext cx="1600200" cy="15240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t>Excel Workbook</a:t>
            </a:r>
          </a:p>
          <a:p>
            <a:pPr algn="ctr">
              <a:spcBef>
                <a:spcPct val="0"/>
              </a:spcBef>
              <a:buClrTx/>
              <a:buSzTx/>
              <a:buFontTx/>
              <a:buNone/>
            </a:pPr>
            <a:r>
              <a:rPr lang="en-US" altLang="en-US" sz="1600"/>
              <a:t>(calculations)</a:t>
            </a:r>
          </a:p>
        </p:txBody>
      </p:sp>
      <p:sp>
        <p:nvSpPr>
          <p:cNvPr id="32777" name="Text Box 9">
            <a:extLst>
              <a:ext uri="{FF2B5EF4-FFF2-40B4-BE49-F238E27FC236}">
                <a16:creationId xmlns:a16="http://schemas.microsoft.com/office/drawing/2014/main" id="{4CAEE80A-CAA6-49E5-A2B0-5260F19A46EF}"/>
              </a:ext>
            </a:extLst>
          </p:cNvPr>
          <p:cNvSpPr txBox="1">
            <a:spLocks noChangeArrowheads="1"/>
          </p:cNvSpPr>
          <p:nvPr/>
        </p:nvSpPr>
        <p:spPr bwMode="auto">
          <a:xfrm>
            <a:off x="609600" y="6376988"/>
            <a:ext cx="5635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t>From Monahan, G., “Management Decision Making”, Cambridge University Press, 2000</a:t>
            </a:r>
          </a:p>
        </p:txBody>
      </p:sp>
      <p:cxnSp>
        <p:nvCxnSpPr>
          <p:cNvPr id="32778" name="AutoShape 10">
            <a:extLst>
              <a:ext uri="{FF2B5EF4-FFF2-40B4-BE49-F238E27FC236}">
                <a16:creationId xmlns:a16="http://schemas.microsoft.com/office/drawing/2014/main" id="{39231782-062B-4A02-A1A0-47181FE7BE0C}"/>
              </a:ext>
            </a:extLst>
          </p:cNvPr>
          <p:cNvCxnSpPr>
            <a:cxnSpLocks noChangeShapeType="1"/>
            <a:stCxn id="32772" idx="3"/>
            <a:endCxn id="32774" idx="2"/>
          </p:cNvCxnSpPr>
          <p:nvPr/>
        </p:nvCxnSpPr>
        <p:spPr bwMode="auto">
          <a:xfrm>
            <a:off x="3276600" y="2819400"/>
            <a:ext cx="1409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79" name="AutoShape 11">
            <a:extLst>
              <a:ext uri="{FF2B5EF4-FFF2-40B4-BE49-F238E27FC236}">
                <a16:creationId xmlns:a16="http://schemas.microsoft.com/office/drawing/2014/main" id="{440C7B5D-1EF8-4BE3-917B-A3E18F92FA7C}"/>
              </a:ext>
            </a:extLst>
          </p:cNvPr>
          <p:cNvCxnSpPr>
            <a:cxnSpLocks noChangeShapeType="1"/>
            <a:stCxn id="32775" idx="2"/>
            <a:endCxn id="32773" idx="3"/>
          </p:cNvCxnSpPr>
          <p:nvPr/>
        </p:nvCxnSpPr>
        <p:spPr bwMode="auto">
          <a:xfrm flipH="1">
            <a:off x="3276600" y="4762500"/>
            <a:ext cx="1295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0" name="AutoShape 12">
            <a:extLst>
              <a:ext uri="{FF2B5EF4-FFF2-40B4-BE49-F238E27FC236}">
                <a16:creationId xmlns:a16="http://schemas.microsoft.com/office/drawing/2014/main" id="{5C761651-4B86-4ADE-95A1-4A51B98EC442}"/>
              </a:ext>
            </a:extLst>
          </p:cNvPr>
          <p:cNvCxnSpPr>
            <a:cxnSpLocks noChangeShapeType="1"/>
            <a:stCxn id="32774" idx="4"/>
            <a:endCxn id="32775" idx="0"/>
          </p:cNvCxnSpPr>
          <p:nvPr/>
        </p:nvCxnSpPr>
        <p:spPr bwMode="auto">
          <a:xfrm>
            <a:off x="5524500" y="3505200"/>
            <a:ext cx="0" cy="5334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781" name="AutoShape 13">
            <a:extLst>
              <a:ext uri="{FF2B5EF4-FFF2-40B4-BE49-F238E27FC236}">
                <a16:creationId xmlns:a16="http://schemas.microsoft.com/office/drawing/2014/main" id="{4DEB155D-56D2-4C48-A778-ECA2452B4077}"/>
              </a:ext>
            </a:extLst>
          </p:cNvPr>
          <p:cNvCxnSpPr>
            <a:cxnSpLocks noChangeShapeType="1"/>
            <a:stCxn id="32774" idx="6"/>
            <a:endCxn id="32776" idx="0"/>
          </p:cNvCxnSpPr>
          <p:nvPr/>
        </p:nvCxnSpPr>
        <p:spPr bwMode="auto">
          <a:xfrm>
            <a:off x="6362700" y="2819400"/>
            <a:ext cx="1447800" cy="2286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782" name="AutoShape 14">
            <a:extLst>
              <a:ext uri="{FF2B5EF4-FFF2-40B4-BE49-F238E27FC236}">
                <a16:creationId xmlns:a16="http://schemas.microsoft.com/office/drawing/2014/main" id="{226E4822-2EEA-423C-BE8E-5CB480C947AF}"/>
              </a:ext>
            </a:extLst>
          </p:cNvPr>
          <p:cNvCxnSpPr>
            <a:cxnSpLocks noChangeShapeType="1"/>
            <a:stCxn id="32775" idx="6"/>
            <a:endCxn id="32776" idx="4"/>
          </p:cNvCxnSpPr>
          <p:nvPr/>
        </p:nvCxnSpPr>
        <p:spPr bwMode="auto">
          <a:xfrm flipV="1">
            <a:off x="6477000" y="4572000"/>
            <a:ext cx="1333500" cy="1905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2783" name="Text Box 15">
            <a:extLst>
              <a:ext uri="{FF2B5EF4-FFF2-40B4-BE49-F238E27FC236}">
                <a16:creationId xmlns:a16="http://schemas.microsoft.com/office/drawing/2014/main" id="{237E1A1F-E3EE-40DA-83BB-57057948E690}"/>
              </a:ext>
            </a:extLst>
          </p:cNvPr>
          <p:cNvSpPr txBox="1">
            <a:spLocks noChangeArrowheads="1"/>
          </p:cNvSpPr>
          <p:nvPr/>
        </p:nvSpPr>
        <p:spPr bwMode="auto">
          <a:xfrm>
            <a:off x="3184525" y="5451475"/>
            <a:ext cx="10112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“Real”</a:t>
            </a:r>
          </a:p>
          <a:p>
            <a:pPr algn="ctr">
              <a:spcBef>
                <a:spcPct val="0"/>
              </a:spcBef>
              <a:buClrTx/>
              <a:buSzTx/>
              <a:buFontTx/>
              <a:buNone/>
            </a:pPr>
            <a:r>
              <a:rPr lang="en-US" altLang="en-US" sz="2400"/>
              <a:t>World</a:t>
            </a:r>
          </a:p>
        </p:txBody>
      </p:sp>
      <p:sp>
        <p:nvSpPr>
          <p:cNvPr id="32784" name="Text Box 16">
            <a:extLst>
              <a:ext uri="{FF2B5EF4-FFF2-40B4-BE49-F238E27FC236}">
                <a16:creationId xmlns:a16="http://schemas.microsoft.com/office/drawing/2014/main" id="{A5017C2F-D70E-458F-9289-28E0EFA9EECC}"/>
              </a:ext>
            </a:extLst>
          </p:cNvPr>
          <p:cNvSpPr txBox="1">
            <a:spLocks noChangeArrowheads="1"/>
          </p:cNvSpPr>
          <p:nvPr/>
        </p:nvSpPr>
        <p:spPr bwMode="auto">
          <a:xfrm>
            <a:off x="6689725" y="5375275"/>
            <a:ext cx="125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Analysts</a:t>
            </a:r>
          </a:p>
          <a:p>
            <a:pPr algn="ctr">
              <a:spcBef>
                <a:spcPct val="0"/>
              </a:spcBef>
              <a:buClrTx/>
              <a:buSzTx/>
              <a:buFontTx/>
              <a:buNone/>
            </a:pPr>
            <a:r>
              <a:rPr lang="en-US" altLang="en-US" sz="2400"/>
              <a:t>World</a:t>
            </a:r>
          </a:p>
        </p:txBody>
      </p:sp>
      <p:sp>
        <p:nvSpPr>
          <p:cNvPr id="32785" name="Text Box 17">
            <a:extLst>
              <a:ext uri="{FF2B5EF4-FFF2-40B4-BE49-F238E27FC236}">
                <a16:creationId xmlns:a16="http://schemas.microsoft.com/office/drawing/2014/main" id="{22544B8B-AED7-4FB7-8C46-421835828263}"/>
              </a:ext>
            </a:extLst>
          </p:cNvPr>
          <p:cNvSpPr txBox="1">
            <a:spLocks noChangeArrowheads="1"/>
          </p:cNvSpPr>
          <p:nvPr/>
        </p:nvSpPr>
        <p:spPr bwMode="auto">
          <a:xfrm>
            <a:off x="3200400" y="1295400"/>
            <a:ext cx="16922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t>Simplified abstraction of reality</a:t>
            </a:r>
          </a:p>
        </p:txBody>
      </p:sp>
      <p:sp>
        <p:nvSpPr>
          <p:cNvPr id="32786" name="Text Box 18">
            <a:extLst>
              <a:ext uri="{FF2B5EF4-FFF2-40B4-BE49-F238E27FC236}">
                <a16:creationId xmlns:a16="http://schemas.microsoft.com/office/drawing/2014/main" id="{1392B9EC-558D-4397-BF02-762A217130E3}"/>
              </a:ext>
            </a:extLst>
          </p:cNvPr>
          <p:cNvSpPr txBox="1">
            <a:spLocks noChangeArrowheads="1"/>
          </p:cNvSpPr>
          <p:nvPr/>
        </p:nvSpPr>
        <p:spPr bwMode="auto">
          <a:xfrm>
            <a:off x="6248400" y="1371600"/>
            <a:ext cx="16922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t>Capture essence of problem</a:t>
            </a:r>
          </a:p>
        </p:txBody>
      </p:sp>
    </p:spTree>
    <p:extLst>
      <p:ext uri="{BB962C8B-B14F-4D97-AF65-F5344CB8AC3E}">
        <p14:creationId xmlns:p14="http://schemas.microsoft.com/office/powerpoint/2010/main" val="2207620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547BA22-9805-4D6E-841E-6DFA3B656B57}"/>
              </a:ext>
            </a:extLst>
          </p:cNvPr>
          <p:cNvSpPr>
            <a:spLocks noGrp="1" noChangeArrowheads="1"/>
          </p:cNvSpPr>
          <p:nvPr>
            <p:ph type="title"/>
          </p:nvPr>
        </p:nvSpPr>
        <p:spPr/>
        <p:txBody>
          <a:bodyPr lIns="92075" tIns="46038" rIns="92075" bIns="46038"/>
          <a:lstStyle/>
          <a:p>
            <a:pPr eaLnBrk="1" hangingPunct="1"/>
            <a:r>
              <a:rPr lang="en-US" altLang="en-US" sz="3600" i="1">
                <a:solidFill>
                  <a:schemeClr val="hlink"/>
                </a:solidFill>
              </a:rPr>
              <a:t>Characteristics of Models</a:t>
            </a:r>
          </a:p>
        </p:txBody>
      </p:sp>
      <p:sp>
        <p:nvSpPr>
          <p:cNvPr id="15363" name="Rectangle 3">
            <a:extLst>
              <a:ext uri="{FF2B5EF4-FFF2-40B4-BE49-F238E27FC236}">
                <a16:creationId xmlns:a16="http://schemas.microsoft.com/office/drawing/2014/main" id="{A4432226-5CD5-438D-8687-C2DF6BFC2FBD}"/>
              </a:ext>
            </a:extLst>
          </p:cNvPr>
          <p:cNvSpPr>
            <a:spLocks noGrp="1" noChangeArrowheads="1"/>
          </p:cNvSpPr>
          <p:nvPr>
            <p:ph idx="1"/>
          </p:nvPr>
        </p:nvSpPr>
        <p:spPr>
          <a:xfrm>
            <a:off x="457200" y="1717675"/>
            <a:ext cx="8229600" cy="2930525"/>
          </a:xfrm>
        </p:spPr>
        <p:txBody>
          <a:bodyPr lIns="92075" tIns="46038" rIns="92075" bIns="46038"/>
          <a:lstStyle/>
          <a:p>
            <a:pPr marL="466725" indent="-466725" eaLnBrk="1" hangingPunct="1"/>
            <a:r>
              <a:rPr lang="en-US" altLang="en-US"/>
              <a:t>Models are usually </a:t>
            </a:r>
            <a:r>
              <a:rPr lang="en-US" altLang="en-US" u="sng"/>
              <a:t>simplified</a:t>
            </a:r>
            <a:r>
              <a:rPr lang="en-US" altLang="en-US"/>
              <a:t> versions of the things they represent</a:t>
            </a:r>
          </a:p>
          <a:p>
            <a:pPr marL="466725" indent="-466725" eaLnBrk="1" hangingPunct="1"/>
            <a:r>
              <a:rPr lang="en-US" altLang="en-US"/>
              <a:t>A </a:t>
            </a:r>
            <a:r>
              <a:rPr lang="en-US" altLang="en-US" u="sng"/>
              <a:t>valid</a:t>
            </a:r>
            <a:r>
              <a:rPr lang="en-US" altLang="en-US"/>
              <a:t> model faithfully represents the relevant characteristics of the object or decision being studied</a:t>
            </a:r>
          </a:p>
        </p:txBody>
      </p:sp>
      <p:sp>
        <p:nvSpPr>
          <p:cNvPr id="36868" name="Rectangle 1">
            <a:extLst>
              <a:ext uri="{FF2B5EF4-FFF2-40B4-BE49-F238E27FC236}">
                <a16:creationId xmlns:a16="http://schemas.microsoft.com/office/drawing/2014/main" id="{C282316C-B214-43B1-87B3-2A7BC0820541}"/>
              </a:ext>
            </a:extLst>
          </p:cNvPr>
          <p:cNvSpPr>
            <a:spLocks noChangeArrowheads="1"/>
          </p:cNvSpPr>
          <p:nvPr/>
        </p:nvSpPr>
        <p:spPr bwMode="auto">
          <a:xfrm>
            <a:off x="914400" y="4800600"/>
            <a:ext cx="708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t>"Essentially, all models are wrong, but some[times] are useful."</a:t>
            </a:r>
          </a:p>
          <a:p>
            <a:pPr>
              <a:spcBef>
                <a:spcPct val="0"/>
              </a:spcBef>
              <a:buClrTx/>
              <a:buSzTx/>
              <a:buFontTx/>
              <a:buNone/>
            </a:pPr>
            <a:r>
              <a:rPr lang="en-US" altLang="en-US" sz="1800"/>
              <a:t>--- Box, George E. P.</a:t>
            </a:r>
          </a:p>
        </p:txBody>
      </p:sp>
    </p:spTree>
    <p:extLst>
      <p:ext uri="{BB962C8B-B14F-4D97-AF65-F5344CB8AC3E}">
        <p14:creationId xmlns:p14="http://schemas.microsoft.com/office/powerpoint/2010/main" val="3885799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AD82EAC-D801-4CF2-B0C1-3FE69CA82DA5}"/>
              </a:ext>
            </a:extLst>
          </p:cNvPr>
          <p:cNvSpPr>
            <a:spLocks noGrp="1" noChangeArrowheads="1"/>
          </p:cNvSpPr>
          <p:nvPr>
            <p:ph type="title"/>
          </p:nvPr>
        </p:nvSpPr>
        <p:spPr>
          <a:xfrm>
            <a:off x="457200" y="376238"/>
            <a:ext cx="7772400" cy="561975"/>
          </a:xfrm>
        </p:spPr>
        <p:txBody>
          <a:bodyPr lIns="92075" tIns="46038" rIns="92075" bIns="46038">
            <a:normAutofit fontScale="90000"/>
          </a:bodyPr>
          <a:lstStyle/>
          <a:p>
            <a:pPr eaLnBrk="1" hangingPunct="1"/>
            <a:r>
              <a:rPr lang="en-US" altLang="en-US" sz="3600" i="1">
                <a:solidFill>
                  <a:schemeClr val="hlink"/>
                </a:solidFill>
              </a:rPr>
              <a:t>Benefits of Modeling</a:t>
            </a:r>
          </a:p>
        </p:txBody>
      </p:sp>
      <p:sp>
        <p:nvSpPr>
          <p:cNvPr id="16387" name="Rectangle 3">
            <a:extLst>
              <a:ext uri="{FF2B5EF4-FFF2-40B4-BE49-F238E27FC236}">
                <a16:creationId xmlns:a16="http://schemas.microsoft.com/office/drawing/2014/main" id="{A76322D2-0A47-4173-B5F9-ABB432786AE9}"/>
              </a:ext>
            </a:extLst>
          </p:cNvPr>
          <p:cNvSpPr>
            <a:spLocks noGrp="1" noChangeArrowheads="1"/>
          </p:cNvSpPr>
          <p:nvPr>
            <p:ph idx="1"/>
          </p:nvPr>
        </p:nvSpPr>
        <p:spPr>
          <a:xfrm>
            <a:off x="457200" y="952500"/>
            <a:ext cx="7772400" cy="5372100"/>
          </a:xfrm>
        </p:spPr>
        <p:txBody>
          <a:bodyPr lIns="92075" tIns="46038" rIns="92075" bIns="46038"/>
          <a:lstStyle/>
          <a:p>
            <a:pPr marL="466725" indent="-466725" eaLnBrk="1" hangingPunct="1"/>
            <a:r>
              <a:rPr lang="en-US" altLang="en-US" u="sng"/>
              <a:t>Economy</a:t>
            </a:r>
            <a:r>
              <a:rPr lang="en-US" altLang="en-US"/>
              <a:t> - It is often less costly to analyze decision problems using models.</a:t>
            </a:r>
          </a:p>
          <a:p>
            <a:pPr marL="466725" indent="-466725" eaLnBrk="1" hangingPunct="1"/>
            <a:r>
              <a:rPr lang="en-US" altLang="en-US" u="sng"/>
              <a:t>Timeliness</a:t>
            </a:r>
            <a:r>
              <a:rPr lang="en-US" altLang="en-US"/>
              <a:t> - Models often deliver needed information more quickly than their real-world counterparts.</a:t>
            </a:r>
          </a:p>
          <a:p>
            <a:pPr marL="466725" indent="-466725" eaLnBrk="1" hangingPunct="1"/>
            <a:r>
              <a:rPr lang="en-US" altLang="en-US" u="sng"/>
              <a:t>Feasibility</a:t>
            </a:r>
            <a:r>
              <a:rPr lang="en-US" altLang="en-US"/>
              <a:t> - Models can be used to do things that would be impossible.</a:t>
            </a:r>
          </a:p>
          <a:p>
            <a:pPr marL="466725" indent="-466725" eaLnBrk="1" hangingPunct="1"/>
            <a:r>
              <a:rPr lang="en-US" altLang="en-US"/>
              <a:t>Models give us </a:t>
            </a:r>
            <a:r>
              <a:rPr lang="en-US" altLang="en-US" u="sng"/>
              <a:t>insight</a:t>
            </a:r>
            <a:r>
              <a:rPr lang="en-US" altLang="en-US"/>
              <a:t> &amp; </a:t>
            </a:r>
            <a:r>
              <a:rPr lang="en-US" altLang="en-US" u="sng"/>
              <a:t>understanding</a:t>
            </a:r>
            <a:r>
              <a:rPr lang="en-US" altLang="en-US"/>
              <a:t> that improves decision making.</a:t>
            </a:r>
          </a:p>
          <a:p>
            <a:pPr marL="866775" lvl="1" indent="-466725" eaLnBrk="1" hangingPunct="1"/>
            <a:r>
              <a:rPr lang="en-US" altLang="en-US" sz="2000"/>
              <a:t>They are not magic and are only as good as the assumptions they re based on are valid</a:t>
            </a:r>
          </a:p>
        </p:txBody>
      </p:sp>
    </p:spTree>
    <p:extLst>
      <p:ext uri="{BB962C8B-B14F-4D97-AF65-F5344CB8AC3E}">
        <p14:creationId xmlns:p14="http://schemas.microsoft.com/office/powerpoint/2010/main" val="246407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1" end="1"/>
                                            </p:txEl>
                                          </p:spTgt>
                                        </p:tgtEl>
                                        <p:attrNameLst>
                                          <p:attrName>ppt_c</p:attrName>
                                        </p:attrNameLst>
                                      </p:cBhvr>
                                      <p:to>
                                        <a:srgbClr val="C0C0C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2" end="2"/>
                                            </p:txEl>
                                          </p:spTgt>
                                        </p:tgtEl>
                                        <p:attrNameLst>
                                          <p:attrName>ppt_c</p:attrName>
                                        </p:attrNameLst>
                                      </p:cBhvr>
                                      <p:to>
                                        <a:srgbClr val="C0C0C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3731E8F-43F4-41CC-A34E-E882AADCF3D6}"/>
              </a:ext>
            </a:extLst>
          </p:cNvPr>
          <p:cNvSpPr>
            <a:spLocks noGrp="1" noChangeArrowheads="1"/>
          </p:cNvSpPr>
          <p:nvPr>
            <p:ph type="title"/>
          </p:nvPr>
        </p:nvSpPr>
        <p:spPr>
          <a:xfrm>
            <a:off x="477838" y="539750"/>
            <a:ext cx="7999412" cy="758825"/>
          </a:xfrm>
        </p:spPr>
        <p:txBody>
          <a:bodyPr lIns="92075" tIns="46038" rIns="92075" bIns="46038">
            <a:normAutofit fontScale="90000"/>
          </a:bodyPr>
          <a:lstStyle/>
          <a:p>
            <a:pPr eaLnBrk="1" hangingPunct="1"/>
            <a:r>
              <a:rPr lang="en-US" altLang="en-US" sz="3600" i="1">
                <a:solidFill>
                  <a:schemeClr val="hlink"/>
                </a:solidFill>
              </a:rPr>
              <a:t>The Modeling Approach </a:t>
            </a:r>
            <a:br>
              <a:rPr lang="en-US" altLang="en-US" sz="3600" i="1">
                <a:solidFill>
                  <a:schemeClr val="hlink"/>
                </a:solidFill>
              </a:rPr>
            </a:br>
            <a:r>
              <a:rPr lang="en-US" altLang="en-US" sz="3600" i="1">
                <a:solidFill>
                  <a:schemeClr val="hlink"/>
                </a:solidFill>
              </a:rPr>
              <a:t>to Decision Making</a:t>
            </a:r>
          </a:p>
        </p:txBody>
      </p:sp>
      <p:sp>
        <p:nvSpPr>
          <p:cNvPr id="14339" name="Rectangle 3">
            <a:extLst>
              <a:ext uri="{FF2B5EF4-FFF2-40B4-BE49-F238E27FC236}">
                <a16:creationId xmlns:a16="http://schemas.microsoft.com/office/drawing/2014/main" id="{1AE32E0D-E52C-49CE-B0B9-549458EF5B3D}"/>
              </a:ext>
            </a:extLst>
          </p:cNvPr>
          <p:cNvSpPr>
            <a:spLocks noGrp="1" noChangeArrowheads="1"/>
          </p:cNvSpPr>
          <p:nvPr>
            <p:ph idx="1"/>
          </p:nvPr>
        </p:nvSpPr>
        <p:spPr>
          <a:xfrm>
            <a:off x="685800" y="1676400"/>
            <a:ext cx="7772400" cy="5105400"/>
          </a:xfrm>
        </p:spPr>
        <p:txBody>
          <a:bodyPr lIns="92075" tIns="46038" rIns="92075" bIns="46038"/>
          <a:lstStyle/>
          <a:p>
            <a:pPr eaLnBrk="1" hangingPunct="1"/>
            <a:r>
              <a:rPr lang="en-US" altLang="en-US" sz="2400" dirty="0"/>
              <a:t>A model is representation of a concept built on (usually simplifying) assumptions </a:t>
            </a:r>
          </a:p>
          <a:p>
            <a:pPr eaLnBrk="1" hangingPunct="1"/>
            <a:r>
              <a:rPr lang="en-US" altLang="en-US" sz="2400" dirty="0"/>
              <a:t>Everyone uses models to make decisions.</a:t>
            </a:r>
          </a:p>
          <a:p>
            <a:pPr lvl="1" eaLnBrk="1" hangingPunct="1"/>
            <a:r>
              <a:rPr lang="en-US" altLang="en-US" sz="2000" dirty="0"/>
              <a:t>Models are as valid as their assumptions and to the degree they are </a:t>
            </a:r>
            <a:r>
              <a:rPr lang="en-US" altLang="en-US" sz="2000" u="sng" dirty="0"/>
              <a:t>useful</a:t>
            </a:r>
          </a:p>
          <a:p>
            <a:pPr lvl="1" algn="ctr" eaLnBrk="1" hangingPunct="1">
              <a:buFont typeface="Wingdings" panose="05000000000000000000" pitchFamily="2" charset="2"/>
              <a:buNone/>
            </a:pPr>
            <a:br>
              <a:rPr lang="en-US" altLang="en-US" sz="2000" u="sng" dirty="0"/>
            </a:br>
            <a:r>
              <a:rPr lang="en-US" altLang="en-US" sz="2000" i="1" dirty="0"/>
              <a:t>“All models are wrong, but some are useful.”  - </a:t>
            </a:r>
            <a:r>
              <a:rPr lang="en-US" altLang="en-US" sz="1600" i="1" dirty="0"/>
              <a:t>George Box</a:t>
            </a:r>
            <a:endParaRPr lang="en-US" altLang="en-US" sz="2400" dirty="0"/>
          </a:p>
          <a:p>
            <a:pPr eaLnBrk="1" hangingPunct="1"/>
            <a:r>
              <a:rPr lang="en-US" altLang="en-US" sz="2400" dirty="0"/>
              <a:t>Types of models:</a:t>
            </a:r>
          </a:p>
          <a:p>
            <a:pPr lvl="1" eaLnBrk="1" hangingPunct="1">
              <a:buFont typeface="Tahoma" panose="020B0604030504040204" pitchFamily="34" charset="0"/>
              <a:buChar char="–"/>
            </a:pPr>
            <a:r>
              <a:rPr lang="en-US" altLang="en-US" sz="2000" dirty="0"/>
              <a:t>Mental (arranging furniture)</a:t>
            </a:r>
          </a:p>
          <a:p>
            <a:pPr lvl="1" eaLnBrk="1" hangingPunct="1">
              <a:buFont typeface="Tahoma" panose="020B0604030504040204" pitchFamily="34" charset="0"/>
              <a:buChar char="–"/>
            </a:pPr>
            <a:r>
              <a:rPr lang="en-US" altLang="en-US" sz="2000" dirty="0"/>
              <a:t>Visual (blueprints, road maps)</a:t>
            </a:r>
          </a:p>
          <a:p>
            <a:pPr lvl="1" eaLnBrk="1" hangingPunct="1">
              <a:buFont typeface="Tahoma" panose="020B0604030504040204" pitchFamily="34" charset="0"/>
              <a:buChar char="–"/>
            </a:pPr>
            <a:r>
              <a:rPr lang="en-US" altLang="en-US" sz="2000" dirty="0"/>
              <a:t>Physical/Scale (aerodynamics, buildings)</a:t>
            </a:r>
          </a:p>
          <a:p>
            <a:pPr lvl="1" eaLnBrk="1" hangingPunct="1">
              <a:buFont typeface="Tahoma" panose="020B0604030504040204" pitchFamily="34" charset="0"/>
              <a:buChar char="–"/>
            </a:pPr>
            <a:r>
              <a:rPr lang="en-US" altLang="en-US" sz="2000" dirty="0"/>
              <a:t>Mathematical (what we’ll be studying</a:t>
            </a:r>
            <a:r>
              <a:rPr lang="en-US" altLang="en-US" dirty="0"/>
              <a:t>) </a:t>
            </a:r>
          </a:p>
        </p:txBody>
      </p:sp>
    </p:spTree>
    <p:extLst>
      <p:ext uri="{BB962C8B-B14F-4D97-AF65-F5344CB8AC3E}">
        <p14:creationId xmlns:p14="http://schemas.microsoft.com/office/powerpoint/2010/main" val="3497412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3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33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3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0ED73B3-488A-48D0-A61A-506207DD1C4F}"/>
              </a:ext>
            </a:extLst>
          </p:cNvPr>
          <p:cNvSpPr>
            <a:spLocks noGrp="1" noChangeArrowheads="1"/>
          </p:cNvSpPr>
          <p:nvPr>
            <p:ph type="title"/>
          </p:nvPr>
        </p:nvSpPr>
        <p:spPr>
          <a:xfrm>
            <a:off x="457200" y="274638"/>
            <a:ext cx="8229600" cy="788987"/>
          </a:xfrm>
        </p:spPr>
        <p:txBody>
          <a:bodyPr/>
          <a:lstStyle/>
          <a:p>
            <a:pPr eaLnBrk="1" hangingPunct="1"/>
            <a:r>
              <a:rPr lang="en-US" altLang="en-US" sz="3600" i="1">
                <a:solidFill>
                  <a:schemeClr val="hlink"/>
                </a:solidFill>
              </a:rPr>
              <a:t>The Psychology of Decision Making</a:t>
            </a:r>
          </a:p>
        </p:txBody>
      </p:sp>
      <p:sp>
        <p:nvSpPr>
          <p:cNvPr id="18435" name="Rectangle 3">
            <a:extLst>
              <a:ext uri="{FF2B5EF4-FFF2-40B4-BE49-F238E27FC236}">
                <a16:creationId xmlns:a16="http://schemas.microsoft.com/office/drawing/2014/main" id="{3303E95F-A465-43A8-A780-05DB64A63C01}"/>
              </a:ext>
            </a:extLst>
          </p:cNvPr>
          <p:cNvSpPr>
            <a:spLocks noGrp="1" noChangeArrowheads="1"/>
          </p:cNvSpPr>
          <p:nvPr>
            <p:ph idx="1"/>
          </p:nvPr>
        </p:nvSpPr>
        <p:spPr>
          <a:xfrm>
            <a:off x="609600" y="1524000"/>
            <a:ext cx="7772400" cy="4953000"/>
          </a:xfrm>
        </p:spPr>
        <p:txBody>
          <a:bodyPr/>
          <a:lstStyle/>
          <a:p>
            <a:pPr eaLnBrk="1" hangingPunct="1"/>
            <a:r>
              <a:rPr lang="en-US" altLang="en-US"/>
              <a:t>Models can be used for structurable aspects of decision problems.</a:t>
            </a:r>
          </a:p>
          <a:p>
            <a:pPr eaLnBrk="1" hangingPunct="1"/>
            <a:r>
              <a:rPr lang="en-US" altLang="en-US"/>
              <a:t>Other aspects cannot be structured easily, requiring intuition and judgment.</a:t>
            </a:r>
          </a:p>
          <a:p>
            <a:pPr eaLnBrk="1" hangingPunct="1"/>
            <a:r>
              <a:rPr lang="en-US" altLang="en-US" i="1"/>
              <a:t>Caution</a:t>
            </a:r>
            <a:r>
              <a:rPr lang="en-US" altLang="en-US"/>
              <a:t>: Human judgment and intuition is not always rational and rarely unbiased! </a:t>
            </a:r>
          </a:p>
          <a:p>
            <a:pPr lvl="1" eaLnBrk="1" hangingPunct="1"/>
            <a:r>
              <a:rPr lang="en-US" altLang="en-US"/>
              <a:t>Let’s take a look at how decisions may be biased.</a:t>
            </a:r>
          </a:p>
        </p:txBody>
      </p:sp>
    </p:spTree>
    <p:extLst>
      <p:ext uri="{BB962C8B-B14F-4D97-AF65-F5344CB8AC3E}">
        <p14:creationId xmlns:p14="http://schemas.microsoft.com/office/powerpoint/2010/main" val="1830948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62D338B-E61C-44C8-8FBF-F331A1A721E2}"/>
              </a:ext>
            </a:extLst>
          </p:cNvPr>
          <p:cNvSpPr>
            <a:spLocks noGrp="1" noChangeArrowheads="1"/>
          </p:cNvSpPr>
          <p:nvPr>
            <p:ph type="title"/>
          </p:nvPr>
        </p:nvSpPr>
        <p:spPr>
          <a:xfrm>
            <a:off x="685800" y="304800"/>
            <a:ext cx="8153400" cy="609600"/>
          </a:xfrm>
        </p:spPr>
        <p:txBody>
          <a:bodyPr/>
          <a:lstStyle/>
          <a:p>
            <a:pPr eaLnBrk="1" hangingPunct="1"/>
            <a:r>
              <a:rPr lang="en-US" altLang="en-US" sz="3200"/>
              <a:t>Why do we model for decision making?</a:t>
            </a:r>
          </a:p>
        </p:txBody>
      </p:sp>
      <p:sp>
        <p:nvSpPr>
          <p:cNvPr id="34819" name="Rectangle 3">
            <a:extLst>
              <a:ext uri="{FF2B5EF4-FFF2-40B4-BE49-F238E27FC236}">
                <a16:creationId xmlns:a16="http://schemas.microsoft.com/office/drawing/2014/main" id="{62394F81-3386-42C5-82A1-7B728EC4CF60}"/>
              </a:ext>
            </a:extLst>
          </p:cNvPr>
          <p:cNvSpPr>
            <a:spLocks noGrp="1" noChangeArrowheads="1"/>
          </p:cNvSpPr>
          <p:nvPr>
            <p:ph idx="1"/>
          </p:nvPr>
        </p:nvSpPr>
        <p:spPr>
          <a:xfrm>
            <a:off x="457200" y="914400"/>
            <a:ext cx="8458200" cy="5334000"/>
          </a:xfrm>
        </p:spPr>
        <p:txBody>
          <a:bodyPr/>
          <a:lstStyle/>
          <a:p>
            <a:pPr eaLnBrk="1" hangingPunct="1">
              <a:lnSpc>
                <a:spcPct val="90000"/>
              </a:lnSpc>
            </a:pPr>
            <a:r>
              <a:rPr lang="en-US" altLang="en-US" sz="2400" b="1" dirty="0"/>
              <a:t>Building model forces detailed examination and thought about a problem</a:t>
            </a:r>
          </a:p>
          <a:p>
            <a:pPr lvl="1" eaLnBrk="1" hangingPunct="1">
              <a:lnSpc>
                <a:spcPct val="90000"/>
              </a:lnSpc>
            </a:pPr>
            <a:r>
              <a:rPr lang="en-US" altLang="en-US" sz="2000" dirty="0"/>
              <a:t>structures our thinking</a:t>
            </a:r>
          </a:p>
          <a:p>
            <a:pPr lvl="1" eaLnBrk="1" hangingPunct="1">
              <a:lnSpc>
                <a:spcPct val="90000"/>
              </a:lnSpc>
            </a:pPr>
            <a:r>
              <a:rPr lang="en-US" altLang="en-US" sz="2000" dirty="0"/>
              <a:t>must articulate our assumptions, preconceived notions</a:t>
            </a:r>
          </a:p>
          <a:p>
            <a:pPr lvl="1" eaLnBrk="1" hangingPunct="1">
              <a:lnSpc>
                <a:spcPct val="90000"/>
              </a:lnSpc>
            </a:pPr>
            <a:r>
              <a:rPr lang="en-US" altLang="en-US" sz="2000" dirty="0"/>
              <a:t>Model building may illuminate solution without actually using the model</a:t>
            </a:r>
          </a:p>
          <a:p>
            <a:pPr eaLnBrk="1" hangingPunct="1">
              <a:lnSpc>
                <a:spcPct val="90000"/>
              </a:lnSpc>
            </a:pPr>
            <a:r>
              <a:rPr lang="en-US" altLang="en-US" sz="2400" b="1" dirty="0"/>
              <a:t>Searching for general insights</a:t>
            </a:r>
          </a:p>
          <a:p>
            <a:pPr lvl="1" eaLnBrk="1" hangingPunct="1">
              <a:lnSpc>
                <a:spcPct val="90000"/>
              </a:lnSpc>
            </a:pPr>
            <a:r>
              <a:rPr lang="en-US" altLang="en-US" sz="2000" dirty="0"/>
              <a:t>form of relationship between key variables involved in decision</a:t>
            </a:r>
          </a:p>
          <a:p>
            <a:pPr lvl="1" eaLnBrk="1" hangingPunct="1">
              <a:lnSpc>
                <a:spcPct val="90000"/>
              </a:lnSpc>
            </a:pPr>
            <a:r>
              <a:rPr lang="en-US" altLang="en-US" sz="2000" dirty="0"/>
              <a:t>importance of various parameters on decisions</a:t>
            </a:r>
          </a:p>
          <a:p>
            <a:pPr eaLnBrk="1" hangingPunct="1">
              <a:lnSpc>
                <a:spcPct val="90000"/>
              </a:lnSpc>
            </a:pPr>
            <a:r>
              <a:rPr lang="en-US" altLang="en-US" sz="2400" b="1" dirty="0"/>
              <a:t>Looking for specific numeric answers to a decision-making problem</a:t>
            </a:r>
          </a:p>
          <a:p>
            <a:pPr lvl="1" eaLnBrk="1" hangingPunct="1">
              <a:lnSpc>
                <a:spcPct val="90000"/>
              </a:lnSpc>
            </a:pPr>
            <a:r>
              <a:rPr lang="en-US" altLang="en-US" sz="2000" dirty="0"/>
              <a:t>If we add 1 lab tech between 7a-3p, how much reduction can we expect in test turnaround time?</a:t>
            </a:r>
          </a:p>
          <a:p>
            <a:pPr eaLnBrk="1" hangingPunct="1">
              <a:lnSpc>
                <a:spcPct val="90000"/>
              </a:lnSpc>
            </a:pPr>
            <a:r>
              <a:rPr lang="en-US" altLang="en-US" sz="2400" b="1" dirty="0"/>
              <a:t>Find the best way to do something</a:t>
            </a:r>
          </a:p>
          <a:p>
            <a:pPr lvl="1" eaLnBrk="1" hangingPunct="1">
              <a:lnSpc>
                <a:spcPct val="90000"/>
              </a:lnSpc>
            </a:pPr>
            <a:r>
              <a:rPr lang="en-US" altLang="en-US" sz="2000" dirty="0"/>
              <a:t>What price for our product will maximize profit?</a:t>
            </a:r>
          </a:p>
        </p:txBody>
      </p:sp>
    </p:spTree>
    <p:extLst>
      <p:ext uri="{BB962C8B-B14F-4D97-AF65-F5344CB8AC3E}">
        <p14:creationId xmlns:p14="http://schemas.microsoft.com/office/powerpoint/2010/main" val="2925263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1143000" y="381000"/>
            <a:ext cx="3390900" cy="579438"/>
          </a:xfrm>
          <a:prstGeom prst="rect">
            <a:avLst/>
          </a:prstGeom>
          <a:noFill/>
          <a:ln w="9525">
            <a:noFill/>
            <a:miter lim="800000"/>
            <a:headEnd/>
            <a:tailEnd/>
          </a:ln>
        </p:spPr>
        <p:txBody>
          <a:bodyPr wrap="none">
            <a:prstTxWarp prst="textNoShape">
              <a:avLst/>
            </a:prstTxWarp>
            <a:spAutoFit/>
          </a:bodyPr>
          <a:lstStyle/>
          <a:p>
            <a:r>
              <a:rPr lang="en-US" sz="3200" b="1">
                <a:solidFill>
                  <a:schemeClr val="tx2"/>
                </a:solidFill>
              </a:rPr>
              <a:t>Decision Models</a:t>
            </a:r>
            <a:endParaRPr lang="en-US"/>
          </a:p>
        </p:txBody>
      </p:sp>
      <p:sp>
        <p:nvSpPr>
          <p:cNvPr id="97283" name="Rectangle 3"/>
          <p:cNvSpPr>
            <a:spLocks noChangeArrowheads="1"/>
          </p:cNvSpPr>
          <p:nvPr/>
        </p:nvSpPr>
        <p:spPr bwMode="auto">
          <a:xfrm>
            <a:off x="1143000" y="1143000"/>
            <a:ext cx="5405438" cy="822325"/>
          </a:xfrm>
          <a:prstGeom prst="rect">
            <a:avLst/>
          </a:prstGeom>
          <a:noFill/>
          <a:ln w="9525">
            <a:noFill/>
            <a:miter lim="800000"/>
            <a:headEnd/>
            <a:tailEnd/>
          </a:ln>
        </p:spPr>
        <p:txBody>
          <a:bodyPr>
            <a:prstTxWarp prst="textNoShape">
              <a:avLst/>
            </a:prstTxWarp>
            <a:spAutoFit/>
          </a:bodyPr>
          <a:lstStyle/>
          <a:p>
            <a:r>
              <a:rPr lang="en-US" u="sng"/>
              <a:t>Example 1.4   Three Forms of a Model</a:t>
            </a:r>
            <a:endParaRPr lang="en-US"/>
          </a:p>
          <a:p>
            <a:endParaRPr lang="en-US"/>
          </a:p>
        </p:txBody>
      </p:sp>
      <p:sp>
        <p:nvSpPr>
          <p:cNvPr id="97284" name="Rectangle 4"/>
          <p:cNvSpPr>
            <a:spLocks noChangeArrowheads="1"/>
          </p:cNvSpPr>
          <p:nvPr/>
        </p:nvSpPr>
        <p:spPr bwMode="auto">
          <a:xfrm>
            <a:off x="1479550" y="1230313"/>
            <a:ext cx="6673850" cy="457200"/>
          </a:xfrm>
          <a:prstGeom prst="rect">
            <a:avLst/>
          </a:prstGeom>
          <a:noFill/>
          <a:ln w="9525">
            <a:noFill/>
            <a:miter lim="800000"/>
            <a:headEnd/>
            <a:tailEnd/>
          </a:ln>
        </p:spPr>
        <p:txBody>
          <a:bodyPr>
            <a:prstTxWarp prst="textNoShape">
              <a:avLst/>
            </a:prstTxWarp>
            <a:spAutoFit/>
          </a:bodyPr>
          <a:lstStyle/>
          <a:p>
            <a:endParaRPr lang="en-US"/>
          </a:p>
        </p:txBody>
      </p:sp>
      <p:sp>
        <p:nvSpPr>
          <p:cNvPr id="97285" name="Rectangle 5"/>
          <p:cNvSpPr>
            <a:spLocks noChangeArrowheads="1"/>
          </p:cNvSpPr>
          <p:nvPr/>
        </p:nvSpPr>
        <p:spPr bwMode="auto">
          <a:xfrm>
            <a:off x="1981200" y="1447800"/>
            <a:ext cx="5565775" cy="457200"/>
          </a:xfrm>
          <a:prstGeom prst="rect">
            <a:avLst/>
          </a:prstGeom>
          <a:noFill/>
          <a:ln w="9525">
            <a:noFill/>
            <a:miter lim="800000"/>
            <a:headEnd/>
            <a:tailEnd/>
          </a:ln>
        </p:spPr>
        <p:txBody>
          <a:bodyPr>
            <a:prstTxWarp prst="textNoShape">
              <a:avLst/>
            </a:prstTxWarp>
            <a:spAutoFit/>
          </a:bodyPr>
          <a:lstStyle/>
          <a:p>
            <a:endParaRPr lang="en-US"/>
          </a:p>
        </p:txBody>
      </p:sp>
      <p:sp>
        <p:nvSpPr>
          <p:cNvPr id="97286" name="Rectangle 6"/>
          <p:cNvSpPr>
            <a:spLocks noChangeArrowheads="1"/>
          </p:cNvSpPr>
          <p:nvPr/>
        </p:nvSpPr>
        <p:spPr bwMode="auto">
          <a:xfrm>
            <a:off x="1676400" y="1447800"/>
            <a:ext cx="184150" cy="457200"/>
          </a:xfrm>
          <a:prstGeom prst="rect">
            <a:avLst/>
          </a:prstGeom>
          <a:noFill/>
          <a:ln w="9525">
            <a:noFill/>
            <a:miter lim="800000"/>
            <a:headEnd/>
            <a:tailEnd/>
          </a:ln>
        </p:spPr>
        <p:txBody>
          <a:bodyPr>
            <a:prstTxWarp prst="textNoShape">
              <a:avLst/>
            </a:prstTxWarp>
            <a:spAutoFit/>
          </a:bodyPr>
          <a:lstStyle/>
          <a:p>
            <a:endParaRPr lang="en-US"/>
          </a:p>
        </p:txBody>
      </p:sp>
      <p:sp>
        <p:nvSpPr>
          <p:cNvPr id="97287" name="Rectangle 7"/>
          <p:cNvSpPr>
            <a:spLocks noChangeArrowheads="1"/>
          </p:cNvSpPr>
          <p:nvPr/>
        </p:nvSpPr>
        <p:spPr bwMode="auto">
          <a:xfrm>
            <a:off x="1066800" y="1676400"/>
            <a:ext cx="7051930" cy="4524315"/>
          </a:xfrm>
          <a:prstGeom prst="rect">
            <a:avLst/>
          </a:prstGeom>
          <a:noFill/>
          <a:ln w="9525">
            <a:noFill/>
            <a:miter lim="800000"/>
            <a:headEnd/>
            <a:tailEnd/>
          </a:ln>
        </p:spPr>
        <p:txBody>
          <a:bodyPr wrap="none">
            <a:prstTxWarp prst="textNoShape">
              <a:avLst/>
            </a:prstTxWarp>
            <a:spAutoFit/>
          </a:bodyPr>
          <a:lstStyle/>
          <a:p>
            <a:r>
              <a:rPr lang="en-US" dirty="0"/>
              <a:t>The sales of a new produce, such as a first-</a:t>
            </a:r>
          </a:p>
          <a:p>
            <a:r>
              <a:rPr lang="en-US" dirty="0"/>
              <a:t>generation iPad or 3D television, often follow a</a:t>
            </a:r>
          </a:p>
          <a:p>
            <a:r>
              <a:rPr lang="en-US" dirty="0"/>
              <a:t>common pattern.</a:t>
            </a:r>
          </a:p>
          <a:p>
            <a:endParaRPr lang="en-US" dirty="0"/>
          </a:p>
          <a:p>
            <a:pPr>
              <a:buFontTx/>
              <a:buChar char="•"/>
            </a:pPr>
            <a:r>
              <a:rPr lang="en-US" dirty="0"/>
              <a:t>  Sales might grow at an increasing rate over time</a:t>
            </a:r>
          </a:p>
          <a:p>
            <a:r>
              <a:rPr lang="en-US" dirty="0"/>
              <a:t>as positive customer feedback spreads.</a:t>
            </a:r>
          </a:p>
          <a:p>
            <a:r>
              <a:rPr lang="en-US" dirty="0"/>
              <a:t>(See the </a:t>
            </a:r>
            <a:r>
              <a:rPr lang="en-US" i="1" dirty="0"/>
              <a:t>S</a:t>
            </a:r>
            <a:r>
              <a:rPr lang="en-US" dirty="0"/>
              <a:t>-shaped curve on the following slide.)</a:t>
            </a:r>
          </a:p>
          <a:p>
            <a:endParaRPr lang="en-US" dirty="0"/>
          </a:p>
          <a:p>
            <a:pPr>
              <a:buFontTx/>
              <a:buChar char="•"/>
            </a:pPr>
            <a:r>
              <a:rPr lang="en-US" dirty="0"/>
              <a:t>  A mathematical model of the S-curve can be </a:t>
            </a:r>
          </a:p>
          <a:p>
            <a:r>
              <a:rPr lang="en-US" dirty="0"/>
              <a:t>identified; for example, </a:t>
            </a:r>
            <a:r>
              <a:rPr lang="en-US" i="1" dirty="0"/>
              <a:t>S</a:t>
            </a:r>
            <a:r>
              <a:rPr lang="en-US" dirty="0"/>
              <a:t> = </a:t>
            </a:r>
            <a:r>
              <a:rPr lang="en-US" i="1" dirty="0" err="1"/>
              <a:t>ae</a:t>
            </a:r>
            <a:r>
              <a:rPr lang="en-US" i="1" baseline="30000" dirty="0" err="1"/>
              <a:t>be</a:t>
            </a:r>
            <a:r>
              <a:rPr lang="en-US" i="1" baseline="46000" dirty="0" err="1"/>
              <a:t>ct</a:t>
            </a:r>
            <a:r>
              <a:rPr lang="en-US" dirty="0"/>
              <a:t>, where </a:t>
            </a:r>
            <a:r>
              <a:rPr lang="en-US" i="1" dirty="0"/>
              <a:t>S</a:t>
            </a:r>
            <a:r>
              <a:rPr lang="en-US" dirty="0"/>
              <a:t> is</a:t>
            </a:r>
          </a:p>
          <a:p>
            <a:r>
              <a:rPr lang="en-US" dirty="0"/>
              <a:t>sales, </a:t>
            </a:r>
            <a:r>
              <a:rPr lang="en-US" i="1" dirty="0"/>
              <a:t>t</a:t>
            </a:r>
            <a:r>
              <a:rPr lang="en-US" dirty="0"/>
              <a:t> is time, </a:t>
            </a:r>
            <a:r>
              <a:rPr lang="en-US" i="1" dirty="0"/>
              <a:t>e</a:t>
            </a:r>
            <a:r>
              <a:rPr lang="en-US" dirty="0"/>
              <a:t> is the base of natural logarithms,</a:t>
            </a:r>
          </a:p>
          <a:p>
            <a:r>
              <a:rPr lang="en-US" dirty="0"/>
              <a:t>and </a:t>
            </a:r>
            <a:r>
              <a:rPr lang="en-US" i="1" dirty="0"/>
              <a:t>a</a:t>
            </a:r>
            <a:r>
              <a:rPr lang="en-US" dirty="0"/>
              <a:t>, </a:t>
            </a:r>
            <a:r>
              <a:rPr lang="en-US" i="1" dirty="0"/>
              <a:t>b</a:t>
            </a:r>
            <a:r>
              <a:rPr lang="en-US" dirty="0"/>
              <a:t> and </a:t>
            </a:r>
            <a:r>
              <a:rPr lang="en-US" i="1" dirty="0"/>
              <a:t>c</a:t>
            </a:r>
            <a:r>
              <a:rPr lang="en-US" dirty="0"/>
              <a:t> are constants.</a:t>
            </a:r>
          </a:p>
        </p:txBody>
      </p:sp>
      <p:sp>
        <p:nvSpPr>
          <p:cNvPr id="97288" name="Rectangle 8"/>
          <p:cNvSpPr>
            <a:spLocks noChangeArrowheads="1"/>
          </p:cNvSpPr>
          <p:nvPr/>
        </p:nvSpPr>
        <p:spPr bwMode="auto">
          <a:xfrm>
            <a:off x="8534400" y="6553200"/>
            <a:ext cx="412750" cy="228600"/>
          </a:xfrm>
          <a:prstGeom prst="rect">
            <a:avLst/>
          </a:prstGeom>
          <a:noFill/>
          <a:ln w="9525">
            <a:noFill/>
            <a:miter lim="800000"/>
            <a:headEnd/>
            <a:tailEnd/>
          </a:ln>
        </p:spPr>
        <p:txBody>
          <a:bodyPr wrap="none">
            <a:prstTxWarp prst="textNoShape">
              <a:avLst/>
            </a:prstTxWarp>
            <a:spAutoFit/>
          </a:bodyPr>
          <a:lstStyle/>
          <a:p>
            <a:r>
              <a:rPr lang="en-US" sz="900"/>
              <a:t>1-23</a:t>
            </a:r>
            <a:endParaRPr lang="en-US" sz="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1202"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1203"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F9CDA63C-D943-4267-A418-79CCA32AFDDD}" type="slidenum">
              <a:rPr lang="en-US">
                <a:ea typeface="ＭＳ Ｐゴシック" pitchFamily="-72" charset="-128"/>
                <a:cs typeface="ＭＳ Ｐゴシック" pitchFamily="-72" charset="-128"/>
              </a:rPr>
              <a:pPr fontAlgn="base">
                <a:spcBef>
                  <a:spcPct val="0"/>
                </a:spcBef>
                <a:spcAft>
                  <a:spcPct val="0"/>
                </a:spcAft>
                <a:defRPr/>
              </a:pPr>
              <a:t>38</a:t>
            </a:fld>
            <a:endParaRPr lang="en-US">
              <a:ea typeface="ＭＳ Ｐゴシック" pitchFamily="-72" charset="-128"/>
              <a:cs typeface="ＭＳ Ｐゴシック" pitchFamily="-72" charset="-128"/>
            </a:endParaRPr>
          </a:p>
        </p:txBody>
      </p:sp>
      <p:pic>
        <p:nvPicPr>
          <p:cNvPr id="51204" name="Picture 2"/>
          <p:cNvPicPr>
            <a:picLocks noChangeAspect="1" noChangeArrowheads="1"/>
          </p:cNvPicPr>
          <p:nvPr/>
        </p:nvPicPr>
        <p:blipFill>
          <a:blip r:embed="rId2"/>
          <a:srcRect/>
          <a:stretch>
            <a:fillRect/>
          </a:stretch>
        </p:blipFill>
        <p:spPr bwMode="auto">
          <a:xfrm>
            <a:off x="609600" y="1600200"/>
            <a:ext cx="7277100" cy="4362450"/>
          </a:xfrm>
          <a:prstGeom prst="rect">
            <a:avLst/>
          </a:prstGeom>
          <a:noFill/>
          <a:ln w="9525">
            <a:noFill/>
            <a:miter lim="800000"/>
            <a:headEnd/>
            <a:tailEnd/>
          </a:ln>
        </p:spPr>
      </p:pic>
      <p:sp>
        <p:nvSpPr>
          <p:cNvPr id="51205" name="TextBox 6"/>
          <p:cNvSpPr txBox="1">
            <a:spLocks noChangeArrowheads="1"/>
          </p:cNvSpPr>
          <p:nvPr/>
        </p:nvSpPr>
        <p:spPr bwMode="auto">
          <a:xfrm>
            <a:off x="7127875" y="5967413"/>
            <a:ext cx="755650" cy="244475"/>
          </a:xfrm>
          <a:prstGeom prst="rect">
            <a:avLst/>
          </a:prstGeom>
          <a:noFill/>
          <a:ln w="9525">
            <a:noFill/>
            <a:miter lim="800000"/>
            <a:headEnd/>
            <a:tailEnd/>
          </a:ln>
        </p:spPr>
        <p:txBody>
          <a:bodyPr wrap="none">
            <a:prstTxWarp prst="textNoShape">
              <a:avLst/>
            </a:prstTxWarp>
            <a:spAutoFit/>
          </a:bodyPr>
          <a:lstStyle/>
          <a:p>
            <a:r>
              <a:rPr lang="en-US" sz="1000"/>
              <a:t>Figure 1.3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ea typeface="+mn-ea"/>
                <a:cs typeface="+mn-cs"/>
              </a:rPr>
              <a:t>A </a:t>
            </a:r>
            <a:r>
              <a:rPr lang="en-US" u="sng" dirty="0">
                <a:ea typeface="+mn-ea"/>
                <a:cs typeface="+mn-cs"/>
              </a:rPr>
              <a:t>decision model</a:t>
            </a:r>
            <a:r>
              <a:rPr lang="en-US" dirty="0">
                <a:ea typeface="+mn-ea"/>
                <a:cs typeface="+mn-cs"/>
              </a:rPr>
              <a:t> is a model used to understand, analyze, or facilitate decision making.</a:t>
            </a:r>
          </a:p>
          <a:p>
            <a:pPr marL="365760" indent="-256032" eaLnBrk="1" fontAlgn="auto" hangingPunct="1">
              <a:spcAft>
                <a:spcPts val="0"/>
              </a:spcAft>
              <a:buFont typeface="Wingdings 3"/>
              <a:buChar char=""/>
              <a:defRPr/>
            </a:pPr>
            <a:r>
              <a:rPr lang="en-US" dirty="0">
                <a:ea typeface="+mn-ea"/>
                <a:cs typeface="+mn-cs"/>
              </a:rPr>
              <a:t>Types of model </a:t>
            </a:r>
            <a:r>
              <a:rPr lang="en-US" u="sng" dirty="0">
                <a:ea typeface="+mn-ea"/>
                <a:cs typeface="+mn-cs"/>
              </a:rPr>
              <a:t>input</a:t>
            </a:r>
          </a:p>
          <a:p>
            <a:pPr marL="109728" indent="0" eaLnBrk="1" fontAlgn="auto" hangingPunct="1">
              <a:spcAft>
                <a:spcPts val="0"/>
              </a:spcAft>
              <a:buFont typeface="Wingdings 3"/>
              <a:buNone/>
              <a:defRPr/>
            </a:pPr>
            <a:r>
              <a:rPr lang="en-US" dirty="0">
                <a:ea typeface="+mn-ea"/>
                <a:cs typeface="+mn-cs"/>
              </a:rPr>
              <a:t>   - data</a:t>
            </a:r>
          </a:p>
          <a:p>
            <a:pPr marL="109728" indent="0" eaLnBrk="1" fontAlgn="auto" hangingPunct="1">
              <a:spcAft>
                <a:spcPts val="0"/>
              </a:spcAft>
              <a:buFont typeface="Wingdings 3"/>
              <a:buNone/>
              <a:defRPr/>
            </a:pPr>
            <a:r>
              <a:rPr lang="en-US" dirty="0">
                <a:ea typeface="+mn-ea"/>
                <a:cs typeface="+mn-cs"/>
              </a:rPr>
              <a:t>   - uncontrollable variables</a:t>
            </a:r>
          </a:p>
          <a:p>
            <a:pPr marL="109728" indent="0" eaLnBrk="1" fontAlgn="auto" hangingPunct="1">
              <a:spcAft>
                <a:spcPts val="0"/>
              </a:spcAft>
              <a:buFont typeface="Wingdings 3"/>
              <a:buNone/>
              <a:defRPr/>
            </a:pPr>
            <a:r>
              <a:rPr lang="en-US" dirty="0">
                <a:ea typeface="+mn-ea"/>
                <a:cs typeface="+mn-cs"/>
              </a:rPr>
              <a:t>   - decision variables (controllable)</a:t>
            </a:r>
          </a:p>
          <a:p>
            <a:pPr marL="365760" indent="-256032" eaLnBrk="1" fontAlgn="auto" hangingPunct="1">
              <a:spcAft>
                <a:spcPts val="0"/>
              </a:spcAft>
              <a:buFont typeface="Wingdings 3"/>
              <a:buChar char=""/>
              <a:defRPr/>
            </a:pPr>
            <a:r>
              <a:rPr lang="en-US" dirty="0">
                <a:ea typeface="+mn-ea"/>
                <a:cs typeface="+mn-cs"/>
              </a:rPr>
              <a:t>Types of model </a:t>
            </a:r>
            <a:r>
              <a:rPr lang="en-US" u="sng" dirty="0">
                <a:ea typeface="+mn-ea"/>
                <a:cs typeface="+mn-cs"/>
              </a:rPr>
              <a:t>output</a:t>
            </a:r>
          </a:p>
          <a:p>
            <a:pPr marL="109728" indent="0" eaLnBrk="1" fontAlgn="auto" hangingPunct="1">
              <a:spcAft>
                <a:spcPts val="0"/>
              </a:spcAft>
              <a:buFont typeface="Wingdings 3"/>
              <a:buNone/>
              <a:defRPr/>
            </a:pPr>
            <a:r>
              <a:rPr lang="en-US" dirty="0">
                <a:ea typeface="+mn-ea"/>
                <a:cs typeface="+mn-cs"/>
              </a:rPr>
              <a:t>   - performance measures</a:t>
            </a:r>
          </a:p>
          <a:p>
            <a:pPr marL="109728" indent="0" eaLnBrk="1" fontAlgn="auto" hangingPunct="1">
              <a:spcAft>
                <a:spcPts val="0"/>
              </a:spcAft>
              <a:buFont typeface="Wingdings 3"/>
              <a:buNone/>
              <a:defRPr/>
            </a:pPr>
            <a:r>
              <a:rPr lang="en-US" dirty="0">
                <a:ea typeface="+mn-ea"/>
                <a:cs typeface="+mn-cs"/>
              </a:rPr>
              <a:t>   - behavioral measures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2227"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2228"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E0329A75-5562-474A-B8C7-6344837BF099}" type="slidenum">
              <a:rPr lang="en-US">
                <a:ea typeface="ＭＳ Ｐゴシック" pitchFamily="-72" charset="-128"/>
                <a:cs typeface="ＭＳ Ｐゴシック" pitchFamily="-72" charset="-128"/>
              </a:rPr>
              <a:pPr fontAlgn="base">
                <a:spcBef>
                  <a:spcPct val="0"/>
                </a:spcBef>
                <a:spcAft>
                  <a:spcPct val="0"/>
                </a:spcAft>
                <a:defRPr/>
              </a:pPr>
              <a:t>39</a:t>
            </a:fld>
            <a:endParaRPr lang="en-US">
              <a:ea typeface="ＭＳ Ｐゴシック" pitchFamily="-72" charset="-128"/>
              <a:cs typeface="ＭＳ Ｐゴシック" pitchFamily="-72"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Do</a:t>
            </a:r>
          </a:p>
        </p:txBody>
      </p:sp>
      <p:sp>
        <p:nvSpPr>
          <p:cNvPr id="3" name="Content Placeholder 2"/>
          <p:cNvSpPr>
            <a:spLocks noGrp="1"/>
          </p:cNvSpPr>
          <p:nvPr>
            <p:ph idx="1"/>
          </p:nvPr>
        </p:nvSpPr>
        <p:spPr>
          <a:xfrm>
            <a:off x="457200" y="1124743"/>
            <a:ext cx="8229600" cy="5649119"/>
          </a:xfrm>
        </p:spPr>
        <p:txBody>
          <a:bodyPr>
            <a:normAutofit fontScale="55000" lnSpcReduction="20000"/>
          </a:bodyPr>
          <a:lstStyle/>
          <a:p>
            <a:pPr>
              <a:lnSpc>
                <a:spcPct val="120000"/>
              </a:lnSpc>
            </a:pPr>
            <a:r>
              <a:rPr lang="en-US" dirty="0"/>
              <a:t>No textbook or course syllabus coherently captures DA</a:t>
            </a:r>
          </a:p>
          <a:p>
            <a:pPr lvl="1">
              <a:lnSpc>
                <a:spcPct val="120000"/>
              </a:lnSpc>
            </a:pPr>
            <a:r>
              <a:rPr lang="en-US" dirty="0"/>
              <a:t>Vast area with rapidly increasing and evolving methods, tools, applications.</a:t>
            </a:r>
          </a:p>
          <a:p>
            <a:pPr lvl="1">
              <a:lnSpc>
                <a:spcPct val="120000"/>
              </a:lnSpc>
            </a:pPr>
            <a:r>
              <a:rPr lang="en-US" dirty="0"/>
              <a:t>Can’t learn it all! Need to learn how identify what you need, quickly learn, and confidently apply</a:t>
            </a:r>
          </a:p>
          <a:p>
            <a:pPr lvl="1">
              <a:lnSpc>
                <a:spcPct val="120000"/>
              </a:lnSpc>
            </a:pPr>
            <a:r>
              <a:rPr lang="en-US" dirty="0"/>
              <a:t>You will research what is currently most important or useful</a:t>
            </a:r>
          </a:p>
          <a:p>
            <a:pPr>
              <a:lnSpc>
                <a:spcPct val="120000"/>
              </a:lnSpc>
            </a:pPr>
            <a:r>
              <a:rPr lang="en-US" dirty="0"/>
              <a:t>Cases and exercises will be business focused in a variety of areas of Finance, Accounting, Marketing, MIS, and Management</a:t>
            </a:r>
          </a:p>
          <a:p>
            <a:pPr>
              <a:lnSpc>
                <a:spcPct val="120000"/>
              </a:lnSpc>
            </a:pPr>
            <a:r>
              <a:rPr lang="en-US" dirty="0"/>
              <a:t>First some fundamentals</a:t>
            </a:r>
          </a:p>
          <a:p>
            <a:pPr lvl="1">
              <a:lnSpc>
                <a:spcPct val="120000"/>
              </a:lnSpc>
            </a:pPr>
            <a:r>
              <a:rPr lang="en-US" dirty="0"/>
              <a:t>Review of needed statistics</a:t>
            </a:r>
          </a:p>
          <a:p>
            <a:pPr lvl="2">
              <a:lnSpc>
                <a:spcPct val="120000"/>
              </a:lnSpc>
            </a:pPr>
            <a:r>
              <a:rPr lang="en-US" dirty="0"/>
              <a:t>Data types, quality and integrity, data presentation</a:t>
            </a:r>
          </a:p>
          <a:p>
            <a:pPr lvl="2">
              <a:lnSpc>
                <a:spcPct val="120000"/>
              </a:lnSpc>
            </a:pPr>
            <a:r>
              <a:rPr lang="en-US" dirty="0"/>
              <a:t>Descriptive statistics </a:t>
            </a:r>
            <a:r>
              <a:rPr lang="mr-IN" dirty="0"/>
              <a:t>–</a:t>
            </a:r>
            <a:r>
              <a:rPr lang="en-US" dirty="0"/>
              <a:t> distributions, summary stats, summary tables, basic visualization</a:t>
            </a:r>
          </a:p>
          <a:p>
            <a:pPr lvl="2">
              <a:lnSpc>
                <a:spcPct val="120000"/>
              </a:lnSpc>
            </a:pPr>
            <a:r>
              <a:rPr lang="en-US" dirty="0"/>
              <a:t>Inferential stats </a:t>
            </a:r>
            <a:r>
              <a:rPr lang="mr-IN" dirty="0"/>
              <a:t>–</a:t>
            </a:r>
            <a:r>
              <a:rPr lang="en-US" dirty="0"/>
              <a:t> theoretical distributions, confidence intervals, hypothesis testing, linear regression</a:t>
            </a:r>
          </a:p>
          <a:p>
            <a:pPr lvl="1">
              <a:lnSpc>
                <a:spcPct val="120000"/>
              </a:lnSpc>
            </a:pPr>
            <a:r>
              <a:rPr lang="en-US" dirty="0"/>
              <a:t>Basic decision theory</a:t>
            </a:r>
          </a:p>
          <a:p>
            <a:pPr lvl="1">
              <a:lnSpc>
                <a:spcPct val="120000"/>
              </a:lnSpc>
            </a:pPr>
            <a:r>
              <a:rPr lang="en-US" dirty="0"/>
              <a:t>Modeling and model analysis </a:t>
            </a:r>
            <a:r>
              <a:rPr lang="mr-IN" dirty="0"/>
              <a:t>–</a:t>
            </a:r>
            <a:r>
              <a:rPr lang="en-US" dirty="0"/>
              <a:t> descriptive, predictive, prescriptive</a:t>
            </a:r>
          </a:p>
          <a:p>
            <a:pPr lvl="1">
              <a:lnSpc>
                <a:spcPct val="120000"/>
              </a:lnSpc>
            </a:pPr>
            <a:r>
              <a:rPr lang="en-US" dirty="0"/>
              <a:t>Statistical learning problems, basic methods, performance assessment</a:t>
            </a:r>
          </a:p>
          <a:p>
            <a:pPr lvl="1">
              <a:lnSpc>
                <a:spcPct val="120000"/>
              </a:lnSpc>
            </a:pPr>
            <a:r>
              <a:rPr lang="en-US" dirty="0"/>
              <a:t>Useful Excel and Basic R</a:t>
            </a:r>
          </a:p>
          <a:p>
            <a:pPr>
              <a:lnSpc>
                <a:spcPct val="120000"/>
              </a:lnSpc>
            </a:pPr>
            <a:r>
              <a:rPr lang="en-US" dirty="0"/>
              <a:t>Then we will</a:t>
            </a:r>
          </a:p>
          <a:p>
            <a:pPr lvl="1">
              <a:lnSpc>
                <a:spcPct val="120000"/>
              </a:lnSpc>
            </a:pPr>
            <a:r>
              <a:rPr lang="en-US" dirty="0"/>
              <a:t>Review and learn basic concepts needed to perform data analytics</a:t>
            </a:r>
          </a:p>
          <a:p>
            <a:pPr lvl="1">
              <a:lnSpc>
                <a:spcPct val="120000"/>
              </a:lnSpc>
            </a:pPr>
            <a:r>
              <a:rPr lang="en-US" dirty="0"/>
              <a:t>Study data analytics for a variety of business cases</a:t>
            </a:r>
          </a:p>
          <a:p>
            <a:pPr lvl="1">
              <a:lnSpc>
                <a:spcPct val="120000"/>
              </a:lnSpc>
            </a:pPr>
            <a:r>
              <a:rPr lang="en-US" dirty="0"/>
              <a:t>Utilize data analytics on a real business problem (from work, a ”client”, or a problem of interest to you)</a:t>
            </a:r>
          </a:p>
          <a:p>
            <a:pPr lvl="1">
              <a:lnSpc>
                <a:spcPct val="120000"/>
              </a:lnSpc>
            </a:pPr>
            <a:endParaRPr lang="en-US" dirty="0"/>
          </a:p>
          <a:p>
            <a:pPr marL="392113" lvl="1" indent="0">
              <a:lnSpc>
                <a:spcPct val="120000"/>
              </a:lnSpc>
              <a:buNone/>
            </a:pPr>
            <a:r>
              <a:rPr lang="en-US" b="1" i="1" dirty="0"/>
              <a:t>				</a:t>
            </a:r>
            <a:r>
              <a:rPr lang="en-US" sz="3300" b="1" i="1" dirty="0"/>
              <a:t>Let’s take a look at the draft schedule!</a:t>
            </a:r>
          </a:p>
          <a:p>
            <a:pPr lvl="1">
              <a:lnSpc>
                <a:spcPct val="120000"/>
              </a:lnSpc>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dirty="0"/>
          </a:p>
        </p:txBody>
      </p:sp>
    </p:spTree>
    <p:extLst>
      <p:ext uri="{BB962C8B-B14F-4D97-AF65-F5344CB8AC3E}">
        <p14:creationId xmlns:p14="http://schemas.microsoft.com/office/powerpoint/2010/main" val="1895881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1"/>
          <p:cNvSpPr>
            <a:spLocks noGrp="1"/>
          </p:cNvSpPr>
          <p:nvPr>
            <p:ph idx="1"/>
          </p:nvPr>
        </p:nvSpPr>
        <p:spPr>
          <a:xfrm>
            <a:off x="457200" y="1752600"/>
            <a:ext cx="8229600" cy="4254500"/>
          </a:xfrm>
        </p:spPr>
        <p:txBody>
          <a:bodyPr/>
          <a:lstStyle/>
          <a:p>
            <a:pPr marL="109538" indent="0" eaLnBrk="1" hangingPunct="1">
              <a:buFont typeface="Wingdings 3" pitchFamily="-72" charset="2"/>
              <a:buNone/>
            </a:pPr>
            <a:r>
              <a:rPr lang="en-US"/>
              <a:t>                      Nature of Decision Models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pic>
        <p:nvPicPr>
          <p:cNvPr id="53251" name="Picture 2"/>
          <p:cNvPicPr>
            <a:picLocks noChangeAspect="1" noChangeArrowheads="1"/>
          </p:cNvPicPr>
          <p:nvPr/>
        </p:nvPicPr>
        <p:blipFill>
          <a:blip r:embed="rId2"/>
          <a:srcRect/>
          <a:stretch>
            <a:fillRect/>
          </a:stretch>
        </p:blipFill>
        <p:spPr bwMode="auto">
          <a:xfrm>
            <a:off x="815975" y="2362200"/>
            <a:ext cx="7667625" cy="2395538"/>
          </a:xfrm>
          <a:prstGeom prst="rect">
            <a:avLst/>
          </a:prstGeom>
          <a:noFill/>
          <a:ln w="9525">
            <a:solidFill>
              <a:schemeClr val="tx1"/>
            </a:solidFill>
            <a:miter lim="800000"/>
            <a:headEnd/>
            <a:tailEnd/>
          </a:ln>
        </p:spPr>
      </p:pic>
      <p:sp>
        <p:nvSpPr>
          <p:cNvPr id="53252"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3253"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1EB83CC7-8F51-4C5E-952E-61C8E5FDCA5F}" type="slidenum">
              <a:rPr lang="en-US">
                <a:ea typeface="ＭＳ Ｐゴシック" pitchFamily="-72" charset="-128"/>
                <a:cs typeface="ＭＳ Ｐゴシック" pitchFamily="-72" charset="-128"/>
              </a:rPr>
              <a:pPr fontAlgn="base">
                <a:spcBef>
                  <a:spcPct val="0"/>
                </a:spcBef>
                <a:spcAft>
                  <a:spcPct val="0"/>
                </a:spcAft>
                <a:defRPr/>
              </a:pPr>
              <a:t>40</a:t>
            </a:fld>
            <a:endParaRPr lang="en-US">
              <a:ea typeface="ＭＳ Ｐゴシック" pitchFamily="-72" charset="-128"/>
              <a:cs typeface="ＭＳ Ｐゴシック" pitchFamily="-72" charset="-128"/>
            </a:endParaRPr>
          </a:p>
        </p:txBody>
      </p:sp>
      <p:sp>
        <p:nvSpPr>
          <p:cNvPr id="53254" name="TextBox 6"/>
          <p:cNvSpPr txBox="1">
            <a:spLocks noChangeArrowheads="1"/>
          </p:cNvSpPr>
          <p:nvPr/>
        </p:nvSpPr>
        <p:spPr bwMode="auto">
          <a:xfrm>
            <a:off x="7696200" y="4757738"/>
            <a:ext cx="755650" cy="244475"/>
          </a:xfrm>
          <a:prstGeom prst="rect">
            <a:avLst/>
          </a:prstGeom>
          <a:noFill/>
          <a:ln w="9525">
            <a:noFill/>
            <a:miter lim="800000"/>
            <a:headEnd/>
            <a:tailEnd/>
          </a:ln>
        </p:spPr>
        <p:txBody>
          <a:bodyPr wrap="none">
            <a:prstTxWarp prst="textNoShape">
              <a:avLst/>
            </a:prstTxWarp>
            <a:spAutoFit/>
          </a:bodyPr>
          <a:lstStyle/>
          <a:p>
            <a:r>
              <a:rPr lang="en-US" sz="1000"/>
              <a:t>Figure 1.4</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1"/>
          <p:cNvSpPr>
            <a:spLocks noGrp="1"/>
          </p:cNvSpPr>
          <p:nvPr>
            <p:ph idx="1"/>
          </p:nvPr>
        </p:nvSpPr>
        <p:spPr>
          <a:xfrm>
            <a:off x="457200" y="1371600"/>
            <a:ext cx="8229600" cy="4254500"/>
          </a:xfrm>
        </p:spPr>
        <p:txBody>
          <a:bodyPr/>
          <a:lstStyle/>
          <a:p>
            <a:pPr marL="109538" indent="0" eaLnBrk="1" hangingPunct="1">
              <a:buFont typeface="Wingdings 3" pitchFamily="-72" charset="2"/>
              <a:buNone/>
            </a:pPr>
            <a:r>
              <a:rPr lang="en-US" u="sng"/>
              <a:t>Example 1.5   A Sales-Promotion Model</a:t>
            </a:r>
          </a:p>
          <a:p>
            <a:pPr marL="109538" indent="0" eaLnBrk="1" hangingPunct="1">
              <a:buFont typeface="Wingdings 3" pitchFamily="-72" charset="2"/>
              <a:buNone/>
            </a:pPr>
            <a:r>
              <a:rPr lang="en-US"/>
              <a:t>In the grocery industry, managers typically need to know how best to use pricing, coupons and advertising strategies to influence sales.</a:t>
            </a:r>
          </a:p>
          <a:p>
            <a:pPr marL="109538" indent="0" eaLnBrk="1" hangingPunct="1">
              <a:spcBef>
                <a:spcPts val="1200"/>
              </a:spcBef>
              <a:buFont typeface="Wingdings 3" pitchFamily="-72" charset="2"/>
              <a:buNone/>
            </a:pPr>
            <a:r>
              <a:rPr lang="en-US"/>
              <a:t>Using Business Analytics, a grocer can develop a model that predicts sales using price, coupons and advertising.</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4275"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4276"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8B86FB15-217F-4059-9C7B-63C35E9FF884}" type="slidenum">
              <a:rPr lang="en-US">
                <a:ea typeface="ＭＳ Ｐゴシック" pitchFamily="-72" charset="-128"/>
                <a:cs typeface="ＭＳ Ｐゴシック" pitchFamily="-72" charset="-128"/>
              </a:rPr>
              <a:pPr fontAlgn="base">
                <a:spcBef>
                  <a:spcPct val="0"/>
                </a:spcBef>
                <a:spcAft>
                  <a:spcPct val="0"/>
                </a:spcAft>
                <a:defRPr/>
              </a:pPr>
              <a:t>41</a:t>
            </a:fld>
            <a:endParaRPr lang="en-US">
              <a:ea typeface="ＭＳ Ｐゴシック" pitchFamily="-72" charset="-128"/>
              <a:cs typeface="ＭＳ Ｐゴシック" pitchFamily="-72"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5298"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5299"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DF06B0FD-3D37-4C00-8E06-D41F820B1C57}" type="slidenum">
              <a:rPr lang="en-US">
                <a:ea typeface="ＭＳ Ｐゴシック" pitchFamily="-72" charset="-128"/>
                <a:cs typeface="ＭＳ Ｐゴシック" pitchFamily="-72" charset="-128"/>
              </a:rPr>
              <a:pPr fontAlgn="base">
                <a:spcBef>
                  <a:spcPct val="0"/>
                </a:spcBef>
                <a:spcAft>
                  <a:spcPct val="0"/>
                </a:spcAft>
                <a:defRPr/>
              </a:pPr>
              <a:t>42</a:t>
            </a:fld>
            <a:endParaRPr lang="en-US">
              <a:ea typeface="ＭＳ Ｐゴシック" pitchFamily="-72" charset="-128"/>
              <a:cs typeface="ＭＳ Ｐゴシック" pitchFamily="-72" charset="-128"/>
            </a:endParaRPr>
          </a:p>
        </p:txBody>
      </p:sp>
      <p:pic>
        <p:nvPicPr>
          <p:cNvPr id="55300" name="Picture 2"/>
          <p:cNvPicPr>
            <a:picLocks noChangeAspect="1" noChangeArrowheads="1"/>
          </p:cNvPicPr>
          <p:nvPr/>
        </p:nvPicPr>
        <p:blipFill>
          <a:blip r:embed="rId2"/>
          <a:srcRect/>
          <a:stretch>
            <a:fillRect/>
          </a:stretch>
        </p:blipFill>
        <p:spPr bwMode="auto">
          <a:xfrm>
            <a:off x="990600" y="1295400"/>
            <a:ext cx="7162800" cy="3768725"/>
          </a:xfrm>
          <a:prstGeom prst="rect">
            <a:avLst/>
          </a:prstGeom>
          <a:noFill/>
          <a:ln w="9525">
            <a:noFill/>
            <a:miter lim="800000"/>
            <a:headEnd/>
            <a:tailEnd/>
          </a:ln>
        </p:spPr>
      </p:pic>
      <p:sp>
        <p:nvSpPr>
          <p:cNvPr id="2" name="TextBox 1"/>
          <p:cNvSpPr txBox="1"/>
          <p:nvPr/>
        </p:nvSpPr>
        <p:spPr>
          <a:xfrm>
            <a:off x="990600" y="5181600"/>
            <a:ext cx="7239000" cy="1096963"/>
          </a:xfrm>
          <a:prstGeom prst="rect">
            <a:avLst/>
          </a:prstGeom>
          <a:noFill/>
        </p:spPr>
        <p:txBody>
          <a:bodyPr wrap="none">
            <a:spAutoFit/>
          </a:bodyPr>
          <a:lstStyle/>
          <a:p>
            <a:pPr marL="109728" fontAlgn="auto">
              <a:spcBef>
                <a:spcPts val="0"/>
              </a:spcBef>
              <a:spcAft>
                <a:spcPts val="0"/>
              </a:spcAft>
              <a:defRPr/>
            </a:pPr>
            <a:r>
              <a:rPr lang="en-US" dirty="0">
                <a:latin typeface="+mn-lt"/>
                <a:ea typeface="+mn-ea"/>
                <a:cs typeface="+mn-cs"/>
              </a:rPr>
              <a:t>Sales = 500 – 0.05(price) + 30(coupons)</a:t>
            </a:r>
          </a:p>
          <a:p>
            <a:pPr marL="109728" fontAlgn="auto">
              <a:spcBef>
                <a:spcPts val="0"/>
              </a:spcBef>
              <a:spcAft>
                <a:spcPts val="0"/>
              </a:spcAft>
              <a:defRPr/>
            </a:pPr>
            <a:r>
              <a:rPr lang="en-US" dirty="0">
                <a:latin typeface="+mn-lt"/>
                <a:ea typeface="+mn-ea"/>
                <a:cs typeface="+mn-cs"/>
              </a:rPr>
              <a:t>            +0.08(advertising) + 0.25(price)(advertising)</a:t>
            </a:r>
          </a:p>
          <a:p>
            <a:pPr fontAlgn="auto">
              <a:spcBef>
                <a:spcPts val="0"/>
              </a:spcBef>
              <a:spcAft>
                <a:spcPts val="0"/>
              </a:spcAft>
              <a:defRPr/>
            </a:pPr>
            <a:endParaRPr lang="en-US" sz="1800" dirty="0">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1566862"/>
          </a:xfrm>
        </p:spPr>
        <p:txBody>
          <a:bodyPr>
            <a:normAutofit/>
          </a:bodyPr>
          <a:lstStyle/>
          <a:p>
            <a:pPr marL="109728" indent="0" eaLnBrk="1" fontAlgn="auto" hangingPunct="1">
              <a:spcAft>
                <a:spcPts val="0"/>
              </a:spcAft>
              <a:buFont typeface="Wingdings 3"/>
              <a:buNone/>
              <a:defRPr/>
            </a:pPr>
            <a:r>
              <a:rPr lang="en-US" u="sng" dirty="0">
                <a:ea typeface="+mn-ea"/>
                <a:cs typeface="+mn-cs"/>
              </a:rPr>
              <a:t>Descriptive Decision Models</a:t>
            </a:r>
          </a:p>
          <a:p>
            <a:pPr marL="365760" indent="-256032" eaLnBrk="1" fontAlgn="auto" hangingPunct="1">
              <a:spcAft>
                <a:spcPts val="0"/>
              </a:spcAft>
              <a:buFont typeface="Wingdings 3"/>
              <a:buChar char=""/>
              <a:defRPr/>
            </a:pPr>
            <a:r>
              <a:rPr lang="en-US" dirty="0">
                <a:ea typeface="+mn-ea"/>
                <a:cs typeface="+mn-cs"/>
              </a:rPr>
              <a:t>Simply tell “what is” and describe relationships</a:t>
            </a:r>
          </a:p>
          <a:p>
            <a:pPr marL="365760" indent="-256032" eaLnBrk="1" fontAlgn="auto" hangingPunct="1">
              <a:spcAft>
                <a:spcPts val="0"/>
              </a:spcAft>
              <a:buFont typeface="Wingdings 3"/>
              <a:buChar char=""/>
              <a:defRPr/>
            </a:pPr>
            <a:r>
              <a:rPr lang="en-US" dirty="0">
                <a:ea typeface="+mn-ea"/>
                <a:cs typeface="+mn-cs"/>
              </a:rPr>
              <a:t>Do not tell managers what to do</a:t>
            </a:r>
          </a:p>
        </p:txBody>
      </p:sp>
      <p:sp>
        <p:nvSpPr>
          <p:cNvPr id="5" name="Title 4"/>
          <p:cNvSpPr>
            <a:spLocks noGrp="1"/>
          </p:cNvSpPr>
          <p:nvPr>
            <p:ph type="title"/>
          </p:nvPr>
        </p:nvSpPr>
        <p:spPr>
          <a:xfrm>
            <a:off x="566057" y="152400"/>
            <a:ext cx="8229600" cy="1143000"/>
          </a:xfrm>
        </p:spPr>
        <p:txBody>
          <a:bodyPr/>
          <a:lstStyle/>
          <a:p>
            <a:pPr eaLnBrk="1" fontAlgn="auto" hangingPunct="1">
              <a:spcAft>
                <a:spcPts val="0"/>
              </a:spcAft>
              <a:defRPr/>
            </a:pPr>
            <a:r>
              <a:rPr lang="en-US" sz="3200" dirty="0">
                <a:ea typeface="+mj-ea"/>
                <a:cs typeface="+mj-cs"/>
              </a:rPr>
              <a:t>Decision Models</a:t>
            </a:r>
          </a:p>
        </p:txBody>
      </p:sp>
      <p:sp>
        <p:nvSpPr>
          <p:cNvPr id="56323" name="Content Placeholder 1"/>
          <p:cNvSpPr txBox="1">
            <a:spLocks/>
          </p:cNvSpPr>
          <p:nvPr/>
        </p:nvSpPr>
        <p:spPr bwMode="auto">
          <a:xfrm>
            <a:off x="739775" y="3810000"/>
            <a:ext cx="4060825" cy="2328863"/>
          </a:xfrm>
          <a:prstGeom prst="rect">
            <a:avLst/>
          </a:prstGeom>
          <a:noFill/>
          <a:ln w="9525">
            <a:noFill/>
            <a:miter lim="800000"/>
            <a:headEnd/>
            <a:tailEnd/>
          </a:ln>
        </p:spPr>
        <p:txBody>
          <a:bodyPr>
            <a:prstTxWarp prst="textNoShape">
              <a:avLst/>
            </a:prstTxWarp>
          </a:bodyPr>
          <a:lstStyle/>
          <a:p>
            <a:pPr marL="109538">
              <a:spcBef>
                <a:spcPts val="400"/>
              </a:spcBef>
              <a:buClr>
                <a:schemeClr val="accent1"/>
              </a:buClr>
              <a:buSzPct val="68000"/>
              <a:buFont typeface="Wingdings 3" pitchFamily="-72" charset="2"/>
              <a:buNone/>
            </a:pPr>
            <a:r>
              <a:rPr lang="en-US" sz="2700"/>
              <a:t>Influence Diagrams visually show how various model elements relate to one another.</a:t>
            </a:r>
          </a:p>
        </p:txBody>
      </p:sp>
      <p:sp>
        <p:nvSpPr>
          <p:cNvPr id="56324" name="TextBox 5"/>
          <p:cNvSpPr txBox="1">
            <a:spLocks noChangeArrowheads="1"/>
          </p:cNvSpPr>
          <p:nvPr/>
        </p:nvSpPr>
        <p:spPr bwMode="auto">
          <a:xfrm>
            <a:off x="533400" y="3028950"/>
            <a:ext cx="7569200" cy="763588"/>
          </a:xfrm>
          <a:prstGeom prst="rect">
            <a:avLst/>
          </a:prstGeom>
          <a:noFill/>
          <a:ln w="9525">
            <a:noFill/>
            <a:miter lim="800000"/>
            <a:headEnd/>
            <a:tailEnd/>
          </a:ln>
        </p:spPr>
        <p:txBody>
          <a:bodyPr>
            <a:prstTxWarp prst="textNoShape">
              <a:avLst/>
            </a:prstTxWarp>
            <a:spAutoFit/>
          </a:bodyPr>
          <a:lstStyle/>
          <a:p>
            <a:r>
              <a:rPr lang="en-US" sz="2600" u="sng"/>
              <a:t>Example 1.6  An Influence Diagram for Total Cost</a:t>
            </a:r>
          </a:p>
          <a:p>
            <a:endParaRPr lang="en-US" sz="1800"/>
          </a:p>
        </p:txBody>
      </p:sp>
      <p:sp>
        <p:nvSpPr>
          <p:cNvPr id="56325" name="Footer Placeholder 9"/>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6326" name="Slide Number Placeholder 10"/>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FA684607-583E-4632-BA24-39166F361604}" type="slidenum">
              <a:rPr lang="en-US">
                <a:ea typeface="ＭＳ Ｐゴシック" pitchFamily="-72" charset="-128"/>
                <a:cs typeface="ＭＳ Ｐゴシック" pitchFamily="-72" charset="-128"/>
              </a:rPr>
              <a:pPr fontAlgn="base">
                <a:spcBef>
                  <a:spcPct val="0"/>
                </a:spcBef>
                <a:spcAft>
                  <a:spcPct val="0"/>
                </a:spcAft>
                <a:defRPr/>
              </a:pPr>
              <a:t>43</a:t>
            </a:fld>
            <a:endParaRPr lang="en-US">
              <a:ea typeface="ＭＳ Ｐゴシック" pitchFamily="-72" charset="-128"/>
              <a:cs typeface="ＭＳ Ｐゴシック" pitchFamily="-72" charset="-128"/>
            </a:endParaRPr>
          </a:p>
        </p:txBody>
      </p:sp>
      <p:sp>
        <p:nvSpPr>
          <p:cNvPr id="56327" name="TextBox 8"/>
          <p:cNvSpPr txBox="1">
            <a:spLocks noChangeArrowheads="1"/>
          </p:cNvSpPr>
          <p:nvPr/>
        </p:nvSpPr>
        <p:spPr bwMode="auto">
          <a:xfrm>
            <a:off x="7712075" y="6075363"/>
            <a:ext cx="755650" cy="244475"/>
          </a:xfrm>
          <a:prstGeom prst="rect">
            <a:avLst/>
          </a:prstGeom>
          <a:noFill/>
          <a:ln w="9525">
            <a:noFill/>
            <a:miter lim="800000"/>
            <a:headEnd/>
            <a:tailEnd/>
          </a:ln>
        </p:spPr>
        <p:txBody>
          <a:bodyPr wrap="none">
            <a:prstTxWarp prst="textNoShape">
              <a:avLst/>
            </a:prstTxWarp>
            <a:spAutoFit/>
          </a:bodyPr>
          <a:lstStyle/>
          <a:p>
            <a:r>
              <a:rPr lang="en-US" sz="1000"/>
              <a:t>Figure 1.5</a:t>
            </a:r>
          </a:p>
        </p:txBody>
      </p:sp>
      <p:pic>
        <p:nvPicPr>
          <p:cNvPr id="56328" name="Picture 2"/>
          <p:cNvPicPr>
            <a:picLocks noChangeAspect="1" noChangeArrowheads="1"/>
          </p:cNvPicPr>
          <p:nvPr/>
        </p:nvPicPr>
        <p:blipFill>
          <a:blip r:embed="rId2"/>
          <a:srcRect/>
          <a:stretch>
            <a:fillRect/>
          </a:stretch>
        </p:blipFill>
        <p:spPr bwMode="auto">
          <a:xfrm>
            <a:off x="4578350" y="3886200"/>
            <a:ext cx="3736975" cy="2176463"/>
          </a:xfrm>
          <a:prstGeom prst="rect">
            <a:avLst/>
          </a:prstGeom>
          <a:noFill/>
          <a:ln w="9525">
            <a:solidFill>
              <a:schemeClr val="tx1"/>
            </a:solid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1"/>
          <p:cNvSpPr>
            <a:spLocks noGrp="1"/>
          </p:cNvSpPr>
          <p:nvPr>
            <p:ph idx="1"/>
          </p:nvPr>
        </p:nvSpPr>
        <p:spPr/>
        <p:txBody>
          <a:bodyPr/>
          <a:lstStyle/>
          <a:p>
            <a:pPr marL="109538" indent="0" eaLnBrk="1" hangingPunct="1">
              <a:buFont typeface="Wingdings 3" pitchFamily="-72" charset="2"/>
              <a:buNone/>
            </a:pPr>
            <a:r>
              <a:rPr lang="en-US" u="sng"/>
              <a:t>Example 1.7  A Mathematical Model for Total Cost</a:t>
            </a:r>
          </a:p>
          <a:p>
            <a:pPr marL="109538" indent="0" eaLnBrk="1" hangingPunct="1">
              <a:buFont typeface="Wingdings 3" pitchFamily="-72" charset="2"/>
              <a:buNone/>
            </a:pPr>
            <a:endParaRPr lang="en-US"/>
          </a:p>
          <a:p>
            <a:pPr marL="109538" indent="0" eaLnBrk="1" hangingPunct="1">
              <a:buFont typeface="Wingdings 3" pitchFamily="-72" charset="2"/>
              <a:buNone/>
            </a:pPr>
            <a:r>
              <a:rPr lang="en-US"/>
              <a:t>   </a:t>
            </a:r>
            <a:r>
              <a:rPr lang="en-US" i="1"/>
              <a:t>TC = F +VQ</a:t>
            </a:r>
            <a:endParaRPr lang="en-US"/>
          </a:p>
          <a:p>
            <a:pPr marL="109538" indent="0" eaLnBrk="1" hangingPunct="1">
              <a:buFont typeface="Wingdings 3" pitchFamily="-72" charset="2"/>
              <a:buNone/>
            </a:pPr>
            <a:endParaRPr lang="en-US"/>
          </a:p>
          <a:p>
            <a:pPr marL="109538" indent="0" eaLnBrk="1" hangingPunct="1">
              <a:buFont typeface="Wingdings 3" pitchFamily="-72" charset="2"/>
              <a:buNone/>
            </a:pPr>
            <a:r>
              <a:rPr lang="en-US" i="1"/>
              <a:t>TC</a:t>
            </a:r>
            <a:r>
              <a:rPr lang="en-US"/>
              <a:t> is Total Cost</a:t>
            </a:r>
          </a:p>
          <a:p>
            <a:pPr marL="109538" indent="0" eaLnBrk="1" hangingPunct="1">
              <a:buFont typeface="Wingdings 3" pitchFamily="-72" charset="2"/>
              <a:buNone/>
            </a:pPr>
            <a:r>
              <a:rPr lang="en-US" i="1"/>
              <a:t>F</a:t>
            </a:r>
            <a:r>
              <a:rPr lang="en-US"/>
              <a:t> is Fixed cost</a:t>
            </a:r>
          </a:p>
          <a:p>
            <a:pPr marL="109538" indent="0" eaLnBrk="1" hangingPunct="1">
              <a:buFont typeface="Wingdings 3" pitchFamily="-72" charset="2"/>
              <a:buNone/>
            </a:pPr>
            <a:r>
              <a:rPr lang="en-US" i="1"/>
              <a:t>V</a:t>
            </a:r>
            <a:r>
              <a:rPr lang="en-US"/>
              <a:t> is Variable unit cost </a:t>
            </a:r>
          </a:p>
          <a:p>
            <a:pPr marL="109538" indent="0" eaLnBrk="1" hangingPunct="1">
              <a:buFont typeface="Wingdings 3" pitchFamily="-72" charset="2"/>
              <a:buNone/>
            </a:pPr>
            <a:r>
              <a:rPr lang="en-US" i="1"/>
              <a:t>Q</a:t>
            </a:r>
            <a:r>
              <a:rPr lang="en-US"/>
              <a:t> is Quantity produced</a:t>
            </a:r>
          </a:p>
          <a:p>
            <a:pPr marL="109538" indent="0" eaLnBrk="1" hangingPunct="1">
              <a:buFont typeface="Wingdings 3" pitchFamily="-72" charset="2"/>
              <a:buNone/>
            </a:pPr>
            <a:endParaRPr lang="en-US"/>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pic>
        <p:nvPicPr>
          <p:cNvPr id="57347" name="Picture 2"/>
          <p:cNvPicPr>
            <a:picLocks noChangeAspect="1" noChangeArrowheads="1"/>
          </p:cNvPicPr>
          <p:nvPr/>
        </p:nvPicPr>
        <p:blipFill>
          <a:blip r:embed="rId2"/>
          <a:srcRect/>
          <a:stretch>
            <a:fillRect/>
          </a:stretch>
        </p:blipFill>
        <p:spPr bwMode="auto">
          <a:xfrm>
            <a:off x="4614863" y="2438400"/>
            <a:ext cx="3775075" cy="2765425"/>
          </a:xfrm>
          <a:prstGeom prst="rect">
            <a:avLst/>
          </a:prstGeom>
          <a:noFill/>
          <a:ln w="9525">
            <a:solidFill>
              <a:schemeClr val="tx1"/>
            </a:solidFill>
            <a:miter lim="800000"/>
            <a:headEnd/>
            <a:tailEnd/>
          </a:ln>
        </p:spPr>
      </p:pic>
      <p:sp>
        <p:nvSpPr>
          <p:cNvPr id="57348" name="Footer Placeholder 8"/>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7349" name="Slide Number Placeholder 9"/>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8BDF409-904F-47EB-B3DE-91AC97CABC2A}" type="slidenum">
              <a:rPr lang="en-US">
                <a:ea typeface="ＭＳ Ｐゴシック" pitchFamily="-72" charset="-128"/>
                <a:cs typeface="ＭＳ Ｐゴシック" pitchFamily="-72" charset="-128"/>
              </a:rPr>
              <a:pPr fontAlgn="base">
                <a:spcBef>
                  <a:spcPct val="0"/>
                </a:spcBef>
                <a:spcAft>
                  <a:spcPct val="0"/>
                </a:spcAft>
                <a:defRPr/>
              </a:pPr>
              <a:t>44</a:t>
            </a:fld>
            <a:endParaRPr lang="en-US">
              <a:ea typeface="ＭＳ Ｐゴシック" pitchFamily="-72" charset="-128"/>
              <a:cs typeface="ＭＳ Ｐゴシック" pitchFamily="-72" charset="-128"/>
            </a:endParaRPr>
          </a:p>
        </p:txBody>
      </p:sp>
      <p:sp>
        <p:nvSpPr>
          <p:cNvPr id="57350" name="TextBox 6"/>
          <p:cNvSpPr txBox="1">
            <a:spLocks noChangeArrowheads="1"/>
          </p:cNvSpPr>
          <p:nvPr/>
        </p:nvSpPr>
        <p:spPr bwMode="auto">
          <a:xfrm>
            <a:off x="7700963" y="5203825"/>
            <a:ext cx="755650" cy="244475"/>
          </a:xfrm>
          <a:prstGeom prst="rect">
            <a:avLst/>
          </a:prstGeom>
          <a:noFill/>
          <a:ln w="9525">
            <a:noFill/>
            <a:miter lim="800000"/>
            <a:headEnd/>
            <a:tailEnd/>
          </a:ln>
        </p:spPr>
        <p:txBody>
          <a:bodyPr wrap="none">
            <a:prstTxWarp prst="textNoShape">
              <a:avLst/>
            </a:prstTxWarp>
            <a:spAutoFit/>
          </a:bodyPr>
          <a:lstStyle/>
          <a:p>
            <a:r>
              <a:rPr lang="en-US" sz="1000"/>
              <a:t>Figure 1.6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1"/>
          <p:cNvSpPr>
            <a:spLocks noGrp="1"/>
          </p:cNvSpPr>
          <p:nvPr>
            <p:ph idx="1"/>
          </p:nvPr>
        </p:nvSpPr>
        <p:spPr>
          <a:xfrm>
            <a:off x="533400" y="1219200"/>
            <a:ext cx="8229600" cy="4525963"/>
          </a:xfrm>
        </p:spPr>
        <p:txBody>
          <a:bodyPr/>
          <a:lstStyle/>
          <a:p>
            <a:pPr marL="109538" indent="0" eaLnBrk="1" hangingPunct="1">
              <a:buFont typeface="Wingdings 3" pitchFamily="-72" charset="2"/>
              <a:buNone/>
            </a:pPr>
            <a:r>
              <a:rPr lang="en-US" u="sng"/>
              <a:t>Example 1.8   A Break-even Decision Model</a:t>
            </a:r>
          </a:p>
          <a:p>
            <a:pPr marL="109538" indent="0" eaLnBrk="1" hangingPunct="1">
              <a:buFont typeface="Wingdings 3" pitchFamily="-72" charset="2"/>
              <a:buNone/>
            </a:pPr>
            <a:r>
              <a:rPr lang="en-US" i="1"/>
              <a:t>TC</a:t>
            </a:r>
            <a:r>
              <a:rPr lang="en-US"/>
              <a:t>(manufacturing) = $50,000 + $125*</a:t>
            </a:r>
            <a:r>
              <a:rPr lang="en-US" i="1"/>
              <a:t>Q</a:t>
            </a:r>
            <a:endParaRPr lang="en-US"/>
          </a:p>
          <a:p>
            <a:pPr marL="109538" indent="0" eaLnBrk="1" hangingPunct="1">
              <a:buFont typeface="Wingdings 3" pitchFamily="-72" charset="2"/>
              <a:buNone/>
            </a:pPr>
            <a:r>
              <a:rPr lang="en-US" i="1"/>
              <a:t>TC</a:t>
            </a:r>
            <a:r>
              <a:rPr lang="en-US"/>
              <a:t>(outsourcing) = $175*</a:t>
            </a:r>
            <a:r>
              <a:rPr lang="en-US" i="1"/>
              <a:t>Q</a:t>
            </a:r>
            <a:endParaRPr lang="en-US"/>
          </a:p>
          <a:p>
            <a:pPr marL="109538" indent="0" eaLnBrk="1" hangingPunct="1">
              <a:spcBef>
                <a:spcPts val="1200"/>
              </a:spcBef>
              <a:buFont typeface="Wingdings 3" pitchFamily="-72" charset="2"/>
              <a:buNone/>
            </a:pPr>
            <a:r>
              <a:rPr lang="en-US" u="sng"/>
              <a:t>Breakeven Point</a:t>
            </a:r>
            <a:r>
              <a:rPr lang="en-US"/>
              <a:t>:</a:t>
            </a:r>
          </a:p>
          <a:p>
            <a:pPr marL="109538" indent="0" eaLnBrk="1" hangingPunct="1">
              <a:buFont typeface="Wingdings 3" pitchFamily="-72" charset="2"/>
              <a:buNone/>
            </a:pPr>
            <a:r>
              <a:rPr lang="en-US"/>
              <a:t>Set </a:t>
            </a:r>
            <a:r>
              <a:rPr lang="en-US" i="1"/>
              <a:t>TC</a:t>
            </a:r>
            <a:r>
              <a:rPr lang="en-US"/>
              <a:t>(manufacturing) </a:t>
            </a:r>
          </a:p>
          <a:p>
            <a:pPr marL="109538" indent="0" eaLnBrk="1" hangingPunct="1">
              <a:buFont typeface="Wingdings 3" pitchFamily="-72" charset="2"/>
              <a:buNone/>
            </a:pPr>
            <a:r>
              <a:rPr lang="en-US"/>
              <a:t>      = </a:t>
            </a:r>
            <a:r>
              <a:rPr lang="en-US" i="1"/>
              <a:t>TC</a:t>
            </a:r>
            <a:r>
              <a:rPr lang="en-US"/>
              <a:t>(outsourcing)</a:t>
            </a:r>
          </a:p>
          <a:p>
            <a:pPr marL="109538" indent="0" eaLnBrk="1" hangingPunct="1">
              <a:buFont typeface="Wingdings 3" pitchFamily="-72" charset="2"/>
              <a:buNone/>
            </a:pPr>
            <a:r>
              <a:rPr lang="en-US"/>
              <a:t>Solve for </a:t>
            </a:r>
            <a:r>
              <a:rPr lang="en-US" i="1"/>
              <a:t>Q</a:t>
            </a:r>
            <a:r>
              <a:rPr lang="en-US"/>
              <a:t> = 1000 units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837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837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8991C370-EFD4-4B20-884B-7408BA79BC96}" type="slidenum">
              <a:rPr lang="en-US">
                <a:ea typeface="ＭＳ Ｐゴシック" pitchFamily="-72" charset="-128"/>
                <a:cs typeface="ＭＳ Ｐゴシック" pitchFamily="-72" charset="-128"/>
              </a:rPr>
              <a:pPr fontAlgn="base">
                <a:spcBef>
                  <a:spcPct val="0"/>
                </a:spcBef>
                <a:spcAft>
                  <a:spcPct val="0"/>
                </a:spcAft>
                <a:defRPr/>
              </a:pPr>
              <a:t>45</a:t>
            </a:fld>
            <a:endParaRPr lang="en-US">
              <a:ea typeface="ＭＳ Ｐゴシック" pitchFamily="-72" charset="-128"/>
              <a:cs typeface="ＭＳ Ｐゴシック" pitchFamily="-72" charset="-128"/>
            </a:endParaRPr>
          </a:p>
        </p:txBody>
      </p:sp>
      <p:pic>
        <p:nvPicPr>
          <p:cNvPr id="58373" name="Picture 2"/>
          <p:cNvPicPr>
            <a:picLocks noChangeAspect="1" noChangeArrowheads="1"/>
          </p:cNvPicPr>
          <p:nvPr/>
        </p:nvPicPr>
        <p:blipFill>
          <a:blip r:embed="rId2"/>
          <a:srcRect/>
          <a:stretch>
            <a:fillRect/>
          </a:stretch>
        </p:blipFill>
        <p:spPr bwMode="auto">
          <a:xfrm>
            <a:off x="4419600" y="2819400"/>
            <a:ext cx="4306888" cy="2590800"/>
          </a:xfrm>
          <a:prstGeom prst="rect">
            <a:avLst/>
          </a:prstGeom>
          <a:noFill/>
          <a:ln w="9525">
            <a:noFill/>
            <a:miter lim="800000"/>
            <a:headEnd/>
            <a:tailEnd/>
          </a:ln>
        </p:spPr>
      </p:pic>
      <p:sp>
        <p:nvSpPr>
          <p:cNvPr id="58374" name="TextBox 6"/>
          <p:cNvSpPr txBox="1">
            <a:spLocks noChangeArrowheads="1"/>
          </p:cNvSpPr>
          <p:nvPr/>
        </p:nvSpPr>
        <p:spPr bwMode="auto">
          <a:xfrm>
            <a:off x="8037513" y="5410200"/>
            <a:ext cx="755650" cy="244475"/>
          </a:xfrm>
          <a:prstGeom prst="rect">
            <a:avLst/>
          </a:prstGeom>
          <a:noFill/>
          <a:ln w="9525">
            <a:noFill/>
            <a:miter lim="800000"/>
            <a:headEnd/>
            <a:tailEnd/>
          </a:ln>
        </p:spPr>
        <p:txBody>
          <a:bodyPr wrap="none">
            <a:prstTxWarp prst="textNoShape">
              <a:avLst/>
            </a:prstTxWarp>
            <a:spAutoFit/>
          </a:bodyPr>
          <a:lstStyle/>
          <a:p>
            <a:r>
              <a:rPr lang="en-US" sz="1000"/>
              <a:t>Figure 1.7</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1"/>
          <p:cNvSpPr>
            <a:spLocks noGrp="1"/>
          </p:cNvSpPr>
          <p:nvPr>
            <p:ph idx="1"/>
          </p:nvPr>
        </p:nvSpPr>
        <p:spPr>
          <a:xfrm>
            <a:off x="533400" y="1219200"/>
            <a:ext cx="8229600" cy="4525963"/>
          </a:xfrm>
        </p:spPr>
        <p:txBody>
          <a:bodyPr/>
          <a:lstStyle/>
          <a:p>
            <a:pPr marL="109538" indent="0" eaLnBrk="1" hangingPunct="1">
              <a:buFont typeface="Wingdings 3" pitchFamily="-72" charset="2"/>
              <a:buNone/>
            </a:pPr>
            <a:r>
              <a:rPr lang="en-US" u="sng"/>
              <a:t>Example 1.9    A Linear Demand Prediction Model</a:t>
            </a:r>
          </a:p>
          <a:p>
            <a:pPr marL="109538" indent="0" eaLnBrk="1" hangingPunct="1">
              <a:buFont typeface="Wingdings 3" pitchFamily="-72" charset="2"/>
              <a:buNone/>
            </a:pPr>
            <a:r>
              <a:rPr lang="en-US"/>
              <a:t>As price increases, demand falls.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pic>
        <p:nvPicPr>
          <p:cNvPr id="59395" name="Picture 2"/>
          <p:cNvPicPr>
            <a:picLocks noChangeAspect="1" noChangeArrowheads="1"/>
          </p:cNvPicPr>
          <p:nvPr/>
        </p:nvPicPr>
        <p:blipFill>
          <a:blip r:embed="rId2"/>
          <a:srcRect/>
          <a:stretch>
            <a:fillRect/>
          </a:stretch>
        </p:blipFill>
        <p:spPr bwMode="auto">
          <a:xfrm>
            <a:off x="1633538" y="2362200"/>
            <a:ext cx="5715000" cy="3406775"/>
          </a:xfrm>
          <a:prstGeom prst="rect">
            <a:avLst/>
          </a:prstGeom>
          <a:noFill/>
          <a:ln w="9525">
            <a:noFill/>
            <a:miter lim="800000"/>
            <a:headEnd/>
            <a:tailEnd/>
          </a:ln>
        </p:spPr>
      </p:pic>
      <p:sp>
        <p:nvSpPr>
          <p:cNvPr id="59396"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9397"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55061575-0BF5-4FF7-8D8F-CA73D92AC58A}" type="slidenum">
              <a:rPr lang="en-US">
                <a:ea typeface="ＭＳ Ｐゴシック" pitchFamily="-72" charset="-128"/>
                <a:cs typeface="ＭＳ Ｐゴシック" pitchFamily="-72" charset="-128"/>
              </a:rPr>
              <a:pPr fontAlgn="base">
                <a:spcBef>
                  <a:spcPct val="0"/>
                </a:spcBef>
                <a:spcAft>
                  <a:spcPct val="0"/>
                </a:spcAft>
                <a:defRPr/>
              </a:pPr>
              <a:t>46</a:t>
            </a:fld>
            <a:endParaRPr lang="en-US">
              <a:ea typeface="ＭＳ Ｐゴシック" pitchFamily="-72" charset="-128"/>
              <a:cs typeface="ＭＳ Ｐゴシック" pitchFamily="-72" charset="-128"/>
            </a:endParaRPr>
          </a:p>
        </p:txBody>
      </p:sp>
      <p:sp>
        <p:nvSpPr>
          <p:cNvPr id="59398" name="TextBox 6"/>
          <p:cNvSpPr txBox="1">
            <a:spLocks noChangeArrowheads="1"/>
          </p:cNvSpPr>
          <p:nvPr/>
        </p:nvSpPr>
        <p:spPr bwMode="auto">
          <a:xfrm>
            <a:off x="6589713" y="5775325"/>
            <a:ext cx="755650" cy="244475"/>
          </a:xfrm>
          <a:prstGeom prst="rect">
            <a:avLst/>
          </a:prstGeom>
          <a:noFill/>
          <a:ln w="9525">
            <a:noFill/>
            <a:miter lim="800000"/>
            <a:headEnd/>
            <a:tailEnd/>
          </a:ln>
        </p:spPr>
        <p:txBody>
          <a:bodyPr wrap="none">
            <a:prstTxWarp prst="textNoShape">
              <a:avLst/>
            </a:prstTxWarp>
            <a:spAutoFit/>
          </a:bodyPr>
          <a:lstStyle/>
          <a:p>
            <a:r>
              <a:rPr lang="en-US" sz="1000"/>
              <a:t>Figure 1.8</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1"/>
          <p:cNvSpPr>
            <a:spLocks noGrp="1"/>
          </p:cNvSpPr>
          <p:nvPr>
            <p:ph idx="1"/>
          </p:nvPr>
        </p:nvSpPr>
        <p:spPr>
          <a:xfrm>
            <a:off x="533400" y="1219200"/>
            <a:ext cx="8229600" cy="4525963"/>
          </a:xfrm>
        </p:spPr>
        <p:txBody>
          <a:bodyPr/>
          <a:lstStyle/>
          <a:p>
            <a:pPr marL="109538" indent="0" eaLnBrk="1" hangingPunct="1">
              <a:buFont typeface="Wingdings 3" pitchFamily="-72" charset="2"/>
              <a:buNone/>
            </a:pPr>
            <a:r>
              <a:rPr lang="en-US" sz="2600" u="sng"/>
              <a:t>Example 1.10   A Nonlinear Demand Prediction Model</a:t>
            </a:r>
          </a:p>
          <a:p>
            <a:pPr marL="109538" indent="0" eaLnBrk="1" hangingPunct="1">
              <a:buFont typeface="Wingdings 3" pitchFamily="-72" charset="2"/>
              <a:buNone/>
            </a:pPr>
            <a:r>
              <a:rPr lang="en-US" sz="2600"/>
              <a:t>Assumes price elasticity (constant ratio of % change in demand to % change in price)</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041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0420"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37156255-925C-472C-854E-7A77F1594D77}" type="slidenum">
              <a:rPr lang="en-US">
                <a:ea typeface="ＭＳ Ｐゴシック" pitchFamily="-72" charset="-128"/>
                <a:cs typeface="ＭＳ Ｐゴシック" pitchFamily="-72" charset="-128"/>
              </a:rPr>
              <a:pPr fontAlgn="base">
                <a:spcBef>
                  <a:spcPct val="0"/>
                </a:spcBef>
                <a:spcAft>
                  <a:spcPct val="0"/>
                </a:spcAft>
                <a:defRPr/>
              </a:pPr>
              <a:t>47</a:t>
            </a:fld>
            <a:endParaRPr lang="en-US">
              <a:ea typeface="ＭＳ Ｐゴシック" pitchFamily="-72" charset="-128"/>
              <a:cs typeface="ＭＳ Ｐゴシック" pitchFamily="-72" charset="-128"/>
            </a:endParaRPr>
          </a:p>
        </p:txBody>
      </p:sp>
      <p:pic>
        <p:nvPicPr>
          <p:cNvPr id="60421" name="Picture 2"/>
          <p:cNvPicPr>
            <a:picLocks noChangeAspect="1" noChangeArrowheads="1"/>
          </p:cNvPicPr>
          <p:nvPr/>
        </p:nvPicPr>
        <p:blipFill>
          <a:blip r:embed="rId2"/>
          <a:srcRect/>
          <a:stretch>
            <a:fillRect/>
          </a:stretch>
        </p:blipFill>
        <p:spPr bwMode="auto">
          <a:xfrm>
            <a:off x="1676400" y="2590800"/>
            <a:ext cx="5715000" cy="3471863"/>
          </a:xfrm>
          <a:prstGeom prst="rect">
            <a:avLst/>
          </a:prstGeom>
          <a:noFill/>
          <a:ln w="9525">
            <a:noFill/>
            <a:miter lim="800000"/>
            <a:headEnd/>
            <a:tailEnd/>
          </a:ln>
        </p:spPr>
      </p:pic>
      <p:sp>
        <p:nvSpPr>
          <p:cNvPr id="60422" name="TextBox 6"/>
          <p:cNvSpPr txBox="1">
            <a:spLocks noChangeArrowheads="1"/>
          </p:cNvSpPr>
          <p:nvPr/>
        </p:nvSpPr>
        <p:spPr bwMode="auto">
          <a:xfrm>
            <a:off x="6562725" y="6062663"/>
            <a:ext cx="755650" cy="244475"/>
          </a:xfrm>
          <a:prstGeom prst="rect">
            <a:avLst/>
          </a:prstGeom>
          <a:noFill/>
          <a:ln w="9525">
            <a:noFill/>
            <a:miter lim="800000"/>
            <a:headEnd/>
            <a:tailEnd/>
          </a:ln>
        </p:spPr>
        <p:txBody>
          <a:bodyPr wrap="none">
            <a:prstTxWarp prst="textNoShape">
              <a:avLst/>
            </a:prstTxWarp>
            <a:spAutoFit/>
          </a:bodyPr>
          <a:lstStyle/>
          <a:p>
            <a:r>
              <a:rPr lang="en-US" sz="1000"/>
              <a:t>Figure 1.9</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1"/>
          <p:cNvSpPr>
            <a:spLocks noGrp="1"/>
          </p:cNvSpPr>
          <p:nvPr>
            <p:ph idx="1"/>
          </p:nvPr>
        </p:nvSpPr>
        <p:spPr/>
        <p:txBody>
          <a:bodyPr/>
          <a:lstStyle/>
          <a:p>
            <a:pPr eaLnBrk="1" hangingPunct="1"/>
            <a:r>
              <a:rPr lang="en-US"/>
              <a:t>Predictive Decision Models often incorporate uncertainty to help managers analyze risk.</a:t>
            </a:r>
          </a:p>
          <a:p>
            <a:pPr eaLnBrk="1" hangingPunct="1"/>
            <a:r>
              <a:rPr lang="en-US"/>
              <a:t>Aim to predict what will happen in the future.</a:t>
            </a:r>
          </a:p>
          <a:p>
            <a:pPr eaLnBrk="1" hangingPunct="1"/>
            <a:r>
              <a:rPr lang="en-US" u="sng"/>
              <a:t>Uncertainty</a:t>
            </a:r>
            <a:r>
              <a:rPr lang="en-US"/>
              <a:t> is imperfect knowledge of what will happen in the future.</a:t>
            </a:r>
          </a:p>
          <a:p>
            <a:pPr eaLnBrk="1" hangingPunct="1"/>
            <a:r>
              <a:rPr lang="en-US" u="sng"/>
              <a:t>Risk</a:t>
            </a:r>
            <a:r>
              <a:rPr lang="en-US"/>
              <a:t> is associated with the consequences of what actually happens.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144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144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A07C0465-1E8E-4D16-A8C1-F695016D3332}" type="slidenum">
              <a:rPr lang="en-US">
                <a:ea typeface="ＭＳ Ｐゴシック" pitchFamily="-72" charset="-128"/>
                <a:cs typeface="ＭＳ Ｐゴシック" pitchFamily="-72" charset="-128"/>
              </a:rPr>
              <a:pPr fontAlgn="base">
                <a:spcBef>
                  <a:spcPct val="0"/>
                </a:spcBef>
                <a:spcAft>
                  <a:spcPct val="0"/>
                </a:spcAft>
                <a:defRPr/>
              </a:pPr>
              <a:t>48</a:t>
            </a:fld>
            <a:endParaRPr lang="en-US">
              <a:ea typeface="ＭＳ Ｐゴシック" pitchFamily="-72" charset="-128"/>
              <a:cs typeface="ＭＳ Ｐゴシック" pitchFamily="-72" charset="-128"/>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Prescriptive Decision Models</a:t>
            </a:r>
            <a:r>
              <a:rPr lang="en-US" dirty="0">
                <a:ea typeface="+mn-ea"/>
                <a:cs typeface="+mn-cs"/>
              </a:rPr>
              <a:t> help decision makers identify the best solution.</a:t>
            </a:r>
          </a:p>
          <a:p>
            <a:pPr marL="365760" indent="-256032" eaLnBrk="1" fontAlgn="auto" hangingPunct="1">
              <a:spcAft>
                <a:spcPts val="0"/>
              </a:spcAft>
              <a:buFont typeface="Wingdings 3"/>
              <a:buChar char=""/>
              <a:defRPr/>
            </a:pPr>
            <a:r>
              <a:rPr lang="en-US" u="sng" dirty="0">
                <a:ea typeface="+mn-ea"/>
                <a:cs typeface="+mn-cs"/>
              </a:rPr>
              <a:t>Optimization</a:t>
            </a:r>
            <a:r>
              <a:rPr lang="en-US" dirty="0">
                <a:ea typeface="+mn-ea"/>
                <a:cs typeface="+mn-cs"/>
              </a:rPr>
              <a:t> - finding values of decision variables that minimize (or maximize) something such as cost (or profit).</a:t>
            </a:r>
          </a:p>
          <a:p>
            <a:pPr marL="365760" indent="-256032" eaLnBrk="1" fontAlgn="auto" hangingPunct="1">
              <a:spcAft>
                <a:spcPts val="0"/>
              </a:spcAft>
              <a:buFont typeface="Wingdings 3"/>
              <a:buChar char=""/>
              <a:defRPr/>
            </a:pPr>
            <a:r>
              <a:rPr lang="en-US" u="sng" dirty="0">
                <a:ea typeface="+mn-ea"/>
                <a:cs typeface="+mn-cs"/>
              </a:rPr>
              <a:t>Objective function</a:t>
            </a:r>
            <a:r>
              <a:rPr lang="en-US" b="1" dirty="0">
                <a:ea typeface="+mn-ea"/>
                <a:cs typeface="+mn-cs"/>
              </a:rPr>
              <a:t> </a:t>
            </a:r>
            <a:r>
              <a:rPr lang="en-US" dirty="0">
                <a:ea typeface="+mn-ea"/>
                <a:cs typeface="+mn-cs"/>
              </a:rPr>
              <a:t>- the equation that minimizes (or maximizes) the quantity of interest.</a:t>
            </a:r>
          </a:p>
          <a:p>
            <a:pPr marL="365760" indent="-256032" eaLnBrk="1" fontAlgn="auto" hangingPunct="1">
              <a:spcAft>
                <a:spcPts val="0"/>
              </a:spcAft>
              <a:buFont typeface="Wingdings 3"/>
              <a:buChar char=""/>
              <a:defRPr/>
            </a:pPr>
            <a:r>
              <a:rPr lang="en-US" u="sng" dirty="0">
                <a:ea typeface="+mn-ea"/>
                <a:cs typeface="+mn-cs"/>
              </a:rPr>
              <a:t>Constraints</a:t>
            </a:r>
            <a:r>
              <a:rPr lang="en-US" dirty="0">
                <a:ea typeface="+mn-ea"/>
                <a:cs typeface="+mn-cs"/>
              </a:rPr>
              <a:t> - limitations or restrictions.</a:t>
            </a:r>
          </a:p>
          <a:p>
            <a:pPr marL="365760" indent="-256032" eaLnBrk="1" fontAlgn="auto" hangingPunct="1">
              <a:spcAft>
                <a:spcPts val="0"/>
              </a:spcAft>
              <a:buFont typeface="Wingdings 3"/>
              <a:buChar char=""/>
              <a:defRPr/>
            </a:pPr>
            <a:r>
              <a:rPr lang="en-US" u="sng" dirty="0">
                <a:ea typeface="+mn-ea"/>
                <a:cs typeface="+mn-cs"/>
              </a:rPr>
              <a:t>Optimal solution</a:t>
            </a:r>
            <a:r>
              <a:rPr lang="en-US" dirty="0">
                <a:ea typeface="+mn-ea"/>
                <a:cs typeface="+mn-cs"/>
              </a:rPr>
              <a:t> - values of the decision variables at the minimum (or maximum) point.</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2467"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2468"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A9CE56E1-8D5D-47A7-9521-6E424CD5497E}" type="slidenum">
              <a:rPr lang="en-US">
                <a:ea typeface="ＭＳ Ｐゴシック" pitchFamily="-72" charset="-128"/>
                <a:cs typeface="ＭＳ Ｐゴシック" pitchFamily="-72" charset="-128"/>
              </a:rPr>
              <a:pPr fontAlgn="base">
                <a:spcBef>
                  <a:spcPct val="0"/>
                </a:spcBef>
                <a:spcAft>
                  <a:spcPct val="0"/>
                </a:spcAft>
                <a:defRPr/>
              </a:pPr>
              <a:t>49</a:t>
            </a:fld>
            <a:endParaRPr lang="en-US">
              <a:ea typeface="ＭＳ Ｐゴシック" pitchFamily="-72" charset="-128"/>
              <a:cs typeface="ＭＳ Ｐゴシック" pitchFamily="-72"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24072A7-B2CB-4A68-A5E7-B61FC3EC3609}"/>
              </a:ext>
            </a:extLst>
          </p:cNvPr>
          <p:cNvGraphicFramePr>
            <a:graphicFrameLocks noGrp="1"/>
          </p:cNvGraphicFramePr>
          <p:nvPr>
            <p:ph sz="half" idx="1"/>
            <p:extLst>
              <p:ext uri="{D42A27DB-BD31-4B8C-83A1-F6EECF244321}">
                <p14:modId xmlns:p14="http://schemas.microsoft.com/office/powerpoint/2010/main" val="2186065497"/>
              </p:ext>
            </p:extLst>
          </p:nvPr>
        </p:nvGraphicFramePr>
        <p:xfrm>
          <a:off x="457200" y="1481328"/>
          <a:ext cx="7924800" cy="5292533"/>
        </p:xfrm>
        <a:graphic>
          <a:graphicData uri="http://schemas.openxmlformats.org/drawingml/2006/table">
            <a:tbl>
              <a:tblPr/>
              <a:tblGrid>
                <a:gridCol w="4336180">
                  <a:extLst>
                    <a:ext uri="{9D8B030D-6E8A-4147-A177-3AD203B41FA5}">
                      <a16:colId xmlns:a16="http://schemas.microsoft.com/office/drawing/2014/main" val="2406056254"/>
                    </a:ext>
                  </a:extLst>
                </a:gridCol>
                <a:gridCol w="3588620">
                  <a:extLst>
                    <a:ext uri="{9D8B030D-6E8A-4147-A177-3AD203B41FA5}">
                      <a16:colId xmlns:a16="http://schemas.microsoft.com/office/drawing/2014/main" val="2568972719"/>
                    </a:ext>
                  </a:extLst>
                </a:gridCol>
              </a:tblGrid>
              <a:tr h="311325">
                <a:tc>
                  <a:txBody>
                    <a:bodyPr/>
                    <a:lstStyle/>
                    <a:p>
                      <a:pPr algn="ctr" fontAlgn="t"/>
                      <a:r>
                        <a:rPr lang="en-US" sz="1400" b="1" dirty="0">
                          <a:effectLst/>
                          <a:latin typeface="Calibri" panose="020F0502020204030204" pitchFamily="34" charset="0"/>
                        </a:rPr>
                        <a:t>Module</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sz="1400" b="1">
                          <a:effectLst/>
                          <a:latin typeface="Calibri" panose="020F0502020204030204" pitchFamily="34" charset="0"/>
                        </a:rPr>
                        <a:t>Lecture, Case Study, Exercise</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8332723"/>
                  </a:ext>
                </a:extLst>
              </a:tr>
              <a:tr h="311325">
                <a:tc>
                  <a:txBody>
                    <a:bodyPr/>
                    <a:lstStyle/>
                    <a:p>
                      <a:pPr fontAlgn="t">
                        <a:buFont typeface="+mj-lt"/>
                        <a:buAutoNum type="arabicPeriod"/>
                      </a:pPr>
                      <a:r>
                        <a:rPr lang="en-US" sz="1400">
                          <a:effectLst/>
                          <a:latin typeface="Calibri" panose="020F0502020204030204" pitchFamily="34" charset="0"/>
                        </a:rPr>
                        <a:t>Introduction to Business Analytics</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a:effectLst/>
                          <a:latin typeface="Calibri" panose="020F0502020204030204" pitchFamily="34" charset="0"/>
                        </a:rPr>
                        <a:t>Exploring Business Analytics</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73884376"/>
                  </a:ext>
                </a:extLst>
              </a:tr>
              <a:tr h="1037753">
                <a:tc>
                  <a:txBody>
                    <a:bodyPr/>
                    <a:lstStyle/>
                    <a:p>
                      <a:pPr fontAlgn="t">
                        <a:buFont typeface="+mj-lt"/>
                        <a:buAutoNum type="arabicPeriod" startAt="2"/>
                      </a:pPr>
                      <a:r>
                        <a:rPr lang="en-US" sz="1400" dirty="0">
                          <a:effectLst/>
                          <a:latin typeface="Calibri" panose="020F0502020204030204" pitchFamily="34" charset="0"/>
                        </a:rPr>
                        <a:t>Data and Decisions, Stats Review, Visual Analytics</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dirty="0">
                          <a:effectLst/>
                          <a:latin typeface="Calibri" panose="020F0502020204030204" pitchFamily="34" charset="0"/>
                        </a:rPr>
                        <a:t>Data and Decisions</a:t>
                      </a:r>
                      <a:endParaRPr lang="en-US" sz="2800" dirty="0">
                        <a:effectLst/>
                      </a:endParaRPr>
                    </a:p>
                    <a:p>
                      <a:pPr fontAlgn="t"/>
                      <a:r>
                        <a:rPr lang="en-US" sz="1100" dirty="0">
                          <a:effectLst/>
                        </a:rPr>
                        <a:t>Creating Visual Analytics</a:t>
                      </a:r>
                    </a:p>
                    <a:p>
                      <a:pPr fontAlgn="t"/>
                      <a:r>
                        <a:rPr lang="en-US" sz="1400" dirty="0">
                          <a:effectLst/>
                          <a:latin typeface="Calibri" panose="020F0502020204030204" pitchFamily="34" charset="0"/>
                        </a:rPr>
                        <a:t>Stats Review (as needed)</a:t>
                      </a:r>
                      <a:endParaRPr lang="en-US" sz="2800" dirty="0">
                        <a:effectLst/>
                      </a:endParaRPr>
                    </a:p>
                    <a:p>
                      <a:pPr fontAlgn="t"/>
                      <a:r>
                        <a:rPr lang="en-US" sz="1400" dirty="0">
                          <a:effectLst/>
                          <a:latin typeface="Calibri" panose="020F0502020204030204" pitchFamily="34" charset="0"/>
                        </a:rPr>
                        <a:t>Case 1: YMCA </a:t>
                      </a:r>
                      <a:r>
                        <a:rPr lang="en-US" sz="1400" dirty="0" err="1">
                          <a:effectLst/>
                          <a:latin typeface="Calibri" panose="020F0502020204030204" pitchFamily="34" charset="0"/>
                        </a:rPr>
                        <a:t>Hallowine</a:t>
                      </a:r>
                      <a:r>
                        <a:rPr lang="en-US" sz="1400" dirty="0">
                          <a:effectLst/>
                          <a:latin typeface="Calibri" panose="020F0502020204030204" pitchFamily="34" charset="0"/>
                        </a:rPr>
                        <a:t> Silent Auction</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33583838"/>
                  </a:ext>
                </a:extLst>
              </a:tr>
              <a:tr h="518876">
                <a:tc>
                  <a:txBody>
                    <a:bodyPr/>
                    <a:lstStyle/>
                    <a:p>
                      <a:pPr fontAlgn="t"/>
                      <a:r>
                        <a:rPr lang="en-US" sz="1400" dirty="0">
                          <a:effectLst/>
                          <a:latin typeface="Calibri" panose="020F0502020204030204" pitchFamily="34" charset="0"/>
                        </a:rPr>
                        <a:t>3. Introduction to R</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a:effectLst/>
                          <a:latin typeface="Calibri" panose="020F0502020204030204" pitchFamily="34" charset="0"/>
                        </a:rPr>
                        <a:t>Learning R</a:t>
                      </a:r>
                      <a:endParaRPr lang="en-US" sz="2800">
                        <a:effectLst/>
                      </a:endParaRPr>
                    </a:p>
                    <a:p>
                      <a:pPr fontAlgn="t"/>
                      <a:r>
                        <a:rPr lang="en-US" sz="1400">
                          <a:effectLst/>
                          <a:latin typeface="Calibri" panose="020F0502020204030204" pitchFamily="34" charset="0"/>
                        </a:rPr>
                        <a:t>Case 2: Late Night Happy Hour</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33271222"/>
                  </a:ext>
                </a:extLst>
              </a:tr>
              <a:tr h="726425">
                <a:tc>
                  <a:txBody>
                    <a:bodyPr/>
                    <a:lstStyle/>
                    <a:p>
                      <a:pPr fontAlgn="t"/>
                      <a:r>
                        <a:rPr lang="en-US" sz="1400">
                          <a:effectLst/>
                          <a:latin typeface="Calibri" panose="020F0502020204030204" pitchFamily="34" charset="0"/>
                        </a:rPr>
                        <a:t>4. Classification Analytics</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dirty="0">
                          <a:effectLst/>
                          <a:latin typeface="Calibri" panose="020F0502020204030204" pitchFamily="34" charset="0"/>
                        </a:rPr>
                        <a:t>Intro to Classification Methods</a:t>
                      </a:r>
                      <a:endParaRPr lang="en-US" sz="2800" dirty="0">
                        <a:effectLst/>
                      </a:endParaRPr>
                    </a:p>
                    <a:p>
                      <a:pPr fontAlgn="t"/>
                      <a:r>
                        <a:rPr lang="en-US" sz="1400" dirty="0">
                          <a:effectLst/>
                          <a:latin typeface="Calibri" panose="020F0502020204030204" pitchFamily="34" charset="0"/>
                        </a:rPr>
                        <a:t>Case 3: GPA and GMAT for MBA Admissions</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3602278"/>
                  </a:ext>
                </a:extLst>
              </a:tr>
              <a:tr h="518876">
                <a:tc>
                  <a:txBody>
                    <a:bodyPr/>
                    <a:lstStyle/>
                    <a:p>
                      <a:pPr fontAlgn="t"/>
                      <a:r>
                        <a:rPr lang="en-US" sz="1400">
                          <a:effectLst/>
                          <a:latin typeface="Calibri" panose="020F0502020204030204" pitchFamily="34" charset="0"/>
                        </a:rPr>
                        <a:t>5. Clustering and Unsupervised Learning</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dirty="0">
                          <a:effectLst/>
                          <a:latin typeface="Calibri" panose="020F0502020204030204" pitchFamily="34" charset="0"/>
                        </a:rPr>
                        <a:t>Case 4: Classifying MBA Student Success Risk</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60383927"/>
                  </a:ext>
                </a:extLst>
              </a:tr>
              <a:tr h="518876">
                <a:tc>
                  <a:txBody>
                    <a:bodyPr/>
                    <a:lstStyle/>
                    <a:p>
                      <a:pPr fontAlgn="t"/>
                      <a:r>
                        <a:rPr lang="en-US" sz="1400">
                          <a:effectLst/>
                          <a:latin typeface="Calibri" panose="020F0502020204030204" pitchFamily="34" charset="0"/>
                        </a:rPr>
                        <a:t>6. Optimization analytics</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dirty="0">
                          <a:effectLst/>
                          <a:latin typeface="Calibri" panose="020F0502020204030204" pitchFamily="34" charset="0"/>
                        </a:rPr>
                        <a:t>Case 5: </a:t>
                      </a:r>
                      <a:r>
                        <a:rPr lang="en-US" sz="1400" dirty="0" err="1">
                          <a:effectLst/>
                          <a:latin typeface="Calibri" panose="020F0502020204030204" pitchFamily="34" charset="0"/>
                        </a:rPr>
                        <a:t>MicroSlo</a:t>
                      </a:r>
                      <a:r>
                        <a:rPr lang="en-US" sz="1400" dirty="0">
                          <a:effectLst/>
                          <a:latin typeface="Calibri" panose="020F0502020204030204" pitchFamily="34" charset="0"/>
                        </a:rPr>
                        <a:t> Advertising and Unit Price</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87799143"/>
                  </a:ext>
                </a:extLst>
              </a:tr>
              <a:tr h="518876">
                <a:tc>
                  <a:txBody>
                    <a:bodyPr/>
                    <a:lstStyle/>
                    <a:p>
                      <a:pPr fontAlgn="t"/>
                      <a:r>
                        <a:rPr lang="en-US" sz="1400">
                          <a:effectLst/>
                          <a:latin typeface="Calibri" panose="020F0502020204030204" pitchFamily="34" charset="0"/>
                        </a:rPr>
                        <a:t>7. Monte Carlo analytics</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dirty="0">
                          <a:effectLst/>
                          <a:latin typeface="Calibri" panose="020F0502020204030204" pitchFamily="34" charset="0"/>
                        </a:rPr>
                        <a:t>Case 6: </a:t>
                      </a:r>
                      <a:r>
                        <a:rPr lang="en-US" sz="1400" dirty="0" err="1">
                          <a:effectLst/>
                          <a:latin typeface="Calibri" panose="020F0502020204030204" pitchFamily="34" charset="0"/>
                        </a:rPr>
                        <a:t>MicroSlo</a:t>
                      </a:r>
                      <a:r>
                        <a:rPr lang="en-US" sz="1400" dirty="0">
                          <a:effectLst/>
                          <a:latin typeface="Calibri" panose="020F0502020204030204" pitchFamily="34" charset="0"/>
                        </a:rPr>
                        <a:t> Simulating Uncertain Demand</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95263451"/>
                  </a:ext>
                </a:extLst>
              </a:tr>
              <a:tr h="518876">
                <a:tc>
                  <a:txBody>
                    <a:bodyPr/>
                    <a:lstStyle/>
                    <a:p>
                      <a:pPr fontAlgn="t"/>
                      <a:r>
                        <a:rPr lang="en-US" sz="1400">
                          <a:effectLst/>
                          <a:latin typeface="Calibri" panose="020F0502020204030204" pitchFamily="34" charset="0"/>
                        </a:rPr>
                        <a:t>8. Stochastic Financial Analytics</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dirty="0">
                          <a:effectLst/>
                          <a:latin typeface="Calibri" panose="020F0502020204030204" pitchFamily="34" charset="0"/>
                        </a:rPr>
                        <a:t>Exercise: Bitcoin price and return simulation</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94187960"/>
                  </a:ext>
                </a:extLst>
              </a:tr>
              <a:tr h="311325">
                <a:tc>
                  <a:txBody>
                    <a:bodyPr/>
                    <a:lstStyle/>
                    <a:p>
                      <a:pPr fontAlgn="t"/>
                      <a:r>
                        <a:rPr lang="en-US" sz="1400">
                          <a:effectLst/>
                          <a:latin typeface="Calibri" panose="020F0502020204030204" pitchFamily="34" charset="0"/>
                        </a:rPr>
                        <a:t>9. Project Presentations</a:t>
                      </a:r>
                      <a:endParaRPr lang="en-US" sz="280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fontAlgn="t"/>
                      <a:r>
                        <a:rPr lang="en-US" sz="1400" dirty="0">
                          <a:effectLst/>
                          <a:latin typeface="Calibri" panose="020F0502020204030204" pitchFamily="34" charset="0"/>
                        </a:rPr>
                        <a:t>Project workshop</a:t>
                      </a:r>
                      <a:endParaRPr lang="en-US" sz="2800" dirty="0">
                        <a:effectLst/>
                      </a:endParaRPr>
                    </a:p>
                  </a:txBody>
                  <a:tcPr marL="46649" marR="46649" marT="31099" marB="310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21758977"/>
                  </a:ext>
                </a:extLst>
              </a:tr>
            </a:tbl>
          </a:graphicData>
        </a:graphic>
      </p:graphicFrame>
      <p:sp>
        <p:nvSpPr>
          <p:cNvPr id="4" name="Title 3">
            <a:extLst>
              <a:ext uri="{FF2B5EF4-FFF2-40B4-BE49-F238E27FC236}">
                <a16:creationId xmlns:a16="http://schemas.microsoft.com/office/drawing/2014/main" id="{6F1E0605-7C14-4A4A-8536-431F7963ADD9}"/>
              </a:ext>
            </a:extLst>
          </p:cNvPr>
          <p:cNvSpPr>
            <a:spLocks noGrp="1"/>
          </p:cNvSpPr>
          <p:nvPr>
            <p:ph type="title"/>
          </p:nvPr>
        </p:nvSpPr>
        <p:spPr/>
        <p:txBody>
          <a:bodyPr/>
          <a:lstStyle/>
          <a:p>
            <a:r>
              <a:rPr lang="en-US" dirty="0"/>
              <a:t>Tentative Course Outline</a:t>
            </a:r>
          </a:p>
        </p:txBody>
      </p:sp>
      <p:sp>
        <p:nvSpPr>
          <p:cNvPr id="5" name="Footer Placeholder 4">
            <a:extLst>
              <a:ext uri="{FF2B5EF4-FFF2-40B4-BE49-F238E27FC236}">
                <a16:creationId xmlns:a16="http://schemas.microsoft.com/office/drawing/2014/main" id="{0F6D6D69-784F-4A75-967B-FA06AD65E8DC}"/>
              </a:ext>
            </a:extLst>
          </p:cNvPr>
          <p:cNvSpPr>
            <a:spLocks noGrp="1"/>
          </p:cNvSpPr>
          <p:nvPr>
            <p:ph type="ftr" sz="quarter" idx="10"/>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0328DFCB-9803-469F-8584-8DE88E2AE277}"/>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5</a:t>
            </a:fld>
            <a:endParaRPr lang="en-US"/>
          </a:p>
        </p:txBody>
      </p:sp>
    </p:spTree>
    <p:extLst>
      <p:ext uri="{BB962C8B-B14F-4D97-AF65-F5344CB8AC3E}">
        <p14:creationId xmlns:p14="http://schemas.microsoft.com/office/powerpoint/2010/main" val="2963279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Example 1.11  A Pricing Model</a:t>
            </a:r>
            <a:endParaRPr lang="en-US" dirty="0">
              <a:ea typeface="+mn-ea"/>
              <a:cs typeface="+mn-cs"/>
            </a:endParaRPr>
          </a:p>
          <a:p>
            <a:pPr marL="365760" indent="-256032" eaLnBrk="1" fontAlgn="auto" hangingPunct="1">
              <a:spcAft>
                <a:spcPts val="0"/>
              </a:spcAft>
              <a:buFont typeface="Wingdings 3"/>
              <a:buChar char=""/>
              <a:defRPr/>
            </a:pPr>
            <a:r>
              <a:rPr lang="en-US" dirty="0">
                <a:ea typeface="+mn-ea"/>
                <a:cs typeface="+mn-cs"/>
              </a:rPr>
              <a:t>A firm wishes to determine the best pricing for one of its products in order to maximize revenue.</a:t>
            </a:r>
          </a:p>
          <a:p>
            <a:pPr marL="365760" indent="-256032" eaLnBrk="1" fontAlgn="auto" hangingPunct="1">
              <a:spcAft>
                <a:spcPts val="0"/>
              </a:spcAft>
              <a:buFont typeface="Wingdings 3"/>
              <a:buChar char=""/>
              <a:defRPr/>
            </a:pPr>
            <a:r>
              <a:rPr lang="en-US" dirty="0">
                <a:ea typeface="+mn-ea"/>
                <a:cs typeface="+mn-cs"/>
              </a:rPr>
              <a:t>Analysts determined the following model:</a:t>
            </a:r>
          </a:p>
          <a:p>
            <a:pPr marL="109728" indent="0" eaLnBrk="1" fontAlgn="auto" hangingPunct="1">
              <a:spcAft>
                <a:spcPts val="0"/>
              </a:spcAft>
              <a:buFont typeface="Wingdings 3"/>
              <a:buNone/>
              <a:defRPr/>
            </a:pPr>
            <a:r>
              <a:rPr lang="en-US" dirty="0">
                <a:ea typeface="+mn-ea"/>
                <a:cs typeface="+mn-cs"/>
              </a:rPr>
              <a:t>   Sales = -2.9485(price) + 3240.9</a:t>
            </a:r>
          </a:p>
          <a:p>
            <a:pPr marL="109728" indent="0" eaLnBrk="1" fontAlgn="auto" hangingPunct="1">
              <a:spcAft>
                <a:spcPts val="0"/>
              </a:spcAft>
              <a:buFont typeface="Wingdings 3"/>
              <a:buNone/>
              <a:defRPr/>
            </a:pPr>
            <a:r>
              <a:rPr lang="en-US" dirty="0">
                <a:ea typeface="+mn-ea"/>
                <a:cs typeface="+mn-cs"/>
              </a:rPr>
              <a:t>   Total revenue = (price)(sales)</a:t>
            </a:r>
          </a:p>
          <a:p>
            <a:pPr marL="365760" indent="-256032" eaLnBrk="1" fontAlgn="auto" hangingPunct="1">
              <a:spcAft>
                <a:spcPts val="0"/>
              </a:spcAft>
              <a:buFont typeface="Wingdings 3"/>
              <a:buChar char=""/>
              <a:defRPr/>
            </a:pPr>
            <a:r>
              <a:rPr lang="en-US" dirty="0">
                <a:ea typeface="+mn-ea"/>
                <a:cs typeface="+mn-cs"/>
              </a:rPr>
              <a:t>Identify the price that maximizes total revenue, subject to any constraints that might exist. </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349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349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DE821500-969E-4A15-976F-A6CDA5B5B694}" type="slidenum">
              <a:rPr lang="en-US">
                <a:ea typeface="ＭＳ Ｐゴシック" pitchFamily="-72" charset="-128"/>
                <a:cs typeface="ＭＳ Ｐゴシック" pitchFamily="-72" charset="-128"/>
              </a:rPr>
              <a:pPr fontAlgn="base">
                <a:spcBef>
                  <a:spcPct val="0"/>
                </a:spcBef>
                <a:spcAft>
                  <a:spcPct val="0"/>
                </a:spcAft>
                <a:defRPr/>
              </a:pPr>
              <a:t>50</a:t>
            </a:fld>
            <a:endParaRPr lang="en-US">
              <a:ea typeface="ＭＳ Ｐゴシック" pitchFamily="-72" charset="-128"/>
              <a:cs typeface="ＭＳ Ｐゴシック" pitchFamily="-72"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Content Placeholder 1"/>
          <p:cNvSpPr>
            <a:spLocks noGrp="1"/>
          </p:cNvSpPr>
          <p:nvPr>
            <p:ph idx="1"/>
          </p:nvPr>
        </p:nvSpPr>
        <p:spPr/>
        <p:txBody>
          <a:bodyPr/>
          <a:lstStyle/>
          <a:p>
            <a:pPr eaLnBrk="1" hangingPunct="1"/>
            <a:r>
              <a:rPr lang="en-US" u="sng"/>
              <a:t>Deterministic</a:t>
            </a:r>
            <a:r>
              <a:rPr lang="en-US"/>
              <a:t> prescriptive models have inputs that are known with certainty.</a:t>
            </a:r>
          </a:p>
          <a:p>
            <a:pPr eaLnBrk="1" hangingPunct="1"/>
            <a:r>
              <a:rPr lang="en-US" u="sng"/>
              <a:t>Stochastic</a:t>
            </a:r>
            <a:r>
              <a:rPr lang="en-US"/>
              <a:t> prescriptive models have one or more inputs that are </a:t>
            </a:r>
            <a:r>
              <a:rPr lang="en-US" u="sng"/>
              <a:t>not</a:t>
            </a:r>
            <a:r>
              <a:rPr lang="en-US"/>
              <a:t> known with certainty.</a:t>
            </a:r>
          </a:p>
          <a:p>
            <a:pPr eaLnBrk="1" hangingPunct="1"/>
            <a:r>
              <a:rPr lang="en-US" u="sng"/>
              <a:t>Algorithms</a:t>
            </a:r>
            <a:r>
              <a:rPr lang="en-US"/>
              <a:t> are systematic procedures used to find optimal solutions to decision models.</a:t>
            </a:r>
          </a:p>
          <a:p>
            <a:pPr eaLnBrk="1" hangingPunct="1"/>
            <a:r>
              <a:rPr lang="en-US" u="sng"/>
              <a:t>Search algorithms</a:t>
            </a:r>
            <a:r>
              <a:rPr lang="en-US" b="1"/>
              <a:t> </a:t>
            </a:r>
            <a:r>
              <a:rPr lang="en-US"/>
              <a:t>are used for complex problems to find a good solution without guaranteeing an optimal solution.</a:t>
            </a:r>
          </a:p>
          <a:p>
            <a:pPr eaLnBrk="1" hangingPunct="1"/>
            <a:endParaRPr lang="en-US"/>
          </a:p>
          <a:p>
            <a:pPr eaLnBrk="1" hangingPunct="1"/>
            <a:endParaRPr lang="en-US"/>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4515"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4516"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A1873CE8-23B2-4E03-AB7C-9003A6CB975B}" type="slidenum">
              <a:rPr lang="en-US">
                <a:ea typeface="ＭＳ Ｐゴシック" pitchFamily="-72" charset="-128"/>
                <a:cs typeface="ＭＳ Ｐゴシック" pitchFamily="-72" charset="-128"/>
              </a:rPr>
              <a:pPr fontAlgn="base">
                <a:spcBef>
                  <a:spcPct val="0"/>
                </a:spcBef>
                <a:spcAft>
                  <a:spcPct val="0"/>
                </a:spcAft>
                <a:defRPr/>
              </a:pPr>
              <a:t>51</a:t>
            </a:fld>
            <a:endParaRPr lang="en-US">
              <a:ea typeface="ＭＳ Ｐゴシック" pitchFamily="-72" charset="-128"/>
              <a:cs typeface="ＭＳ Ｐゴシック" pitchFamily="-72"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ea typeface="+mn-ea"/>
                <a:cs typeface="+mn-cs"/>
              </a:rPr>
              <a:t>BA represents only a portion of the overall problem solving and decision making process.</a:t>
            </a:r>
          </a:p>
          <a:p>
            <a:pPr marL="365760" indent="-256032" eaLnBrk="1" fontAlgn="auto" hangingPunct="1">
              <a:spcAft>
                <a:spcPts val="0"/>
              </a:spcAft>
              <a:buFont typeface="Wingdings 3"/>
              <a:buChar char=""/>
              <a:defRPr/>
            </a:pPr>
            <a:r>
              <a:rPr lang="en-US" u="sng" dirty="0">
                <a:ea typeface="+mn-ea"/>
                <a:cs typeface="+mn-cs"/>
              </a:rPr>
              <a:t>Six steps in the problem solving process</a:t>
            </a:r>
            <a:endParaRPr lang="en-US" dirty="0">
              <a:ea typeface="+mn-ea"/>
              <a:cs typeface="+mn-cs"/>
            </a:endParaRPr>
          </a:p>
          <a:p>
            <a:pPr marL="109728" indent="0" eaLnBrk="1" fontAlgn="auto" hangingPunct="1">
              <a:spcAft>
                <a:spcPts val="0"/>
              </a:spcAft>
              <a:buFont typeface="Wingdings 3"/>
              <a:buNone/>
              <a:defRPr/>
            </a:pPr>
            <a:r>
              <a:rPr lang="en-US" dirty="0">
                <a:ea typeface="+mn-ea"/>
                <a:cs typeface="+mn-cs"/>
              </a:rPr>
              <a:t>   1. Recognizing the problem</a:t>
            </a:r>
          </a:p>
          <a:p>
            <a:pPr marL="109728" indent="0" eaLnBrk="1" fontAlgn="auto" hangingPunct="1">
              <a:spcAft>
                <a:spcPts val="0"/>
              </a:spcAft>
              <a:buFont typeface="Wingdings 3"/>
              <a:buNone/>
              <a:defRPr/>
            </a:pPr>
            <a:r>
              <a:rPr lang="en-US" dirty="0">
                <a:ea typeface="+mn-ea"/>
                <a:cs typeface="+mn-cs"/>
              </a:rPr>
              <a:t>   2. Defining the problem</a:t>
            </a:r>
          </a:p>
          <a:p>
            <a:pPr marL="109728" indent="0" eaLnBrk="1" fontAlgn="auto" hangingPunct="1">
              <a:spcAft>
                <a:spcPts val="0"/>
              </a:spcAft>
              <a:buFont typeface="Wingdings 3"/>
              <a:buNone/>
              <a:defRPr/>
            </a:pPr>
            <a:r>
              <a:rPr lang="en-US" dirty="0">
                <a:ea typeface="+mn-ea"/>
                <a:cs typeface="+mn-cs"/>
              </a:rPr>
              <a:t>   3. Structuring the problem</a:t>
            </a:r>
          </a:p>
          <a:p>
            <a:pPr marL="109728" indent="0" eaLnBrk="1" fontAlgn="auto" hangingPunct="1">
              <a:spcAft>
                <a:spcPts val="0"/>
              </a:spcAft>
              <a:buFont typeface="Wingdings 3"/>
              <a:buNone/>
              <a:defRPr/>
            </a:pPr>
            <a:r>
              <a:rPr lang="en-US" dirty="0">
                <a:ea typeface="+mn-ea"/>
                <a:cs typeface="+mn-cs"/>
              </a:rPr>
              <a:t>   4. Analyzing the problem</a:t>
            </a:r>
          </a:p>
          <a:p>
            <a:pPr marL="109728" indent="0" eaLnBrk="1" fontAlgn="auto" hangingPunct="1">
              <a:spcAft>
                <a:spcPts val="0"/>
              </a:spcAft>
              <a:buFont typeface="Wingdings 3"/>
              <a:buNone/>
              <a:defRPr/>
            </a:pPr>
            <a:r>
              <a:rPr lang="en-US" dirty="0">
                <a:ea typeface="+mn-ea"/>
                <a:cs typeface="+mn-cs"/>
              </a:rPr>
              <a:t>   5. Interpreting results and making a decision</a:t>
            </a:r>
          </a:p>
          <a:p>
            <a:pPr marL="109728" indent="0" eaLnBrk="1" fontAlgn="auto" hangingPunct="1">
              <a:spcAft>
                <a:spcPts val="0"/>
              </a:spcAft>
              <a:buFont typeface="Wingdings 3"/>
              <a:buNone/>
              <a:defRPr/>
            </a:pPr>
            <a:r>
              <a:rPr lang="en-US" dirty="0">
                <a:ea typeface="+mn-ea"/>
                <a:cs typeface="+mn-cs"/>
              </a:rPr>
              <a:t>   6. Implementing the solution </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553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5540"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E7D267A-09EB-48E3-8C62-FC607211EE04}" type="slidenum">
              <a:rPr lang="en-US">
                <a:ea typeface="ＭＳ Ｐゴシック" pitchFamily="-72" charset="-128"/>
                <a:cs typeface="ＭＳ Ｐゴシック" pitchFamily="-72" charset="-128"/>
              </a:rPr>
              <a:pPr fontAlgn="base">
                <a:spcBef>
                  <a:spcPct val="0"/>
                </a:spcBef>
                <a:spcAft>
                  <a:spcPct val="0"/>
                </a:spcAft>
                <a:defRPr/>
              </a:pPr>
              <a:t>52</a:t>
            </a:fld>
            <a:endParaRPr lang="en-US">
              <a:ea typeface="ＭＳ Ｐゴシック" pitchFamily="-72" charset="-128"/>
              <a:cs typeface="ＭＳ Ｐゴシック" pitchFamily="-72"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1. </a:t>
            </a:r>
            <a:r>
              <a:rPr lang="en-US" u="sng" dirty="0">
                <a:ea typeface="+mn-ea"/>
                <a:cs typeface="+mn-cs"/>
              </a:rPr>
              <a:t>Recognizing the Problem </a:t>
            </a:r>
          </a:p>
          <a:p>
            <a:pPr marL="365760" indent="-256032" eaLnBrk="1" fontAlgn="auto" hangingPunct="1">
              <a:spcAft>
                <a:spcPts val="0"/>
              </a:spcAft>
              <a:buFont typeface="Wingdings 3"/>
              <a:buChar char=""/>
              <a:defRPr/>
            </a:pPr>
            <a:r>
              <a:rPr lang="en-US" dirty="0">
                <a:ea typeface="+mn-ea"/>
                <a:cs typeface="+mn-cs"/>
              </a:rPr>
              <a:t>Problems exist when there is a gap between what is happening and what we think should be happening.</a:t>
            </a:r>
          </a:p>
          <a:p>
            <a:pPr marL="365760" indent="-256032" eaLnBrk="1" fontAlgn="auto" hangingPunct="1">
              <a:spcAft>
                <a:spcPts val="0"/>
              </a:spcAft>
              <a:buFont typeface="Wingdings 3"/>
              <a:buChar char=""/>
              <a:defRPr/>
            </a:pPr>
            <a:r>
              <a:rPr lang="en-US" dirty="0">
                <a:ea typeface="+mn-ea"/>
                <a:cs typeface="+mn-cs"/>
              </a:rPr>
              <a:t>For example, costs are too high compared with competitors.</a:t>
            </a: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656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656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36D0EAF-C52A-4B4D-A5CD-311D6AA7CFEF}" type="slidenum">
              <a:rPr lang="en-US">
                <a:ea typeface="ＭＳ Ｐゴシック" pitchFamily="-72" charset="-128"/>
                <a:cs typeface="ＭＳ Ｐゴシック" pitchFamily="-72" charset="-128"/>
              </a:rPr>
              <a:pPr fontAlgn="base">
                <a:spcBef>
                  <a:spcPct val="0"/>
                </a:spcBef>
                <a:spcAft>
                  <a:spcPct val="0"/>
                </a:spcAft>
                <a:defRPr/>
              </a:pPr>
              <a:t>53</a:t>
            </a:fld>
            <a:endParaRPr lang="en-US">
              <a:ea typeface="ＭＳ Ｐゴシック" pitchFamily="-72" charset="-128"/>
              <a:cs typeface="ＭＳ Ｐゴシック" pitchFamily="-72"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2. </a:t>
            </a:r>
            <a:r>
              <a:rPr lang="en-US" u="sng" dirty="0">
                <a:ea typeface="+mn-ea"/>
                <a:cs typeface="+mn-cs"/>
              </a:rPr>
              <a:t>Defining the Problem</a:t>
            </a:r>
          </a:p>
          <a:p>
            <a:pPr marL="365760" indent="-256032" eaLnBrk="1" fontAlgn="auto" hangingPunct="1">
              <a:spcAft>
                <a:spcPts val="0"/>
              </a:spcAft>
              <a:buFont typeface="Wingdings 3"/>
              <a:buChar char=""/>
              <a:defRPr/>
            </a:pPr>
            <a:r>
              <a:rPr lang="en-US" dirty="0">
                <a:ea typeface="+mn-ea"/>
                <a:cs typeface="+mn-cs"/>
              </a:rPr>
              <a:t>Clearly defining the problem is not a trivial task.</a:t>
            </a:r>
          </a:p>
          <a:p>
            <a:pPr marL="365760" indent="-256032" eaLnBrk="1" fontAlgn="auto" hangingPunct="1">
              <a:spcAft>
                <a:spcPts val="0"/>
              </a:spcAft>
              <a:buFont typeface="Wingdings 3"/>
              <a:buChar char=""/>
              <a:defRPr/>
            </a:pPr>
            <a:r>
              <a:rPr lang="en-US" dirty="0">
                <a:ea typeface="+mn-ea"/>
                <a:cs typeface="+mn-cs"/>
              </a:rPr>
              <a:t>Complexity increases when the following occur:</a:t>
            </a:r>
          </a:p>
          <a:p>
            <a:pPr marL="109728" indent="0" eaLnBrk="1" fontAlgn="auto" hangingPunct="1">
              <a:spcAft>
                <a:spcPts val="0"/>
              </a:spcAft>
              <a:buFont typeface="Wingdings 3"/>
              <a:buNone/>
              <a:defRPr/>
            </a:pPr>
            <a:r>
              <a:rPr lang="en-US" dirty="0">
                <a:ea typeface="+mn-ea"/>
                <a:cs typeface="+mn-cs"/>
              </a:rPr>
              <a:t>   - large number of courses of action</a:t>
            </a:r>
          </a:p>
          <a:p>
            <a:pPr marL="109728" indent="0" eaLnBrk="1" fontAlgn="auto" hangingPunct="1">
              <a:spcAft>
                <a:spcPts val="0"/>
              </a:spcAft>
              <a:buFont typeface="Wingdings 3"/>
              <a:buNone/>
              <a:defRPr/>
            </a:pPr>
            <a:r>
              <a:rPr lang="en-US" dirty="0">
                <a:ea typeface="+mn-ea"/>
                <a:cs typeface="+mn-cs"/>
              </a:rPr>
              <a:t>   - several competing objectives</a:t>
            </a:r>
          </a:p>
          <a:p>
            <a:pPr marL="109728" indent="0" eaLnBrk="1" fontAlgn="auto" hangingPunct="1">
              <a:spcAft>
                <a:spcPts val="0"/>
              </a:spcAft>
              <a:buFont typeface="Wingdings 3"/>
              <a:buNone/>
              <a:defRPr/>
            </a:pPr>
            <a:r>
              <a:rPr lang="en-US" dirty="0">
                <a:ea typeface="+mn-ea"/>
                <a:cs typeface="+mn-cs"/>
              </a:rPr>
              <a:t>   - external groups are affected</a:t>
            </a:r>
          </a:p>
          <a:p>
            <a:pPr marL="109728" indent="0" eaLnBrk="1" fontAlgn="auto" hangingPunct="1">
              <a:spcAft>
                <a:spcPts val="0"/>
              </a:spcAft>
              <a:buFont typeface="Wingdings 3"/>
              <a:buNone/>
              <a:defRPr/>
            </a:pPr>
            <a:r>
              <a:rPr lang="en-US" dirty="0">
                <a:ea typeface="+mn-ea"/>
                <a:cs typeface="+mn-cs"/>
              </a:rPr>
              <a:t>   - problem owner and problem solver are not the </a:t>
            </a:r>
          </a:p>
          <a:p>
            <a:pPr marL="109728" indent="0" eaLnBrk="1" fontAlgn="auto" hangingPunct="1">
              <a:spcAft>
                <a:spcPts val="0"/>
              </a:spcAft>
              <a:buFont typeface="Wingdings 3"/>
              <a:buNone/>
              <a:defRPr/>
            </a:pPr>
            <a:r>
              <a:rPr lang="en-US" dirty="0">
                <a:ea typeface="+mn-ea"/>
                <a:cs typeface="+mn-cs"/>
              </a:rPr>
              <a:t>     same person</a:t>
            </a:r>
          </a:p>
          <a:p>
            <a:pPr marL="109728" indent="0" eaLnBrk="1" fontAlgn="auto" hangingPunct="1">
              <a:spcAft>
                <a:spcPts val="0"/>
              </a:spcAft>
              <a:buFont typeface="Wingdings 3"/>
              <a:buNone/>
              <a:defRPr/>
            </a:pPr>
            <a:r>
              <a:rPr lang="en-US" dirty="0">
                <a:ea typeface="+mn-ea"/>
                <a:cs typeface="+mn-cs"/>
              </a:rPr>
              <a:t>   - time constraints exist</a:t>
            </a: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7587"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7588"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648E6976-9CE8-476B-974C-03F781BB1681}" type="slidenum">
              <a:rPr lang="en-US">
                <a:ea typeface="ＭＳ Ｐゴシック" pitchFamily="-72" charset="-128"/>
                <a:cs typeface="ＭＳ Ｐゴシック" pitchFamily="-72" charset="-128"/>
              </a:rPr>
              <a:pPr fontAlgn="base">
                <a:spcBef>
                  <a:spcPct val="0"/>
                </a:spcBef>
                <a:spcAft>
                  <a:spcPct val="0"/>
                </a:spcAft>
                <a:defRPr/>
              </a:pPr>
              <a:t>54</a:t>
            </a:fld>
            <a:endParaRPr lang="en-US">
              <a:ea typeface="ＭＳ Ｐゴシック" pitchFamily="-72" charset="-128"/>
              <a:cs typeface="ＭＳ Ｐゴシック" pitchFamily="-72"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3. </a:t>
            </a:r>
            <a:r>
              <a:rPr lang="en-US" u="sng" dirty="0">
                <a:ea typeface="+mn-ea"/>
                <a:cs typeface="+mn-cs"/>
              </a:rPr>
              <a:t>Structuring the Problem</a:t>
            </a:r>
          </a:p>
          <a:p>
            <a:pPr marL="365760" indent="-256032" eaLnBrk="1" fontAlgn="auto" hangingPunct="1">
              <a:spcAft>
                <a:spcPts val="0"/>
              </a:spcAft>
              <a:buFont typeface="Wingdings 3"/>
              <a:buChar char=""/>
              <a:defRPr/>
            </a:pPr>
            <a:r>
              <a:rPr lang="en-US" dirty="0">
                <a:ea typeface="+mn-ea"/>
                <a:cs typeface="+mn-cs"/>
              </a:rPr>
              <a:t>Stating goals and objectives</a:t>
            </a:r>
          </a:p>
          <a:p>
            <a:pPr marL="365760" indent="-256032" eaLnBrk="1" fontAlgn="auto" hangingPunct="1">
              <a:spcAft>
                <a:spcPts val="0"/>
              </a:spcAft>
              <a:buFont typeface="Wingdings 3"/>
              <a:buChar char=""/>
              <a:defRPr/>
            </a:pPr>
            <a:r>
              <a:rPr lang="en-US" dirty="0">
                <a:ea typeface="+mn-ea"/>
                <a:cs typeface="+mn-cs"/>
              </a:rPr>
              <a:t>Characterizing the possible decisions</a:t>
            </a:r>
          </a:p>
          <a:p>
            <a:pPr marL="365760" indent="-256032" eaLnBrk="1" fontAlgn="auto" hangingPunct="1">
              <a:spcAft>
                <a:spcPts val="0"/>
              </a:spcAft>
              <a:buFont typeface="Wingdings 3"/>
              <a:buChar char=""/>
              <a:defRPr/>
            </a:pPr>
            <a:r>
              <a:rPr lang="en-US" dirty="0">
                <a:ea typeface="+mn-ea"/>
                <a:cs typeface="+mn-cs"/>
              </a:rPr>
              <a:t>Identifying any constraints or restrictions</a:t>
            </a: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861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861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BB7B961-2DD7-40F9-802A-A92D965B93BB}" type="slidenum">
              <a:rPr lang="en-US">
                <a:ea typeface="ＭＳ Ｐゴシック" pitchFamily="-72" charset="-128"/>
                <a:cs typeface="ＭＳ Ｐゴシック" pitchFamily="-72" charset="-128"/>
              </a:rPr>
              <a:pPr fontAlgn="base">
                <a:spcBef>
                  <a:spcPct val="0"/>
                </a:spcBef>
                <a:spcAft>
                  <a:spcPct val="0"/>
                </a:spcAft>
                <a:defRPr/>
              </a:pPr>
              <a:t>55</a:t>
            </a:fld>
            <a:endParaRPr lang="en-US">
              <a:ea typeface="ＭＳ Ｐゴシック" pitchFamily="-72" charset="-128"/>
              <a:cs typeface="ＭＳ Ｐゴシック" pitchFamily="-72"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4. </a:t>
            </a:r>
            <a:r>
              <a:rPr lang="en-US" u="sng" dirty="0">
                <a:ea typeface="+mn-ea"/>
                <a:cs typeface="+mn-cs"/>
              </a:rPr>
              <a:t>Analyzing the Problem</a:t>
            </a:r>
          </a:p>
          <a:p>
            <a:pPr marL="365760" indent="-256032" eaLnBrk="1" fontAlgn="auto" hangingPunct="1">
              <a:spcAft>
                <a:spcPts val="0"/>
              </a:spcAft>
              <a:buFont typeface="Wingdings 3"/>
              <a:buChar char=""/>
              <a:defRPr/>
            </a:pPr>
            <a:r>
              <a:rPr lang="en-US" dirty="0">
                <a:ea typeface="+mn-ea"/>
                <a:cs typeface="+mn-cs"/>
              </a:rPr>
              <a:t>Identifying and applying appropriate Business Analytics techniques</a:t>
            </a:r>
          </a:p>
          <a:p>
            <a:pPr marL="365760" indent="-256032" eaLnBrk="1" fontAlgn="auto" hangingPunct="1">
              <a:spcAft>
                <a:spcPts val="0"/>
              </a:spcAft>
              <a:buFont typeface="Wingdings 3"/>
              <a:buChar char=""/>
              <a:defRPr/>
            </a:pPr>
            <a:r>
              <a:rPr lang="en-US" dirty="0">
                <a:ea typeface="+mn-ea"/>
                <a:cs typeface="+mn-cs"/>
              </a:rPr>
              <a:t>Typically involves experimentation, statistical analysis, or a solution process</a:t>
            </a:r>
          </a:p>
          <a:p>
            <a:pPr marL="365760" indent="-256032" eaLnBrk="1" fontAlgn="auto" hangingPunct="1">
              <a:spcAft>
                <a:spcPts val="0"/>
              </a:spcAft>
              <a:buFont typeface="Wingdings 3"/>
              <a:buChar char=""/>
              <a:defRPr/>
            </a:pPr>
            <a:endParaRPr lang="en-US" dirty="0">
              <a:ea typeface="+mn-ea"/>
              <a:cs typeface="+mn-cs"/>
            </a:endParaRPr>
          </a:p>
          <a:p>
            <a:pPr marL="109728" indent="0" eaLnBrk="1" fontAlgn="auto" hangingPunct="1">
              <a:spcAft>
                <a:spcPts val="0"/>
              </a:spcAft>
              <a:buFont typeface="Wingdings 3"/>
              <a:buNone/>
              <a:defRPr/>
            </a:pPr>
            <a:r>
              <a:rPr lang="en-US" dirty="0">
                <a:ea typeface="+mn-ea"/>
                <a:cs typeface="+mn-cs"/>
              </a:rPr>
              <a:t>Much of this course is devoted to learning BA techniques for use in Step 4.</a:t>
            </a:r>
          </a:p>
          <a:p>
            <a:pPr marL="365760" indent="-256032" eaLnBrk="1" fontAlgn="auto" hangingPunct="1">
              <a:spcAft>
                <a:spcPts val="0"/>
              </a:spcAft>
              <a:buFont typeface="Wingdings 3"/>
              <a:buChar char=""/>
              <a:defRPr/>
            </a:pPr>
            <a:endParaRPr lang="en-US" dirty="0">
              <a:ea typeface="+mn-ea"/>
              <a:cs typeface="+mn-cs"/>
            </a:endParaRP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9635"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9636"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7DC80AE-7605-441D-B0E8-72812C90AB07}" type="slidenum">
              <a:rPr lang="en-US">
                <a:ea typeface="ＭＳ Ｐゴシック" pitchFamily="-72" charset="-128"/>
                <a:cs typeface="ＭＳ Ｐゴシック" pitchFamily="-72" charset="-128"/>
              </a:rPr>
              <a:pPr fontAlgn="base">
                <a:spcBef>
                  <a:spcPct val="0"/>
                </a:spcBef>
                <a:spcAft>
                  <a:spcPct val="0"/>
                </a:spcAft>
                <a:defRPr/>
              </a:pPr>
              <a:t>56</a:t>
            </a:fld>
            <a:endParaRPr lang="en-US">
              <a:ea typeface="ＭＳ Ｐゴシック" pitchFamily="-72" charset="-128"/>
              <a:cs typeface="ＭＳ Ｐゴシック" pitchFamily="-72"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5. </a:t>
            </a:r>
            <a:r>
              <a:rPr lang="en-US" u="sng" dirty="0">
                <a:ea typeface="+mn-ea"/>
                <a:cs typeface="+mn-cs"/>
              </a:rPr>
              <a:t>Interpreting Results and Making a Decision</a:t>
            </a:r>
          </a:p>
          <a:p>
            <a:pPr marL="365760" indent="-256032" eaLnBrk="1" fontAlgn="auto" hangingPunct="1">
              <a:spcAft>
                <a:spcPts val="0"/>
              </a:spcAft>
              <a:buFont typeface="Wingdings 3"/>
              <a:buChar char=""/>
              <a:defRPr/>
            </a:pPr>
            <a:r>
              <a:rPr lang="en-US" dirty="0">
                <a:ea typeface="+mn-ea"/>
                <a:cs typeface="+mn-cs"/>
              </a:rPr>
              <a:t>Managers interpret the results from the analysis phase.</a:t>
            </a:r>
          </a:p>
          <a:p>
            <a:pPr marL="365760" indent="-256032" eaLnBrk="1" fontAlgn="auto" hangingPunct="1">
              <a:spcAft>
                <a:spcPts val="0"/>
              </a:spcAft>
              <a:buFont typeface="Wingdings 3"/>
              <a:buChar char=""/>
              <a:defRPr/>
            </a:pPr>
            <a:r>
              <a:rPr lang="en-US" dirty="0">
                <a:ea typeface="+mn-ea"/>
                <a:cs typeface="+mn-cs"/>
              </a:rPr>
              <a:t>Incorporate subjective judgment as needed.</a:t>
            </a:r>
          </a:p>
          <a:p>
            <a:pPr marL="365760" indent="-256032" eaLnBrk="1" fontAlgn="auto" hangingPunct="1">
              <a:spcAft>
                <a:spcPts val="0"/>
              </a:spcAft>
              <a:buFont typeface="Wingdings 3"/>
              <a:buChar char=""/>
              <a:defRPr/>
            </a:pPr>
            <a:r>
              <a:rPr lang="en-US" dirty="0">
                <a:ea typeface="+mn-ea"/>
                <a:cs typeface="+mn-cs"/>
              </a:rPr>
              <a:t>Understand limitations and model assumptions.</a:t>
            </a:r>
          </a:p>
          <a:p>
            <a:pPr marL="365760" indent="-256032" eaLnBrk="1" fontAlgn="auto" hangingPunct="1">
              <a:spcAft>
                <a:spcPts val="0"/>
              </a:spcAft>
              <a:buFont typeface="Wingdings 3"/>
              <a:buChar char=""/>
              <a:defRPr/>
            </a:pPr>
            <a:r>
              <a:rPr lang="en-US" dirty="0">
                <a:ea typeface="+mn-ea"/>
                <a:cs typeface="+mn-cs"/>
              </a:rPr>
              <a:t>Make a decision utilizing the above information.</a:t>
            </a:r>
          </a:p>
          <a:p>
            <a:pPr marL="365760" indent="-256032" eaLnBrk="1" fontAlgn="auto" hangingPunct="1">
              <a:spcAft>
                <a:spcPts val="0"/>
              </a:spcAft>
              <a:buFont typeface="Wingdings 3"/>
              <a:buChar char=""/>
              <a:defRPr/>
            </a:pPr>
            <a:endParaRPr lang="en-US" dirty="0">
              <a:ea typeface="+mn-ea"/>
              <a:cs typeface="+mn-cs"/>
            </a:endParaRP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7065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70660"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DDA9C06-1985-41DD-9DAB-FD312D31AAA0}" type="slidenum">
              <a:rPr lang="en-US">
                <a:ea typeface="ＭＳ Ｐゴシック" pitchFamily="-72" charset="-128"/>
                <a:cs typeface="ＭＳ Ｐゴシック" pitchFamily="-72" charset="-128"/>
              </a:rPr>
              <a:pPr fontAlgn="base">
                <a:spcBef>
                  <a:spcPct val="0"/>
                </a:spcBef>
                <a:spcAft>
                  <a:spcPct val="0"/>
                </a:spcAft>
                <a:defRPr/>
              </a:pPr>
              <a:t>57</a:t>
            </a:fld>
            <a:endParaRPr lang="en-US">
              <a:ea typeface="ＭＳ Ｐゴシック" pitchFamily="-72" charset="-128"/>
              <a:cs typeface="ＭＳ Ｐゴシック" pitchFamily="-72"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6. </a:t>
            </a:r>
            <a:r>
              <a:rPr lang="en-US" u="sng" dirty="0">
                <a:ea typeface="+mn-ea"/>
                <a:cs typeface="+mn-cs"/>
              </a:rPr>
              <a:t>Implementing the Solution</a:t>
            </a:r>
          </a:p>
          <a:p>
            <a:pPr marL="365760" indent="-256032" eaLnBrk="1" fontAlgn="auto" hangingPunct="1">
              <a:spcAft>
                <a:spcPts val="0"/>
              </a:spcAft>
              <a:buFont typeface="Wingdings 3"/>
              <a:buChar char=""/>
              <a:defRPr/>
            </a:pPr>
            <a:r>
              <a:rPr lang="en-US" dirty="0">
                <a:ea typeface="+mn-ea"/>
                <a:cs typeface="+mn-cs"/>
              </a:rPr>
              <a:t>Translate the results of the model back to the real world.</a:t>
            </a:r>
          </a:p>
          <a:p>
            <a:pPr marL="365760" indent="-256032" eaLnBrk="1" fontAlgn="auto" hangingPunct="1">
              <a:spcAft>
                <a:spcPts val="0"/>
              </a:spcAft>
              <a:buFont typeface="Wingdings 3"/>
              <a:buChar char=""/>
              <a:defRPr/>
            </a:pPr>
            <a:r>
              <a:rPr lang="en-US" dirty="0">
                <a:ea typeface="+mn-ea"/>
                <a:cs typeface="+mn-cs"/>
              </a:rPr>
              <a:t>Make the solution work in the organization by providing adequate training and resources.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7168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7168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5F2CC946-9EDC-4F87-A58D-7E11889E9156}" type="slidenum">
              <a:rPr lang="en-US">
                <a:ea typeface="ＭＳ Ｐゴシック" pitchFamily="-72" charset="-128"/>
                <a:cs typeface="ＭＳ Ｐゴシック" pitchFamily="-72" charset="-128"/>
              </a:rPr>
              <a:pPr fontAlgn="base">
                <a:spcBef>
                  <a:spcPct val="0"/>
                </a:spcBef>
                <a:spcAft>
                  <a:spcPct val="0"/>
                </a:spcAft>
                <a:defRPr/>
              </a:pPr>
              <a:t>58</a:t>
            </a:fld>
            <a:endParaRPr lang="en-US">
              <a:ea typeface="ＭＳ Ｐゴシック" pitchFamily="-72" charset="-128"/>
              <a:cs typeface="ＭＳ Ｐゴシック" pitchFamily="-72"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162700-038C-417F-99C3-DD57B70F37F5}"/>
              </a:ext>
            </a:extLst>
          </p:cNvPr>
          <p:cNvSpPr>
            <a:spLocks noGrp="1"/>
          </p:cNvSpPr>
          <p:nvPr>
            <p:ph sz="half" idx="1"/>
          </p:nvPr>
        </p:nvSpPr>
        <p:spPr>
          <a:xfrm>
            <a:off x="457200" y="1481328"/>
            <a:ext cx="8435280" cy="5097463"/>
          </a:xfrm>
        </p:spPr>
        <p:txBody>
          <a:bodyPr/>
          <a:lstStyle/>
          <a:p>
            <a:r>
              <a:rPr lang="en-US" sz="2000" dirty="0"/>
              <a:t>Find a business analytics example from your work or other business-oriented function. For this example, report on the following:</a:t>
            </a:r>
          </a:p>
          <a:p>
            <a:pPr lvl="1"/>
            <a:r>
              <a:rPr lang="en-US" sz="1400" dirty="0"/>
              <a:t>I. Explain the purpose of the analytics and value to the business (e.g. What decision(s) are supported? What business questions are addressed?)</a:t>
            </a:r>
          </a:p>
          <a:p>
            <a:pPr lvl="1"/>
            <a:r>
              <a:rPr lang="en-US" sz="1400" dirty="0"/>
              <a:t>II. Describe the data used and the source of the data. (What are the variables? What data types are they? Where does the data come from?)</a:t>
            </a:r>
          </a:p>
          <a:p>
            <a:pPr lvl="1"/>
            <a:r>
              <a:rPr lang="en-US" sz="1400" dirty="0"/>
              <a:t>III. What kinds of analytics are used? (descriptive, predictive, prescriptive) </a:t>
            </a:r>
          </a:p>
          <a:p>
            <a:pPr lvl="1"/>
            <a:r>
              <a:rPr lang="en-US" sz="1400" dirty="0"/>
              <a:t>IV. What are they used for? (e.g. trend analysis, maximizing profit, risk assessment, etc.) </a:t>
            </a:r>
          </a:p>
          <a:p>
            <a:pPr lvl="1"/>
            <a:r>
              <a:rPr lang="en-US" sz="1400" dirty="0"/>
              <a:t>V. What is the value of the analytics to the business? </a:t>
            </a:r>
          </a:p>
          <a:p>
            <a:pPr lvl="1"/>
            <a:endParaRPr lang="en-US" sz="1400" dirty="0"/>
          </a:p>
          <a:p>
            <a:r>
              <a:rPr lang="en-US" sz="2000" dirty="0"/>
              <a:t>The challenge is to be as clear and specific as possible. You do not need to “do” any analytics here or determine how to address the problem if it’s not already done. </a:t>
            </a:r>
          </a:p>
          <a:p>
            <a:pPr lvl="1"/>
            <a:r>
              <a:rPr lang="en-US" sz="1800" dirty="0"/>
              <a:t>Be weary of vague “weasel words” and phrases:</a:t>
            </a:r>
          </a:p>
          <a:p>
            <a:pPr lvl="2"/>
            <a:r>
              <a:rPr lang="en-US" sz="1400" dirty="0"/>
              <a:t>“We want to determine the </a:t>
            </a:r>
            <a:r>
              <a:rPr lang="en-US" sz="1400" i="1" dirty="0"/>
              <a:t>appropriate</a:t>
            </a:r>
            <a:r>
              <a:rPr lang="en-US" sz="1400" dirty="0"/>
              <a:t> staffing level.” </a:t>
            </a:r>
          </a:p>
          <a:p>
            <a:pPr lvl="2"/>
            <a:r>
              <a:rPr lang="en-US" sz="1400" dirty="0"/>
              <a:t>“We want to capture </a:t>
            </a:r>
            <a:r>
              <a:rPr lang="en-US" sz="1400" i="1" dirty="0"/>
              <a:t>up to </a:t>
            </a:r>
            <a:r>
              <a:rPr lang="en-US" sz="1400" dirty="0"/>
              <a:t>50% of the market”</a:t>
            </a:r>
          </a:p>
          <a:p>
            <a:pPr lvl="2"/>
            <a:endParaRPr lang="en-US" sz="1400" dirty="0"/>
          </a:p>
          <a:p>
            <a:pPr marL="392113" lvl="1" indent="0">
              <a:buNone/>
            </a:pPr>
            <a:r>
              <a:rPr lang="en-US" sz="1400" i="1" dirty="0">
                <a:solidFill>
                  <a:srgbClr val="FF0000"/>
                </a:solidFill>
              </a:rPr>
              <a:t>Ask </a:t>
            </a:r>
            <a:r>
              <a:rPr lang="en-US" sz="1400" i="1" dirty="0" err="1">
                <a:solidFill>
                  <a:srgbClr val="FF0000"/>
                </a:solidFill>
              </a:rPr>
              <a:t>ChatGPT</a:t>
            </a:r>
            <a:r>
              <a:rPr lang="en-US" sz="1400" i="1" dirty="0">
                <a:solidFill>
                  <a:srgbClr val="FF0000"/>
                </a:solidFill>
              </a:rPr>
              <a:t> “what are some example weasel words and phrases in Marketing/IT analytics?”</a:t>
            </a:r>
          </a:p>
        </p:txBody>
      </p:sp>
      <p:sp>
        <p:nvSpPr>
          <p:cNvPr id="4" name="Title 3">
            <a:extLst>
              <a:ext uri="{FF2B5EF4-FFF2-40B4-BE49-F238E27FC236}">
                <a16:creationId xmlns:a16="http://schemas.microsoft.com/office/drawing/2014/main" id="{AE36808E-6F90-4F7E-8598-33011B253015}"/>
              </a:ext>
            </a:extLst>
          </p:cNvPr>
          <p:cNvSpPr>
            <a:spLocks noGrp="1"/>
          </p:cNvSpPr>
          <p:nvPr>
            <p:ph type="title"/>
          </p:nvPr>
        </p:nvSpPr>
        <p:spPr>
          <a:xfrm>
            <a:off x="457200" y="279209"/>
            <a:ext cx="8229600" cy="1143000"/>
          </a:xfrm>
        </p:spPr>
        <p:txBody>
          <a:bodyPr>
            <a:normAutofit fontScale="90000"/>
          </a:bodyPr>
          <a:lstStyle/>
          <a:p>
            <a:r>
              <a:rPr lang="en-US" dirty="0"/>
              <a:t>First Exercise: Report on a Real-World Business Analytics Problem</a:t>
            </a:r>
          </a:p>
        </p:txBody>
      </p:sp>
      <p:sp>
        <p:nvSpPr>
          <p:cNvPr id="5" name="Footer Placeholder 4">
            <a:extLst>
              <a:ext uri="{FF2B5EF4-FFF2-40B4-BE49-F238E27FC236}">
                <a16:creationId xmlns:a16="http://schemas.microsoft.com/office/drawing/2014/main" id="{62CD63A2-58E3-493C-9869-D252CCCE4ACC}"/>
              </a:ext>
            </a:extLst>
          </p:cNvPr>
          <p:cNvSpPr>
            <a:spLocks noGrp="1"/>
          </p:cNvSpPr>
          <p:nvPr>
            <p:ph type="ftr" sz="quarter" idx="10"/>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1C589959-A065-456D-BE4A-A4D413594D65}"/>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59</a:t>
            </a:fld>
            <a:endParaRPr lang="en-US"/>
          </a:p>
        </p:txBody>
      </p:sp>
    </p:spTree>
    <p:extLst>
      <p:ext uri="{BB962C8B-B14F-4D97-AF65-F5344CB8AC3E}">
        <p14:creationId xmlns:p14="http://schemas.microsoft.com/office/powerpoint/2010/main" val="260322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F6B1D0-FD61-4BBF-A7B6-8DDB06669F60}"/>
              </a:ext>
            </a:extLst>
          </p:cNvPr>
          <p:cNvSpPr>
            <a:spLocks noGrp="1"/>
          </p:cNvSpPr>
          <p:nvPr>
            <p:ph sz="half" idx="1"/>
          </p:nvPr>
        </p:nvSpPr>
        <p:spPr>
          <a:xfrm>
            <a:off x="457200" y="1481328"/>
            <a:ext cx="8435280" cy="4525963"/>
          </a:xfrm>
        </p:spPr>
        <p:txBody>
          <a:bodyPr/>
          <a:lstStyle/>
          <a:p>
            <a:r>
              <a:rPr lang="en-US" dirty="0"/>
              <a:t>In class:</a:t>
            </a:r>
          </a:p>
          <a:p>
            <a:pPr lvl="1"/>
            <a:r>
              <a:rPr lang="en-US" dirty="0"/>
              <a:t>Class exercises</a:t>
            </a:r>
          </a:p>
          <a:p>
            <a:pPr lvl="1"/>
            <a:r>
              <a:rPr lang="en-US" dirty="0"/>
              <a:t>Case studies presentations/discussions</a:t>
            </a:r>
          </a:p>
          <a:p>
            <a:pPr lvl="1"/>
            <a:r>
              <a:rPr lang="en-US" dirty="0"/>
              <a:t>Exercises and Tool Tutorials</a:t>
            </a:r>
          </a:p>
          <a:p>
            <a:pPr lvl="1"/>
            <a:r>
              <a:rPr lang="en-US" dirty="0"/>
              <a:t>Special topic presentations</a:t>
            </a:r>
          </a:p>
          <a:p>
            <a:r>
              <a:rPr lang="en-US" dirty="0"/>
              <a:t>Outside class</a:t>
            </a:r>
          </a:p>
          <a:p>
            <a:pPr lvl="1"/>
            <a:r>
              <a:rPr lang="en-US" dirty="0"/>
              <a:t>Read about methods and tools</a:t>
            </a:r>
          </a:p>
          <a:p>
            <a:pPr lvl="1"/>
            <a:r>
              <a:rPr lang="en-US" dirty="0"/>
              <a:t>Research exercises</a:t>
            </a:r>
          </a:p>
          <a:p>
            <a:pPr lvl="1"/>
            <a:r>
              <a:rPr lang="en-US" dirty="0"/>
              <a:t>Prepare case study answers</a:t>
            </a:r>
          </a:p>
          <a:p>
            <a:pPr lvl="1"/>
            <a:r>
              <a:rPr lang="en-US" dirty="0"/>
              <a:t>Case study reports</a:t>
            </a:r>
          </a:p>
          <a:p>
            <a:pPr lvl="1"/>
            <a:r>
              <a:rPr lang="en-US" dirty="0"/>
              <a:t>Work on project</a:t>
            </a:r>
          </a:p>
          <a:p>
            <a:endParaRPr lang="en-US" dirty="0"/>
          </a:p>
        </p:txBody>
      </p:sp>
      <p:sp>
        <p:nvSpPr>
          <p:cNvPr id="4" name="Title 3">
            <a:extLst>
              <a:ext uri="{FF2B5EF4-FFF2-40B4-BE49-F238E27FC236}">
                <a16:creationId xmlns:a16="http://schemas.microsoft.com/office/drawing/2014/main" id="{80274017-93B6-4DBA-A436-D2AF848C0B1C}"/>
              </a:ext>
            </a:extLst>
          </p:cNvPr>
          <p:cNvSpPr>
            <a:spLocks noGrp="1"/>
          </p:cNvSpPr>
          <p:nvPr>
            <p:ph type="title"/>
          </p:nvPr>
        </p:nvSpPr>
        <p:spPr/>
        <p:txBody>
          <a:bodyPr/>
          <a:lstStyle/>
          <a:p>
            <a:r>
              <a:rPr lang="en-US" dirty="0"/>
              <a:t>Stuff</a:t>
            </a:r>
          </a:p>
        </p:txBody>
      </p:sp>
      <p:sp>
        <p:nvSpPr>
          <p:cNvPr id="5" name="Footer Placeholder 4">
            <a:extLst>
              <a:ext uri="{FF2B5EF4-FFF2-40B4-BE49-F238E27FC236}">
                <a16:creationId xmlns:a16="http://schemas.microsoft.com/office/drawing/2014/main" id="{D9553229-94EB-4072-9551-5924914C49F5}"/>
              </a:ext>
            </a:extLst>
          </p:cNvPr>
          <p:cNvSpPr>
            <a:spLocks noGrp="1"/>
          </p:cNvSpPr>
          <p:nvPr>
            <p:ph type="ftr" sz="quarter" idx="10"/>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4F29271D-BD41-4711-B5DA-85D7C59D16BE}"/>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6</a:t>
            </a:fld>
            <a:endParaRPr lang="en-US"/>
          </a:p>
        </p:txBody>
      </p:sp>
    </p:spTree>
    <p:extLst>
      <p:ext uri="{BB962C8B-B14F-4D97-AF65-F5344CB8AC3E}">
        <p14:creationId xmlns:p14="http://schemas.microsoft.com/office/powerpoint/2010/main" val="3274378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4D166C-904C-482E-97AA-6E027A863AE4}"/>
              </a:ext>
            </a:extLst>
          </p:cNvPr>
          <p:cNvSpPr>
            <a:spLocks noGrp="1"/>
          </p:cNvSpPr>
          <p:nvPr>
            <p:ph sz="half" idx="1"/>
          </p:nvPr>
        </p:nvSpPr>
        <p:spPr>
          <a:xfrm>
            <a:off x="457200" y="1481328"/>
            <a:ext cx="8229600" cy="4525963"/>
          </a:xfrm>
        </p:spPr>
        <p:txBody>
          <a:bodyPr/>
          <a:lstStyle/>
          <a:p>
            <a:r>
              <a:rPr lang="en-US" dirty="0"/>
              <a:t>Read about BA</a:t>
            </a:r>
          </a:p>
          <a:p>
            <a:r>
              <a:rPr lang="en-US" dirty="0"/>
              <a:t>Sign-up for a presentation slot (Google sheet will be posted this week)</a:t>
            </a:r>
          </a:p>
          <a:p>
            <a:r>
              <a:rPr lang="en-US" dirty="0"/>
              <a:t>Preliminary analytics work for YMCA case study</a:t>
            </a:r>
          </a:p>
          <a:p>
            <a:pPr lvl="1"/>
            <a:r>
              <a:rPr lang="en-US" dirty="0"/>
              <a:t>You will “claim” things on the case study notes</a:t>
            </a:r>
          </a:p>
        </p:txBody>
      </p:sp>
      <p:sp>
        <p:nvSpPr>
          <p:cNvPr id="4" name="Title 3">
            <a:extLst>
              <a:ext uri="{FF2B5EF4-FFF2-40B4-BE49-F238E27FC236}">
                <a16:creationId xmlns:a16="http://schemas.microsoft.com/office/drawing/2014/main" id="{65AC0883-D4A0-410C-8293-79C816AC396D}"/>
              </a:ext>
            </a:extLst>
          </p:cNvPr>
          <p:cNvSpPr>
            <a:spLocks noGrp="1"/>
          </p:cNvSpPr>
          <p:nvPr>
            <p:ph type="title"/>
          </p:nvPr>
        </p:nvSpPr>
        <p:spPr/>
        <p:txBody>
          <a:bodyPr/>
          <a:lstStyle/>
          <a:p>
            <a:r>
              <a:rPr lang="en-US" dirty="0"/>
              <a:t>Homework</a:t>
            </a:r>
          </a:p>
        </p:txBody>
      </p:sp>
      <p:sp>
        <p:nvSpPr>
          <p:cNvPr id="5" name="Footer Placeholder 4">
            <a:extLst>
              <a:ext uri="{FF2B5EF4-FFF2-40B4-BE49-F238E27FC236}">
                <a16:creationId xmlns:a16="http://schemas.microsoft.com/office/drawing/2014/main" id="{39138177-5120-4107-BE9D-55A14DC91283}"/>
              </a:ext>
            </a:extLst>
          </p:cNvPr>
          <p:cNvSpPr>
            <a:spLocks noGrp="1"/>
          </p:cNvSpPr>
          <p:nvPr>
            <p:ph type="ftr" sz="quarter" idx="10"/>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418646BF-1F20-4C29-9822-B07F00808DE6}"/>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60</a:t>
            </a:fld>
            <a:endParaRPr lang="en-US"/>
          </a:p>
        </p:txBody>
      </p:sp>
    </p:spTree>
    <p:extLst>
      <p:ext uri="{BB962C8B-B14F-4D97-AF65-F5344CB8AC3E}">
        <p14:creationId xmlns:p14="http://schemas.microsoft.com/office/powerpoint/2010/main" val="165042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D7CA-737E-4E27-B285-58967F0F1665}"/>
              </a:ext>
            </a:extLst>
          </p:cNvPr>
          <p:cNvSpPr>
            <a:spLocks noGrp="1"/>
          </p:cNvSpPr>
          <p:nvPr>
            <p:ph type="title"/>
          </p:nvPr>
        </p:nvSpPr>
        <p:spPr/>
        <p:txBody>
          <a:bodyPr/>
          <a:lstStyle/>
          <a:p>
            <a:r>
              <a:rPr lang="en-US" dirty="0"/>
              <a:t>Tools Needed for Now</a:t>
            </a:r>
          </a:p>
        </p:txBody>
      </p:sp>
      <p:sp>
        <p:nvSpPr>
          <p:cNvPr id="3" name="Content Placeholder 2">
            <a:extLst>
              <a:ext uri="{FF2B5EF4-FFF2-40B4-BE49-F238E27FC236}">
                <a16:creationId xmlns:a16="http://schemas.microsoft.com/office/drawing/2014/main" id="{F9832F6D-697E-48EF-A614-3D35914EDC9B}"/>
              </a:ext>
            </a:extLst>
          </p:cNvPr>
          <p:cNvSpPr>
            <a:spLocks noGrp="1"/>
          </p:cNvSpPr>
          <p:nvPr>
            <p:ph idx="1"/>
          </p:nvPr>
        </p:nvSpPr>
        <p:spPr/>
        <p:txBody>
          <a:bodyPr>
            <a:normAutofit fontScale="92500" lnSpcReduction="10000"/>
          </a:bodyPr>
          <a:lstStyle/>
          <a:p>
            <a:r>
              <a:rPr lang="en-US" dirty="0">
                <a:hlinkClick r:id="rId2"/>
              </a:rPr>
              <a:t>Excel or other suitable spreadsheet (e.g. Google Sheets)</a:t>
            </a:r>
          </a:p>
          <a:p>
            <a:pPr lvl="1"/>
            <a:r>
              <a:rPr lang="en-US" dirty="0">
                <a:hlinkClick r:id="rId2"/>
              </a:rPr>
              <a:t>https://</a:t>
            </a:r>
            <a:r>
              <a:rPr lang="en-US" dirty="0">
                <a:hlinkClick r:id="" action="ppaction://noaction"/>
              </a:rPr>
              <a:t>www.thebalance.com/free-spreadsheet-programs-1356337</a:t>
            </a:r>
          </a:p>
          <a:p>
            <a:r>
              <a:rPr lang="en-US" dirty="0">
                <a:hlinkClick r:id="" action="ppaction://noaction"/>
              </a:rPr>
              <a:t>R Statistical Processing</a:t>
            </a:r>
          </a:p>
          <a:p>
            <a:pPr lvl="1"/>
            <a:r>
              <a:rPr lang="en-US" dirty="0">
                <a:hlinkClick r:id="rId3"/>
              </a:rPr>
              <a:t>https://cran.cnr.berkeley.edu/</a:t>
            </a:r>
            <a:endParaRPr lang="en-US" dirty="0"/>
          </a:p>
          <a:p>
            <a:pPr lvl="1"/>
            <a:r>
              <a:rPr lang="en-US" dirty="0"/>
              <a:t>We will install some useful R packages such as Rattle which may require some additional software such as </a:t>
            </a:r>
            <a:r>
              <a:rPr lang="en-US" dirty="0" err="1"/>
              <a:t>XQuartz</a:t>
            </a:r>
            <a:r>
              <a:rPr lang="en-US" dirty="0"/>
              <a:t> </a:t>
            </a:r>
          </a:p>
          <a:p>
            <a:r>
              <a:rPr lang="en-US" dirty="0">
                <a:hlinkClick r:id="rId2"/>
              </a:rPr>
              <a:t>R-Studio</a:t>
            </a:r>
          </a:p>
          <a:p>
            <a:pPr lvl="1"/>
            <a:r>
              <a:rPr lang="en-US" dirty="0">
                <a:hlinkClick r:id="rId2"/>
              </a:rPr>
              <a:t>https://www.rstudio.com/products/RStudio/#Desktop</a:t>
            </a:r>
            <a:endParaRPr lang="en-US" dirty="0"/>
          </a:p>
          <a:p>
            <a:r>
              <a:rPr lang="en-US" dirty="0"/>
              <a:t>Optional, may be useful</a:t>
            </a:r>
          </a:p>
          <a:p>
            <a:pPr lvl="1"/>
            <a:r>
              <a:rPr lang="en-US" dirty="0">
                <a:hlinkClick r:id="" action="ppaction://noaction"/>
              </a:rPr>
              <a:t>Rexcel</a:t>
            </a:r>
          </a:p>
          <a:p>
            <a:pPr lvl="2"/>
            <a:r>
              <a:rPr lang="en-US" dirty="0">
                <a:hlinkClick r:id="" action="ppaction://noaction"/>
              </a:rPr>
              <a:t>http</a:t>
            </a:r>
            <a:r>
              <a:rPr lang="en-US" dirty="0">
                <a:hlinkClick r:id="rId4"/>
              </a:rPr>
              <a:t>://rcom.univie.ac.at/</a:t>
            </a:r>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AABD0D00-6AC5-4FE5-A586-4D69FA35728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F8A7FDB-43E6-4E29-88F3-587BE8C6BD1D}"/>
              </a:ext>
            </a:extLst>
          </p:cNvPr>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193019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9EF2A-9605-474F-A373-621F7773BAE0}"/>
              </a:ext>
            </a:extLst>
          </p:cNvPr>
          <p:cNvSpPr>
            <a:spLocks noGrp="1"/>
          </p:cNvSpPr>
          <p:nvPr>
            <p:ph type="title"/>
          </p:nvPr>
        </p:nvSpPr>
        <p:spPr/>
        <p:txBody>
          <a:bodyPr/>
          <a:lstStyle/>
          <a:p>
            <a:r>
              <a:rPr lang="en-US" dirty="0"/>
              <a:t>Why Excel and R?</a:t>
            </a:r>
          </a:p>
        </p:txBody>
      </p:sp>
      <p:sp>
        <p:nvSpPr>
          <p:cNvPr id="3" name="Content Placeholder 2">
            <a:extLst>
              <a:ext uri="{FF2B5EF4-FFF2-40B4-BE49-F238E27FC236}">
                <a16:creationId xmlns:a16="http://schemas.microsoft.com/office/drawing/2014/main" id="{65C5AE65-36C8-4F15-8F77-98EC9D78B849}"/>
              </a:ext>
            </a:extLst>
          </p:cNvPr>
          <p:cNvSpPr>
            <a:spLocks noGrp="1"/>
          </p:cNvSpPr>
          <p:nvPr>
            <p:ph idx="1"/>
          </p:nvPr>
        </p:nvSpPr>
        <p:spPr>
          <a:xfrm>
            <a:off x="457200" y="1481138"/>
            <a:ext cx="8229600" cy="5188222"/>
          </a:xfrm>
        </p:spPr>
        <p:txBody>
          <a:bodyPr>
            <a:normAutofit fontScale="92500" lnSpcReduction="10000"/>
          </a:bodyPr>
          <a:lstStyle/>
          <a:p>
            <a:r>
              <a:rPr lang="en-US" dirty="0"/>
              <a:t>There are many excellent tools for data analytics. </a:t>
            </a:r>
          </a:p>
          <a:p>
            <a:pPr lvl="1"/>
            <a:r>
              <a:rPr lang="en-US" dirty="0"/>
              <a:t>We don’t have time too look at them all, even the most popular ones. </a:t>
            </a:r>
          </a:p>
          <a:p>
            <a:pPr lvl="1"/>
            <a:r>
              <a:rPr lang="en-US" dirty="0"/>
              <a:t>Despite the marketing hype, there is no “one” tool that magically makes data analytics easy and accessible. </a:t>
            </a:r>
          </a:p>
          <a:p>
            <a:r>
              <a:rPr lang="en-US" dirty="0"/>
              <a:t>R is very mature, highly used, and supports everything we might want to do this semester</a:t>
            </a:r>
          </a:p>
          <a:p>
            <a:pPr lvl="1"/>
            <a:r>
              <a:rPr lang="en-US" dirty="0"/>
              <a:t>Basically R and Python are the “staples” for data analytics. Both are hugely popular, well-supported (and free!)</a:t>
            </a:r>
          </a:p>
          <a:p>
            <a:pPr lvl="1"/>
            <a:r>
              <a:rPr lang="en-US" dirty="0"/>
              <a:t>Python is more popular in programming/engineering. R is more popular with stats/science. Not sure what’s popular for business!</a:t>
            </a:r>
          </a:p>
          <a:p>
            <a:r>
              <a:rPr lang="en-US" dirty="0"/>
              <a:t>R is good foundation</a:t>
            </a:r>
          </a:p>
          <a:p>
            <a:pPr lvl="1"/>
            <a:r>
              <a:rPr lang="en-US" dirty="0"/>
              <a:t>If you are good with R people believe you can pick up other tools easily </a:t>
            </a:r>
          </a:p>
        </p:txBody>
      </p:sp>
      <p:sp>
        <p:nvSpPr>
          <p:cNvPr id="4" name="Footer Placeholder 3">
            <a:extLst>
              <a:ext uri="{FF2B5EF4-FFF2-40B4-BE49-F238E27FC236}">
                <a16:creationId xmlns:a16="http://schemas.microsoft.com/office/drawing/2014/main" id="{DF174673-D2CE-4F40-A46C-C7313260A68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1D59F18-A705-4EFD-97DC-45D2205C6C86}"/>
              </a:ext>
            </a:extLst>
          </p:cNvPr>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398013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1"/>
          <p:cNvSpPr>
            <a:spLocks noGrp="1"/>
          </p:cNvSpPr>
          <p:nvPr>
            <p:ph idx="1"/>
          </p:nvPr>
        </p:nvSpPr>
        <p:spPr>
          <a:xfrm>
            <a:off x="107504" y="1481138"/>
            <a:ext cx="8784976" cy="4525962"/>
          </a:xfrm>
        </p:spPr>
        <p:txBody>
          <a:bodyPr>
            <a:normAutofit/>
          </a:bodyPr>
          <a:lstStyle/>
          <a:p>
            <a:pPr marL="82154" indent="0">
              <a:buNone/>
            </a:pPr>
            <a:r>
              <a:rPr lang="en-US" b="1" dirty="0"/>
              <a:t>Business Analytics</a:t>
            </a:r>
            <a:r>
              <a:rPr lang="en-US" dirty="0"/>
              <a:t> is the use of:</a:t>
            </a:r>
          </a:p>
          <a:p>
            <a:pPr marL="82154" indent="0">
              <a:buNone/>
            </a:pPr>
            <a:r>
              <a:rPr lang="en-US" dirty="0"/>
              <a:t>	data, </a:t>
            </a:r>
          </a:p>
          <a:p>
            <a:pPr marL="82154" indent="0">
              <a:buNone/>
            </a:pPr>
            <a:r>
              <a:rPr lang="en-US" dirty="0"/>
              <a:t>	information technology, </a:t>
            </a:r>
          </a:p>
          <a:p>
            <a:pPr marL="82154" indent="0">
              <a:buNone/>
            </a:pPr>
            <a:r>
              <a:rPr lang="en-US" dirty="0"/>
              <a:t>	statistical analysis, </a:t>
            </a:r>
          </a:p>
          <a:p>
            <a:pPr marL="82154" indent="0">
              <a:buNone/>
            </a:pPr>
            <a:r>
              <a:rPr lang="en-US" dirty="0"/>
              <a:t>	quantitative methods, and </a:t>
            </a:r>
          </a:p>
          <a:p>
            <a:pPr marL="82154" indent="0">
              <a:buNone/>
            </a:pPr>
            <a:r>
              <a:rPr lang="en-US" dirty="0"/>
              <a:t>	mathematical or computer-based models </a:t>
            </a:r>
          </a:p>
          <a:p>
            <a:pPr marL="82154" indent="0">
              <a:buNone/>
            </a:pPr>
            <a:r>
              <a:rPr lang="en-US" dirty="0"/>
              <a:t>to help managers gain improved insight about their business operations and </a:t>
            </a:r>
          </a:p>
          <a:p>
            <a:pPr marL="82154" indent="0" algn="ctr">
              <a:buNone/>
            </a:pPr>
            <a:r>
              <a:rPr lang="en-US" i="1" dirty="0"/>
              <a:t>make better, fact-based decisions.</a:t>
            </a:r>
          </a:p>
        </p:txBody>
      </p:sp>
      <p:sp>
        <p:nvSpPr>
          <p:cNvPr id="5" name="Title 4"/>
          <p:cNvSpPr>
            <a:spLocks noGrp="1"/>
          </p:cNvSpPr>
          <p:nvPr>
            <p:ph type="title"/>
          </p:nvPr>
        </p:nvSpPr>
        <p:spPr/>
        <p:txBody>
          <a:bodyPr/>
          <a:lstStyle/>
          <a:p>
            <a:pPr>
              <a:defRPr/>
            </a:pPr>
            <a:r>
              <a:rPr lang="en-US" sz="2400" dirty="0"/>
              <a:t>Business Analytics?</a:t>
            </a:r>
          </a:p>
        </p:txBody>
      </p:sp>
      <p:sp>
        <p:nvSpPr>
          <p:cNvPr id="30723" name="Footer Placeholder 7"/>
          <p:cNvSpPr>
            <a:spLocks noGrp="1"/>
          </p:cNvSpPr>
          <p:nvPr>
            <p:ph type="ftr" sz="quarter" idx="10"/>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30724" name="Slide Number Placeholder 8"/>
          <p:cNvSpPr>
            <a:spLocks noGrp="1"/>
          </p:cNvSpPr>
          <p:nvPr>
            <p:ph type="sldNum" sz="quarter" idx="11"/>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65CBDD9B-04C7-4A3D-9EE2-5674522A911F}" type="slidenum">
              <a:rPr lang="en-US">
                <a:ea typeface="ＭＳ Ｐゴシック" pitchFamily="-72" charset="-128"/>
                <a:cs typeface="ＭＳ Ｐゴシック" pitchFamily="-72" charset="-128"/>
              </a:rPr>
              <a:pPr fontAlgn="base">
                <a:spcBef>
                  <a:spcPct val="0"/>
                </a:spcBef>
                <a:spcAft>
                  <a:spcPct val="0"/>
                </a:spcAft>
                <a:defRPr/>
              </a:pPr>
              <a:t>9</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4108099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1459</TotalTime>
  <Words>3523</Words>
  <Application>Microsoft Office PowerPoint</Application>
  <PresentationFormat>On-screen Show (4:3)</PresentationFormat>
  <Paragraphs>574</Paragraphs>
  <Slides>60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Söhne</vt:lpstr>
      <vt:lpstr>Tahoma</vt:lpstr>
      <vt:lpstr>Verdana</vt:lpstr>
      <vt:lpstr>Wingdings</vt:lpstr>
      <vt:lpstr>Wingdings 2</vt:lpstr>
      <vt:lpstr>Wingdings 3</vt:lpstr>
      <vt:lpstr>Concourse</vt:lpstr>
      <vt:lpstr>PowerPoint Presentation</vt:lpstr>
      <vt:lpstr>Introduction Topics</vt:lpstr>
      <vt:lpstr>Class Logistics</vt:lpstr>
      <vt:lpstr>What We Will Do</vt:lpstr>
      <vt:lpstr>Tentative Course Outline</vt:lpstr>
      <vt:lpstr>Stuff</vt:lpstr>
      <vt:lpstr>Tools Needed for Now</vt:lpstr>
      <vt:lpstr>Why Excel and R?</vt:lpstr>
      <vt:lpstr>Business Analytics?</vt:lpstr>
      <vt:lpstr>Data Analytics What?</vt:lpstr>
      <vt:lpstr>What is Business Analytics?</vt:lpstr>
      <vt:lpstr>What is Business Analytics?</vt:lpstr>
      <vt:lpstr>Evolution of Business Analytics</vt:lpstr>
      <vt:lpstr>Scope of Business Analytics</vt:lpstr>
      <vt:lpstr>Scope of Business Analytics</vt:lpstr>
      <vt:lpstr>Scope of Business Analytics</vt:lpstr>
      <vt:lpstr>Business Analytics Process</vt:lpstr>
      <vt:lpstr>Data for Business Analytics</vt:lpstr>
      <vt:lpstr>Data for Business Analytics</vt:lpstr>
      <vt:lpstr>Data for Business Analytics</vt:lpstr>
      <vt:lpstr>Data for Business Analytics</vt:lpstr>
      <vt:lpstr>Data for Business Analytics</vt:lpstr>
      <vt:lpstr>Data for Business Analytics</vt:lpstr>
      <vt:lpstr>Data for Business Analytics</vt:lpstr>
      <vt:lpstr>Data for Business Analytics</vt:lpstr>
      <vt:lpstr>Data for Business Analytics</vt:lpstr>
      <vt:lpstr>Data for Business Analytics</vt:lpstr>
      <vt:lpstr>Data for Business Analytics</vt:lpstr>
      <vt:lpstr>Decision Models</vt:lpstr>
      <vt:lpstr>Hierarchy of Modeling Skills</vt:lpstr>
      <vt:lpstr>Models provide a bridge</vt:lpstr>
      <vt:lpstr>Characteristics of Models</vt:lpstr>
      <vt:lpstr>Benefits of Modeling</vt:lpstr>
      <vt:lpstr>The Modeling Approach  to Decision Making</vt:lpstr>
      <vt:lpstr>The Psychology of Decision Making</vt:lpstr>
      <vt:lpstr>Why do we model for decision making?</vt:lpstr>
      <vt:lpstr>PowerPoint Presentation</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Problem Solving and Decision Making</vt:lpstr>
      <vt:lpstr>Problem Solving and Decision Making</vt:lpstr>
      <vt:lpstr>Problem Solving and Decision Making</vt:lpstr>
      <vt:lpstr>Problem Solving and Decision Making</vt:lpstr>
      <vt:lpstr>Problem Solving and Decision Making</vt:lpstr>
      <vt:lpstr>Problem Solving and Decision Making</vt:lpstr>
      <vt:lpstr>Problem Solving and Decision Making</vt:lpstr>
      <vt:lpstr>First Exercise: Report on a Real-World Business Analytics Problem</vt:lpstr>
      <vt:lpstr>Homework</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Business Analytics</dc:title>
  <dc:creator>Joan Donohue</dc:creator>
  <cp:lastModifiedBy>D Port</cp:lastModifiedBy>
  <cp:revision>122</cp:revision>
  <dcterms:created xsi:type="dcterms:W3CDTF">2011-11-27T17:51:45Z</dcterms:created>
  <dcterms:modified xsi:type="dcterms:W3CDTF">2024-01-10T04:00:34Z</dcterms:modified>
</cp:coreProperties>
</file>