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75"/>
  </p:notesMasterIdLst>
  <p:sldIdLst>
    <p:sldId id="310" r:id="rId2"/>
    <p:sldId id="318" r:id="rId3"/>
    <p:sldId id="320" r:id="rId4"/>
    <p:sldId id="321" r:id="rId5"/>
    <p:sldId id="354" r:id="rId6"/>
    <p:sldId id="322" r:id="rId7"/>
    <p:sldId id="323" r:id="rId8"/>
    <p:sldId id="325" r:id="rId9"/>
    <p:sldId id="326" r:id="rId10"/>
    <p:sldId id="269" r:id="rId11"/>
    <p:sldId id="270" r:id="rId12"/>
    <p:sldId id="327" r:id="rId13"/>
    <p:sldId id="265" r:id="rId14"/>
    <p:sldId id="295" r:id="rId15"/>
    <p:sldId id="311" r:id="rId16"/>
    <p:sldId id="324" r:id="rId17"/>
    <p:sldId id="266" r:id="rId18"/>
    <p:sldId id="267" r:id="rId19"/>
    <p:sldId id="276" r:id="rId20"/>
    <p:sldId id="298" r:id="rId21"/>
    <p:sldId id="272" r:id="rId22"/>
    <p:sldId id="274" r:id="rId23"/>
    <p:sldId id="275" r:id="rId24"/>
    <p:sldId id="277" r:id="rId25"/>
    <p:sldId id="278" r:id="rId26"/>
    <p:sldId id="328" r:id="rId27"/>
    <p:sldId id="329" r:id="rId28"/>
    <p:sldId id="330" r:id="rId29"/>
    <p:sldId id="331" r:id="rId30"/>
    <p:sldId id="336" r:id="rId31"/>
    <p:sldId id="338" r:id="rId32"/>
    <p:sldId id="339" r:id="rId33"/>
    <p:sldId id="332" r:id="rId34"/>
    <p:sldId id="333" r:id="rId35"/>
    <p:sldId id="340" r:id="rId36"/>
    <p:sldId id="334" r:id="rId37"/>
    <p:sldId id="335" r:id="rId38"/>
    <p:sldId id="317" r:id="rId39"/>
    <p:sldId id="302" r:id="rId40"/>
    <p:sldId id="301" r:id="rId41"/>
    <p:sldId id="280" r:id="rId42"/>
    <p:sldId id="303" r:id="rId43"/>
    <p:sldId id="304" r:id="rId44"/>
    <p:sldId id="282" r:id="rId45"/>
    <p:sldId id="283" r:id="rId46"/>
    <p:sldId id="306" r:id="rId47"/>
    <p:sldId id="305" r:id="rId48"/>
    <p:sldId id="307" r:id="rId49"/>
    <p:sldId id="286" r:id="rId50"/>
    <p:sldId id="287" r:id="rId51"/>
    <p:sldId id="308" r:id="rId52"/>
    <p:sldId id="268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314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49" r:id="rId70"/>
    <p:sldId id="350" r:id="rId71"/>
    <p:sldId id="351" r:id="rId72"/>
    <p:sldId id="352" r:id="rId73"/>
    <p:sldId id="353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/>
    <p:restoredTop sz="94729"/>
  </p:normalViewPr>
  <p:slideViewPr>
    <p:cSldViewPr>
      <p:cViewPr varScale="1">
        <p:scale>
          <a:sx n="109" d="100"/>
          <a:sy n="109" d="100"/>
        </p:scale>
        <p:origin x="96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71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7BCE49-C01C-40B4-B513-60EACB6E7079}" type="datetimeFigureOut">
              <a:rPr lang="en-US"/>
              <a:pPr>
                <a:defRPr/>
              </a:pPr>
              <a:t>1/10/23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7020D2-998C-41A3-AB81-64C3DB5FDC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31">
            <a:extLst>
              <a:ext uri="{FF2B5EF4-FFF2-40B4-BE49-F238E27FC236}">
                <a16:creationId xmlns:a16="http://schemas.microsoft.com/office/drawing/2014/main" id="{9A0B4975-AB2A-4345-9B07-914077D2A29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542303A-4372-4D6F-9A4B-459546E0A3D9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F2EEB1C-CB24-4E32-9874-6C1A294A29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CA5B735-F318-4E21-B331-8BCC0131E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89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20D2-998C-41A3-AB81-64C3DB5FDC25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6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7CC91305-3CB9-4542-986D-B483227C18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C7D3DFC6-DE26-416E-977E-AEF95A6F8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70C4639E-07B1-42DD-A7A6-F24639C196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D939E5-7726-4064-B910-1D95FBDEFBB3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869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9348A62-6BBB-4E5E-9EF2-253706128A7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ABBDA45-B3A1-422B-90A1-946A01F12B8D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CA9BAA3-2481-48D2-9438-89117FE247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2A4401E-6E39-441B-8F4F-EDAA25DC5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24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8CE65D3-60D7-4638-AE2C-69E9C954453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7F33CB-A6E0-453E-BE00-EF4FB3B6609F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20CB227-DCE1-4E4C-AE6F-8719DD5FEF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5822CA7-8C5F-48FC-8287-759CF9891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92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ACC3207-A630-4FFF-A63B-DF756A7B7D0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9EE1DB3-654E-4885-BEBD-9152904FF987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F49F2D-60B3-4853-A73A-C40DF4F8D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93C7A85-6BD0-4404-AE43-40B85EAB7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3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E7241FE-F3EA-418E-914F-5DCFA998151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A2AB51-4F6C-491B-A5C1-5DFC50F44227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2649495-DE21-47BB-8520-64EA04426F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6160C9F-A3B2-4DBC-8E0E-C7B097899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910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>
            <a:extLst>
              <a:ext uri="{FF2B5EF4-FFF2-40B4-BE49-F238E27FC236}">
                <a16:creationId xmlns:a16="http://schemas.microsoft.com/office/drawing/2014/main" id="{5574C18D-208F-4878-B5D9-C0D5979144F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CA4167-9A84-4FBB-B44B-E23C63215B8F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BFB122B-934D-42B4-9F4E-973E9C89E1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133AA56-02A8-432C-92B1-A47F12346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To build a model of a system, you really need to dig into the system from multiple angles and really understand it.</a:t>
            </a:r>
          </a:p>
        </p:txBody>
      </p:sp>
    </p:spTree>
    <p:extLst>
      <p:ext uri="{BB962C8B-B14F-4D97-AF65-F5344CB8AC3E}">
        <p14:creationId xmlns:p14="http://schemas.microsoft.com/office/powerpoint/2010/main" val="2288243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C87637B-6E94-475A-9FA4-DE8503AC2A3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1DE9DDA-F1C6-489D-9CB9-29B4708287B6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8F75811-D087-4CAF-80D3-538B74D3A1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5A987C0-4B25-4F8F-8807-492C3DB2F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184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67B1FB84-92AA-4E6F-8BF2-416EDE646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203B20C6-38DD-4016-98A2-F90582397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C22871A7-34CD-405D-AE78-19015C2259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10C3E91-2467-40EA-B5F5-6619673EDAFB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25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53000" y="6408738"/>
            <a:ext cx="2590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05800" y="6408738"/>
            <a:ext cx="7080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3158D01-D938-4B2F-8473-B1826DA02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57971DF-1CB6-48FB-B676-BEDC5D800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4DEC989-278B-4E0E-A693-2F75FE7BB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380F76F-417A-424B-8EB4-6B57CE9D3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32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3087687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2000" y="6408738"/>
            <a:ext cx="6318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498DF4D-5F31-409A-9950-EDF041908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9" r:id="rId2"/>
    <p:sldLayoutId id="2147483878" r:id="rId3"/>
    <p:sldLayoutId id="2147483877" r:id="rId4"/>
    <p:sldLayoutId id="2147483876" r:id="rId5"/>
    <p:sldLayoutId id="2147483875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72" charset="-128"/>
          <a:cs typeface="ＭＳ Ｐゴシック" pitchFamily="-7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72" charset="2"/>
        <a:buChar char=""/>
        <a:defRPr sz="27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72" charset="0"/>
        <a:buChar char="◦"/>
        <a:defRPr sz="23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72" charset="2"/>
        <a:buChar char=""/>
        <a:defRPr sz="21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sz="19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cnr.berkeley.edu/" TargetMode="External"/><Relationship Id="rId2" Type="http://schemas.openxmlformats.org/officeDocument/2006/relationships/hyperlink" Target="https://www.rstudio.com/products/RStudio/#Deskto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com.univie.ac.at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8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28674" name="Slide Number Placeholder 9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534926C-6B3D-47B4-82A5-6A06BFFC39A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63" y="0"/>
            <a:ext cx="9126537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800" u="sng" dirty="0">
                <a:ea typeface="+mn-ea"/>
                <a:cs typeface="+mn-cs"/>
              </a:rPr>
              <a:t>Business Analytics Applications</a:t>
            </a: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Management of customer relationships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Financial and marketing activities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Supply chain management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Human resource planning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Pricing decisions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Sport team game strategies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What is Business Analytics?</a:t>
            </a:r>
          </a:p>
        </p:txBody>
      </p:sp>
      <p:sp>
        <p:nvSpPr>
          <p:cNvPr id="3174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174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FD697E7A-8CB1-44A0-8BE8-262E85672F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800" u="sng" dirty="0">
                <a:ea typeface="+mn-ea"/>
                <a:cs typeface="+mn-cs"/>
              </a:rPr>
              <a:t>Importance of Business Analytics</a:t>
            </a:r>
            <a:endParaRPr lang="en-US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There is a strong relationship of BA with: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- profitability of businesses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- revenue of businesses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- shareholder return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BA enhances understanding of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BA is vital for businesses to remain competitive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BA enables creation of informative reports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What is Business Analytics?</a:t>
            </a:r>
          </a:p>
        </p:txBody>
      </p:sp>
      <p:sp>
        <p:nvSpPr>
          <p:cNvPr id="3277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277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AFBD827-F054-45EE-A042-21F777F8487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research</a:t>
            </a:r>
          </a:p>
          <a:p>
            <a:pPr eaLnBrk="1" hangingPunct="1"/>
            <a:r>
              <a:rPr lang="en-US" dirty="0"/>
              <a:t>Management science</a:t>
            </a:r>
          </a:p>
          <a:p>
            <a:pPr eaLnBrk="1" hangingPunct="1"/>
            <a:r>
              <a:rPr lang="en-US" dirty="0"/>
              <a:t>Business intelligence</a:t>
            </a:r>
          </a:p>
          <a:p>
            <a:pPr eaLnBrk="1" hangingPunct="1"/>
            <a:r>
              <a:rPr lang="en-US" dirty="0"/>
              <a:t>Decision support systems</a:t>
            </a:r>
          </a:p>
          <a:p>
            <a:pPr eaLnBrk="1" hangingPunct="1"/>
            <a:r>
              <a:rPr lang="en-US" dirty="0"/>
              <a:t>Personal computer software “desktop analytics”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Evolution of Business Analytics</a:t>
            </a:r>
          </a:p>
        </p:txBody>
      </p:sp>
      <p:sp>
        <p:nvSpPr>
          <p:cNvPr id="3379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379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7A0B61E0-EF86-4076-9564-3B14BDA02E0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949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Descriptive analytics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- uses data to understand past and present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Predictive analytics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- analyzes past performance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Prescriptive analytics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- uses optimization techniques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Scope of Business Analytics</a:t>
            </a:r>
          </a:p>
        </p:txBody>
      </p:sp>
      <p:sp>
        <p:nvSpPr>
          <p:cNvPr id="3481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482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7252445-6B2D-47DB-AD82-C0C92F061FF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Example 1.1    Retail Markdown Decisions</a:t>
            </a: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Most department stores clear seasonal inventory by reducing prices.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The question is: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When to reduce the price and by how much?</a:t>
            </a:r>
          </a:p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Descriptive analytics: examine historical data for similar products (prices, units sold, advertising, …)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Predictive analytics: predict sales based on price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Prescriptive analytics: find the best sets of pricing and advertising to maximize sales revenue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Scope of Business Analytics</a:t>
            </a:r>
          </a:p>
        </p:txBody>
      </p:sp>
      <p:sp>
        <p:nvSpPr>
          <p:cNvPr id="3584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584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05BF966-BD69-4F4A-902E-ECBD672D303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Scope of Business Analytics</a:t>
            </a:r>
          </a:p>
        </p:txBody>
      </p:sp>
      <p:sp>
        <p:nvSpPr>
          <p:cNvPr id="36866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6867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CC41EADB-E0B0-451D-95F0-1CEC58813D1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u="sng"/>
              <a:t>Analytics in Practice: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u="sng"/>
              <a:t>Harrah’s Entertainment</a:t>
            </a:r>
          </a:p>
          <a:p>
            <a:pPr marL="109538" indent="0" eaLnBrk="1" hangingPunct="1">
              <a:lnSpc>
                <a:spcPct val="90000"/>
              </a:lnSpc>
            </a:pPr>
            <a:r>
              <a:rPr lang="en-US"/>
              <a:t>Harrah’s owns numerous hotels and casinos</a:t>
            </a:r>
          </a:p>
          <a:p>
            <a:pPr marL="109538" indent="0" eaLnBrk="1" hangingPunct="1">
              <a:lnSpc>
                <a:spcPct val="90000"/>
              </a:lnSpc>
            </a:pPr>
            <a:r>
              <a:rPr lang="en-US"/>
              <a:t>Uses analytics to: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/>
              <a:t>     - forecast demand for rooms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/>
              <a:t>     - segment customers by gaming activities</a:t>
            </a:r>
          </a:p>
          <a:p>
            <a:pPr marL="109538" indent="0" eaLnBrk="1" hangingPunct="1">
              <a:lnSpc>
                <a:spcPct val="90000"/>
              </a:lnSpc>
            </a:pPr>
            <a:r>
              <a:rPr lang="en-US"/>
              <a:t>Uses prescriptive models to: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/>
              <a:t>     - set room rates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/>
              <a:t>     - allocate rooms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/>
              <a:t>     - offer perks and rewards to customers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E013-2AFB-4864-B56F-302D9DBA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Analytics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A021D-8BF4-420E-9326-F7C8354D3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Business understanding </a:t>
            </a:r>
          </a:p>
          <a:p>
            <a:r>
              <a:rPr lang="en-US" dirty="0"/>
              <a:t>2. Data understanding</a:t>
            </a:r>
            <a:br>
              <a:rPr lang="en-US" dirty="0"/>
            </a:br>
            <a:r>
              <a:rPr lang="en-US" dirty="0"/>
              <a:t>3. Data preparation</a:t>
            </a:r>
            <a:br>
              <a:rPr lang="en-US" dirty="0"/>
            </a:br>
            <a:r>
              <a:rPr lang="en-US" dirty="0"/>
              <a:t>4. Modeling </a:t>
            </a:r>
          </a:p>
          <a:p>
            <a:r>
              <a:rPr lang="en-US" dirty="0"/>
              <a:t>5. Evaluation </a:t>
            </a:r>
          </a:p>
          <a:p>
            <a:r>
              <a:rPr lang="en-US" dirty="0"/>
              <a:t>6. Deployment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B7B7F-4954-47C2-95A2-655D6C7F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3C2C2-827E-4908-B3DD-762FA6A6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88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DATA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collected facts and figures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DATABASE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collection of computer files containing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INFORMATION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comes from analyzing data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3789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789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0729C47-7195-4C96-B124-64C34585800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Examples of using DATA in business</a:t>
            </a:r>
            <a:r>
              <a:rPr lang="en-US" dirty="0">
                <a:ea typeface="+mn-ea"/>
                <a:cs typeface="+mn-cs"/>
              </a:rPr>
              <a:t>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Annual reports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Accounting audits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Financial profitability analysis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Economic trends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Marketing research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Operations management performance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Human resource measurements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3891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891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53FF9A45-A8A6-4390-ABB8-62912C10B63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Metrics</a:t>
            </a:r>
            <a:r>
              <a:rPr lang="en-US" b="1" dirty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are used to quantify performance.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Measures</a:t>
            </a:r>
            <a:r>
              <a:rPr lang="en-US" dirty="0">
                <a:ea typeface="+mn-ea"/>
                <a:cs typeface="+mn-cs"/>
              </a:rPr>
              <a:t> are numerical values of metrics.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Discrete</a:t>
            </a:r>
            <a:r>
              <a:rPr lang="en-US" dirty="0">
                <a:ea typeface="+mn-ea"/>
                <a:cs typeface="+mn-cs"/>
              </a:rPr>
              <a:t> metrics involve counting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on time or not on time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number or proportion of on time deliveries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Continuous</a:t>
            </a:r>
            <a:r>
              <a:rPr lang="en-US" dirty="0">
                <a:ea typeface="+mn-ea"/>
                <a:cs typeface="+mn-cs"/>
              </a:rPr>
              <a:t> metrics are measured on a continuum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delivery time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package weight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purchase price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3993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994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D85A74E-1878-4ED2-A45C-788A2A48171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1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248472"/>
          </a:xfrm>
        </p:spPr>
        <p:txBody>
          <a:bodyPr/>
          <a:lstStyle/>
          <a:p>
            <a:pPr eaLnBrk="1" hangingPunct="1"/>
            <a:r>
              <a:rPr lang="en-US" dirty="0"/>
              <a:t>Class Logistics</a:t>
            </a:r>
          </a:p>
          <a:p>
            <a:pPr eaLnBrk="1" hangingPunct="1"/>
            <a:r>
              <a:rPr lang="en-US" dirty="0"/>
              <a:t>What is Business Analytics?</a:t>
            </a:r>
          </a:p>
          <a:p>
            <a:pPr eaLnBrk="1" hangingPunct="1"/>
            <a:r>
              <a:rPr lang="en-US" dirty="0"/>
              <a:t>Evolution of Business Analytics</a:t>
            </a:r>
          </a:p>
          <a:p>
            <a:pPr eaLnBrk="1" hangingPunct="1"/>
            <a:r>
              <a:rPr lang="en-US" dirty="0"/>
              <a:t>Scope of Business Analytics</a:t>
            </a:r>
          </a:p>
          <a:p>
            <a:pPr eaLnBrk="1" hangingPunct="1"/>
            <a:r>
              <a:rPr lang="en-US" dirty="0"/>
              <a:t>Data for Business Analytics</a:t>
            </a:r>
          </a:p>
          <a:p>
            <a:pPr eaLnBrk="1" hangingPunct="1"/>
            <a:r>
              <a:rPr lang="en-US" dirty="0"/>
              <a:t>Decision Models</a:t>
            </a:r>
          </a:p>
          <a:p>
            <a:pPr eaLnBrk="1" hangingPunct="1"/>
            <a:r>
              <a:rPr lang="en-US" dirty="0"/>
              <a:t>Problem Solving and Decision Making</a:t>
            </a:r>
          </a:p>
          <a:p>
            <a:pPr eaLnBrk="1" hangingPunct="1"/>
            <a:r>
              <a:rPr lang="en-US" dirty="0"/>
              <a:t>Fun with Analytics – Stats Review Case Studies</a:t>
            </a:r>
          </a:p>
          <a:p>
            <a:pPr eaLnBrk="1" hangingPunct="1"/>
            <a:r>
              <a:rPr lang="en-US" dirty="0"/>
              <a:t>Homework!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Introduction Topics</a:t>
            </a:r>
          </a:p>
        </p:txBody>
      </p:sp>
      <p:sp>
        <p:nvSpPr>
          <p:cNvPr id="2970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DC0297C-6BAB-4E8A-B572-68A6317C65B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017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dirty="0"/>
              <a:t>Example 1.2    A Sales Transaction Database File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096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096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EB0A1086-F709-4B00-8687-37F81F3C9BC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7467600" cy="28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7143750" y="513556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1.1</a:t>
            </a:r>
          </a:p>
        </p:txBody>
      </p:sp>
      <p:sp>
        <p:nvSpPr>
          <p:cNvPr id="40967" name="TextBox 2"/>
          <p:cNvSpPr txBox="1">
            <a:spLocks noChangeArrowheads="1"/>
          </p:cNvSpPr>
          <p:nvPr/>
        </p:nvSpPr>
        <p:spPr bwMode="auto">
          <a:xfrm>
            <a:off x="838200" y="5432425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Entities</a:t>
            </a:r>
          </a:p>
        </p:txBody>
      </p:sp>
      <p:cxnSp>
        <p:nvCxnSpPr>
          <p:cNvPr id="6" name="Straight Arrow Connector 5"/>
          <p:cNvCxnSpPr>
            <a:stCxn id="40967" idx="0"/>
          </p:cNvCxnSpPr>
          <p:nvPr/>
        </p:nvCxnSpPr>
        <p:spPr>
          <a:xfrm flipV="1">
            <a:off x="1304925" y="4937125"/>
            <a:ext cx="0" cy="495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7924800" y="2971800"/>
            <a:ext cx="152400" cy="19050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70" name="TextBox 10"/>
          <p:cNvSpPr txBox="1">
            <a:spLocks noChangeArrowheads="1"/>
          </p:cNvSpPr>
          <p:nvPr/>
        </p:nvSpPr>
        <p:spPr bwMode="auto">
          <a:xfrm>
            <a:off x="7958138" y="3554413"/>
            <a:ext cx="103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Records</a:t>
            </a:r>
          </a:p>
        </p:txBody>
      </p:sp>
      <p:sp>
        <p:nvSpPr>
          <p:cNvPr id="13" name="Left Brace 12"/>
          <p:cNvSpPr/>
          <p:nvPr/>
        </p:nvSpPr>
        <p:spPr>
          <a:xfrm rot="-5400000">
            <a:off x="4572000" y="1935163"/>
            <a:ext cx="304800" cy="64008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72" name="TextBox 14"/>
          <p:cNvSpPr txBox="1">
            <a:spLocks noChangeArrowheads="1"/>
          </p:cNvSpPr>
          <p:nvPr/>
        </p:nvSpPr>
        <p:spPr bwMode="auto">
          <a:xfrm>
            <a:off x="3886200" y="5351463"/>
            <a:ext cx="208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Fields or Attributes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E40B72-6C18-4AF5-8EDA-BCAD957A525D}"/>
              </a:ext>
            </a:extLst>
          </p:cNvPr>
          <p:cNvSpPr/>
          <p:nvPr/>
        </p:nvSpPr>
        <p:spPr>
          <a:xfrm>
            <a:off x="2750178" y="5876686"/>
            <a:ext cx="436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/>
              <a:t>“Standard Tabular Format” – Data Frame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Four Types Data Based on Measurement Scale</a:t>
            </a:r>
            <a:r>
              <a:rPr lang="en-US" dirty="0">
                <a:ea typeface="+mn-ea"/>
                <a:cs typeface="+mn-cs"/>
              </a:rPr>
              <a:t>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Categorical (nominal)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Ordinal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Interval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Ratio data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198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198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08655ED-4D22-4754-B038-A0F36B981B5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Categorical (nominal) Data</a:t>
            </a: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Data placed in categories according to a specified characteristic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Categories bear no quantitative relationship to one another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customer’s location (America, Europe, Asia)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employee classification (manager, supervisor,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  associate)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505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506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26FD3EE5-512E-46F2-B0B5-7C55FD5B518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Ordinal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Data that is ranked or ordered according to some relationship with one another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No fixed units of measurement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college football rankings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survey responses 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  (poor, average, good, very good, excellent)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608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608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792D50E2-5B3C-497D-85EC-E8C4E54C80D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Interval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Ordinal data but with constant differences between observations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No true zero point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Ratios are not meaningful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temperature readings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SAT scores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710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710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4339325D-C40A-4BCC-AE4C-CF6A714E96A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Ratio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Continuous values and have a natural zero point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Ratios are meaningful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monthly sales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delivery times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813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813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E11284B-7D71-485D-B798-86135E23589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/>
              <a:t>Example 1.3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600" u="sng"/>
              <a:t>Classifying Data Elements in a Purchasing Database</a:t>
            </a:r>
            <a:endParaRPr lang="en-US" sz="26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301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301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471B2280-0CB9-4EF6-A23C-1E3B787A0B2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85947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TextBox 6"/>
          <p:cNvSpPr txBox="1">
            <a:spLocks noChangeArrowheads="1"/>
          </p:cNvSpPr>
          <p:nvPr/>
        </p:nvSpPr>
        <p:spPr bwMode="auto">
          <a:xfrm>
            <a:off x="8135938" y="522287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1.2</a:t>
            </a:r>
          </a:p>
        </p:txBody>
      </p:sp>
    </p:spTree>
    <p:extLst>
      <p:ext uri="{BB962C8B-B14F-4D97-AF65-F5344CB8AC3E}">
        <p14:creationId xmlns:p14="http://schemas.microsoft.com/office/powerpoint/2010/main" val="2853560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185862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/>
              <a:t>Example 1.3  (continued)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600" u="sng"/>
              <a:t>Classifying Data Elements in a Purchasing Database</a:t>
            </a:r>
            <a:endParaRPr lang="en-US" sz="26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403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403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20095A84-A188-4B5C-85DD-245D0D80E6C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85947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TextBox 9"/>
          <p:cNvSpPr txBox="1">
            <a:spLocks noChangeArrowheads="1"/>
          </p:cNvSpPr>
          <p:nvPr/>
        </p:nvSpPr>
        <p:spPr bwMode="auto">
          <a:xfrm rot="2700000">
            <a:off x="1840707" y="5469731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Categorical</a:t>
            </a:r>
          </a:p>
        </p:txBody>
      </p:sp>
      <p:sp>
        <p:nvSpPr>
          <p:cNvPr id="44039" name="TextBox 10"/>
          <p:cNvSpPr txBox="1">
            <a:spLocks noChangeArrowheads="1"/>
          </p:cNvSpPr>
          <p:nvPr/>
        </p:nvSpPr>
        <p:spPr bwMode="auto">
          <a:xfrm rot="2700000">
            <a:off x="2445544" y="5476082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Categorical</a:t>
            </a:r>
          </a:p>
        </p:txBody>
      </p:sp>
      <p:sp>
        <p:nvSpPr>
          <p:cNvPr id="44040" name="TextBox 11"/>
          <p:cNvSpPr txBox="1">
            <a:spLocks noChangeArrowheads="1"/>
          </p:cNvSpPr>
          <p:nvPr/>
        </p:nvSpPr>
        <p:spPr bwMode="auto">
          <a:xfrm rot="2700000">
            <a:off x="3326607" y="5471318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Categorical</a:t>
            </a:r>
          </a:p>
        </p:txBody>
      </p:sp>
      <p:sp>
        <p:nvSpPr>
          <p:cNvPr id="44041" name="TextBox 12"/>
          <p:cNvSpPr txBox="1">
            <a:spLocks noChangeArrowheads="1"/>
          </p:cNvSpPr>
          <p:nvPr/>
        </p:nvSpPr>
        <p:spPr bwMode="auto">
          <a:xfrm rot="2700000">
            <a:off x="4368007" y="5257006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Ratio</a:t>
            </a:r>
          </a:p>
        </p:txBody>
      </p:sp>
      <p:sp>
        <p:nvSpPr>
          <p:cNvPr id="44042" name="TextBox 13"/>
          <p:cNvSpPr txBox="1">
            <a:spLocks noChangeArrowheads="1"/>
          </p:cNvSpPr>
          <p:nvPr/>
        </p:nvSpPr>
        <p:spPr bwMode="auto">
          <a:xfrm rot="2700000">
            <a:off x="900907" y="5469731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Categorical</a:t>
            </a:r>
          </a:p>
        </p:txBody>
      </p:sp>
      <p:sp>
        <p:nvSpPr>
          <p:cNvPr id="44043" name="TextBox 14"/>
          <p:cNvSpPr txBox="1">
            <a:spLocks noChangeArrowheads="1"/>
          </p:cNvSpPr>
          <p:nvPr/>
        </p:nvSpPr>
        <p:spPr bwMode="auto">
          <a:xfrm rot="2700000">
            <a:off x="4906169" y="5291932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Ratio</a:t>
            </a:r>
          </a:p>
        </p:txBody>
      </p:sp>
      <p:sp>
        <p:nvSpPr>
          <p:cNvPr id="44044" name="TextBox 15"/>
          <p:cNvSpPr txBox="1">
            <a:spLocks noChangeArrowheads="1"/>
          </p:cNvSpPr>
          <p:nvPr/>
        </p:nvSpPr>
        <p:spPr bwMode="auto">
          <a:xfrm rot="2700000">
            <a:off x="5680869" y="5282407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Ratio</a:t>
            </a:r>
          </a:p>
        </p:txBody>
      </p:sp>
      <p:sp>
        <p:nvSpPr>
          <p:cNvPr id="44045" name="TextBox 16"/>
          <p:cNvSpPr txBox="1">
            <a:spLocks noChangeArrowheads="1"/>
          </p:cNvSpPr>
          <p:nvPr/>
        </p:nvSpPr>
        <p:spPr bwMode="auto">
          <a:xfrm rot="2700000">
            <a:off x="6579394" y="5271294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Ratio</a:t>
            </a:r>
          </a:p>
        </p:txBody>
      </p:sp>
      <p:sp>
        <p:nvSpPr>
          <p:cNvPr id="44046" name="TextBox 18"/>
          <p:cNvSpPr txBox="1">
            <a:spLocks noChangeArrowheads="1"/>
          </p:cNvSpPr>
          <p:nvPr/>
        </p:nvSpPr>
        <p:spPr bwMode="auto">
          <a:xfrm rot="2700000">
            <a:off x="7428707" y="5377656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Interval</a:t>
            </a:r>
          </a:p>
        </p:txBody>
      </p:sp>
      <p:sp>
        <p:nvSpPr>
          <p:cNvPr id="44047" name="TextBox 19"/>
          <p:cNvSpPr txBox="1">
            <a:spLocks noChangeArrowheads="1"/>
          </p:cNvSpPr>
          <p:nvPr/>
        </p:nvSpPr>
        <p:spPr bwMode="auto">
          <a:xfrm rot="2700000">
            <a:off x="8103394" y="5371307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Interval</a:t>
            </a:r>
          </a:p>
        </p:txBody>
      </p:sp>
      <p:sp>
        <p:nvSpPr>
          <p:cNvPr id="44048" name="TextBox 17"/>
          <p:cNvSpPr txBox="1">
            <a:spLocks noChangeArrowheads="1"/>
          </p:cNvSpPr>
          <p:nvPr/>
        </p:nvSpPr>
        <p:spPr bwMode="auto">
          <a:xfrm>
            <a:off x="228600" y="519271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1.2</a:t>
            </a:r>
          </a:p>
        </p:txBody>
      </p:sp>
    </p:spTree>
    <p:extLst>
      <p:ext uri="{BB962C8B-B14F-4D97-AF65-F5344CB8AC3E}">
        <p14:creationId xmlns:p14="http://schemas.microsoft.com/office/powerpoint/2010/main" val="3584818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  <a:defRPr/>
            </a:pPr>
            <a:r>
              <a:rPr lang="en-US" u="sng" dirty="0">
                <a:ea typeface="+mn-ea"/>
                <a:cs typeface="+mn-cs"/>
              </a:rPr>
              <a:t>Model</a:t>
            </a:r>
            <a:r>
              <a:rPr lang="en-US" dirty="0">
                <a:ea typeface="+mn-ea"/>
                <a:cs typeface="+mn-cs"/>
              </a:rPr>
              <a:t>: </a:t>
            </a:r>
          </a:p>
          <a:p>
            <a:pPr marL="274320" indent="-192024"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An abstraction or representation of a real system, idea, or object based on simplifying </a:t>
            </a:r>
            <a:r>
              <a:rPr lang="en-US" i="1" dirty="0">
                <a:ea typeface="+mn-ea"/>
                <a:cs typeface="+mn-cs"/>
              </a:rPr>
              <a:t>assumptions</a:t>
            </a:r>
          </a:p>
          <a:p>
            <a:pPr marL="274320" indent="-192024"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Captures the most important features</a:t>
            </a:r>
          </a:p>
          <a:p>
            <a:pPr marL="274320" indent="-192024"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Can be a written or verbal description, a visual display, a mathematical formula, or a spreadsheet representation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Decision Models</a:t>
            </a:r>
          </a:p>
        </p:txBody>
      </p:sp>
      <p:sp>
        <p:nvSpPr>
          <p:cNvPr id="4915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915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E7B2E48C-2B81-4658-97EC-959A74A2B71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C70E4-928F-464B-9673-AC83F3739F06}"/>
              </a:ext>
            </a:extLst>
          </p:cNvPr>
          <p:cNvSpPr/>
          <p:nvPr/>
        </p:nvSpPr>
        <p:spPr>
          <a:xfrm>
            <a:off x="2117558" y="465748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"Essentially, all models are wrong, but some are useful."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--- Box, George E. P.</a:t>
            </a:r>
          </a:p>
        </p:txBody>
      </p:sp>
    </p:spTree>
    <p:extLst>
      <p:ext uri="{BB962C8B-B14F-4D97-AF65-F5344CB8AC3E}">
        <p14:creationId xmlns:p14="http://schemas.microsoft.com/office/powerpoint/2010/main" val="3416331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7502617-D1FA-46A9-808A-F1B3AA3E8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0" y="1154906"/>
            <a:ext cx="5534025" cy="5191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Hierarchy of Modeling Skills</a:t>
            </a:r>
          </a:p>
        </p:txBody>
      </p:sp>
      <p:sp>
        <p:nvSpPr>
          <p:cNvPr id="10243" name="AutoShape 3">
            <a:extLst>
              <a:ext uri="{FF2B5EF4-FFF2-40B4-BE49-F238E27FC236}">
                <a16:creationId xmlns:a16="http://schemas.microsoft.com/office/drawing/2014/main" id="{A8967B4E-F11C-4039-80EA-19D7F9191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514600"/>
            <a:ext cx="3829050" cy="30289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2DD1F2E9-3ABD-4ED5-BE6A-AF5853B15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57750"/>
            <a:ext cx="291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F82DE299-39B1-4B4E-A400-30461ADEA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551" y="5029200"/>
            <a:ext cx="2271776" cy="3000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Numeracy and logical skills</a:t>
            </a:r>
          </a:p>
        </p:txBody>
      </p:sp>
      <p:sp>
        <p:nvSpPr>
          <p:cNvPr id="10246" name="Line 6">
            <a:extLst>
              <a:ext uri="{FF2B5EF4-FFF2-40B4-BE49-F238E27FC236}">
                <a16:creationId xmlns:a16="http://schemas.microsoft.com/office/drawing/2014/main" id="{D4D27AE4-E8C4-4DC2-B302-FC5165134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4286250"/>
            <a:ext cx="2228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41AD1BDE-6393-419E-8A29-64CBC061A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819" y="4400550"/>
            <a:ext cx="1781257" cy="30008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Basic modeling skills</a:t>
            </a:r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16ECFCD8-000B-437B-AF90-AD0979CF1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714750"/>
            <a:ext cx="154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A3AB8072-311F-407E-AFDF-1E850FEE6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9711" y="3886200"/>
            <a:ext cx="2096690" cy="507831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Advanced modeling skills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9FF6581D-1E4E-400A-ABA9-C929BFC65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2971800"/>
            <a:ext cx="2181225" cy="7429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Business analytics (mgt science) tools and applications</a:t>
            </a:r>
          </a:p>
        </p:txBody>
      </p:sp>
      <p:sp>
        <p:nvSpPr>
          <p:cNvPr id="10251" name="TextBox 12">
            <a:extLst>
              <a:ext uri="{FF2B5EF4-FFF2-40B4-BE49-F238E27FC236}">
                <a16:creationId xmlns:a16="http://schemas.microsoft.com/office/drawing/2014/main" id="{6A9B3FC8-4FB5-492F-A221-0D45E20E3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1656160"/>
            <a:ext cx="43011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Learning “</a:t>
            </a:r>
            <a:r>
              <a:rPr lang="en-US" altLang="en-US" sz="1350" b="1"/>
              <a:t>modeling</a:t>
            </a:r>
            <a:r>
              <a:rPr lang="en-US" altLang="en-US" sz="1350"/>
              <a:t>” versus learning “</a:t>
            </a:r>
            <a:r>
              <a:rPr lang="en-US" altLang="en-US" sz="1350" b="1"/>
              <a:t>about models</a:t>
            </a:r>
            <a:r>
              <a:rPr lang="en-US" altLang="en-US" sz="1350"/>
              <a:t>”</a:t>
            </a:r>
          </a:p>
        </p:txBody>
      </p:sp>
      <p:sp>
        <p:nvSpPr>
          <p:cNvPr id="10252" name="Smiley Face 1">
            <a:extLst>
              <a:ext uri="{FF2B5EF4-FFF2-40B4-BE49-F238E27FC236}">
                <a16:creationId xmlns:a16="http://schemas.microsoft.com/office/drawing/2014/main" id="{2561AD4B-0516-4F2E-8C64-C602F440A6CF}"/>
              </a:ext>
            </a:extLst>
          </p:cNvPr>
          <p:cNvSpPr>
            <a:spLocks noChangeArrowheads="1"/>
          </p:cNvSpPr>
          <p:nvPr/>
        </p:nvSpPr>
        <p:spPr bwMode="auto">
          <a:xfrm rot="-900000">
            <a:off x="4248150" y="2190750"/>
            <a:ext cx="342900" cy="342900"/>
          </a:xfrm>
          <a:prstGeom prst="smileyFace">
            <a:avLst>
              <a:gd name="adj" fmla="val 4653"/>
            </a:avLst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/>
          </a:p>
        </p:txBody>
      </p:sp>
      <p:sp>
        <p:nvSpPr>
          <p:cNvPr id="10253" name="TextBox 2">
            <a:extLst>
              <a:ext uri="{FF2B5EF4-FFF2-40B4-BE49-F238E27FC236}">
                <a16:creationId xmlns:a16="http://schemas.microsoft.com/office/drawing/2014/main" id="{FC0959DB-B5A8-49B6-8DAC-CC5E431F4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000250"/>
            <a:ext cx="9144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You</a:t>
            </a:r>
          </a:p>
        </p:txBody>
      </p:sp>
      <p:cxnSp>
        <p:nvCxnSpPr>
          <p:cNvPr id="10254" name="Straight Arrow Connector 4">
            <a:extLst>
              <a:ext uri="{FF2B5EF4-FFF2-40B4-BE49-F238E27FC236}">
                <a16:creationId xmlns:a16="http://schemas.microsoft.com/office/drawing/2014/main" id="{A6884D09-5B71-4784-B3FC-DC8FDBF88299}"/>
              </a:ext>
            </a:extLst>
          </p:cNvPr>
          <p:cNvCxnSpPr>
            <a:cxnSpLocks noChangeShapeType="1"/>
            <a:stCxn id="10253" idx="1"/>
          </p:cNvCxnSpPr>
          <p:nvPr/>
        </p:nvCxnSpPr>
        <p:spPr bwMode="auto">
          <a:xfrm flipH="1">
            <a:off x="4629150" y="2150291"/>
            <a:ext cx="171450" cy="440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8886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Grading breakdown:</a:t>
            </a:r>
          </a:p>
          <a:p>
            <a:pPr lvl="1"/>
            <a:r>
              <a:rPr lang="en-US" dirty="0"/>
              <a:t>Exercises: 20% </a:t>
            </a:r>
          </a:p>
          <a:p>
            <a:pPr lvl="1"/>
            <a:r>
              <a:rPr lang="en-US" dirty="0"/>
              <a:t>Case Study Reports: 30%</a:t>
            </a:r>
          </a:p>
          <a:p>
            <a:pPr lvl="1"/>
            <a:r>
              <a:rPr lang="en-US" dirty="0"/>
              <a:t>Final Project: 30%</a:t>
            </a:r>
          </a:p>
          <a:p>
            <a:pPr lvl="1"/>
            <a:r>
              <a:rPr lang="en-US" dirty="0"/>
              <a:t>Class participation: 15%</a:t>
            </a:r>
          </a:p>
          <a:p>
            <a:pPr lvl="1"/>
            <a:r>
              <a:rPr lang="en-US" dirty="0"/>
              <a:t>Contemporary business analytics report: 5%</a:t>
            </a:r>
          </a:p>
          <a:p>
            <a:endParaRPr lang="en-US" dirty="0"/>
          </a:p>
          <a:p>
            <a:r>
              <a:rPr lang="en-US" dirty="0"/>
              <a:t>This is not a data science or engineering course. It is hands-on, applied data analytics. </a:t>
            </a:r>
          </a:p>
          <a:p>
            <a:r>
              <a:rPr lang="en-US" dirty="0"/>
              <a:t>Very little theory or development will be presented. We will make heavy use of tools to perform our analytics. </a:t>
            </a:r>
          </a:p>
          <a:p>
            <a:r>
              <a:rPr lang="en-US" dirty="0"/>
              <a:t>It is not a training course for the latest and greatest tools (e.g. </a:t>
            </a:r>
            <a:r>
              <a:rPr lang="en-US" dirty="0" err="1"/>
              <a:t>Radoop</a:t>
            </a:r>
            <a:r>
              <a:rPr lang="en-US" dirty="0"/>
              <a:t>, </a:t>
            </a:r>
            <a:r>
              <a:rPr lang="en-US" dirty="0" err="1"/>
              <a:t>Microsft</a:t>
            </a:r>
            <a:r>
              <a:rPr lang="en-US" dirty="0"/>
              <a:t> BI, </a:t>
            </a:r>
            <a:r>
              <a:rPr lang="en-US" dirty="0" err="1"/>
              <a:t>Tablau</a:t>
            </a:r>
            <a:r>
              <a:rPr lang="en-US" dirty="0"/>
              <a:t>). However this course should prepare you to quickly learn and make use of such tools.</a:t>
            </a:r>
          </a:p>
          <a:p>
            <a:r>
              <a:rPr lang="en-US" dirty="0"/>
              <a:t>We will</a:t>
            </a:r>
          </a:p>
          <a:p>
            <a:pPr lvl="1"/>
            <a:r>
              <a:rPr lang="en-US" dirty="0"/>
              <a:t>Review and learn basic concepts needed to perform data analytics</a:t>
            </a:r>
          </a:p>
          <a:p>
            <a:pPr lvl="1"/>
            <a:r>
              <a:rPr lang="en-US" dirty="0"/>
              <a:t>Study data analytics for a variety of business cases</a:t>
            </a:r>
          </a:p>
          <a:p>
            <a:pPr lvl="1"/>
            <a:r>
              <a:rPr lang="en-US" dirty="0"/>
              <a:t>Utilize data analytics on a real business problem (from work, a ”client”, or a problem of interest to you)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17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0B9D18B-0F5E-4B11-8A88-65FB4B37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2057400"/>
            <a:ext cx="304800" cy="419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F5682B0-3F00-4DF0-AC84-641437E1C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en-US"/>
              <a:t>Models provide a bridge</a:t>
            </a:r>
          </a:p>
        </p:txBody>
      </p:sp>
      <p:sp>
        <p:nvSpPr>
          <p:cNvPr id="32772" name="AutoShape 4">
            <a:extLst>
              <a:ext uri="{FF2B5EF4-FFF2-40B4-BE49-F238E27FC236}">
                <a16:creationId xmlns:a16="http://schemas.microsoft.com/office/drawing/2014/main" id="{71D2A665-57AF-468C-847D-D5CD0C38B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14600"/>
            <a:ext cx="2057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Problem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FD6FDB15-CDE4-4075-B364-3FFDDBB2D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91000"/>
            <a:ext cx="2057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Decisions</a:t>
            </a:r>
          </a:p>
        </p:txBody>
      </p:sp>
      <p:sp>
        <p:nvSpPr>
          <p:cNvPr id="32774" name="Oval 6">
            <a:extLst>
              <a:ext uri="{FF2B5EF4-FFF2-40B4-BE49-F238E27FC236}">
                <a16:creationId xmlns:a16="http://schemas.microsoft.com/office/drawing/2014/main" id="{1C79212B-244F-491E-B6D7-9657A7C3B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2133600"/>
            <a:ext cx="16764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Model</a:t>
            </a:r>
          </a:p>
        </p:txBody>
      </p:sp>
      <p:sp>
        <p:nvSpPr>
          <p:cNvPr id="32775" name="Oval 7">
            <a:extLst>
              <a:ext uri="{FF2B5EF4-FFF2-40B4-BE49-F238E27FC236}">
                <a16:creationId xmlns:a16="http://schemas.microsoft.com/office/drawing/2014/main" id="{0A11D409-A9D4-472E-8743-9DFD8EAEB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38600"/>
            <a:ext cx="19050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Interpretation</a:t>
            </a:r>
          </a:p>
        </p:txBody>
      </p:sp>
      <p:sp>
        <p:nvSpPr>
          <p:cNvPr id="32776" name="Oval 8">
            <a:extLst>
              <a:ext uri="{FF2B5EF4-FFF2-40B4-BE49-F238E27FC236}">
                <a16:creationId xmlns:a16="http://schemas.microsoft.com/office/drawing/2014/main" id="{4A1E7312-E8D4-44C8-9BBE-CA7A6DF22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048000"/>
            <a:ext cx="16002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Excel Workbook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(calculations)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4CAEE80A-CAA6-49E5-A2B0-5260F19A4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376988"/>
            <a:ext cx="5635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From Monahan, G., “Management Decision Making”, Cambridge University Press, 2000</a:t>
            </a:r>
          </a:p>
        </p:txBody>
      </p:sp>
      <p:cxnSp>
        <p:nvCxnSpPr>
          <p:cNvPr id="32778" name="AutoShape 10">
            <a:extLst>
              <a:ext uri="{FF2B5EF4-FFF2-40B4-BE49-F238E27FC236}">
                <a16:creationId xmlns:a16="http://schemas.microsoft.com/office/drawing/2014/main" id="{39231782-062B-4A02-A1A0-47181FE7BE0C}"/>
              </a:ext>
            </a:extLst>
          </p:cNvPr>
          <p:cNvCxnSpPr>
            <a:cxnSpLocks noChangeShapeType="1"/>
            <a:stCxn id="32772" idx="3"/>
            <a:endCxn id="32774" idx="2"/>
          </p:cNvCxnSpPr>
          <p:nvPr/>
        </p:nvCxnSpPr>
        <p:spPr bwMode="auto">
          <a:xfrm>
            <a:off x="3276600" y="2819400"/>
            <a:ext cx="1409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AutoShape 11">
            <a:extLst>
              <a:ext uri="{FF2B5EF4-FFF2-40B4-BE49-F238E27FC236}">
                <a16:creationId xmlns:a16="http://schemas.microsoft.com/office/drawing/2014/main" id="{440C7B5D-1EF8-4BE3-917B-A3E18F92FA7C}"/>
              </a:ext>
            </a:extLst>
          </p:cNvPr>
          <p:cNvCxnSpPr>
            <a:cxnSpLocks noChangeShapeType="1"/>
            <a:stCxn id="32775" idx="2"/>
            <a:endCxn id="32773" idx="3"/>
          </p:cNvCxnSpPr>
          <p:nvPr/>
        </p:nvCxnSpPr>
        <p:spPr bwMode="auto">
          <a:xfrm flipH="1">
            <a:off x="3276600" y="4762500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AutoShape 12">
            <a:extLst>
              <a:ext uri="{FF2B5EF4-FFF2-40B4-BE49-F238E27FC236}">
                <a16:creationId xmlns:a16="http://schemas.microsoft.com/office/drawing/2014/main" id="{5C761651-4B86-4ADE-95A1-4A51B98EC442}"/>
              </a:ext>
            </a:extLst>
          </p:cNvPr>
          <p:cNvCxnSpPr>
            <a:cxnSpLocks noChangeShapeType="1"/>
            <a:stCxn id="32774" idx="4"/>
            <a:endCxn id="32775" idx="0"/>
          </p:cNvCxnSpPr>
          <p:nvPr/>
        </p:nvCxnSpPr>
        <p:spPr bwMode="auto">
          <a:xfrm>
            <a:off x="5524500" y="3505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1" name="AutoShape 13">
            <a:extLst>
              <a:ext uri="{FF2B5EF4-FFF2-40B4-BE49-F238E27FC236}">
                <a16:creationId xmlns:a16="http://schemas.microsoft.com/office/drawing/2014/main" id="{4DEB155D-56D2-4C48-A778-ECA2452B4077}"/>
              </a:ext>
            </a:extLst>
          </p:cNvPr>
          <p:cNvCxnSpPr>
            <a:cxnSpLocks noChangeShapeType="1"/>
            <a:stCxn id="32774" idx="6"/>
            <a:endCxn id="32776" idx="0"/>
          </p:cNvCxnSpPr>
          <p:nvPr/>
        </p:nvCxnSpPr>
        <p:spPr bwMode="auto">
          <a:xfrm>
            <a:off x="6362700" y="2819400"/>
            <a:ext cx="1447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2" name="AutoShape 14">
            <a:extLst>
              <a:ext uri="{FF2B5EF4-FFF2-40B4-BE49-F238E27FC236}">
                <a16:creationId xmlns:a16="http://schemas.microsoft.com/office/drawing/2014/main" id="{226E4822-2EEA-423C-BE8E-5CB480C947AF}"/>
              </a:ext>
            </a:extLst>
          </p:cNvPr>
          <p:cNvCxnSpPr>
            <a:cxnSpLocks noChangeShapeType="1"/>
            <a:stCxn id="32775" idx="6"/>
            <a:endCxn id="32776" idx="4"/>
          </p:cNvCxnSpPr>
          <p:nvPr/>
        </p:nvCxnSpPr>
        <p:spPr bwMode="auto">
          <a:xfrm flipV="1">
            <a:off x="6477000" y="4572000"/>
            <a:ext cx="13335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3" name="Text Box 15">
            <a:extLst>
              <a:ext uri="{FF2B5EF4-FFF2-40B4-BE49-F238E27FC236}">
                <a16:creationId xmlns:a16="http://schemas.microsoft.com/office/drawing/2014/main" id="{237E1A1F-E3EE-40DA-83BB-57057948E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5451475"/>
            <a:ext cx="10112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“Real”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World</a:t>
            </a:r>
          </a:p>
        </p:txBody>
      </p:sp>
      <p:sp>
        <p:nvSpPr>
          <p:cNvPr id="32784" name="Text Box 16">
            <a:extLst>
              <a:ext uri="{FF2B5EF4-FFF2-40B4-BE49-F238E27FC236}">
                <a16:creationId xmlns:a16="http://schemas.microsoft.com/office/drawing/2014/main" id="{A5017C2F-D70E-458F-9289-28E0EFA9E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5375275"/>
            <a:ext cx="1250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Analysts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World</a:t>
            </a:r>
          </a:p>
        </p:txBody>
      </p:sp>
      <p:sp>
        <p:nvSpPr>
          <p:cNvPr id="32785" name="Text Box 17">
            <a:extLst>
              <a:ext uri="{FF2B5EF4-FFF2-40B4-BE49-F238E27FC236}">
                <a16:creationId xmlns:a16="http://schemas.microsoft.com/office/drawing/2014/main" id="{22544B8B-AED7-4FB7-8C46-421835828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295400"/>
            <a:ext cx="1692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Simplified abstraction of reality</a:t>
            </a:r>
          </a:p>
        </p:txBody>
      </p:sp>
      <p:sp>
        <p:nvSpPr>
          <p:cNvPr id="32786" name="Text Box 18">
            <a:extLst>
              <a:ext uri="{FF2B5EF4-FFF2-40B4-BE49-F238E27FC236}">
                <a16:creationId xmlns:a16="http://schemas.microsoft.com/office/drawing/2014/main" id="{1392B9EC-558D-4397-BF02-762A2171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0"/>
            <a:ext cx="1692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Capture essence of problem</a:t>
            </a:r>
          </a:p>
        </p:txBody>
      </p:sp>
    </p:spTree>
    <p:extLst>
      <p:ext uri="{BB962C8B-B14F-4D97-AF65-F5344CB8AC3E}">
        <p14:creationId xmlns:p14="http://schemas.microsoft.com/office/powerpoint/2010/main" val="2207620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547BA22-9805-4D6E-841E-6DFA3B656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3600" i="1">
                <a:solidFill>
                  <a:schemeClr val="hlink"/>
                </a:solidFill>
              </a:rPr>
              <a:t>Characteristics of Models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4432226-5CD5-438D-8687-C2DF6BFC2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7675"/>
            <a:ext cx="8229600" cy="2930525"/>
          </a:xfrm>
        </p:spPr>
        <p:txBody>
          <a:bodyPr lIns="92075" tIns="46038" rIns="92075" bIns="46038"/>
          <a:lstStyle/>
          <a:p>
            <a:pPr marL="466725" indent="-466725" eaLnBrk="1" hangingPunct="1"/>
            <a:r>
              <a:rPr lang="en-US" altLang="en-US"/>
              <a:t>Models are usually </a:t>
            </a:r>
            <a:r>
              <a:rPr lang="en-US" altLang="en-US" u="sng"/>
              <a:t>simplified</a:t>
            </a:r>
            <a:r>
              <a:rPr lang="en-US" altLang="en-US"/>
              <a:t> versions of the things they represent</a:t>
            </a:r>
          </a:p>
          <a:p>
            <a:pPr marL="466725" indent="-466725" eaLnBrk="1" hangingPunct="1"/>
            <a:r>
              <a:rPr lang="en-US" altLang="en-US"/>
              <a:t>A </a:t>
            </a:r>
            <a:r>
              <a:rPr lang="en-US" altLang="en-US" u="sng"/>
              <a:t>valid</a:t>
            </a:r>
            <a:r>
              <a:rPr lang="en-US" altLang="en-US"/>
              <a:t> model faithfully represents the relevant characteristics of the object or decision being studied</a:t>
            </a:r>
          </a:p>
        </p:txBody>
      </p:sp>
      <p:sp>
        <p:nvSpPr>
          <p:cNvPr id="36868" name="Rectangle 1">
            <a:extLst>
              <a:ext uri="{FF2B5EF4-FFF2-40B4-BE49-F238E27FC236}">
                <a16:creationId xmlns:a16="http://schemas.microsoft.com/office/drawing/2014/main" id="{C282316C-B214-43B1-87B3-2A7BC0820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80060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"Essentially, all models are wrong, but some[times] are useful."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--- Box, George E. P.</a:t>
            </a:r>
          </a:p>
        </p:txBody>
      </p:sp>
    </p:spTree>
    <p:extLst>
      <p:ext uri="{BB962C8B-B14F-4D97-AF65-F5344CB8AC3E}">
        <p14:creationId xmlns:p14="http://schemas.microsoft.com/office/powerpoint/2010/main" val="388579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AD82EAC-D801-4CF2-B0C1-3FE69CA82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76238"/>
            <a:ext cx="7772400" cy="561975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en-US" sz="3600" i="1">
                <a:solidFill>
                  <a:schemeClr val="hlink"/>
                </a:solidFill>
              </a:rPr>
              <a:t>Benefits of Modeling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76322D2-0A47-4173-B5F9-ABB432786A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52500"/>
            <a:ext cx="7772400" cy="5372100"/>
          </a:xfrm>
        </p:spPr>
        <p:txBody>
          <a:bodyPr lIns="92075" tIns="46038" rIns="92075" bIns="46038"/>
          <a:lstStyle/>
          <a:p>
            <a:pPr marL="466725" indent="-466725" eaLnBrk="1" hangingPunct="1"/>
            <a:r>
              <a:rPr lang="en-US" altLang="en-US" u="sng"/>
              <a:t>Economy</a:t>
            </a:r>
            <a:r>
              <a:rPr lang="en-US" altLang="en-US"/>
              <a:t> - It is often less costly to analyze decision problems using models.</a:t>
            </a:r>
          </a:p>
          <a:p>
            <a:pPr marL="466725" indent="-466725" eaLnBrk="1" hangingPunct="1"/>
            <a:r>
              <a:rPr lang="en-US" altLang="en-US" u="sng"/>
              <a:t>Timeliness</a:t>
            </a:r>
            <a:r>
              <a:rPr lang="en-US" altLang="en-US"/>
              <a:t> - Models often deliver needed information more quickly than their real-world counterparts.</a:t>
            </a:r>
          </a:p>
          <a:p>
            <a:pPr marL="466725" indent="-466725" eaLnBrk="1" hangingPunct="1"/>
            <a:r>
              <a:rPr lang="en-US" altLang="en-US" u="sng"/>
              <a:t>Feasibility</a:t>
            </a:r>
            <a:r>
              <a:rPr lang="en-US" altLang="en-US"/>
              <a:t> - Models can be used to do things that would be impossible.</a:t>
            </a:r>
          </a:p>
          <a:p>
            <a:pPr marL="466725" indent="-466725" eaLnBrk="1" hangingPunct="1"/>
            <a:r>
              <a:rPr lang="en-US" altLang="en-US"/>
              <a:t>Models give us </a:t>
            </a:r>
            <a:r>
              <a:rPr lang="en-US" altLang="en-US" u="sng"/>
              <a:t>insight</a:t>
            </a:r>
            <a:r>
              <a:rPr lang="en-US" altLang="en-US"/>
              <a:t> &amp; </a:t>
            </a:r>
            <a:r>
              <a:rPr lang="en-US" altLang="en-US" u="sng"/>
              <a:t>understanding</a:t>
            </a:r>
            <a:r>
              <a:rPr lang="en-US" altLang="en-US"/>
              <a:t> that improves decision making.</a:t>
            </a:r>
          </a:p>
          <a:p>
            <a:pPr marL="866775" lvl="1" indent="-466725" eaLnBrk="1" hangingPunct="1"/>
            <a:r>
              <a:rPr lang="en-US" altLang="en-US" sz="2000"/>
              <a:t>They are not magic and are only as good as the assumptions they re based on are valid</a:t>
            </a:r>
          </a:p>
        </p:txBody>
      </p:sp>
    </p:spTree>
    <p:extLst>
      <p:ext uri="{BB962C8B-B14F-4D97-AF65-F5344CB8AC3E}">
        <p14:creationId xmlns:p14="http://schemas.microsoft.com/office/powerpoint/2010/main" val="246407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3731E8F-43F4-41CC-A34E-E882AADCF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838" y="539750"/>
            <a:ext cx="7999412" cy="758825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en-US" sz="3600" i="1">
                <a:solidFill>
                  <a:schemeClr val="hlink"/>
                </a:solidFill>
              </a:rPr>
              <a:t>The Modeling Approach </a:t>
            </a:r>
            <a:br>
              <a:rPr lang="en-US" altLang="en-US" sz="3600" i="1">
                <a:solidFill>
                  <a:schemeClr val="hlink"/>
                </a:solidFill>
              </a:rPr>
            </a:br>
            <a:r>
              <a:rPr lang="en-US" altLang="en-US" sz="3600" i="1">
                <a:solidFill>
                  <a:schemeClr val="hlink"/>
                </a:solidFill>
              </a:rPr>
              <a:t>to Decision Making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AE32E0D-E52C-49CE-B0B9-549458EF5B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5105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/>
              <a:t>A model is representation of a concept built on (usually simplifying) assumptions </a:t>
            </a:r>
          </a:p>
          <a:p>
            <a:pPr eaLnBrk="1" hangingPunct="1"/>
            <a:r>
              <a:rPr lang="en-US" altLang="en-US" sz="2400"/>
              <a:t>Everyone uses models to make decisions.</a:t>
            </a:r>
          </a:p>
          <a:p>
            <a:pPr lvl="1" eaLnBrk="1" hangingPunct="1"/>
            <a:r>
              <a:rPr lang="en-US" altLang="en-US" sz="2000"/>
              <a:t>Models are as valid as their assumptions and to the degree they are </a:t>
            </a:r>
            <a:r>
              <a:rPr lang="en-US" altLang="en-US" sz="2000" u="sng"/>
              <a:t>useful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br>
              <a:rPr lang="en-US" altLang="en-US" sz="2000" u="sng"/>
            </a:br>
            <a:r>
              <a:rPr lang="en-US" altLang="en-US" sz="2000" i="1"/>
              <a:t>“All models are wrong, but some are useful.”  - </a:t>
            </a:r>
            <a:r>
              <a:rPr lang="en-US" altLang="en-US" sz="1600" i="1"/>
              <a:t>George Box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Types of models:</a:t>
            </a:r>
          </a:p>
          <a:p>
            <a:pPr lvl="1" eaLnBrk="1" hangingPunct="1">
              <a:buFont typeface="Tahoma" panose="020B0604030504040204" pitchFamily="34" charset="0"/>
              <a:buChar char="–"/>
            </a:pPr>
            <a:r>
              <a:rPr lang="en-US" altLang="en-US" sz="2000"/>
              <a:t>Mental (arranging furniture)</a:t>
            </a:r>
          </a:p>
          <a:p>
            <a:pPr lvl="1" eaLnBrk="1" hangingPunct="1">
              <a:buFont typeface="Tahoma" panose="020B0604030504040204" pitchFamily="34" charset="0"/>
              <a:buChar char="–"/>
            </a:pPr>
            <a:r>
              <a:rPr lang="en-US" altLang="en-US" sz="2000"/>
              <a:t>Visual (blueprints, road maps)</a:t>
            </a:r>
          </a:p>
          <a:p>
            <a:pPr lvl="1" eaLnBrk="1" hangingPunct="1">
              <a:buFont typeface="Tahoma" panose="020B0604030504040204" pitchFamily="34" charset="0"/>
              <a:buChar char="–"/>
            </a:pPr>
            <a:r>
              <a:rPr lang="en-US" altLang="en-US" sz="2000"/>
              <a:t>Physical/Scale (aerodynamics, buildings)</a:t>
            </a:r>
          </a:p>
          <a:p>
            <a:pPr lvl="1" eaLnBrk="1" hangingPunct="1">
              <a:buFont typeface="Tahoma" panose="020B0604030504040204" pitchFamily="34" charset="0"/>
              <a:buChar char="–"/>
            </a:pPr>
            <a:r>
              <a:rPr lang="en-US" altLang="en-US" sz="2000"/>
              <a:t>Mathematical (what we’ll be studying</a:t>
            </a:r>
            <a:r>
              <a:rPr lang="en-US" altLang="en-US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9741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0ED73B3-488A-48D0-A61A-506207DD1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88987"/>
          </a:xfrm>
        </p:spPr>
        <p:txBody>
          <a:bodyPr/>
          <a:lstStyle/>
          <a:p>
            <a:pPr eaLnBrk="1" hangingPunct="1"/>
            <a:r>
              <a:rPr lang="en-US" altLang="en-US" sz="3600" i="1">
                <a:solidFill>
                  <a:schemeClr val="hlink"/>
                </a:solidFill>
              </a:rPr>
              <a:t>The Psychology of Decision Making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303E95F-A465-43A8-A780-05DB64A63C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/>
              <a:t>Models can be used for structurable aspects of decision problems.</a:t>
            </a:r>
          </a:p>
          <a:p>
            <a:pPr eaLnBrk="1" hangingPunct="1"/>
            <a:r>
              <a:rPr lang="en-US" altLang="en-US"/>
              <a:t>Other aspects cannot be structured easily, requiring intuition and judgment.</a:t>
            </a:r>
          </a:p>
          <a:p>
            <a:pPr eaLnBrk="1" hangingPunct="1"/>
            <a:r>
              <a:rPr lang="en-US" altLang="en-US" i="1"/>
              <a:t>Caution</a:t>
            </a:r>
            <a:r>
              <a:rPr lang="en-US" altLang="en-US"/>
              <a:t>: Human judgment and intuition is not always rational and rarely unbiased! </a:t>
            </a:r>
          </a:p>
          <a:p>
            <a:pPr lvl="1" eaLnBrk="1" hangingPunct="1"/>
            <a:r>
              <a:rPr lang="en-US" altLang="en-US"/>
              <a:t>Let’s take a look at how decisions may be biased.</a:t>
            </a:r>
          </a:p>
        </p:txBody>
      </p:sp>
    </p:spTree>
    <p:extLst>
      <p:ext uri="{BB962C8B-B14F-4D97-AF65-F5344CB8AC3E}">
        <p14:creationId xmlns:p14="http://schemas.microsoft.com/office/powerpoint/2010/main" val="1830948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62D338B-E61C-44C8-8FBF-F331A1A72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Why do we model for decision making?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2394F81-3386-42C5-82A1-7B728EC4CF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Building model forces detailed examination and thought about a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structures our thinking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must articulate our assumptions, preconceived notions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Model building may illuminate solution without actually using the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Searching for general insights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form of relationship between key variables involved in decision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importance of various parameters on decisions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Looking for specific numeric answers to a decision making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we add 1 lab tech between 7a-3p, how much reduction can we expect in test turnaround time?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Find the best way to do something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What price for our product will maximize profit?</a:t>
            </a:r>
          </a:p>
        </p:txBody>
      </p:sp>
    </p:spTree>
    <p:extLst>
      <p:ext uri="{BB962C8B-B14F-4D97-AF65-F5344CB8AC3E}">
        <p14:creationId xmlns:p14="http://schemas.microsoft.com/office/powerpoint/2010/main" val="2925263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20962B3-B596-46CB-928B-DC28E1623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77825"/>
            <a:ext cx="7772400" cy="684213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en-US" sz="3600" i="1">
                <a:solidFill>
                  <a:schemeClr val="hlink"/>
                </a:solidFill>
              </a:rPr>
              <a:t>Good Decisions vs. Good Outcomes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26645C0-5652-41DC-B8E4-EE939391A2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990600"/>
          </a:xfrm>
        </p:spPr>
        <p:txBody>
          <a:bodyPr lIns="92075" tIns="46038" rIns="92075" bIns="46038"/>
          <a:lstStyle/>
          <a:p>
            <a:pPr marL="466725" indent="-466725" eaLnBrk="1" hangingPunct="1">
              <a:lnSpc>
                <a:spcPct val="90000"/>
              </a:lnSpc>
            </a:pPr>
            <a:r>
              <a:rPr lang="en-US" altLang="en-US"/>
              <a:t>Good decisions do not always lead to good outcomes...</a:t>
            </a:r>
          </a:p>
          <a:p>
            <a:pPr marL="466725" indent="-4667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marL="466725" indent="-4667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marL="466725" indent="-4667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10BB7F36-0DB0-4150-B6A5-9E177C696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286000"/>
          <a:ext cx="161925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620317" imgH="1630375" progId="MS_ClipArt_Gallery.5">
                  <p:embed/>
                </p:oleObj>
              </mc:Choice>
              <mc:Fallback>
                <p:oleObj name="Clip" r:id="rId4" imgW="1620317" imgH="1630375" progId="MS_ClipArt_Gallery.5">
                  <p:embed/>
                  <p:pic>
                    <p:nvPicPr>
                      <p:cNvPr id="24581" name="Object 5">
                        <a:extLst>
                          <a:ext uri="{FF2B5EF4-FFF2-40B4-BE49-F238E27FC236}">
                            <a16:creationId xmlns:a16="http://schemas.microsoft.com/office/drawing/2014/main" id="{10BB7F36-0DB0-4150-B6A5-9E177C696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86000"/>
                        <a:ext cx="1619250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7">
            <a:extLst>
              <a:ext uri="{FF2B5EF4-FFF2-40B4-BE49-F238E27FC236}">
                <a16:creationId xmlns:a16="http://schemas.microsoft.com/office/drawing/2014/main" id="{E952D40D-24C3-4E9A-A083-E580AA17E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83820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6725" indent="-4667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>
                <a:latin typeface="Tahoma" panose="020B0604030504040204" pitchFamily="34" charset="0"/>
              </a:rPr>
              <a:t>A structured, modeling approach to decision making helps us make good decisions and </a:t>
            </a:r>
            <a:r>
              <a:rPr lang="en-US" altLang="en-US" u="sng">
                <a:latin typeface="Tahoma" panose="020B0604030504040204" pitchFamily="34" charset="0"/>
              </a:rPr>
              <a:t>reduce bias</a:t>
            </a:r>
            <a:r>
              <a:rPr lang="en-US" altLang="en-US">
                <a:latin typeface="Tahoma" panose="020B0604030504040204" pitchFamily="34" charset="0"/>
              </a:rPr>
              <a:t>, but can’t guarantee good outcomes.</a:t>
            </a:r>
          </a:p>
        </p:txBody>
      </p:sp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id="{7C377A3D-2D89-4BFB-B4A1-372C108AA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133600"/>
          <a:ext cx="13731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2744709" imgH="3468986" progId="MS_ClipArt_Gallery.5">
                  <p:embed/>
                </p:oleObj>
              </mc:Choice>
              <mc:Fallback>
                <p:oleObj name="Clip" r:id="rId6" imgW="2744709" imgH="3468986" progId="MS_ClipArt_Gallery.5">
                  <p:embed/>
                  <p:pic>
                    <p:nvPicPr>
                      <p:cNvPr id="24584" name="Object 8">
                        <a:extLst>
                          <a:ext uri="{FF2B5EF4-FFF2-40B4-BE49-F238E27FC236}">
                            <a16:creationId xmlns:a16="http://schemas.microsoft.com/office/drawing/2014/main" id="{7C377A3D-2D89-4BFB-B4A1-372C108AA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133600"/>
                        <a:ext cx="13731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AutoShape 10">
            <a:extLst>
              <a:ext uri="{FF2B5EF4-FFF2-40B4-BE49-F238E27FC236}">
                <a16:creationId xmlns:a16="http://schemas.microsoft.com/office/drawing/2014/main" id="{F5E39851-5B7A-4F6C-822D-C2BB0AD5F4E4}"/>
              </a:ext>
            </a:extLst>
          </p:cNvPr>
          <p:cNvSpPr>
            <a:spLocks noChangeArrowheads="1"/>
          </p:cNvSpPr>
          <p:nvPr/>
        </p:nvSpPr>
        <p:spPr bwMode="auto">
          <a:xfrm rot="6771801">
            <a:off x="2286000" y="2514600"/>
            <a:ext cx="3276600" cy="685800"/>
          </a:xfrm>
          <a:prstGeom prst="lightningBol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587" name="AutoShape 11">
            <a:extLst>
              <a:ext uri="{FF2B5EF4-FFF2-40B4-BE49-F238E27FC236}">
                <a16:creationId xmlns:a16="http://schemas.microsoft.com/office/drawing/2014/main" id="{6DF4C51B-AAAF-4FF0-A37C-87D1B96E0C0A}"/>
              </a:ext>
            </a:extLst>
          </p:cNvPr>
          <p:cNvSpPr>
            <a:spLocks noChangeArrowheads="1"/>
          </p:cNvSpPr>
          <p:nvPr/>
        </p:nvSpPr>
        <p:spPr bwMode="auto">
          <a:xfrm rot="6771801">
            <a:off x="2667000" y="2590800"/>
            <a:ext cx="3276600" cy="685800"/>
          </a:xfrm>
          <a:prstGeom prst="lightningBol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588" name="AutoShape 12">
            <a:extLst>
              <a:ext uri="{FF2B5EF4-FFF2-40B4-BE49-F238E27FC236}">
                <a16:creationId xmlns:a16="http://schemas.microsoft.com/office/drawing/2014/main" id="{940E0A29-5E2E-4B64-8892-A73821E7D24F}"/>
              </a:ext>
            </a:extLst>
          </p:cNvPr>
          <p:cNvSpPr>
            <a:spLocks noChangeArrowheads="1"/>
          </p:cNvSpPr>
          <p:nvPr/>
        </p:nvSpPr>
        <p:spPr bwMode="auto">
          <a:xfrm rot="6771801">
            <a:off x="2895600" y="2743200"/>
            <a:ext cx="3276600" cy="685800"/>
          </a:xfrm>
          <a:prstGeom prst="lightningBol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54698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 advAuto="0"/>
      <p:bldP spid="24583" grpId="0" autoUpdateAnimBg="0"/>
      <p:bldP spid="24586" grpId="0" animBg="1"/>
      <p:bldP spid="24587" grpId="0" animBg="1"/>
      <p:bldP spid="2458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3D79EE2-F91E-406F-B816-C3F35F62C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i="1">
                <a:solidFill>
                  <a:schemeClr val="hlink"/>
                </a:solidFill>
              </a:rPr>
              <a:t>Decisions &amp; Outcomes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5B8E20-C8ED-4FF6-9B7B-23DDDEE810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752600"/>
          <a:ext cx="7543800" cy="1584325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429345610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68745048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570249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932026209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Outcome Quality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58394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Good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Bad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961189"/>
                  </a:ext>
                </a:extLst>
              </a:tr>
              <a:tr h="396081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Decision 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Quality</a:t>
                      </a:r>
                    </a:p>
                  </a:txBody>
                  <a:tcPr marT="45642" marB="4564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Good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Deserved Success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Bad Luck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456735"/>
                  </a:ext>
                </a:extLst>
              </a:tr>
              <a:tr h="396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Bad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Dumb Luck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Poetic Justice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615516"/>
                  </a:ext>
                </a:extLst>
              </a:tr>
            </a:tbl>
          </a:graphicData>
        </a:graphic>
      </p:graphicFrame>
      <p:sp>
        <p:nvSpPr>
          <p:cNvPr id="30746" name="Rectangle 4">
            <a:extLst>
              <a:ext uri="{FF2B5EF4-FFF2-40B4-BE49-F238E27FC236}">
                <a16:creationId xmlns:a16="http://schemas.microsoft.com/office/drawing/2014/main" id="{9D135145-F931-43CA-8657-B177DD51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67200"/>
            <a:ext cx="7848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Decision Risk: The potential loss from a bad quality decision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 loss is the difference between the outcome of the best good quality decision and the outcome of the bad quality decision</a:t>
            </a:r>
            <a:br>
              <a:rPr lang="en-US" altLang="en-US" sz="1800"/>
            </a:b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@ What is the main problem with bad quality decisions we are trying to avoid by using models?</a:t>
            </a:r>
          </a:p>
        </p:txBody>
      </p:sp>
    </p:spTree>
    <p:extLst>
      <p:ext uri="{BB962C8B-B14F-4D97-AF65-F5344CB8AC3E}">
        <p14:creationId xmlns:p14="http://schemas.microsoft.com/office/powerpoint/2010/main" val="1876966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1143000" y="381000"/>
            <a:ext cx="3390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tx2"/>
                </a:solidFill>
              </a:rPr>
              <a:t>Decision Models</a:t>
            </a:r>
            <a:endParaRPr 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143000" y="1143000"/>
            <a:ext cx="54054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u="sng"/>
              <a:t>Example 1.4   Three Forms of a Model</a:t>
            </a:r>
            <a:endParaRPr lang="en-US"/>
          </a:p>
          <a:p>
            <a:endParaRPr 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479550" y="1230313"/>
            <a:ext cx="667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981200" y="1447800"/>
            <a:ext cx="556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1676400" y="1447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1066800" y="1676400"/>
            <a:ext cx="69818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The sales of a new produce, such as a first-</a:t>
            </a:r>
          </a:p>
          <a:p>
            <a:r>
              <a:rPr lang="en-US"/>
              <a:t>generation iPad or 3D television, often follow a</a:t>
            </a:r>
          </a:p>
          <a:p>
            <a:r>
              <a:rPr lang="en-US"/>
              <a:t>common pattern.</a:t>
            </a:r>
          </a:p>
          <a:p>
            <a:pPr>
              <a:buFontTx/>
              <a:buChar char="•"/>
            </a:pPr>
            <a:r>
              <a:rPr lang="en-US"/>
              <a:t>  Sales might grow at an increasing rate over time</a:t>
            </a:r>
          </a:p>
          <a:p>
            <a:r>
              <a:rPr lang="en-US"/>
              <a:t>as positive customer feedback spreads.</a:t>
            </a:r>
          </a:p>
          <a:p>
            <a:r>
              <a:rPr lang="en-US"/>
              <a:t>(See the </a:t>
            </a:r>
            <a:r>
              <a:rPr lang="en-US" i="1"/>
              <a:t>S</a:t>
            </a:r>
            <a:r>
              <a:rPr lang="en-US"/>
              <a:t>-shaped curve on the following slide.)</a:t>
            </a:r>
          </a:p>
          <a:p>
            <a:pPr>
              <a:buFontTx/>
              <a:buChar char="•"/>
            </a:pPr>
            <a:r>
              <a:rPr lang="en-US"/>
              <a:t>  A mathematical model of the S-curve can be </a:t>
            </a:r>
          </a:p>
          <a:p>
            <a:r>
              <a:rPr lang="en-US"/>
              <a:t>identified; for example, </a:t>
            </a:r>
            <a:r>
              <a:rPr lang="en-US" i="1"/>
              <a:t>S</a:t>
            </a:r>
            <a:r>
              <a:rPr lang="en-US"/>
              <a:t> = </a:t>
            </a:r>
            <a:r>
              <a:rPr lang="en-US" i="1"/>
              <a:t>ae</a:t>
            </a:r>
            <a:r>
              <a:rPr lang="en-US" i="1" baseline="30000"/>
              <a:t>be</a:t>
            </a:r>
            <a:r>
              <a:rPr lang="en-US" i="1" baseline="46000"/>
              <a:t>ct</a:t>
            </a:r>
            <a:r>
              <a:rPr lang="en-US"/>
              <a:t>, where </a:t>
            </a:r>
            <a:r>
              <a:rPr lang="en-US" i="1"/>
              <a:t>S</a:t>
            </a:r>
            <a:r>
              <a:rPr lang="en-US"/>
              <a:t> is</a:t>
            </a:r>
          </a:p>
          <a:p>
            <a:r>
              <a:rPr lang="en-US"/>
              <a:t>sales, </a:t>
            </a:r>
            <a:r>
              <a:rPr lang="en-US" i="1"/>
              <a:t>t</a:t>
            </a:r>
            <a:r>
              <a:rPr lang="en-US"/>
              <a:t> is time, </a:t>
            </a:r>
            <a:r>
              <a:rPr lang="en-US" i="1"/>
              <a:t>e</a:t>
            </a:r>
            <a:r>
              <a:rPr lang="en-US"/>
              <a:t> is the base of natural logarithms,</a:t>
            </a:r>
          </a:p>
          <a:p>
            <a:r>
              <a:rPr lang="en-US"/>
              <a:t>and 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 and </a:t>
            </a:r>
            <a:r>
              <a:rPr lang="en-US" i="1"/>
              <a:t>c</a:t>
            </a:r>
            <a:r>
              <a:rPr lang="en-US"/>
              <a:t> are constants.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8534400" y="6553200"/>
            <a:ext cx="41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/>
              <a:t>1-23</a:t>
            </a:r>
            <a:endParaRPr lang="en-US" sz="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1202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1203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F9CDA63C-D943-4267-A418-79CCA32AFDD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277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7127875" y="596741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 textbook or course syllabus coherently captures DA</a:t>
            </a:r>
          </a:p>
          <a:p>
            <a:pPr lvl="1"/>
            <a:r>
              <a:rPr lang="en-US" dirty="0"/>
              <a:t>Vast area with rapidly increasing and evolving methods, tools, applications.</a:t>
            </a:r>
          </a:p>
          <a:p>
            <a:pPr lvl="1"/>
            <a:r>
              <a:rPr lang="en-US" dirty="0"/>
              <a:t>Can’t learn it all! Need to learn how identify what you need, quickly learn, and confidently apply</a:t>
            </a:r>
          </a:p>
          <a:p>
            <a:pPr lvl="1"/>
            <a:r>
              <a:rPr lang="en-US" dirty="0"/>
              <a:t>You will research what is currently most important or useful</a:t>
            </a:r>
          </a:p>
          <a:p>
            <a:r>
              <a:rPr lang="en-US" dirty="0"/>
              <a:t>Cases and exercises will be business focused in a variety of areas of Finance, Accounting, Marketing, MIS, and Management</a:t>
            </a:r>
          </a:p>
          <a:p>
            <a:r>
              <a:rPr lang="en-US" dirty="0"/>
              <a:t>First some fundamentals</a:t>
            </a:r>
          </a:p>
          <a:p>
            <a:pPr lvl="1"/>
            <a:r>
              <a:rPr lang="en-US" dirty="0"/>
              <a:t>Review of needed statistics</a:t>
            </a:r>
          </a:p>
          <a:p>
            <a:pPr lvl="2"/>
            <a:r>
              <a:rPr lang="en-US" dirty="0"/>
              <a:t>Data types, quality and integrity, data presentation</a:t>
            </a:r>
          </a:p>
          <a:p>
            <a:pPr lvl="2"/>
            <a:r>
              <a:rPr lang="en-US" dirty="0"/>
              <a:t>Descriptive statistics </a:t>
            </a:r>
            <a:r>
              <a:rPr lang="mr-IN" dirty="0"/>
              <a:t>–</a:t>
            </a:r>
            <a:r>
              <a:rPr lang="en-US" dirty="0"/>
              <a:t> distributions, summary stats, summary tables, basic visualization</a:t>
            </a:r>
          </a:p>
          <a:p>
            <a:pPr lvl="2"/>
            <a:r>
              <a:rPr lang="en-US" dirty="0"/>
              <a:t>Inferential stats </a:t>
            </a:r>
            <a:r>
              <a:rPr lang="mr-IN" dirty="0"/>
              <a:t>–</a:t>
            </a:r>
            <a:r>
              <a:rPr lang="en-US" dirty="0"/>
              <a:t> theoretical distributions, confidence intervals, hypothesis testing, linear regression</a:t>
            </a:r>
          </a:p>
          <a:p>
            <a:pPr lvl="1"/>
            <a:r>
              <a:rPr lang="en-US" dirty="0"/>
              <a:t>Basic decision theory</a:t>
            </a:r>
          </a:p>
          <a:p>
            <a:pPr lvl="1"/>
            <a:r>
              <a:rPr lang="en-US" dirty="0"/>
              <a:t>Modeling and model analysis </a:t>
            </a:r>
            <a:r>
              <a:rPr lang="mr-IN" dirty="0"/>
              <a:t>–</a:t>
            </a:r>
            <a:r>
              <a:rPr lang="en-US" dirty="0"/>
              <a:t> descriptive, predictive, prescriptive</a:t>
            </a:r>
          </a:p>
          <a:p>
            <a:pPr lvl="1"/>
            <a:r>
              <a:rPr lang="en-US" dirty="0"/>
              <a:t>Statistical learning problems, basic methods, performance assessment</a:t>
            </a:r>
          </a:p>
          <a:p>
            <a:pPr lvl="1"/>
            <a:endParaRPr lang="en-US" dirty="0"/>
          </a:p>
          <a:p>
            <a:pPr lvl="1"/>
            <a:r>
              <a:rPr lang="en-US" b="1" i="1" dirty="0"/>
              <a:t>Let’s take a look at the draft schedule!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81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A </a:t>
            </a:r>
            <a:r>
              <a:rPr lang="en-US" u="sng" dirty="0">
                <a:ea typeface="+mn-ea"/>
                <a:cs typeface="+mn-cs"/>
              </a:rPr>
              <a:t>decision model</a:t>
            </a:r>
            <a:r>
              <a:rPr lang="en-US" dirty="0">
                <a:ea typeface="+mn-ea"/>
                <a:cs typeface="+mn-cs"/>
              </a:rPr>
              <a:t> is a model used to understand, analyze, or facilitate decision making.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Types of model </a:t>
            </a:r>
            <a:r>
              <a:rPr lang="en-US" u="sng" dirty="0">
                <a:ea typeface="+mn-ea"/>
                <a:cs typeface="+mn-cs"/>
              </a:rPr>
              <a:t>input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data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uncontrollable variables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decision variables (controllable)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Types of model </a:t>
            </a:r>
            <a:r>
              <a:rPr lang="en-US" u="sng" dirty="0">
                <a:ea typeface="+mn-ea"/>
                <a:cs typeface="+mn-cs"/>
              </a:rPr>
              <a:t>output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performance measures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behavioral measures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222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222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E0329A75-5562-474A-B8C7-6344837BF09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500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                      Nature of Decision Models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975" y="2362200"/>
            <a:ext cx="7667625" cy="2395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3252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3253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1EB83CC7-8F51-4C5E-952E-61C8E5FDCA5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3254" name="TextBox 6"/>
          <p:cNvSpPr txBox="1">
            <a:spLocks noChangeArrowheads="1"/>
          </p:cNvSpPr>
          <p:nvPr/>
        </p:nvSpPr>
        <p:spPr bwMode="auto">
          <a:xfrm>
            <a:off x="7696200" y="4757738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1.4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54500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/>
              <a:t>Example 1.5   A Sales-Promotion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In the grocery industry, managers typically need to know how best to use pricing, coupons and advertising strategies to influence sales.</a:t>
            </a:r>
          </a:p>
          <a:p>
            <a:pPr marL="109538" indent="0"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/>
              <a:t>Using Business Analytics, a grocer can develop a model that predicts sales using price, coupons and advertising.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427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427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B86FB15-217F-4059-9C7B-63C35E9FF88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5298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5299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F06B0FD-3D37-4C00-8E06-D41F820B1C5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162800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990600" y="5181600"/>
            <a:ext cx="7239000" cy="1096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097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Sales = 500 – 0.05(price) + 30(coupons)</a:t>
            </a:r>
          </a:p>
          <a:p>
            <a:pPr marL="1097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            +0.08(advertising) + 0.25(price)(advertising)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566862"/>
          </a:xfrm>
        </p:spPr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Descriptive Decision Models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Simply tell “what is” and describe relationships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Do not tell managers what to do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6057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6323" name="Content Placeholder 1"/>
          <p:cNvSpPr txBox="1">
            <a:spLocks/>
          </p:cNvSpPr>
          <p:nvPr/>
        </p:nvSpPr>
        <p:spPr bwMode="auto">
          <a:xfrm>
            <a:off x="739775" y="3810000"/>
            <a:ext cx="4060825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0953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None/>
            </a:pPr>
            <a:r>
              <a:rPr lang="en-US" sz="2700"/>
              <a:t>Influence Diagrams visually show how various model elements relate to one another.</a:t>
            </a:r>
          </a:p>
        </p:txBody>
      </p:sp>
      <p:sp>
        <p:nvSpPr>
          <p:cNvPr id="56324" name="TextBox 5"/>
          <p:cNvSpPr txBox="1">
            <a:spLocks noChangeArrowheads="1"/>
          </p:cNvSpPr>
          <p:nvPr/>
        </p:nvSpPr>
        <p:spPr bwMode="auto">
          <a:xfrm>
            <a:off x="533400" y="3028950"/>
            <a:ext cx="75692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600" u="sng"/>
              <a:t>Example 1.6  An Influence Diagram for Total Cost</a:t>
            </a:r>
          </a:p>
          <a:p>
            <a:endParaRPr lang="en-US" sz="1800"/>
          </a:p>
        </p:txBody>
      </p:sp>
      <p:sp>
        <p:nvSpPr>
          <p:cNvPr id="56325" name="Footer Placeholder 9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6326" name="Slide Number Placeholder 10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FA684607-583E-4632-BA24-39166F36160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6327" name="TextBox 8"/>
          <p:cNvSpPr txBox="1">
            <a:spLocks noChangeArrowheads="1"/>
          </p:cNvSpPr>
          <p:nvPr/>
        </p:nvSpPr>
        <p:spPr bwMode="auto">
          <a:xfrm>
            <a:off x="7712075" y="607536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1.5</a:t>
            </a:r>
          </a:p>
        </p:txBody>
      </p:sp>
      <p:pic>
        <p:nvPicPr>
          <p:cNvPr id="563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8350" y="3886200"/>
            <a:ext cx="3736975" cy="2176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/>
              <a:t>Example 1.7  A Mathematical Model for Total Cost</a:t>
            </a:r>
          </a:p>
          <a:p>
            <a:pPr marL="109538" indent="0" eaLnBrk="1" hangingPunct="1">
              <a:buFont typeface="Wingdings 3" pitchFamily="-72" charset="2"/>
              <a:buNone/>
            </a:pPr>
            <a:endParaRPr lang="en-US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   </a:t>
            </a:r>
            <a:r>
              <a:rPr lang="en-US" i="1"/>
              <a:t>TC = F +VQ</a:t>
            </a:r>
            <a:endParaRPr lang="en-US"/>
          </a:p>
          <a:p>
            <a:pPr marL="109538" indent="0" eaLnBrk="1" hangingPunct="1">
              <a:buFont typeface="Wingdings 3" pitchFamily="-72" charset="2"/>
              <a:buNone/>
            </a:pPr>
            <a:endParaRPr lang="en-US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/>
              <a:t>TC</a:t>
            </a:r>
            <a:r>
              <a:rPr lang="en-US"/>
              <a:t> is Total Cost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/>
              <a:t>F</a:t>
            </a:r>
            <a:r>
              <a:rPr lang="en-US"/>
              <a:t> is Fixed cost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/>
              <a:t>V</a:t>
            </a:r>
            <a:r>
              <a:rPr lang="en-US"/>
              <a:t> is Variable unit cost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/>
              <a:t>Q</a:t>
            </a:r>
            <a:r>
              <a:rPr lang="en-US"/>
              <a:t> is Quantity produced</a:t>
            </a:r>
          </a:p>
          <a:p>
            <a:pPr marL="109538" indent="0" eaLnBrk="1" hangingPunct="1">
              <a:buFont typeface="Wingdings 3" pitchFamily="-72" charset="2"/>
              <a:buNone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4863" y="2438400"/>
            <a:ext cx="3775075" cy="276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7348" name="Footer Placeholder 8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7349" name="Slide Number Placeholder 9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8BDF409-904F-47EB-B3DE-91AC97CABC2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7350" name="TextBox 6"/>
          <p:cNvSpPr txBox="1">
            <a:spLocks noChangeArrowheads="1"/>
          </p:cNvSpPr>
          <p:nvPr/>
        </p:nvSpPr>
        <p:spPr bwMode="auto">
          <a:xfrm>
            <a:off x="7700963" y="520382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/>
              <a:t>Example 1.8   A Break-even Decision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/>
              <a:t>TC</a:t>
            </a:r>
            <a:r>
              <a:rPr lang="en-US"/>
              <a:t>(manufacturing) = $50,000 + $125*</a:t>
            </a:r>
            <a:r>
              <a:rPr lang="en-US" i="1"/>
              <a:t>Q</a:t>
            </a:r>
            <a:endParaRPr lang="en-US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/>
              <a:t>TC</a:t>
            </a:r>
            <a:r>
              <a:rPr lang="en-US"/>
              <a:t>(outsourcing) = $175*</a:t>
            </a:r>
            <a:r>
              <a:rPr lang="en-US" i="1"/>
              <a:t>Q</a:t>
            </a:r>
            <a:endParaRPr lang="en-US"/>
          </a:p>
          <a:p>
            <a:pPr marL="109538" indent="0"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 u="sng"/>
              <a:t>Breakeven Point</a:t>
            </a:r>
            <a:r>
              <a:rPr lang="en-US"/>
              <a:t>: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Set </a:t>
            </a:r>
            <a:r>
              <a:rPr lang="en-US" i="1"/>
              <a:t>TC</a:t>
            </a:r>
            <a:r>
              <a:rPr lang="en-US"/>
              <a:t>(manufacturing)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      = </a:t>
            </a:r>
            <a:r>
              <a:rPr lang="en-US" i="1"/>
              <a:t>TC</a:t>
            </a:r>
            <a:r>
              <a:rPr lang="en-US"/>
              <a:t>(outsourcing)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Solve for </a:t>
            </a:r>
            <a:r>
              <a:rPr lang="en-US" i="1"/>
              <a:t>Q</a:t>
            </a:r>
            <a:r>
              <a:rPr lang="en-US"/>
              <a:t> = 1000 units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837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837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991C370-EFD4-4B20-884B-7408BA79BC9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819400"/>
            <a:ext cx="430688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TextBox 6"/>
          <p:cNvSpPr txBox="1">
            <a:spLocks noChangeArrowheads="1"/>
          </p:cNvSpPr>
          <p:nvPr/>
        </p:nvSpPr>
        <p:spPr bwMode="auto">
          <a:xfrm>
            <a:off x="8037513" y="5410200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/>
              <a:t>Example 1.9    A Linear Demand Prediction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As price increases, demand falls.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3538" y="2362200"/>
            <a:ext cx="571500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9397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55061575-0BF5-4FF7-8D8F-CA73D92AC58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9398" name="TextBox 6"/>
          <p:cNvSpPr txBox="1">
            <a:spLocks noChangeArrowheads="1"/>
          </p:cNvSpPr>
          <p:nvPr/>
        </p:nvSpPr>
        <p:spPr bwMode="auto">
          <a:xfrm>
            <a:off x="6589713" y="577532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1.8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sz="2600" u="sng"/>
              <a:t>Example 1.10   A Nonlinear Demand Prediction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600"/>
              <a:t>Assumes price elasticity (constant ratio of % change in demand to % change in price)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041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042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37156255-925C-472C-854E-7A77F1594D7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590800"/>
            <a:ext cx="5715000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2" name="TextBox 6"/>
          <p:cNvSpPr txBox="1">
            <a:spLocks noChangeArrowheads="1"/>
          </p:cNvSpPr>
          <p:nvPr/>
        </p:nvSpPr>
        <p:spPr bwMode="auto">
          <a:xfrm>
            <a:off x="6562725" y="606266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1.9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Predictive Decision Models often incorporate uncertainty to help managers analyze risk.</a:t>
            </a:r>
          </a:p>
          <a:p>
            <a:pPr eaLnBrk="1" hangingPunct="1"/>
            <a:r>
              <a:rPr lang="en-US"/>
              <a:t>Aim to predict what will happen in the future.</a:t>
            </a:r>
          </a:p>
          <a:p>
            <a:pPr eaLnBrk="1" hangingPunct="1"/>
            <a:r>
              <a:rPr lang="en-US" u="sng"/>
              <a:t>Uncertainty</a:t>
            </a:r>
            <a:r>
              <a:rPr lang="en-US"/>
              <a:t> is imperfect knowledge of what will happen in the future.</a:t>
            </a:r>
          </a:p>
          <a:p>
            <a:pPr eaLnBrk="1" hangingPunct="1"/>
            <a:r>
              <a:rPr lang="en-US" u="sng"/>
              <a:t>Risk</a:t>
            </a:r>
            <a:r>
              <a:rPr lang="en-US"/>
              <a:t> is associated with the consequences of what actually happens.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144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144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07C0465-1E8E-4D16-A8C1-F695016D333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F6B1D0-FD61-4BBF-A7B6-8DDB06669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435280" cy="4525963"/>
          </a:xfrm>
        </p:spPr>
        <p:txBody>
          <a:bodyPr/>
          <a:lstStyle/>
          <a:p>
            <a:r>
              <a:rPr lang="en-US" dirty="0"/>
              <a:t>In class:</a:t>
            </a:r>
          </a:p>
          <a:p>
            <a:pPr lvl="1"/>
            <a:r>
              <a:rPr lang="en-US" dirty="0"/>
              <a:t>Class exercises</a:t>
            </a:r>
          </a:p>
          <a:p>
            <a:pPr lvl="1"/>
            <a:r>
              <a:rPr lang="en-US" dirty="0"/>
              <a:t>Case studies</a:t>
            </a:r>
          </a:p>
          <a:p>
            <a:pPr lvl="1"/>
            <a:r>
              <a:rPr lang="en-US" dirty="0"/>
              <a:t>Current Topics Presentations</a:t>
            </a:r>
          </a:p>
          <a:p>
            <a:pPr lvl="1"/>
            <a:r>
              <a:rPr lang="en-US" dirty="0"/>
              <a:t>Tool Tutorials</a:t>
            </a:r>
          </a:p>
          <a:p>
            <a:r>
              <a:rPr lang="en-US" dirty="0"/>
              <a:t>Outside class</a:t>
            </a:r>
          </a:p>
          <a:p>
            <a:pPr lvl="1"/>
            <a:r>
              <a:rPr lang="en-US" dirty="0"/>
              <a:t>Read about methods and tools</a:t>
            </a:r>
          </a:p>
          <a:p>
            <a:pPr lvl="1"/>
            <a:r>
              <a:rPr lang="en-US" dirty="0"/>
              <a:t>Work on project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274017-93B6-4DBA-A436-D2AF848C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3229-94EB-4072-9551-5924914C49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9271D-BD41-4711-B5DA-85D7C59D1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8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Prescriptive Decision Models</a:t>
            </a:r>
            <a:r>
              <a:rPr lang="en-US" dirty="0">
                <a:ea typeface="+mn-ea"/>
                <a:cs typeface="+mn-cs"/>
              </a:rPr>
              <a:t> help decision makers identify the best solution.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Optimization</a:t>
            </a:r>
            <a:r>
              <a:rPr lang="en-US" dirty="0">
                <a:ea typeface="+mn-ea"/>
                <a:cs typeface="+mn-cs"/>
              </a:rPr>
              <a:t> - finding values of decision variables that minimize (or maximize) something such as cost (or profit).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Objective function</a:t>
            </a:r>
            <a:r>
              <a:rPr lang="en-US" b="1" dirty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- the equation that minimizes (or maximizes) the quantity of interest.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Constraints</a:t>
            </a:r>
            <a:r>
              <a:rPr lang="en-US" dirty="0">
                <a:ea typeface="+mn-ea"/>
                <a:cs typeface="+mn-cs"/>
              </a:rPr>
              <a:t> - limitations or restrictions.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Optimal solution</a:t>
            </a:r>
            <a:r>
              <a:rPr lang="en-US" dirty="0">
                <a:ea typeface="+mn-ea"/>
                <a:cs typeface="+mn-cs"/>
              </a:rPr>
              <a:t> - values of the decision variables at the minimum (or maximum) point.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246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246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9CE56E1-8D5D-47A7-9521-6E424CD5497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Example 1.11  A Pricing Model</a:t>
            </a: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A firm wishes to determine the best pricing for one of its products in order to maximize revenue.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Analysts determined the following model: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Sales = -2.9485(price) + 3240.9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Total revenue = (price)(sales)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Identify the price that maximizes total revenue, subject to any constraints that might exist.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349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349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E821500-969E-4A15-976F-A6CDA5B5B69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Deterministic</a:t>
            </a:r>
            <a:r>
              <a:rPr lang="en-US"/>
              <a:t> prescriptive models have inputs that are known with certainty.</a:t>
            </a:r>
          </a:p>
          <a:p>
            <a:pPr eaLnBrk="1" hangingPunct="1"/>
            <a:r>
              <a:rPr lang="en-US" u="sng"/>
              <a:t>Stochastic</a:t>
            </a:r>
            <a:r>
              <a:rPr lang="en-US"/>
              <a:t> prescriptive models have one or more inputs that are </a:t>
            </a:r>
            <a:r>
              <a:rPr lang="en-US" u="sng"/>
              <a:t>not</a:t>
            </a:r>
            <a:r>
              <a:rPr lang="en-US"/>
              <a:t> known with certainty.</a:t>
            </a:r>
          </a:p>
          <a:p>
            <a:pPr eaLnBrk="1" hangingPunct="1"/>
            <a:r>
              <a:rPr lang="en-US" u="sng"/>
              <a:t>Algorithms</a:t>
            </a:r>
            <a:r>
              <a:rPr lang="en-US"/>
              <a:t> are systematic procedures used to find optimal solutions to decision models.</a:t>
            </a:r>
          </a:p>
          <a:p>
            <a:pPr eaLnBrk="1" hangingPunct="1"/>
            <a:r>
              <a:rPr lang="en-US" u="sng"/>
              <a:t>Search algorithms</a:t>
            </a:r>
            <a:r>
              <a:rPr lang="en-US" b="1"/>
              <a:t> </a:t>
            </a:r>
            <a:r>
              <a:rPr lang="en-US"/>
              <a:t>are used for complex problems to find a good solution without guaranteeing an optimal solution.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451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451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1873CE8-23B2-4E03-AB7C-9003A6CB975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BA represents only a portion of the overall problem solving and decision making process.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Six steps in the problem solving process</a:t>
            </a: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1. Recognizing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2. Defining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3. Structuring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4. Analyzing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5. Interpreting results and making a decision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6. Implementing the solution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6553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554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E7D267A-09EB-48E3-8C62-FC607211EE0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1. </a:t>
            </a:r>
            <a:r>
              <a:rPr lang="en-US" u="sng" dirty="0">
                <a:ea typeface="+mn-ea"/>
                <a:cs typeface="+mn-cs"/>
              </a:rPr>
              <a:t>Recognizing the Problem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Problems exist when there is a gap between what is happening and what we think should be happening.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For example, costs are too high compared with competitors.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6656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656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36D0EAF-C52A-4B4D-A5CD-311D6AA7CFE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2. </a:t>
            </a:r>
            <a:r>
              <a:rPr lang="en-US" u="sng" dirty="0">
                <a:ea typeface="+mn-ea"/>
                <a:cs typeface="+mn-cs"/>
              </a:rPr>
              <a:t>Defining the Problem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Clearly defining the problem is not a trivial task.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Complexity increases when the following occur: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large number of courses of action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several competing objectives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external groups are affected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problem owner and problem solver are not the 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  same person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time constraints exist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6758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758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48E6976-9CE8-476B-974C-03F781BB168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3. </a:t>
            </a:r>
            <a:r>
              <a:rPr lang="en-US" u="sng" dirty="0">
                <a:ea typeface="+mn-ea"/>
                <a:cs typeface="+mn-cs"/>
              </a:rPr>
              <a:t>Structuring the Problem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Stating goals and objectives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Characterizing the possible decisions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Identifying any constraints or restrictions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6861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861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BB7B961-2DD7-40F9-802A-A92D965B93B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4. </a:t>
            </a:r>
            <a:r>
              <a:rPr lang="en-US" u="sng" dirty="0">
                <a:ea typeface="+mn-ea"/>
                <a:cs typeface="+mn-cs"/>
              </a:rPr>
              <a:t>Analyzing the Problem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Identifying and applying appropriate Business Analytics techniques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Typically involves experimentation, statistical analysis, or a solution process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Much of this course is devoted to learning BA techniques for use in Step 4.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6963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963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7DC80AE-7605-441D-B0E8-72812C90AB0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5. </a:t>
            </a:r>
            <a:r>
              <a:rPr lang="en-US" u="sng" dirty="0">
                <a:ea typeface="+mn-ea"/>
                <a:cs typeface="+mn-cs"/>
              </a:rPr>
              <a:t>Interpreting Results and Making a Decision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Managers interpret the results from the analysis phase.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Incorporate subjective judgment as needed.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Understand limitations and model assumptions.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Make a decision utilizing the above information.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7065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7066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DDA9C06-1985-41DD-9DAB-FD312D31AAA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6. </a:t>
            </a:r>
            <a:r>
              <a:rPr lang="en-US" u="sng" dirty="0">
                <a:ea typeface="+mn-ea"/>
                <a:cs typeface="+mn-cs"/>
              </a:rPr>
              <a:t>Implementing the Solution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Translate the results of the model back to the real world.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Make the solution work in the organization by providing adequate training and resources.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7168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7168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5F2CC946-9EDC-4F87-A58D-7E11889E915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D7CA-737E-4E27-B285-58967F0F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Needed for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2F6D-697E-48EF-A614-3D35914E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Excel or other suitable spreadsheet (e.g. Google Sheets)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>
                <a:hlinkClick r:id="" action="ppaction://noaction"/>
              </a:rPr>
              <a:t>www.thebalance.com/free-spreadsheet-programs-1356337</a:t>
            </a:r>
          </a:p>
          <a:p>
            <a:r>
              <a:rPr lang="en-US" dirty="0">
                <a:hlinkClick r:id="" action="ppaction://noaction"/>
              </a:rPr>
              <a:t>R Statistical Processing</a:t>
            </a:r>
          </a:p>
          <a:p>
            <a:pPr lvl="1"/>
            <a:r>
              <a:rPr lang="en-US" dirty="0">
                <a:hlinkClick r:id="rId3"/>
              </a:rPr>
              <a:t>https://cran.cnr.berkeley.edu/</a:t>
            </a:r>
            <a:endParaRPr lang="en-US" dirty="0"/>
          </a:p>
          <a:p>
            <a:pPr lvl="1"/>
            <a:r>
              <a:rPr lang="en-US" dirty="0"/>
              <a:t>We will install some useful R packages such as Rattle which may require some additional software such as </a:t>
            </a:r>
            <a:r>
              <a:rPr lang="en-US" dirty="0" err="1"/>
              <a:t>XQuartz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R-Studio</a:t>
            </a:r>
          </a:p>
          <a:p>
            <a:pPr lvl="1"/>
            <a:r>
              <a:rPr lang="en-US" dirty="0">
                <a:hlinkClick r:id="rId2"/>
              </a:rPr>
              <a:t>https://www.rstudio.com/products/RStudio/#Desktop</a:t>
            </a:r>
            <a:endParaRPr lang="en-US" dirty="0"/>
          </a:p>
          <a:p>
            <a:r>
              <a:rPr lang="en-US" dirty="0"/>
              <a:t>Optional, may be useful</a:t>
            </a:r>
          </a:p>
          <a:p>
            <a:pPr lvl="1"/>
            <a:r>
              <a:rPr lang="en-US" dirty="0">
                <a:hlinkClick r:id="" action="ppaction://noaction"/>
              </a:rPr>
              <a:t>Rexcel</a:t>
            </a:r>
          </a:p>
          <a:p>
            <a:pPr lvl="2"/>
            <a:r>
              <a:rPr lang="en-US" dirty="0">
                <a:hlinkClick r:id="" action="ppaction://noaction"/>
              </a:rPr>
              <a:t>http</a:t>
            </a:r>
            <a:r>
              <a:rPr lang="en-US" dirty="0">
                <a:hlinkClick r:id="rId4"/>
              </a:rPr>
              <a:t>://rcom.univie.ac.at/</a:t>
            </a:r>
            <a:endParaRPr lang="en-US" dirty="0"/>
          </a:p>
          <a:p>
            <a:pPr lvl="1"/>
            <a:r>
              <a:rPr lang="en-US" dirty="0" err="1"/>
              <a:t>Megastat</a:t>
            </a:r>
            <a:r>
              <a:rPr lang="en-US" dirty="0"/>
              <a:t>, </a:t>
            </a:r>
            <a:r>
              <a:rPr lang="en-US" dirty="0" err="1"/>
              <a:t>PHStat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D0D00-6AC5-4FE5-A586-4D69FA35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A7FDB-43E6-4E29-88F3-587BE8C6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97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Content Placeholder 1"/>
          <p:cNvSpPr>
            <a:spLocks noGrp="1"/>
          </p:cNvSpPr>
          <p:nvPr>
            <p:ph idx="1"/>
          </p:nvPr>
        </p:nvSpPr>
        <p:spPr>
          <a:xfrm>
            <a:off x="457200" y="1450975"/>
            <a:ext cx="8305800" cy="4797425"/>
          </a:xfrm>
        </p:spPr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en-US" dirty="0"/>
              <a:t>YMCA </a:t>
            </a:r>
            <a:r>
              <a:rPr lang="en-US" dirty="0" err="1"/>
              <a:t>Hallowine</a:t>
            </a:r>
            <a:r>
              <a:rPr lang="en-US" dirty="0"/>
              <a:t> Silent Auction</a:t>
            </a:r>
          </a:p>
          <a:p>
            <a:pPr eaLnBrk="1" hangingPunct="1">
              <a:lnSpc>
                <a:spcPts val="3000"/>
              </a:lnSpc>
            </a:pPr>
            <a:r>
              <a:rPr lang="en-US" dirty="0"/>
              <a:t>Detecting expense fraud</a:t>
            </a:r>
          </a:p>
          <a:p>
            <a:pPr eaLnBrk="1" hangingPunct="1">
              <a:lnSpc>
                <a:spcPts val="3000"/>
              </a:lnSpc>
            </a:pPr>
            <a:r>
              <a:rPr lang="en-US" dirty="0"/>
              <a:t>FSA </a:t>
            </a:r>
            <a:r>
              <a:rPr lang="en-US"/>
              <a:t>Account Benefit</a:t>
            </a:r>
            <a:endParaRPr lang="en-US" dirty="0"/>
          </a:p>
          <a:p>
            <a:pPr eaLnBrk="1" hangingPunct="1">
              <a:lnSpc>
                <a:spcPts val="3000"/>
              </a:lnSpc>
            </a:pPr>
            <a:r>
              <a:rPr lang="en-US" dirty="0"/>
              <a:t>Late Night Happy Hour</a:t>
            </a:r>
          </a:p>
          <a:p>
            <a:pPr eaLnBrk="1" hangingPunct="1">
              <a:lnSpc>
                <a:spcPts val="3000"/>
              </a:lnSpc>
            </a:pPr>
            <a:r>
              <a:rPr lang="en-US" dirty="0"/>
              <a:t>Challenger O-Ring and Temperature Launch Risk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Statistics Review Case Studies</a:t>
            </a:r>
          </a:p>
        </p:txBody>
      </p:sp>
      <p:sp>
        <p:nvSpPr>
          <p:cNvPr id="7680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7680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3BE99CB-C808-4E94-AF00-99248E54594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3E641C7-BEB2-4DC9-A0FC-8671A5CE0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Decision Situation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EBC7E3C-ED76-4CA8-9CA7-C5755AD53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/>
              <a:t>The decision maker can control which decision alternative (</a:t>
            </a:r>
            <a:r>
              <a:rPr lang="en-US" altLang="en-US" i="1"/>
              <a:t>row</a:t>
            </a:r>
            <a:r>
              <a:rPr lang="en-US" altLang="en-US"/>
              <a:t>) is selected but cannot determine which state of nature (</a:t>
            </a:r>
            <a:r>
              <a:rPr lang="en-US" altLang="en-US" i="1"/>
              <a:t>column</a:t>
            </a:r>
            <a:r>
              <a:rPr lang="en-US" altLang="en-US"/>
              <a:t>) will occur.</a:t>
            </a:r>
          </a:p>
          <a:p>
            <a:pPr>
              <a:buSzTx/>
              <a:buFontTx/>
              <a:buChar char="•"/>
            </a:pPr>
            <a:r>
              <a:rPr lang="en-US" altLang="en-US"/>
              <a:t>The decision alternative is selected prior to knowing the state of nature.</a:t>
            </a:r>
          </a:p>
        </p:txBody>
      </p:sp>
    </p:spTree>
    <p:extLst>
      <p:ext uri="{BB962C8B-B14F-4D97-AF65-F5344CB8AC3E}">
        <p14:creationId xmlns:p14="http://schemas.microsoft.com/office/powerpoint/2010/main" val="255398527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F7335EB-9D6C-4E4D-B49C-36CB95E22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5950" y="1060848"/>
            <a:ext cx="5829300" cy="59650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An Example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0D2BA87-F832-4491-8BDB-C580C246B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7350" y="1714500"/>
            <a:ext cx="5943600" cy="3771900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sz="1800" b="1"/>
              <a:t>Problem 19.34: </a:t>
            </a:r>
            <a:r>
              <a:rPr lang="en-US" altLang="en-US" sz="1800"/>
              <a:t>A ski resort operator must decide before the winter season whether he will lease a snow-making machine. If he has no machine, he will make $20,000 if the winter is mild, $30,000 if it is typical, and $50,000 if the winter is severe. If he decides to lease the machine, his profits for these conditions will be $30,000, $35,000, and $40,000, respectively. The probability of a mild winter is 0.3, with a 0.5 chance of a typical winter and a 0.2 chance of a severe winter. If the operater wants to maximize his expected profit, should he lease the machine? What is the most he should be willing to pay for a perfect forecast?</a:t>
            </a:r>
          </a:p>
        </p:txBody>
      </p:sp>
    </p:spTree>
    <p:extLst>
      <p:ext uri="{BB962C8B-B14F-4D97-AF65-F5344CB8AC3E}">
        <p14:creationId xmlns:p14="http://schemas.microsoft.com/office/powerpoint/2010/main" val="1384565503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6C4E36C-F637-4571-9176-1AC720F61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The Decision Situation: An Example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D08303F-D42A-4408-A738-AB50EF5F2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3100" y="2114550"/>
            <a:ext cx="5657850" cy="3200400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/>
              <a:t>The </a:t>
            </a:r>
            <a:r>
              <a:rPr lang="en-US" altLang="en-US" b="1"/>
              <a:t>decision alternatives </a:t>
            </a:r>
            <a:r>
              <a:rPr lang="en-US" altLang="en-US"/>
              <a:t>are:</a:t>
            </a:r>
          </a:p>
          <a:p>
            <a:pPr lvl="1"/>
            <a:r>
              <a:rPr lang="en-US" altLang="en-US"/>
              <a:t>The operator does not lease the snow-making machine.</a:t>
            </a:r>
          </a:p>
          <a:p>
            <a:pPr lvl="1"/>
            <a:r>
              <a:rPr lang="en-US" altLang="en-US"/>
              <a:t>The operator does lease the snow-making machine.</a:t>
            </a:r>
          </a:p>
          <a:p>
            <a:pPr>
              <a:buSzTx/>
              <a:buFontTx/>
              <a:buChar char="•"/>
            </a:pPr>
            <a:r>
              <a:rPr lang="en-US" altLang="en-US"/>
              <a:t>The </a:t>
            </a:r>
            <a:r>
              <a:rPr lang="en-US" altLang="en-US" b="1"/>
              <a:t>states of nature </a:t>
            </a:r>
            <a:r>
              <a:rPr lang="en-US" altLang="en-US"/>
              <a:t>are:</a:t>
            </a:r>
            <a:endParaRPr lang="en-US" altLang="en-US" sz="1800"/>
          </a:p>
          <a:p>
            <a:pPr lvl="1"/>
            <a:r>
              <a:rPr lang="en-US" altLang="en-US"/>
              <a:t>The winter is mild.</a:t>
            </a:r>
          </a:p>
          <a:p>
            <a:pPr lvl="1"/>
            <a:r>
              <a:rPr lang="en-US" altLang="en-US"/>
              <a:t>The winter is typical.</a:t>
            </a:r>
          </a:p>
          <a:p>
            <a:pPr lvl="1"/>
            <a:r>
              <a:rPr lang="en-US" altLang="en-US"/>
              <a:t>The winter is severe.</a:t>
            </a:r>
          </a:p>
        </p:txBody>
      </p:sp>
    </p:spTree>
    <p:extLst>
      <p:ext uri="{BB962C8B-B14F-4D97-AF65-F5344CB8AC3E}">
        <p14:creationId xmlns:p14="http://schemas.microsoft.com/office/powerpoint/2010/main" val="1867680996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971F350-54BC-4F4F-AA5E-08FD63FDF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Payoff Table: An Example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C1BB58B-576E-4925-843E-57D0D4F33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0" y="1600200"/>
            <a:ext cx="6400800" cy="3657600"/>
          </a:xfrm>
          <a:noFill/>
          <a:ln/>
        </p:spPr>
        <p:txBody>
          <a:bodyPr/>
          <a:lstStyle/>
          <a:p>
            <a:pPr>
              <a:buFont typeface="Monotype Sorts" charset="0"/>
              <a:buNone/>
            </a:pPr>
            <a:endParaRPr lang="en-US" altLang="en-US"/>
          </a:p>
          <a:p>
            <a:pPr>
              <a:buFont typeface="Monotype Sorts" charset="0"/>
              <a:buNone/>
            </a:pPr>
            <a:endParaRPr lang="en-US" altLang="en-US"/>
          </a:p>
        </p:txBody>
      </p:sp>
      <p:graphicFrame>
        <p:nvGraphicFramePr>
          <p:cNvPr id="1126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1EA082A8-DCD6-4081-ADD8-920260DD51F3}"/>
              </a:ext>
            </a:extLst>
          </p:cNvPr>
          <p:cNvGraphicFramePr>
            <a:graphicFrameLocks/>
          </p:cNvGraphicFramePr>
          <p:nvPr/>
        </p:nvGraphicFramePr>
        <p:xfrm>
          <a:off x="1314450" y="1200150"/>
          <a:ext cx="5819775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29120" imgH="4419360" progId="Word.Document.8">
                  <p:embed/>
                </p:oleObj>
              </mc:Choice>
              <mc:Fallback>
                <p:oleObj name="Document" r:id="rId2" imgW="5829120" imgH="4419360" progId="Word.Document.8">
                  <p:embed/>
                  <p:pic>
                    <p:nvPicPr>
                      <p:cNvPr id="1126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EA082A8-DCD6-4081-ADD8-920260DD51F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200150"/>
                        <a:ext cx="5819775" cy="441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27553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7268CB1-5EAA-4B04-A387-18812C294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Decision Tree</a:t>
            </a:r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AF5862E5-71BA-4894-9749-FDFC2F508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3429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B0FCBCB8-ADB9-419F-826E-3C7F549E4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5900" y="257175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EF4D6D14-F107-4B61-83D2-E4722C34D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342900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C30482F1-3D98-426C-8ECB-4BAA67A1B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5193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8ED01D8B-EA5E-4604-82F2-9D84DFF4C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342900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94D88928-B6FA-43BE-B608-E008E1050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25717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82843CDB-4F23-42FA-AED4-3AD806EC1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286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C64BD487-7C3A-49BE-9AFB-49BED48738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2857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D1164A8E-C820-43D5-A686-922C83141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2" y="2003822"/>
            <a:ext cx="24998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1</a:t>
            </a:r>
            <a:r>
              <a:rPr lang="en-US" altLang="en-US" sz="1500"/>
              <a:t>  State 1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11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2</a:t>
            </a:r>
            <a:r>
              <a:rPr lang="en-US" altLang="en-US" sz="1500"/>
              <a:t>  State 2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12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3</a:t>
            </a:r>
            <a:r>
              <a:rPr lang="en-US" altLang="en-US" sz="1500"/>
              <a:t>  State 3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13</a:t>
            </a:r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96E7FA66-3075-4098-A290-FB1BF3609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1" y="2914650"/>
            <a:ext cx="24998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1</a:t>
            </a:r>
            <a:r>
              <a:rPr lang="en-US" altLang="en-US" sz="1500"/>
              <a:t>  State 1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21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2</a:t>
            </a:r>
            <a:r>
              <a:rPr lang="en-US" altLang="en-US" sz="1500"/>
              <a:t>  State 2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22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3</a:t>
            </a:r>
            <a:r>
              <a:rPr lang="en-US" altLang="en-US" sz="1500"/>
              <a:t>  State 3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23</a:t>
            </a:r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957FF662-9A1A-402A-AC96-21D68BAA7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1" y="3771900"/>
            <a:ext cx="24998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1</a:t>
            </a:r>
            <a:r>
              <a:rPr lang="en-US" altLang="en-US" sz="1500"/>
              <a:t>  State 1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31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2</a:t>
            </a:r>
            <a:r>
              <a:rPr lang="en-US" altLang="en-US" sz="1500"/>
              <a:t>  State 2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32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3</a:t>
            </a:r>
            <a:r>
              <a:rPr lang="en-US" altLang="en-US" sz="1500"/>
              <a:t>  State 3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33</a:t>
            </a:r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AF1E8FEB-4F97-48BD-A6B9-E96EB1A3EE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22860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4" name="Line 16">
            <a:extLst>
              <a:ext uri="{FF2B5EF4-FFF2-40B4-BE49-F238E27FC236}">
                <a16:creationId xmlns:a16="http://schemas.microsoft.com/office/drawing/2014/main" id="{D098C146-ED7F-4C17-AF68-41082F0497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25717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F8EE274B-5052-4C8C-9F0E-7303EF36A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342900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6" name="Line 18">
            <a:extLst>
              <a:ext uri="{FF2B5EF4-FFF2-40B4-BE49-F238E27FC236}">
                <a16:creationId xmlns:a16="http://schemas.microsoft.com/office/drawing/2014/main" id="{995F500D-3046-4998-8E35-54A058E2C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5717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7" name="Oval 19">
            <a:extLst>
              <a:ext uri="{FF2B5EF4-FFF2-40B4-BE49-F238E27FC236}">
                <a16:creationId xmlns:a16="http://schemas.microsoft.com/office/drawing/2014/main" id="{FB2226C1-D367-4D38-9530-D6065390A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337661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308" name="Line 20">
            <a:extLst>
              <a:ext uri="{FF2B5EF4-FFF2-40B4-BE49-F238E27FC236}">
                <a16:creationId xmlns:a16="http://schemas.microsoft.com/office/drawing/2014/main" id="{4729D5AE-8800-4400-9476-BC733F0FB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342900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9" name="Line 21">
            <a:extLst>
              <a:ext uri="{FF2B5EF4-FFF2-40B4-BE49-F238E27FC236}">
                <a16:creationId xmlns:a16="http://schemas.microsoft.com/office/drawing/2014/main" id="{A819C093-2CA4-49A5-8838-7F5F5DA42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314325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0" name="Line 22">
            <a:extLst>
              <a:ext uri="{FF2B5EF4-FFF2-40B4-BE49-F238E27FC236}">
                <a16:creationId xmlns:a16="http://schemas.microsoft.com/office/drawing/2014/main" id="{339F7202-A16B-46E4-9961-6176C44100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371475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1" name="Line 23">
            <a:extLst>
              <a:ext uri="{FF2B5EF4-FFF2-40B4-BE49-F238E27FC236}">
                <a16:creationId xmlns:a16="http://schemas.microsoft.com/office/drawing/2014/main" id="{37839B0C-526A-42E7-8D09-22E1DF3807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31432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2" name="Line 24">
            <a:extLst>
              <a:ext uri="{FF2B5EF4-FFF2-40B4-BE49-F238E27FC236}">
                <a16:creationId xmlns:a16="http://schemas.microsoft.com/office/drawing/2014/main" id="{50B6B3E6-6F3C-4137-9CE9-BFEF121898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34290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3" name="Line 25">
            <a:extLst>
              <a:ext uri="{FF2B5EF4-FFF2-40B4-BE49-F238E27FC236}">
                <a16:creationId xmlns:a16="http://schemas.microsoft.com/office/drawing/2014/main" id="{1682EE2D-0C94-4D54-B888-139DF9869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42900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4" name="Oval 26">
            <a:extLst>
              <a:ext uri="{FF2B5EF4-FFF2-40B4-BE49-F238E27FC236}">
                <a16:creationId xmlns:a16="http://schemas.microsoft.com/office/drawing/2014/main" id="{6567FDAA-36B6-454F-A4D7-677400D58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2338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315" name="Line 27">
            <a:extLst>
              <a:ext uri="{FF2B5EF4-FFF2-40B4-BE49-F238E27FC236}">
                <a16:creationId xmlns:a16="http://schemas.microsoft.com/office/drawing/2014/main" id="{AE52B784-BC81-4562-89C2-93592D704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42862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6" name="Line 28">
            <a:extLst>
              <a:ext uri="{FF2B5EF4-FFF2-40B4-BE49-F238E27FC236}">
                <a16:creationId xmlns:a16="http://schemas.microsoft.com/office/drawing/2014/main" id="{5D2E6824-8306-4C79-86B9-AF0B907D0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4000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7" name="Line 29">
            <a:extLst>
              <a:ext uri="{FF2B5EF4-FFF2-40B4-BE49-F238E27FC236}">
                <a16:creationId xmlns:a16="http://schemas.microsoft.com/office/drawing/2014/main" id="{33D7E0EB-A6E9-4BEA-8EDE-9148D5F5B9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4572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8" name="Line 30">
            <a:extLst>
              <a:ext uri="{FF2B5EF4-FFF2-40B4-BE49-F238E27FC236}">
                <a16:creationId xmlns:a16="http://schemas.microsoft.com/office/drawing/2014/main" id="{D30A4819-04E1-424A-A2F8-CF5BF6245D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40005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9" name="Line 31">
            <a:extLst>
              <a:ext uri="{FF2B5EF4-FFF2-40B4-BE49-F238E27FC236}">
                <a16:creationId xmlns:a16="http://schemas.microsoft.com/office/drawing/2014/main" id="{342BF447-542B-482C-BDF8-A3A4CE1B71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42862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20" name="Line 32">
            <a:extLst>
              <a:ext uri="{FF2B5EF4-FFF2-40B4-BE49-F238E27FC236}">
                <a16:creationId xmlns:a16="http://schemas.microsoft.com/office/drawing/2014/main" id="{519F51A4-A3B8-481E-AA2E-BC84A1813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2862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21" name="Rectangle 33">
            <a:extLst>
              <a:ext uri="{FF2B5EF4-FFF2-40B4-BE49-F238E27FC236}">
                <a16:creationId xmlns:a16="http://schemas.microsoft.com/office/drawing/2014/main" id="{9195566F-B344-402A-A8BA-D0EE6D34A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1" y="2289573"/>
            <a:ext cx="1785522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Select Alternative 1</a:t>
            </a:r>
          </a:p>
        </p:txBody>
      </p:sp>
      <p:sp>
        <p:nvSpPr>
          <p:cNvPr id="12322" name="Rectangle 34">
            <a:extLst>
              <a:ext uri="{FF2B5EF4-FFF2-40B4-BE49-F238E27FC236}">
                <a16:creationId xmlns:a16="http://schemas.microsoft.com/office/drawing/2014/main" id="{86696897-D460-46CE-8E3A-EAB1A9827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1" y="3132536"/>
            <a:ext cx="1785522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Select Alternative 2</a:t>
            </a:r>
          </a:p>
        </p:txBody>
      </p:sp>
      <p:sp>
        <p:nvSpPr>
          <p:cNvPr id="12323" name="Rectangle 35">
            <a:extLst>
              <a:ext uri="{FF2B5EF4-FFF2-40B4-BE49-F238E27FC236}">
                <a16:creationId xmlns:a16="http://schemas.microsoft.com/office/drawing/2014/main" id="{C34A6FF3-A92D-424F-AE75-5CE20179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1" y="4004073"/>
            <a:ext cx="1785522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Select Alternative 3</a:t>
            </a:r>
          </a:p>
        </p:txBody>
      </p:sp>
      <p:sp>
        <p:nvSpPr>
          <p:cNvPr id="12324" name="Rectangle 36">
            <a:extLst>
              <a:ext uri="{FF2B5EF4-FFF2-40B4-BE49-F238E27FC236}">
                <a16:creationId xmlns:a16="http://schemas.microsoft.com/office/drawing/2014/main" id="{B8B9E6E4-47CB-4C77-BBD5-012872031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626395"/>
            <a:ext cx="5218510" cy="62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 b="1"/>
              <a:t>Decision Alternatives    State of Nature    Payoff</a:t>
            </a:r>
          </a:p>
        </p:txBody>
      </p:sp>
      <p:sp>
        <p:nvSpPr>
          <p:cNvPr id="12325" name="Rectangle 37">
            <a:extLst>
              <a:ext uri="{FF2B5EF4-FFF2-40B4-BE49-F238E27FC236}">
                <a16:creationId xmlns:a16="http://schemas.microsoft.com/office/drawing/2014/main" id="{D09FD919-14A3-4A01-801B-6F23C6AF0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3348038"/>
            <a:ext cx="161925" cy="161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20017043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74F2FB6-B747-4398-A17D-BAD1B9016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Decision Tree: An Example</a:t>
            </a:r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86ABA4FD-5779-4FC5-906E-FE9E6B0444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5900" y="257175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17" name="Line 5">
            <a:extLst>
              <a:ext uri="{FF2B5EF4-FFF2-40B4-BE49-F238E27FC236}">
                <a16:creationId xmlns:a16="http://schemas.microsoft.com/office/drawing/2014/main" id="{526292A7-B7C6-492D-8CF9-3FB9F9C02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342900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18" name="Oval 6">
            <a:extLst>
              <a:ext uri="{FF2B5EF4-FFF2-40B4-BE49-F238E27FC236}">
                <a16:creationId xmlns:a16="http://schemas.microsoft.com/office/drawing/2014/main" id="{1AEFCF87-3C3B-4434-BF42-E3E56805B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5193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0EC8CF1C-E6DD-4F61-9F21-B7E8FFCA0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25717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B2DACD0A-82E2-4327-9DAF-8799348CD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286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F9464C88-7280-4F43-880B-2C50208AB4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2857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F6CC05F3-A532-4401-ACA6-D200EB52E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1" y="2003822"/>
            <a:ext cx="27130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0.3  Winter mild         $20,000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0.5  Winter typical     $30,000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0.2  Winter severe      $50,000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065D7515-A345-45AD-AAEA-65E8C0809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1" y="3718322"/>
            <a:ext cx="27130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0.3  Winter mild         $30,000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0.5  Winter typical     $35,000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0.2  Winter severe      $40,000</a:t>
            </a:r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03F5EF50-AC1B-4066-A7FE-69757EA7F0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22860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5" name="Line 13">
            <a:extLst>
              <a:ext uri="{FF2B5EF4-FFF2-40B4-BE49-F238E27FC236}">
                <a16:creationId xmlns:a16="http://schemas.microsoft.com/office/drawing/2014/main" id="{95D88229-DA05-4C62-97A8-7DAB287AD2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25717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6" name="Line 14">
            <a:extLst>
              <a:ext uri="{FF2B5EF4-FFF2-40B4-BE49-F238E27FC236}">
                <a16:creationId xmlns:a16="http://schemas.microsoft.com/office/drawing/2014/main" id="{0311ACEC-074C-45EC-A633-D55EE9083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5717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7" name="Oval 15">
            <a:extLst>
              <a:ext uri="{FF2B5EF4-FFF2-40B4-BE49-F238E27FC236}">
                <a16:creationId xmlns:a16="http://schemas.microsoft.com/office/drawing/2014/main" id="{529CB9A5-9C13-41FF-8328-407189445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2338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FBC3D0DE-DCB5-4BB2-B8B6-3F02EEE31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42862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9" name="Line 17">
            <a:extLst>
              <a:ext uri="{FF2B5EF4-FFF2-40B4-BE49-F238E27FC236}">
                <a16:creationId xmlns:a16="http://schemas.microsoft.com/office/drawing/2014/main" id="{B3BB6415-D41F-416B-94B6-A210D06A4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4000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0" name="Line 18">
            <a:extLst>
              <a:ext uri="{FF2B5EF4-FFF2-40B4-BE49-F238E27FC236}">
                <a16:creationId xmlns:a16="http://schemas.microsoft.com/office/drawing/2014/main" id="{EF462AAF-133E-4622-9374-F22F64AFF5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4572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1" name="Line 19">
            <a:extLst>
              <a:ext uri="{FF2B5EF4-FFF2-40B4-BE49-F238E27FC236}">
                <a16:creationId xmlns:a16="http://schemas.microsoft.com/office/drawing/2014/main" id="{B47D252C-E152-408A-A272-F647019F37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40005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2" name="Line 20">
            <a:extLst>
              <a:ext uri="{FF2B5EF4-FFF2-40B4-BE49-F238E27FC236}">
                <a16:creationId xmlns:a16="http://schemas.microsoft.com/office/drawing/2014/main" id="{1D5700B9-0937-4438-B42F-2BC2D7729E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42862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3" name="Line 21">
            <a:extLst>
              <a:ext uri="{FF2B5EF4-FFF2-40B4-BE49-F238E27FC236}">
                <a16:creationId xmlns:a16="http://schemas.microsoft.com/office/drawing/2014/main" id="{D646F06C-4826-4740-878F-4E73A7567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2862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4" name="Rectangle 22">
            <a:extLst>
              <a:ext uri="{FF2B5EF4-FFF2-40B4-BE49-F238E27FC236}">
                <a16:creationId xmlns:a16="http://schemas.microsoft.com/office/drawing/2014/main" id="{5138958E-E7E3-4014-ACF0-3B7F55E7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42" y="1944292"/>
            <a:ext cx="1916906" cy="80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Does not lease snow-</a:t>
            </a:r>
          </a:p>
          <a:p>
            <a:pPr>
              <a:spcBef>
                <a:spcPct val="20000"/>
              </a:spcBef>
            </a:pPr>
            <a:r>
              <a:rPr lang="en-US" altLang="en-US" sz="1500"/>
              <a:t>making machine</a:t>
            </a:r>
          </a:p>
        </p:txBody>
      </p:sp>
      <p:sp>
        <p:nvSpPr>
          <p:cNvPr id="13335" name="Rectangle 23">
            <a:extLst>
              <a:ext uri="{FF2B5EF4-FFF2-40B4-BE49-F238E27FC236}">
                <a16:creationId xmlns:a16="http://schemas.microsoft.com/office/drawing/2014/main" id="{840AFECB-075D-4F1A-A1FA-CFE9CFF37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1" y="3661174"/>
            <a:ext cx="1669528" cy="57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Does lease snow-</a:t>
            </a:r>
          </a:p>
          <a:p>
            <a:pPr>
              <a:spcBef>
                <a:spcPct val="20000"/>
              </a:spcBef>
            </a:pPr>
            <a:r>
              <a:rPr lang="en-US" altLang="en-US" sz="1500"/>
              <a:t>making machine</a:t>
            </a:r>
          </a:p>
        </p:txBody>
      </p:sp>
      <p:sp>
        <p:nvSpPr>
          <p:cNvPr id="13336" name="Rectangle 24">
            <a:extLst>
              <a:ext uri="{FF2B5EF4-FFF2-40B4-BE49-F238E27FC236}">
                <a16:creationId xmlns:a16="http://schemas.microsoft.com/office/drawing/2014/main" id="{702D23FA-EB54-4C36-8CAB-ACE42F53C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3348038"/>
            <a:ext cx="161925" cy="161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12521145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555AFC1-C3F8-4A01-8178-E6D135466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980478"/>
            <a:ext cx="8280920" cy="99655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Non-Bayesian Decision Theory:</a:t>
            </a:r>
            <a:br>
              <a:rPr lang="en-US" altLang="en-US" dirty="0"/>
            </a:br>
            <a:r>
              <a:rPr lang="en-US" altLang="en-US" dirty="0"/>
              <a:t>Strategies Without Probabilities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80B7C99-51DE-4DE9-BD93-CF5A723B0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50" y="2228851"/>
            <a:ext cx="6515100" cy="3150394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/>
              <a:t>Maximin Strategy - Select the alternative with the least unfavorable possible outcome.</a:t>
            </a:r>
          </a:p>
          <a:p>
            <a:pPr>
              <a:buSzTx/>
              <a:buFontTx/>
              <a:buChar char="•"/>
            </a:pPr>
            <a:r>
              <a:rPr lang="en-US" altLang="en-US"/>
              <a:t>Maximax Strategy - Select the alternative with the best possible outcome.</a:t>
            </a:r>
          </a:p>
          <a:p>
            <a:pPr>
              <a:buSzTx/>
              <a:buFontTx/>
              <a:buChar char="•"/>
            </a:pPr>
            <a:r>
              <a:rPr lang="en-US" altLang="en-US"/>
              <a:t>Minimax Regret - Select the alternative that minimizes the regret the decision maker will experience after the state of nature is known.</a:t>
            </a:r>
          </a:p>
        </p:txBody>
      </p:sp>
    </p:spTree>
    <p:extLst>
      <p:ext uri="{BB962C8B-B14F-4D97-AF65-F5344CB8AC3E}">
        <p14:creationId xmlns:p14="http://schemas.microsoft.com/office/powerpoint/2010/main" val="891268136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09A0A44-E7A6-4A6A-B5D0-9DFA23215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751762" cy="105370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Non-Bayesian Decision Theory:</a:t>
            </a:r>
            <a:br>
              <a:rPr lang="en-US" altLang="en-US" dirty="0"/>
            </a:br>
            <a:r>
              <a:rPr lang="en-US" altLang="en-US" dirty="0"/>
              <a:t>An Example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0AF1DEF-C4C3-41D9-8E7E-608500451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9632" y="1628800"/>
            <a:ext cx="6286500" cy="3150394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dirty="0"/>
              <a:t>Maximin Strategy: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Decide to lease the snow-making machine because the minimum payoff for that alternative is $30,000, which beats the minimum payoff of $20,000 for the alternative to not lease the snow-making machine.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dirty="0"/>
              <a:t> Maximax Strategy: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Decide to not lease the snow-making machine because the maximum payoff for that alternative is $50,000, which beats the maximum payoff of $40,000 for the alternative to lease the snow-making machine.</a:t>
            </a:r>
          </a:p>
        </p:txBody>
      </p:sp>
    </p:spTree>
    <p:extLst>
      <p:ext uri="{BB962C8B-B14F-4D97-AF65-F5344CB8AC3E}">
        <p14:creationId xmlns:p14="http://schemas.microsoft.com/office/powerpoint/2010/main" val="3104038283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50AA2EB-561B-4FE3-A7CE-DE4B35070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060848"/>
            <a:ext cx="8280920" cy="99655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Bayesian Decision Theory:</a:t>
            </a:r>
            <a:br>
              <a:rPr lang="en-US" altLang="en-US" dirty="0"/>
            </a:br>
            <a:r>
              <a:rPr lang="en-US" altLang="en-US" dirty="0"/>
              <a:t>Strategies With Probabilities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76CAE2A-3D2F-457A-AB73-D5DE2FECC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3050" y="2228851"/>
            <a:ext cx="5943600" cy="3150394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/>
              <a:t>Expected Payoff (or Expected Monetary Value) Criterion: Select the alternative where the expected value for the payoff is the best.</a:t>
            </a:r>
          </a:p>
          <a:p>
            <a:pPr>
              <a:buSzTx/>
              <a:buFontTx/>
              <a:buChar char="•"/>
            </a:pPr>
            <a:r>
              <a:rPr lang="en-US" altLang="en-US"/>
              <a:t>Expected Opportunity Loss Criterion: Select the decision alternative with the minimum expected regret value.</a:t>
            </a:r>
          </a:p>
        </p:txBody>
      </p:sp>
    </p:spTree>
    <p:extLst>
      <p:ext uri="{BB962C8B-B14F-4D97-AF65-F5344CB8AC3E}">
        <p14:creationId xmlns:p14="http://schemas.microsoft.com/office/powerpoint/2010/main" val="31445615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EF2A-9605-474F-A373-621F7773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Excel and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AE65-36C8-4F15-8F77-98EC9D78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many excellent tools for data analytics. </a:t>
            </a:r>
          </a:p>
          <a:p>
            <a:pPr lvl="1"/>
            <a:r>
              <a:rPr lang="en-US" dirty="0"/>
              <a:t>We don’t have time too look at them all, even the most popular ones. </a:t>
            </a:r>
          </a:p>
          <a:p>
            <a:pPr lvl="1"/>
            <a:r>
              <a:rPr lang="en-US" dirty="0"/>
              <a:t>Despite the marketing hype, there is no “one” tool that magically makes data analytics easy and accessible. </a:t>
            </a:r>
          </a:p>
          <a:p>
            <a:r>
              <a:rPr lang="en-US" dirty="0"/>
              <a:t>R is very mature, highly used, and supports everything we might want to do this semester</a:t>
            </a:r>
          </a:p>
          <a:p>
            <a:pPr lvl="1"/>
            <a:r>
              <a:rPr lang="en-US" dirty="0"/>
              <a:t>Basically R and Python are the “staples” for data analytics. Both are hugely popular, well-supported (and free!)</a:t>
            </a:r>
          </a:p>
          <a:p>
            <a:pPr lvl="1"/>
            <a:r>
              <a:rPr lang="en-US" dirty="0"/>
              <a:t>Python is more popular in programming/engineering. R is more popular with stats/science. Not sure what’s popular for business!</a:t>
            </a:r>
          </a:p>
          <a:p>
            <a:r>
              <a:rPr lang="en-US" dirty="0"/>
              <a:t>R is good foundation</a:t>
            </a:r>
          </a:p>
          <a:p>
            <a:pPr lvl="1"/>
            <a:r>
              <a:rPr lang="en-US" dirty="0"/>
              <a:t>If you are good with R people believe you can pick up other tools easily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74673-D2CE-4F40-A46C-C7313260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59F18-A705-4EFD-97DC-45D2205C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15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F6E6607-19B9-4F72-9CBB-1E3B8699B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Expected Value: An Example</a:t>
            </a:r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E22FF37A-2C52-4FCD-9945-F5E6B6200A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5900" y="257175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30ECD02E-755F-4C13-AD0B-EF950808A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342900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CD200124-1001-4AA4-BA1D-E6FADE70C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5193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6B35A8D2-76E3-40E4-9CBE-593522E4D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25717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157701C0-920D-496E-891A-C0323795B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286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34CC48E2-7AFB-4B70-99E8-D87E68E25A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2857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BD6FC0AA-CD57-47D0-BE00-5D9E4E184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1" y="2003822"/>
            <a:ext cx="27130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0.3  Winter mild         $20,000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0.5  Winter typical     $30,000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0.2  Winter severe      $50,000</a:t>
            </a:r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DFCD6535-09E7-46C9-A634-B253E83B7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1" y="3718322"/>
            <a:ext cx="27130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0.3  Winter mild         $30,000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0.5  Winter typical     $35,000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0.2  Winter severe      $40,000</a:t>
            </a:r>
          </a:p>
        </p:txBody>
      </p:sp>
      <p:sp>
        <p:nvSpPr>
          <p:cNvPr id="17420" name="Line 12">
            <a:extLst>
              <a:ext uri="{FF2B5EF4-FFF2-40B4-BE49-F238E27FC236}">
                <a16:creationId xmlns:a16="http://schemas.microsoft.com/office/drawing/2014/main" id="{B3D1ABB7-2064-4280-B72C-4DBDB27012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22860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1" name="Line 13">
            <a:extLst>
              <a:ext uri="{FF2B5EF4-FFF2-40B4-BE49-F238E27FC236}">
                <a16:creationId xmlns:a16="http://schemas.microsoft.com/office/drawing/2014/main" id="{112F5DC9-A36A-49B1-B819-36D9881B48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25717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7931928B-31E5-405C-9BCA-F81AB40EC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5717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3" name="Oval 15">
            <a:extLst>
              <a:ext uri="{FF2B5EF4-FFF2-40B4-BE49-F238E27FC236}">
                <a16:creationId xmlns:a16="http://schemas.microsoft.com/office/drawing/2014/main" id="{4C7BA295-7B8D-4E2E-9D76-125E055B6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2338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F80F14DB-A3DF-4FE6-8A37-6AE882311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42862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5" name="Line 17">
            <a:extLst>
              <a:ext uri="{FF2B5EF4-FFF2-40B4-BE49-F238E27FC236}">
                <a16:creationId xmlns:a16="http://schemas.microsoft.com/office/drawing/2014/main" id="{F2C0D74F-18B9-4B8C-93AD-D9AB57E4D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4000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6" name="Line 18">
            <a:extLst>
              <a:ext uri="{FF2B5EF4-FFF2-40B4-BE49-F238E27FC236}">
                <a16:creationId xmlns:a16="http://schemas.microsoft.com/office/drawing/2014/main" id="{F547B7A2-950D-4DAF-8C27-99EF370A2F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4572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7" name="Line 19">
            <a:extLst>
              <a:ext uri="{FF2B5EF4-FFF2-40B4-BE49-F238E27FC236}">
                <a16:creationId xmlns:a16="http://schemas.microsoft.com/office/drawing/2014/main" id="{8BE34112-0D6F-4A3A-BF92-CA9F8CB4AE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40005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8" name="Line 20">
            <a:extLst>
              <a:ext uri="{FF2B5EF4-FFF2-40B4-BE49-F238E27FC236}">
                <a16:creationId xmlns:a16="http://schemas.microsoft.com/office/drawing/2014/main" id="{5CDCAD5D-5100-43A4-95FB-09BB88E5FD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42862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CE35E416-5716-4E4C-BA13-3D2496BC9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2862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30" name="Rectangle 22">
            <a:extLst>
              <a:ext uri="{FF2B5EF4-FFF2-40B4-BE49-F238E27FC236}">
                <a16:creationId xmlns:a16="http://schemas.microsoft.com/office/drawing/2014/main" id="{7BF2A043-238D-4F28-9B87-875C83C20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42" y="1944292"/>
            <a:ext cx="1916906" cy="80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Does not lease snow-</a:t>
            </a:r>
          </a:p>
          <a:p>
            <a:pPr>
              <a:spcBef>
                <a:spcPct val="20000"/>
              </a:spcBef>
            </a:pPr>
            <a:r>
              <a:rPr lang="en-US" altLang="en-US" sz="1500"/>
              <a:t>making machine</a:t>
            </a:r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95579D82-7850-440A-AD00-9F7499BAF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1" y="3661174"/>
            <a:ext cx="1669528" cy="57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Does lease snow-</a:t>
            </a:r>
          </a:p>
          <a:p>
            <a:pPr>
              <a:spcBef>
                <a:spcPct val="20000"/>
              </a:spcBef>
            </a:pPr>
            <a:r>
              <a:rPr lang="en-US" altLang="en-US" sz="1500"/>
              <a:t>making machine</a:t>
            </a:r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4B398D41-5C92-4288-8269-AF650C859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3348038"/>
            <a:ext cx="161925" cy="161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33" name="Rectangle 25">
            <a:extLst>
              <a:ext uri="{FF2B5EF4-FFF2-40B4-BE49-F238E27FC236}">
                <a16:creationId xmlns:a16="http://schemas.microsoft.com/office/drawing/2014/main" id="{61D077A1-60B3-4D0A-8DDA-AD69B1A95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086" y="2883695"/>
            <a:ext cx="5683448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 b="1"/>
              <a:t>0.3($20,000) + 0.5($30,000) + 0.2($50,000) = $31,000</a:t>
            </a:r>
          </a:p>
        </p:txBody>
      </p:sp>
      <p:sp>
        <p:nvSpPr>
          <p:cNvPr id="17434" name="Rectangle 26">
            <a:extLst>
              <a:ext uri="{FF2B5EF4-FFF2-40B4-BE49-F238E27FC236}">
                <a16:creationId xmlns:a16="http://schemas.microsoft.com/office/drawing/2014/main" id="{38D6AEB8-9E6B-4798-8CA5-77BF4789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942" y="4598195"/>
            <a:ext cx="5683448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 b="1" dirty="0"/>
              <a:t>0.3($30,000) + 0.5($35,000) + 0.2($40,000) = $34,500</a:t>
            </a:r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DFCC4DF5-AF2C-44CD-8A9C-E750F3D9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4" y="2924175"/>
            <a:ext cx="5656061" cy="266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36" name="Rectangle 28">
            <a:extLst>
              <a:ext uri="{FF2B5EF4-FFF2-40B4-BE49-F238E27FC236}">
                <a16:creationId xmlns:a16="http://schemas.microsoft.com/office/drawing/2014/main" id="{6EC309FB-3546-4AEE-BA3E-F889C6827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4" y="4638675"/>
            <a:ext cx="5656053" cy="266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898BCD22-8F54-4401-8A08-D00EC4723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34340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33979193-E6BD-4FAB-A8D0-F42702EA2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262890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2171328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E96CD15-0E46-4FA1-820F-6266829CE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Expected Value: An 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F64BCBE-DAF8-46C8-A9A9-9EA4900C5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828801"/>
            <a:ext cx="5886450" cy="3378994"/>
          </a:xfrm>
          <a:noFill/>
          <a:ln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altLang="en-US"/>
              <a:t>	In the long run, the operator will expect to earn $34,500 if he does lease the snow-making machine compared to $31,000 if he does not lease the snow-making machine.</a:t>
            </a:r>
          </a:p>
          <a:p>
            <a:pPr>
              <a:buFont typeface="Monotype Sorts" charset="0"/>
              <a:buNone/>
            </a:pPr>
            <a:r>
              <a:rPr lang="en-US" altLang="en-US" sz="900"/>
              <a:t> </a:t>
            </a:r>
          </a:p>
          <a:p>
            <a:pPr>
              <a:buSzTx/>
              <a:buFontTx/>
              <a:buChar char="•"/>
            </a:pPr>
            <a:r>
              <a:rPr lang="en-US" altLang="en-US"/>
              <a:t>Best Decision: Lease the snow-making machine.	</a:t>
            </a:r>
          </a:p>
        </p:txBody>
      </p:sp>
    </p:spTree>
    <p:extLst>
      <p:ext uri="{BB962C8B-B14F-4D97-AF65-F5344CB8AC3E}">
        <p14:creationId xmlns:p14="http://schemas.microsoft.com/office/powerpoint/2010/main" val="2254058826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162700-038C-417F-99C3-DD57B70F3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63272" cy="4525963"/>
          </a:xfrm>
        </p:spPr>
        <p:txBody>
          <a:bodyPr/>
          <a:lstStyle/>
          <a:p>
            <a:r>
              <a:rPr lang="en-US" sz="1600" dirty="0"/>
              <a:t>The Monte Hall problem is a classic decision problem where bias and questionable modeling assumptions lead to poor decision making. “Suppose you're on a game show, and you're given the choice of three doors: Behind one door is a car; behind the others, goats. You pick a door, say No. 1, and the host, who knows what's behind the doors, opens another door, say No. 3, which has a goat. He then says to you, "Do you want to pick door No. 2?" </a:t>
            </a:r>
          </a:p>
          <a:p>
            <a:r>
              <a:rPr lang="en-US" sz="2000" dirty="0"/>
              <a:t>a.	What do you believe is the best decision? Explain why.</a:t>
            </a:r>
          </a:p>
          <a:p>
            <a:r>
              <a:rPr lang="en-US" sz="2000" dirty="0"/>
              <a:t>b.	Create a payoff matrix for the decision to keep door 1 or switch to door 2. Assume the goat has zero value and the car has some large positive value. 	 </a:t>
            </a:r>
          </a:p>
          <a:p>
            <a:r>
              <a:rPr lang="en-US" sz="2000" dirty="0"/>
              <a:t>c.	Determine from the decision model what the best decision is and explain why.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36808E-6F90-4F7E-8598-33011B25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Fun Application of Decision Modeling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63A2-58E3-493C-9869-D252CCCE4A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9959-A065-456D-BE4A-A4D413594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204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38EB84-5138-41B4-9620-D99FBA0E8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91264" cy="4525963"/>
          </a:xfrm>
        </p:spPr>
        <p:txBody>
          <a:bodyPr/>
          <a:lstStyle/>
          <a:p>
            <a:r>
              <a:rPr lang="en-US" dirty="0"/>
              <a:t>Use the draft schedule as a guide to research what kinds of data analytics are important for business</a:t>
            </a:r>
          </a:p>
          <a:p>
            <a:r>
              <a:rPr lang="en-US" dirty="0"/>
              <a:t>Collect data:</a:t>
            </a:r>
          </a:p>
          <a:p>
            <a:pPr lvl="1"/>
            <a:r>
              <a:rPr lang="en-US" dirty="0"/>
              <a:t>What is the method or tool?</a:t>
            </a:r>
          </a:p>
          <a:p>
            <a:pPr lvl="1"/>
            <a:r>
              <a:rPr lang="en-US" dirty="0"/>
              <a:t>What does it apply to</a:t>
            </a:r>
          </a:p>
          <a:p>
            <a:pPr lvl="1"/>
            <a:r>
              <a:rPr lang="en-US" dirty="0"/>
              <a:t>How important is it?</a:t>
            </a:r>
          </a:p>
          <a:p>
            <a:pPr lvl="1"/>
            <a:r>
              <a:rPr lang="en-US" dirty="0"/>
              <a:t>What is the source for this (job posting</a:t>
            </a:r>
            <a:r>
              <a:rPr lang="en-US"/>
              <a:t>, blog, etc.)?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2F89A8-8570-4D9F-9C76-EAB89414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16F41-3FD3-448E-9AD6-C8E3313B31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08968-DC79-473C-8EB6-E2E3C1E2A8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8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154" indent="0">
              <a:buNone/>
            </a:pPr>
            <a:r>
              <a:rPr lang="en-US" b="1" dirty="0"/>
              <a:t>Business Analytics</a:t>
            </a:r>
            <a:r>
              <a:rPr lang="en-US" dirty="0"/>
              <a:t> is the use of:</a:t>
            </a:r>
          </a:p>
          <a:p>
            <a:pPr marL="82154" indent="0">
              <a:buNone/>
            </a:pPr>
            <a:r>
              <a:rPr lang="en-US" dirty="0"/>
              <a:t>	data, </a:t>
            </a:r>
          </a:p>
          <a:p>
            <a:pPr marL="82154" indent="0">
              <a:buNone/>
            </a:pPr>
            <a:r>
              <a:rPr lang="en-US" dirty="0"/>
              <a:t>	information technology, </a:t>
            </a:r>
          </a:p>
          <a:p>
            <a:pPr marL="82154" indent="0">
              <a:buNone/>
            </a:pPr>
            <a:r>
              <a:rPr lang="en-US" dirty="0"/>
              <a:t>	statistical analysis, </a:t>
            </a:r>
          </a:p>
          <a:p>
            <a:pPr marL="82154" indent="0">
              <a:buNone/>
            </a:pPr>
            <a:r>
              <a:rPr lang="en-US" dirty="0"/>
              <a:t>	quantitative methods, and </a:t>
            </a:r>
          </a:p>
          <a:p>
            <a:pPr marL="82154" indent="0">
              <a:buNone/>
            </a:pPr>
            <a:r>
              <a:rPr lang="en-US" dirty="0"/>
              <a:t>	mathematical or computer-based models </a:t>
            </a:r>
          </a:p>
          <a:p>
            <a:pPr marL="82154" indent="0">
              <a:buNone/>
            </a:pPr>
            <a:r>
              <a:rPr lang="en-US" dirty="0"/>
              <a:t>to help managers gain improved insight about their business operations and </a:t>
            </a:r>
          </a:p>
          <a:p>
            <a:pPr marL="82154" indent="0">
              <a:buNone/>
            </a:pPr>
            <a:r>
              <a:rPr lang="en-US" dirty="0"/>
              <a:t>make better, fact-based decisions.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Business Analytics?</a:t>
            </a:r>
          </a:p>
        </p:txBody>
      </p:sp>
      <p:sp>
        <p:nvSpPr>
          <p:cNvPr id="3072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072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5CBDD9B-04C7-4A3D-9EE2-5674522A911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809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very “noisy” area currently</a:t>
            </a:r>
          </a:p>
          <a:p>
            <a:pPr lvl="1"/>
            <a:r>
              <a:rPr lang="en-US" sz="2000" dirty="0"/>
              <a:t>So many terms </a:t>
            </a:r>
            <a:r>
              <a:rPr lang="mr-IN" sz="2000" dirty="0"/>
              <a:t>–</a:t>
            </a:r>
            <a:r>
              <a:rPr lang="en-US" sz="2000" dirty="0"/>
              <a:t> Business Intelligence (BI), Big Data, Machine Learning, Data Science, Data Mining, Business Analytics, </a:t>
            </a:r>
            <a:r>
              <a:rPr lang="mr-IN" sz="2000" dirty="0"/>
              <a:t>…</a:t>
            </a:r>
            <a:endParaRPr lang="en-US" sz="2000" dirty="0"/>
          </a:p>
          <a:p>
            <a:pPr lvl="1"/>
            <a:r>
              <a:rPr lang="en-US" sz="2000" dirty="0"/>
              <a:t>Our task is to cut though this noise and find out what is useful</a:t>
            </a:r>
          </a:p>
          <a:p>
            <a:r>
              <a:rPr lang="en-US" sz="2400" i="1" dirty="0"/>
              <a:t>Data Analytics </a:t>
            </a:r>
            <a:r>
              <a:rPr lang="en-US" sz="2400" dirty="0"/>
              <a:t>is a loosely defined discipline consisting of:</a:t>
            </a:r>
          </a:p>
          <a:p>
            <a:pPr lvl="1"/>
            <a:r>
              <a:rPr lang="en-US" sz="2000" dirty="0"/>
              <a:t>Data Wrangling - </a:t>
            </a:r>
          </a:p>
          <a:p>
            <a:pPr lvl="1"/>
            <a:r>
              <a:rPr lang="en-US" sz="2000" dirty="0"/>
              <a:t>Data Modeling</a:t>
            </a:r>
          </a:p>
          <a:p>
            <a:pPr lvl="1"/>
            <a:r>
              <a:rPr lang="en-US" sz="2000" dirty="0"/>
              <a:t>Statistics</a:t>
            </a:r>
          </a:p>
          <a:p>
            <a:pPr lvl="1"/>
            <a:r>
              <a:rPr lang="en-US" sz="2000" dirty="0"/>
              <a:t>Statistical (”Machine”) Learning</a:t>
            </a:r>
          </a:p>
          <a:p>
            <a:r>
              <a:rPr lang="en-US" sz="2400" dirty="0"/>
              <a:t>We will discuss all of these areas today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8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3984</Words>
  <Application>Microsoft Macintosh PowerPoint</Application>
  <PresentationFormat>On-screen Show (4:3)</PresentationFormat>
  <Paragraphs>604</Paragraphs>
  <Slides>73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Arial</vt:lpstr>
      <vt:lpstr>Calibri</vt:lpstr>
      <vt:lpstr>Monotype Sorts</vt:lpstr>
      <vt:lpstr>Tahoma</vt:lpstr>
      <vt:lpstr>Times New Roman</vt:lpstr>
      <vt:lpstr>Verdana</vt:lpstr>
      <vt:lpstr>Wingdings</vt:lpstr>
      <vt:lpstr>Wingdings 2</vt:lpstr>
      <vt:lpstr>Wingdings 3</vt:lpstr>
      <vt:lpstr>Concourse</vt:lpstr>
      <vt:lpstr>Clip</vt:lpstr>
      <vt:lpstr>Document</vt:lpstr>
      <vt:lpstr>PowerPoint Presentation</vt:lpstr>
      <vt:lpstr>Introduction Topics</vt:lpstr>
      <vt:lpstr>Class Logistics</vt:lpstr>
      <vt:lpstr>What We Will Do</vt:lpstr>
      <vt:lpstr>Stuff</vt:lpstr>
      <vt:lpstr>Tools Needed for Now</vt:lpstr>
      <vt:lpstr>Why Excel and R?</vt:lpstr>
      <vt:lpstr>Business Analytics?</vt:lpstr>
      <vt:lpstr>Data Analytics What?</vt:lpstr>
      <vt:lpstr>What is Business Analytics?</vt:lpstr>
      <vt:lpstr>What is Business Analytics?</vt:lpstr>
      <vt:lpstr>Evolution of Business Analytics</vt:lpstr>
      <vt:lpstr>Scope of Business Analytics</vt:lpstr>
      <vt:lpstr>Scope of Business Analytics</vt:lpstr>
      <vt:lpstr>Scope of Business Analytics</vt:lpstr>
      <vt:lpstr>Business Analytics Process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Decision Models</vt:lpstr>
      <vt:lpstr>Hierarchy of Modeling Skills</vt:lpstr>
      <vt:lpstr>Models provide a bridge</vt:lpstr>
      <vt:lpstr>Characteristics of Models</vt:lpstr>
      <vt:lpstr>Benefits of Modeling</vt:lpstr>
      <vt:lpstr>The Modeling Approach  to Decision Making</vt:lpstr>
      <vt:lpstr>The Psychology of Decision Making</vt:lpstr>
      <vt:lpstr>Why do we model for decision making?</vt:lpstr>
      <vt:lpstr>Good Decisions vs. Good Outcomes</vt:lpstr>
      <vt:lpstr>Decisions &amp; Outcomes</vt:lpstr>
      <vt:lpstr>PowerPoint Presentation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Statistics Review Case Studies</vt:lpstr>
      <vt:lpstr>The Decision Situation</vt:lpstr>
      <vt:lpstr>An Example</vt:lpstr>
      <vt:lpstr>The Decision Situation: An Example</vt:lpstr>
      <vt:lpstr>The Payoff Table: An Example</vt:lpstr>
      <vt:lpstr>The Decision Tree</vt:lpstr>
      <vt:lpstr>The Decision Tree: An Example</vt:lpstr>
      <vt:lpstr>Non-Bayesian Decision Theory: Strategies Without Probabilities </vt:lpstr>
      <vt:lpstr>Non-Bayesian Decision Theory: An Example</vt:lpstr>
      <vt:lpstr>Bayesian Decision Theory: Strategies With Probabilities </vt:lpstr>
      <vt:lpstr>Expected Value: An Example</vt:lpstr>
      <vt:lpstr>Expected Value: An Example</vt:lpstr>
      <vt:lpstr>A Fun Application of Decision Modeling</vt:lpstr>
      <vt:lpstr>Homework!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Business Analytics</dc:title>
  <dc:creator>Joan Donohue</dc:creator>
  <cp:lastModifiedBy>Dan Port</cp:lastModifiedBy>
  <cp:revision>97</cp:revision>
  <dcterms:created xsi:type="dcterms:W3CDTF">2011-11-27T17:51:45Z</dcterms:created>
  <dcterms:modified xsi:type="dcterms:W3CDTF">2023-01-10T20:11:10Z</dcterms:modified>
</cp:coreProperties>
</file>