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75"/>
  </p:notesMasterIdLst>
  <p:sldIdLst>
    <p:sldId id="310" r:id="rId2"/>
    <p:sldId id="318" r:id="rId3"/>
    <p:sldId id="320" r:id="rId4"/>
    <p:sldId id="321" r:id="rId5"/>
    <p:sldId id="354" r:id="rId6"/>
    <p:sldId id="322" r:id="rId7"/>
    <p:sldId id="323" r:id="rId8"/>
    <p:sldId id="325" r:id="rId9"/>
    <p:sldId id="326" r:id="rId10"/>
    <p:sldId id="269" r:id="rId11"/>
    <p:sldId id="270" r:id="rId12"/>
    <p:sldId id="327" r:id="rId13"/>
    <p:sldId id="265" r:id="rId14"/>
    <p:sldId id="295" r:id="rId15"/>
    <p:sldId id="311" r:id="rId16"/>
    <p:sldId id="324" r:id="rId17"/>
    <p:sldId id="266" r:id="rId18"/>
    <p:sldId id="267" r:id="rId19"/>
    <p:sldId id="276" r:id="rId20"/>
    <p:sldId id="298" r:id="rId21"/>
    <p:sldId id="272" r:id="rId22"/>
    <p:sldId id="274" r:id="rId23"/>
    <p:sldId id="275" r:id="rId24"/>
    <p:sldId id="277" r:id="rId25"/>
    <p:sldId id="278" r:id="rId26"/>
    <p:sldId id="328" r:id="rId27"/>
    <p:sldId id="329" r:id="rId28"/>
    <p:sldId id="330" r:id="rId29"/>
    <p:sldId id="331" r:id="rId30"/>
    <p:sldId id="336" r:id="rId31"/>
    <p:sldId id="338" r:id="rId32"/>
    <p:sldId id="339" r:id="rId33"/>
    <p:sldId id="332" r:id="rId34"/>
    <p:sldId id="333" r:id="rId35"/>
    <p:sldId id="340" r:id="rId36"/>
    <p:sldId id="334" r:id="rId37"/>
    <p:sldId id="335" r:id="rId38"/>
    <p:sldId id="317" r:id="rId39"/>
    <p:sldId id="302" r:id="rId40"/>
    <p:sldId id="301" r:id="rId41"/>
    <p:sldId id="280" r:id="rId42"/>
    <p:sldId id="303" r:id="rId43"/>
    <p:sldId id="304" r:id="rId44"/>
    <p:sldId id="282" r:id="rId45"/>
    <p:sldId id="283" r:id="rId46"/>
    <p:sldId id="306" r:id="rId47"/>
    <p:sldId id="305" r:id="rId48"/>
    <p:sldId id="307" r:id="rId49"/>
    <p:sldId id="286" r:id="rId50"/>
    <p:sldId id="287" r:id="rId51"/>
    <p:sldId id="308" r:id="rId52"/>
    <p:sldId id="268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14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/>
    <p:restoredTop sz="94729"/>
  </p:normalViewPr>
  <p:slideViewPr>
    <p:cSldViewPr>
      <p:cViewPr varScale="1">
        <p:scale>
          <a:sx n="109" d="100"/>
          <a:sy n="109" d="100"/>
        </p:scale>
        <p:origin x="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7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>
            <a:extLst>
              <a:ext uri="{FF2B5EF4-FFF2-40B4-BE49-F238E27FC236}">
                <a16:creationId xmlns:a16="http://schemas.microsoft.com/office/drawing/2014/main" id="{9A0B4975-AB2A-4345-9B07-914077D2A29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42303A-4372-4D6F-9A4B-459546E0A3D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F2EEB1C-CB24-4E32-9874-6C1A294A2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CA5B735-F318-4E21-B331-8BCC0131E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7CC91305-3CB9-4542-986D-B483227C1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7D3DFC6-DE26-416E-977E-AEF95A6F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0C4639E-07B1-42DD-A7A6-F24639C19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D939E5-7726-4064-B910-1D95FBDEFBB3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6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348A62-6BBB-4E5E-9EF2-253706128A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BBDA45-B3A1-422B-90A1-946A01F12B8D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9BAA3-2481-48D2-9438-89117FE24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2A4401E-6E39-441B-8F4F-EDAA25DC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CE65D3-60D7-4638-AE2C-69E9C95445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7F33CB-A6E0-453E-BE00-EF4FB3B6609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20CB227-DCE1-4E4C-AE6F-8719DD5FE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5822CA7-8C5F-48FC-8287-759CF9891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92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ACC3207-A630-4FFF-A63B-DF756A7B7D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EE1DB3-654E-4885-BEBD-9152904FF98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F49F2D-60B3-4853-A73A-C40DF4F8D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93C7A85-6BD0-4404-AE43-40B85EAB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E7241FE-F3EA-418E-914F-5DCFA998151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A2AB51-4F6C-491B-A5C1-5DFC50F4422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2649495-DE21-47BB-8520-64EA04426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6160C9F-A3B2-4DBC-8E0E-C7B097899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5574C18D-208F-4878-B5D9-C0D5979144F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CA4167-9A84-4FBB-B44B-E23C63215B8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FB122B-934D-42B4-9F4E-973E9C89E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133AA56-02A8-432C-92B1-A47F1234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To build a model of a system, you really need to dig into the system from multiple angles and really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28824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C87637B-6E94-475A-9FA4-DE8503AC2A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DE9DDA-F1C6-489D-9CB9-29B4708287B6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8F75811-D087-4CAF-80D3-538B74D3A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A987C0-4B25-4F8F-8807-492C3DB2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18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7B1FB84-92AA-4E6F-8BF2-416EDE646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03B20C6-38DD-4016-98A2-F9058239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22871A7-34CD-405D-AE78-19015C2259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0C3E91-2467-40EA-B5F5-6619673EDAF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cnr.berkeley.edu/" TargetMode="External"/><Relationship Id="rId2" Type="http://schemas.openxmlformats.org/officeDocument/2006/relationships/hyperlink" Target="https://www.rstudio.com/products/RStudio/#Deskto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com.univie.ac.at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8674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34926C-6B3D-47B4-82A5-6A06BFFC39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0"/>
            <a:ext cx="912653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Business Analytics Applications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Management of customer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Financial and marketing activities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Supply chain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Human resource planning and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Pricing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Sport team game strategies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Market research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Consumer behavior/profiling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Business operations management and optimization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174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174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D697E7A-8CB1-44A0-8BE8-262E85672F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Importance of Business Analytics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There is a strong relationship of BA with: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profitability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revenue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shareholder return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enhances understanding of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is vital for businesses to remain competitive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enables creation of informative reports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27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AFBD827-F054-45EE-A042-21F777F84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research</a:t>
            </a:r>
          </a:p>
          <a:p>
            <a:pPr eaLnBrk="1" hangingPunct="1"/>
            <a:r>
              <a:rPr lang="en-US" dirty="0"/>
              <a:t>Management science</a:t>
            </a:r>
          </a:p>
          <a:p>
            <a:pPr eaLnBrk="1" hangingPunct="1"/>
            <a:r>
              <a:rPr lang="en-US" dirty="0"/>
              <a:t>Business intelligence</a:t>
            </a:r>
          </a:p>
          <a:p>
            <a:pPr eaLnBrk="1" hangingPunct="1"/>
            <a:r>
              <a:rPr lang="en-US" dirty="0"/>
              <a:t>Decision support systems</a:t>
            </a:r>
          </a:p>
          <a:p>
            <a:pPr eaLnBrk="1" hangingPunct="1"/>
            <a:r>
              <a:rPr lang="en-US" dirty="0"/>
              <a:t>Desktop computer software “desktop analytics”</a:t>
            </a:r>
          </a:p>
          <a:p>
            <a:pPr eaLnBrk="1" hangingPunct="1"/>
            <a:r>
              <a:rPr lang="en-US" dirty="0"/>
              <a:t>“Cloud” analytics*</a:t>
            </a:r>
          </a:p>
          <a:p>
            <a:pPr eaLnBrk="1" hangingPunct="1"/>
            <a:r>
              <a:rPr lang="en-US" dirty="0"/>
              <a:t>AI analytics**</a:t>
            </a:r>
          </a:p>
          <a:p>
            <a:pPr eaLnBrk="1" hangingPunct="1"/>
            <a:endParaRPr lang="en-US" dirty="0"/>
          </a:p>
          <a:p>
            <a:pPr marL="109537" indent="0" eaLnBrk="1" hangingPunct="1">
              <a:buNone/>
            </a:pPr>
            <a:r>
              <a:rPr lang="en-US" sz="1800" dirty="0"/>
              <a:t>*rapidly emerging area</a:t>
            </a:r>
          </a:p>
          <a:p>
            <a:pPr marL="109537" indent="0" eaLnBrk="1" hangingPunct="1">
              <a:buNone/>
            </a:pPr>
            <a:r>
              <a:rPr lang="en-US" sz="1800" dirty="0"/>
              <a:t>** immature and not established in business but great interest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49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uses data to understand past and present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analyzes past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uses optimization techniques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566928" indent="-45720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200" dirty="0">
                <a:ea typeface="+mn-ea"/>
                <a:cs typeface="+mn-cs"/>
              </a:rPr>
              <a:t>These perspectives are not “orthogonal” and highly interdependent. Typically, analytics will be a mix of these. 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en-US" sz="2200" dirty="0">
              <a:ea typeface="+mn-ea"/>
              <a:cs typeface="+mn-cs"/>
            </a:endParaRPr>
          </a:p>
          <a:p>
            <a:pPr marL="566928" indent="-457200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200" dirty="0">
                <a:ea typeface="+mn-ea"/>
                <a:cs typeface="+mn-cs"/>
              </a:rPr>
              <a:t>The purpose of identifying these is that different techniques and methods tend to apply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1.1    Retail Markdown Decisions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Most department stores clear seasonal inventory by reducing prices.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 question is: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When to reduce the price and by how much?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Descriptive analytics: examine historical data for similar products (prices, units sold, advertising, …)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Predictive analytics: predict sales based on price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Prescriptive analytics: find the best sets of pricing and advertising to maximize profit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58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5BF966-BD69-4F4A-902E-ECBD672D30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686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CC41EADB-E0B0-451D-95F0-1CEC58813D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dirty="0"/>
              <a:t>Analytics in Practice: Harrah’s Entertainment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dirty="0"/>
              <a:t>Harrah’s owns numerous hotels and casinos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dirty="0"/>
              <a:t>Uses analytics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  - forecast demand for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  - segment customers by gaming activities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dirty="0"/>
              <a:t>Uses prescriptive models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  - set room rates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  - allocate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  - offer perks and rewards to customers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E013-2AFB-4864-B56F-302D9DB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021D-8BF4-420E-9326-F7C8354D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1. Business understanding </a:t>
            </a:r>
          </a:p>
          <a:p>
            <a:pPr marL="109537" indent="0">
              <a:buNone/>
            </a:pPr>
            <a:r>
              <a:rPr lang="en-US" dirty="0"/>
              <a:t>2. Data understanding</a:t>
            </a:r>
            <a:br>
              <a:rPr lang="en-US" dirty="0"/>
            </a:br>
            <a:r>
              <a:rPr lang="en-US" dirty="0"/>
              <a:t>3. Data preparation</a:t>
            </a:r>
            <a:br>
              <a:rPr lang="en-US" dirty="0"/>
            </a:br>
            <a:r>
              <a:rPr lang="en-US" dirty="0"/>
              <a:t>4. Modeling </a:t>
            </a:r>
          </a:p>
          <a:p>
            <a:pPr marL="109537" indent="0">
              <a:buNone/>
            </a:pPr>
            <a:r>
              <a:rPr lang="en-US" dirty="0"/>
              <a:t>5. Evaluation </a:t>
            </a:r>
          </a:p>
          <a:p>
            <a:pPr marL="109537" indent="0">
              <a:buNone/>
            </a:pPr>
            <a:r>
              <a:rPr lang="en-US" dirty="0"/>
              <a:t>6. Deployment 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r>
              <a:rPr lang="en-US" dirty="0"/>
              <a:t>* People often use different terms and different breakdowns, but the fundamental process is the same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B7B7F-4954-47C2-95A2-655D6C7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3C2C2-827E-4908-B3DD-762FA6A6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“raw” collected facts and figures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DATABASE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“source” or repository of data. Usually, a collection of computer files possibly managed by a CMS or DBMS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INFORMATION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comes from analyzing data, “processed data”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78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0729C47-7195-4C96-B124-64C345858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Examples of using DATA in business</a:t>
            </a:r>
            <a:r>
              <a:rPr lang="en-US" dirty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Annual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Accounting audits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Financial profitability analysis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Economic trends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Marketing research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Operations management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Human resource measurements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89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3FF9A45-A8A6-4390-ABB8-62912C10B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Metrics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</a:t>
            </a:r>
            <a:r>
              <a:rPr lang="en-US" b="1" dirty="0">
                <a:ea typeface="+mn-ea"/>
                <a:cs typeface="+mn-cs"/>
              </a:rPr>
              <a:t>quantify</a:t>
            </a:r>
            <a:r>
              <a:rPr lang="en-US" dirty="0">
                <a:ea typeface="+mn-ea"/>
                <a:cs typeface="+mn-cs"/>
              </a:rPr>
              <a:t> performance or quality.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Measures</a:t>
            </a:r>
            <a:r>
              <a:rPr lang="en-US" dirty="0">
                <a:ea typeface="+mn-ea"/>
                <a:cs typeface="+mn-cs"/>
              </a:rPr>
              <a:t> are numerical values of metrics.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Discrete</a:t>
            </a:r>
            <a:r>
              <a:rPr lang="en-US" dirty="0">
                <a:ea typeface="+mn-ea"/>
                <a:cs typeface="+mn-cs"/>
              </a:rPr>
              <a:t> metrics involve counting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ex. Categorical variable {“on time”, “not on time”}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Metric: number or proportion of on time deliveries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Continuous</a:t>
            </a:r>
            <a:r>
              <a:rPr lang="en-US" dirty="0">
                <a:ea typeface="+mn-ea"/>
                <a:cs typeface="+mn-cs"/>
              </a:rPr>
              <a:t> metrics are measured on a continuum</a:t>
            </a:r>
          </a:p>
          <a:p>
            <a:pPr marL="365316" lvl="1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316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delivery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package weight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purchase price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99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99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D85A74E-1878-4ED2-A45C-788A2A481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248472"/>
          </a:xfrm>
        </p:spPr>
        <p:txBody>
          <a:bodyPr/>
          <a:lstStyle/>
          <a:p>
            <a:pPr eaLnBrk="1" hangingPunct="1"/>
            <a:r>
              <a:rPr lang="en-US" dirty="0"/>
              <a:t>Class Logistics</a:t>
            </a:r>
          </a:p>
          <a:p>
            <a:pPr eaLnBrk="1" hangingPunct="1"/>
            <a:r>
              <a:rPr lang="en-US" dirty="0"/>
              <a:t>What is Business Analytics?</a:t>
            </a:r>
          </a:p>
          <a:p>
            <a:pPr eaLnBrk="1" hangingPunct="1"/>
            <a:r>
              <a:rPr lang="en-US" dirty="0"/>
              <a:t>Evolution of Business Analytics</a:t>
            </a:r>
          </a:p>
          <a:p>
            <a:pPr eaLnBrk="1" hangingPunct="1"/>
            <a:r>
              <a:rPr lang="en-US" dirty="0"/>
              <a:t>Scope of Business Analytics</a:t>
            </a:r>
          </a:p>
          <a:p>
            <a:pPr eaLnBrk="1" hangingPunct="1"/>
            <a:r>
              <a:rPr lang="en-US" dirty="0"/>
              <a:t>Data for Business Analytics</a:t>
            </a:r>
          </a:p>
          <a:p>
            <a:pPr eaLnBrk="1" hangingPunct="1"/>
            <a:r>
              <a:rPr lang="en-US" dirty="0"/>
              <a:t>Decision Models</a:t>
            </a:r>
          </a:p>
          <a:p>
            <a:pPr eaLnBrk="1" hangingPunct="1"/>
            <a:r>
              <a:rPr lang="en-US" dirty="0"/>
              <a:t>Problem Solving and Decision Making</a:t>
            </a:r>
          </a:p>
          <a:p>
            <a:pPr eaLnBrk="1" hangingPunct="1"/>
            <a:r>
              <a:rPr lang="en-US" dirty="0"/>
              <a:t>Fun with Analytics – Stats Review Case Studies</a:t>
            </a:r>
          </a:p>
          <a:p>
            <a:pPr eaLnBrk="1" hangingPunct="1"/>
            <a:r>
              <a:rPr lang="en-US" dirty="0"/>
              <a:t>Homework!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Introduction Topics</a:t>
            </a:r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DC0297C-6BAB-4E8A-B572-68A6317C65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17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dirty="0"/>
              <a:t>Example 1.2    A Sales Transaction Database File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09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B0A1086-F709-4B00-8687-37F81F3C9BC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6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7143750" y="51355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1.1</a:t>
            </a:r>
          </a:p>
        </p:txBody>
      </p:sp>
      <p:sp>
        <p:nvSpPr>
          <p:cNvPr id="40967" name="TextBox 2"/>
          <p:cNvSpPr txBox="1">
            <a:spLocks noChangeArrowheads="1"/>
          </p:cNvSpPr>
          <p:nvPr/>
        </p:nvSpPr>
        <p:spPr bwMode="auto">
          <a:xfrm>
            <a:off x="838200" y="54324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Entities</a:t>
            </a:r>
          </a:p>
        </p:txBody>
      </p:sp>
      <p:cxnSp>
        <p:nvCxnSpPr>
          <p:cNvPr id="6" name="Straight Arrow Connector 5"/>
          <p:cNvCxnSpPr>
            <a:stCxn id="40967" idx="0"/>
          </p:cNvCxnSpPr>
          <p:nvPr/>
        </p:nvCxnSpPr>
        <p:spPr>
          <a:xfrm flipV="1">
            <a:off x="1304925" y="4937125"/>
            <a:ext cx="0" cy="495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24800" y="2971800"/>
            <a:ext cx="1524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958138" y="35544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Records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4572000" y="1935163"/>
            <a:ext cx="304800" cy="6400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2" name="TextBox 14"/>
          <p:cNvSpPr txBox="1">
            <a:spLocks noChangeArrowheads="1"/>
          </p:cNvSpPr>
          <p:nvPr/>
        </p:nvSpPr>
        <p:spPr bwMode="auto">
          <a:xfrm>
            <a:off x="3886200" y="53514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Fields or Attributes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40B72-6C18-4AF5-8EDA-BCAD957A525D}"/>
              </a:ext>
            </a:extLst>
          </p:cNvPr>
          <p:cNvSpPr/>
          <p:nvPr/>
        </p:nvSpPr>
        <p:spPr>
          <a:xfrm>
            <a:off x="2750178" y="5876686"/>
            <a:ext cx="451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/>
              <a:t>“Standard Tabular Format” – “Data Frame”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Four Types Data Based on Measurement Scale</a:t>
            </a:r>
            <a:r>
              <a:rPr lang="en-US" dirty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Categorical (nominal)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You know these! But we will review anyway.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We type the data to help ensure quality and fitness of use for particular analytics</a:t>
            </a:r>
          </a:p>
          <a:p>
            <a:pPr marL="365316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ea typeface="+mn-ea"/>
              </a:rPr>
              <a:t>E.g. Don’t use mean to summarize CT for ordinal data (such as Likert scale and number of starts product ratings) </a:t>
            </a:r>
            <a:r>
              <a:rPr lang="en-US" dirty="0">
                <a:ea typeface="+mn-ea"/>
              </a:rPr>
              <a:t>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19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8655ED-4D22-4754-B038-A0F36B981B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Categorical (nominal) Data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 placed in categories according to a specified characteristic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Categories bear no quantitative relationship to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customer’s location (America, Europe, Asia)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employee classification (manager, supervisor,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associate)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50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50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6FD3EE5-512E-46F2-B0B5-7C55FD5B518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 that is ranked or ordered according to some relationship with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No fixed units of measurement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college football rankings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survey responses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(poor, average, good, very good, excellent)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60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6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92D50E2-5B3C-497D-85EC-E8C4E54C80D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Ordinal data but with constant differences between observations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No true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Ratios are not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temperature readings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SAT scores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71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71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339325D-C40A-4BCC-AE4C-CF6A714E96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Continuous values and have a natural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Ratios are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monthly sales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delivery times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813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813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11284B-7D71-485D-B798-86135E2358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1.3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Classifying Data Elements in a Purchasing Database</a:t>
            </a:r>
            <a:endParaRPr lang="en-US" sz="2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30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71B2280-0CB9-4EF6-A23C-1E3B787A0B2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8135938" y="52228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  <p:extLst>
      <p:ext uri="{BB962C8B-B14F-4D97-AF65-F5344CB8AC3E}">
        <p14:creationId xmlns:p14="http://schemas.microsoft.com/office/powerpoint/2010/main" val="285356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858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1.3  (continued)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Classifying Data Elements in a Purchasing Database</a:t>
            </a:r>
            <a:endParaRPr lang="en-US" sz="2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40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40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0095A84-A188-4B5C-85DD-245D0D80E6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9"/>
          <p:cNvSpPr txBox="1">
            <a:spLocks noChangeArrowheads="1"/>
          </p:cNvSpPr>
          <p:nvPr/>
        </p:nvSpPr>
        <p:spPr bwMode="auto">
          <a:xfrm rot="2700000">
            <a:off x="18407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 rot="2700000">
            <a:off x="2445544" y="547608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0" name="TextBox 11"/>
          <p:cNvSpPr txBox="1">
            <a:spLocks noChangeArrowheads="1"/>
          </p:cNvSpPr>
          <p:nvPr/>
        </p:nvSpPr>
        <p:spPr bwMode="auto">
          <a:xfrm rot="2700000">
            <a:off x="3326607" y="547131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 rot="2700000">
            <a:off x="4368007" y="5257006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2" name="TextBox 13"/>
          <p:cNvSpPr txBox="1">
            <a:spLocks noChangeArrowheads="1"/>
          </p:cNvSpPr>
          <p:nvPr/>
        </p:nvSpPr>
        <p:spPr bwMode="auto">
          <a:xfrm rot="2700000">
            <a:off x="9009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 rot="2700000">
            <a:off x="4906169" y="5291932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4" name="TextBox 15"/>
          <p:cNvSpPr txBox="1">
            <a:spLocks noChangeArrowheads="1"/>
          </p:cNvSpPr>
          <p:nvPr/>
        </p:nvSpPr>
        <p:spPr bwMode="auto">
          <a:xfrm rot="2700000">
            <a:off x="5680869" y="5282407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 rot="2700000">
            <a:off x="6579394" y="5271294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 rot="2700000">
            <a:off x="7428707" y="5377656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 rot="2700000">
            <a:off x="8103394" y="5371307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28600" y="5192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  <p:extLst>
      <p:ext uri="{BB962C8B-B14F-4D97-AF65-F5344CB8AC3E}">
        <p14:creationId xmlns:p14="http://schemas.microsoft.com/office/powerpoint/2010/main" val="358481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  <a:defRPr/>
            </a:pPr>
            <a:r>
              <a:rPr lang="en-US" u="sng" dirty="0">
                <a:ea typeface="+mn-ea"/>
                <a:cs typeface="+mn-cs"/>
              </a:rPr>
              <a:t>Model</a:t>
            </a:r>
            <a:r>
              <a:rPr lang="en-US" dirty="0">
                <a:ea typeface="+mn-ea"/>
                <a:cs typeface="+mn-cs"/>
              </a:rPr>
              <a:t>: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 abstraction or representation of a real system, idea, or object based on simplifying </a:t>
            </a:r>
            <a:r>
              <a:rPr lang="en-US" i="1" dirty="0">
                <a:ea typeface="+mn-ea"/>
                <a:cs typeface="+mn-cs"/>
              </a:rPr>
              <a:t>assumptions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Captures the most important features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Decision Models</a:t>
            </a:r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C70E4-928F-464B-9673-AC83F3739F06}"/>
              </a:ext>
            </a:extLst>
          </p:cNvPr>
          <p:cNvSpPr/>
          <p:nvPr/>
        </p:nvSpPr>
        <p:spPr>
          <a:xfrm>
            <a:off x="2117558" y="46574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"Essentially, all models are wrong, but some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41633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502617-D1FA-46A9-808A-F1B3AA3E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154906"/>
            <a:ext cx="5534025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Hierarchy of Modeling Skills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A8967B4E-F11C-4039-80EA-19D7F919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3829050" cy="3028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2DD1F2E9-3ABD-4ED5-BE6A-AF5853B15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57750"/>
            <a:ext cx="291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F82DE299-39B1-4B4E-A400-30461ADE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1" y="5029200"/>
            <a:ext cx="2271776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Numeracy and logical skills</a:t>
            </a:r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D4D27AE4-E8C4-4DC2-B302-FC5165134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28625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1AD1BDE-6393-419E-8A29-64CBC061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819" y="4400550"/>
            <a:ext cx="1781257" cy="3000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Basic modeling skills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16ECFCD8-000B-437B-AF90-AD0979CF1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1475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A3AB8072-311F-407E-AFDF-1E850FEE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711" y="3886200"/>
            <a:ext cx="2096690" cy="5078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Advanced modeling skills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FF6581D-1E4E-400A-ABA9-C929BFC6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971800"/>
            <a:ext cx="2181225" cy="7429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Business analytics (mgt science) tools and applications</a:t>
            </a:r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6A9B3FC8-4FB5-492F-A221-0D45E20E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656160"/>
            <a:ext cx="43011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Learning “</a:t>
            </a:r>
            <a:r>
              <a:rPr lang="en-US" altLang="en-US" sz="1350" b="1"/>
              <a:t>modeling</a:t>
            </a:r>
            <a:r>
              <a:rPr lang="en-US" altLang="en-US" sz="1350"/>
              <a:t>” versus learning “</a:t>
            </a:r>
            <a:r>
              <a:rPr lang="en-US" altLang="en-US" sz="1350" b="1"/>
              <a:t>about models</a:t>
            </a:r>
            <a:r>
              <a:rPr lang="en-US" altLang="en-US" sz="1350"/>
              <a:t>”</a:t>
            </a:r>
          </a:p>
        </p:txBody>
      </p:sp>
      <p:sp>
        <p:nvSpPr>
          <p:cNvPr id="10252" name="Smiley Face 1">
            <a:extLst>
              <a:ext uri="{FF2B5EF4-FFF2-40B4-BE49-F238E27FC236}">
                <a16:creationId xmlns:a16="http://schemas.microsoft.com/office/drawing/2014/main" id="{2561AD4B-0516-4F2E-8C64-C602F440A6CF}"/>
              </a:ext>
            </a:extLst>
          </p:cNvPr>
          <p:cNvSpPr>
            <a:spLocks noChangeArrowheads="1"/>
          </p:cNvSpPr>
          <p:nvPr/>
        </p:nvSpPr>
        <p:spPr bwMode="auto">
          <a:xfrm rot="-900000">
            <a:off x="4248150" y="2190750"/>
            <a:ext cx="342900" cy="3429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10253" name="TextBox 2">
            <a:extLst>
              <a:ext uri="{FF2B5EF4-FFF2-40B4-BE49-F238E27FC236}">
                <a16:creationId xmlns:a16="http://schemas.microsoft.com/office/drawing/2014/main" id="{FC0959DB-B5A8-49B6-8DAC-CC5E431F4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00250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You</a:t>
            </a:r>
          </a:p>
        </p:txBody>
      </p:sp>
      <p:cxnSp>
        <p:nvCxnSpPr>
          <p:cNvPr id="10254" name="Straight Arrow Connector 4">
            <a:extLst>
              <a:ext uri="{FF2B5EF4-FFF2-40B4-BE49-F238E27FC236}">
                <a16:creationId xmlns:a16="http://schemas.microsoft.com/office/drawing/2014/main" id="{A6884D09-5B71-4784-B3FC-DC8FDBF88299}"/>
              </a:ext>
            </a:extLst>
          </p:cNvPr>
          <p:cNvCxnSpPr>
            <a:cxnSpLocks noChangeShapeType="1"/>
            <a:stCxn id="10253" idx="1"/>
          </p:cNvCxnSpPr>
          <p:nvPr/>
        </p:nvCxnSpPr>
        <p:spPr bwMode="auto">
          <a:xfrm flipH="1">
            <a:off x="4629150" y="2150291"/>
            <a:ext cx="171450" cy="440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88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Grading breakdown:</a:t>
            </a:r>
          </a:p>
          <a:p>
            <a:pPr lvl="1"/>
            <a:r>
              <a:rPr lang="en-US" dirty="0"/>
              <a:t>Exercises: 20% </a:t>
            </a:r>
          </a:p>
          <a:p>
            <a:pPr lvl="1"/>
            <a:r>
              <a:rPr lang="en-US" dirty="0"/>
              <a:t>Case Study Reports: 30%</a:t>
            </a:r>
          </a:p>
          <a:p>
            <a:pPr lvl="1"/>
            <a:r>
              <a:rPr lang="en-US" dirty="0"/>
              <a:t>Final Project: 30%</a:t>
            </a:r>
          </a:p>
          <a:p>
            <a:pPr lvl="1"/>
            <a:r>
              <a:rPr lang="en-US" dirty="0"/>
              <a:t>Class participation: 15%</a:t>
            </a:r>
          </a:p>
          <a:p>
            <a:pPr lvl="1"/>
            <a:r>
              <a:rPr lang="en-US" dirty="0"/>
              <a:t>Contemporary business analytics report: 5%</a:t>
            </a:r>
          </a:p>
          <a:p>
            <a:endParaRPr lang="en-US" dirty="0"/>
          </a:p>
          <a:p>
            <a:r>
              <a:rPr lang="en-US" dirty="0"/>
              <a:t>This is not a data science or engineering course. It is hands-on, applied data analytics. </a:t>
            </a:r>
          </a:p>
          <a:p>
            <a:r>
              <a:rPr lang="en-US" dirty="0"/>
              <a:t>Very little theory or development will be presented. We will make heavy use of tools to perform our analytics. </a:t>
            </a:r>
          </a:p>
          <a:p>
            <a:r>
              <a:rPr lang="en-US" dirty="0"/>
              <a:t>It is not a training course for the latest and greatest tools (e.g. </a:t>
            </a:r>
            <a:r>
              <a:rPr lang="en-US" dirty="0" err="1"/>
              <a:t>Radoop</a:t>
            </a:r>
            <a:r>
              <a:rPr lang="en-US" dirty="0"/>
              <a:t>, </a:t>
            </a:r>
            <a:r>
              <a:rPr lang="en-US" dirty="0" err="1"/>
              <a:t>Microsft</a:t>
            </a:r>
            <a:r>
              <a:rPr lang="en-US" dirty="0"/>
              <a:t> BI, </a:t>
            </a:r>
            <a:r>
              <a:rPr lang="en-US" dirty="0" err="1"/>
              <a:t>Tablau</a:t>
            </a:r>
            <a:r>
              <a:rPr lang="en-US" dirty="0"/>
              <a:t>). However this course should prepare you to quickly learn and make use of such tools.</a:t>
            </a:r>
          </a:p>
          <a:p>
            <a:r>
              <a:rPr lang="en-US" dirty="0"/>
              <a:t>We will</a:t>
            </a:r>
          </a:p>
          <a:p>
            <a:pPr lvl="1"/>
            <a:r>
              <a:rPr lang="en-US" dirty="0"/>
              <a:t>Review and learn basic concepts needed to perform data analytics</a:t>
            </a:r>
          </a:p>
          <a:p>
            <a:pPr lvl="1"/>
            <a:r>
              <a:rPr lang="en-US" dirty="0"/>
              <a:t>Study data analytics for a variety of business cases</a:t>
            </a:r>
          </a:p>
          <a:p>
            <a:pPr lvl="1"/>
            <a:r>
              <a:rPr lang="en-US" dirty="0"/>
              <a:t>Utilize data analytics on a real business problem (from work, a ”client”, or a problem of interest to you)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B9D18B-0F5E-4B11-8A88-65FB4B37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057400"/>
            <a:ext cx="3048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5682B0-3F00-4DF0-AC84-641437E1C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Models provide a bridge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71D2A665-57AF-468C-847D-D5CD0C38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14600"/>
            <a:ext cx="2057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Problem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D6FDB15-CDE4-4075-B364-3FFDDBB2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Decisions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1C79212B-244F-491E-B6D7-9657A7C3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133600"/>
            <a:ext cx="16764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Model</a:t>
            </a: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0A11D409-A9D4-472E-8743-9DFD8EAE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Interpretation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4A1E7312-E8D4-44C8-9BBE-CA7A6DF2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Excel Workbook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(calculations)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4CAEE80A-CAA6-49E5-A2B0-5260F19A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76988"/>
            <a:ext cx="5635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From Monahan, G., “Management Decision Making”, Cambridge University Press, 2000</a:t>
            </a:r>
          </a:p>
        </p:txBody>
      </p: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39231782-062B-4A02-A1A0-47181FE7BE0C}"/>
              </a:ext>
            </a:extLst>
          </p:cNvPr>
          <p:cNvCxnSpPr>
            <a:cxnSpLocks noChangeShapeType="1"/>
            <a:stCxn id="32772" idx="3"/>
            <a:endCxn id="32774" idx="2"/>
          </p:cNvCxnSpPr>
          <p:nvPr/>
        </p:nvCxnSpPr>
        <p:spPr bwMode="auto">
          <a:xfrm>
            <a:off x="3276600" y="2819400"/>
            <a:ext cx="1409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>
            <a:extLst>
              <a:ext uri="{FF2B5EF4-FFF2-40B4-BE49-F238E27FC236}">
                <a16:creationId xmlns:a16="http://schemas.microsoft.com/office/drawing/2014/main" id="{440C7B5D-1EF8-4BE3-917B-A3E18F92FA7C}"/>
              </a:ext>
            </a:extLst>
          </p:cNvPr>
          <p:cNvCxnSpPr>
            <a:cxnSpLocks noChangeShapeType="1"/>
            <a:stCxn id="32775" idx="2"/>
            <a:endCxn id="32773" idx="3"/>
          </p:cNvCxnSpPr>
          <p:nvPr/>
        </p:nvCxnSpPr>
        <p:spPr bwMode="auto">
          <a:xfrm flipH="1">
            <a:off x="3276600" y="47625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5C761651-4B86-4ADE-95A1-4A51B98EC442}"/>
              </a:ext>
            </a:extLst>
          </p:cNvPr>
          <p:cNvCxnSpPr>
            <a:cxnSpLocks noChangeShapeType="1"/>
            <a:stCxn id="32774" idx="4"/>
            <a:endCxn id="32775" idx="0"/>
          </p:cNvCxnSpPr>
          <p:nvPr/>
        </p:nvCxnSpPr>
        <p:spPr bwMode="auto">
          <a:xfrm>
            <a:off x="5524500" y="3505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>
            <a:extLst>
              <a:ext uri="{FF2B5EF4-FFF2-40B4-BE49-F238E27FC236}">
                <a16:creationId xmlns:a16="http://schemas.microsoft.com/office/drawing/2014/main" id="{4DEB155D-56D2-4C48-A778-ECA2452B4077}"/>
              </a:ext>
            </a:extLst>
          </p:cNvPr>
          <p:cNvCxnSpPr>
            <a:cxnSpLocks noChangeShapeType="1"/>
            <a:stCxn id="32774" idx="6"/>
            <a:endCxn id="32776" idx="0"/>
          </p:cNvCxnSpPr>
          <p:nvPr/>
        </p:nvCxnSpPr>
        <p:spPr bwMode="auto">
          <a:xfrm>
            <a:off x="6362700" y="2819400"/>
            <a:ext cx="1447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226E4822-2EEA-423C-BE8E-5CB480C947AF}"/>
              </a:ext>
            </a:extLst>
          </p:cNvPr>
          <p:cNvCxnSpPr>
            <a:cxnSpLocks noChangeShapeType="1"/>
            <a:stCxn id="32775" idx="6"/>
            <a:endCxn id="32776" idx="4"/>
          </p:cNvCxnSpPr>
          <p:nvPr/>
        </p:nvCxnSpPr>
        <p:spPr bwMode="auto">
          <a:xfrm flipV="1">
            <a:off x="6477000" y="4572000"/>
            <a:ext cx="13335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Text Box 15">
            <a:extLst>
              <a:ext uri="{FF2B5EF4-FFF2-40B4-BE49-F238E27FC236}">
                <a16:creationId xmlns:a16="http://schemas.microsoft.com/office/drawing/2014/main" id="{237E1A1F-E3EE-40DA-83BB-57057948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451475"/>
            <a:ext cx="1011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“Real”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A5017C2F-D70E-458F-9289-28E0EFA9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37527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Analysts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22544B8B-AED7-4FB7-8C46-42183582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95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Simplified abstraction of reality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1392B9EC-558D-4397-BF02-762A2171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Capture essence of problem</a:t>
            </a:r>
          </a:p>
        </p:txBody>
      </p:sp>
    </p:spTree>
    <p:extLst>
      <p:ext uri="{BB962C8B-B14F-4D97-AF65-F5344CB8AC3E}">
        <p14:creationId xmlns:p14="http://schemas.microsoft.com/office/powerpoint/2010/main" val="220762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547BA22-9805-4D6E-841E-6DFA3B656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Characteristics of Models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4432226-5CD5-438D-8687-C2DF6BFC2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7675"/>
            <a:ext cx="8229600" cy="2930525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/>
              <a:t>Models are usually </a:t>
            </a:r>
            <a:r>
              <a:rPr lang="en-US" altLang="en-US" u="sng"/>
              <a:t>simplified</a:t>
            </a:r>
            <a:r>
              <a:rPr lang="en-US" altLang="en-US"/>
              <a:t> versions of the things they represent</a:t>
            </a:r>
          </a:p>
          <a:p>
            <a:pPr marL="466725" indent="-466725" eaLnBrk="1" hangingPunct="1"/>
            <a:r>
              <a:rPr lang="en-US" altLang="en-US"/>
              <a:t>A </a:t>
            </a:r>
            <a:r>
              <a:rPr lang="en-US" altLang="en-US" u="sng"/>
              <a:t>valid</a:t>
            </a:r>
            <a:r>
              <a:rPr lang="en-US" altLang="en-US"/>
              <a:t> model faithfully represents the relevant characteristics of the object or decision being studied</a:t>
            </a: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C282316C-B214-43B1-87B3-2A7BC082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"Essentially, all models are wrong, but some[times]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8857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D82EAC-D801-4CF2-B0C1-3FE69CA82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772400" cy="56197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Benefits of Modeling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6322D2-0A47-4173-B5F9-ABB432786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2500"/>
            <a:ext cx="7772400" cy="5372100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 u="sng"/>
              <a:t>Economy</a:t>
            </a:r>
            <a:r>
              <a:rPr lang="en-US" altLang="en-US"/>
              <a:t> - It is often less costly to analyze decision problems using models.</a:t>
            </a:r>
          </a:p>
          <a:p>
            <a:pPr marL="466725" indent="-466725" eaLnBrk="1" hangingPunct="1"/>
            <a:r>
              <a:rPr lang="en-US" altLang="en-US" u="sng"/>
              <a:t>Timeliness</a:t>
            </a:r>
            <a:r>
              <a:rPr lang="en-US" altLang="en-US"/>
              <a:t> - Models often deliver needed information more quickly than their real-world counterparts.</a:t>
            </a:r>
          </a:p>
          <a:p>
            <a:pPr marL="466725" indent="-466725" eaLnBrk="1" hangingPunct="1"/>
            <a:r>
              <a:rPr lang="en-US" altLang="en-US" u="sng"/>
              <a:t>Feasibility</a:t>
            </a:r>
            <a:r>
              <a:rPr lang="en-US" altLang="en-US"/>
              <a:t> - Models can be used to do things that would be impossible.</a:t>
            </a:r>
          </a:p>
          <a:p>
            <a:pPr marL="466725" indent="-466725" eaLnBrk="1" hangingPunct="1"/>
            <a:r>
              <a:rPr lang="en-US" altLang="en-US"/>
              <a:t>Models give us </a:t>
            </a:r>
            <a:r>
              <a:rPr lang="en-US" altLang="en-US" u="sng"/>
              <a:t>insight</a:t>
            </a:r>
            <a:r>
              <a:rPr lang="en-US" altLang="en-US"/>
              <a:t> &amp; </a:t>
            </a:r>
            <a:r>
              <a:rPr lang="en-US" altLang="en-US" u="sng"/>
              <a:t>understanding</a:t>
            </a:r>
            <a:r>
              <a:rPr lang="en-US" altLang="en-US"/>
              <a:t> that improves decision making.</a:t>
            </a:r>
          </a:p>
          <a:p>
            <a:pPr marL="866775" lvl="1" indent="-466725" eaLnBrk="1" hangingPunct="1"/>
            <a:r>
              <a:rPr lang="en-US" altLang="en-US" sz="2000"/>
              <a:t>They are not magic and are only as good as the assumptions they re based on are valid</a:t>
            </a:r>
          </a:p>
        </p:txBody>
      </p:sp>
    </p:spTree>
    <p:extLst>
      <p:ext uri="{BB962C8B-B14F-4D97-AF65-F5344CB8AC3E}">
        <p14:creationId xmlns:p14="http://schemas.microsoft.com/office/powerpoint/2010/main" val="24640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731E8F-43F4-41CC-A34E-E882AADCF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539750"/>
            <a:ext cx="7999412" cy="75882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Modeling Approach </a:t>
            </a:r>
            <a:br>
              <a:rPr lang="en-US" altLang="en-US" sz="3600" i="1">
                <a:solidFill>
                  <a:schemeClr val="hlink"/>
                </a:solidFill>
              </a:rPr>
            </a:br>
            <a:r>
              <a:rPr lang="en-US" altLang="en-US" sz="3600" i="1">
                <a:solidFill>
                  <a:schemeClr val="hlink"/>
                </a:solidFill>
              </a:rPr>
              <a:t>to Decision Making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32E0D-E52C-49CE-B0B9-549458EF5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/>
              <a:t>A model is representation of a concept built on (usually simplifying) assumptions </a:t>
            </a:r>
          </a:p>
          <a:p>
            <a:pPr eaLnBrk="1" hangingPunct="1"/>
            <a:r>
              <a:rPr lang="en-US" altLang="en-US" sz="2400"/>
              <a:t>Everyone uses models to make decisions.</a:t>
            </a:r>
          </a:p>
          <a:p>
            <a:pPr lvl="1" eaLnBrk="1" hangingPunct="1"/>
            <a:r>
              <a:rPr lang="en-US" altLang="en-US" sz="2000"/>
              <a:t>Models are as valid as their assumptions and to the degree they are </a:t>
            </a:r>
            <a:r>
              <a:rPr lang="en-US" altLang="en-US" sz="2000" u="sng"/>
              <a:t>useful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br>
              <a:rPr lang="en-US" altLang="en-US" sz="2000" u="sng"/>
            </a:br>
            <a:r>
              <a:rPr lang="en-US" altLang="en-US" sz="2000" i="1"/>
              <a:t>“All models are wrong, but some are useful.”  - </a:t>
            </a:r>
            <a:r>
              <a:rPr lang="en-US" altLang="en-US" sz="1600" i="1"/>
              <a:t>George Box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Types of models: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Mental (arranging furniture)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Visual (blueprints, road maps)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Physical/Scale (aerodynamics, buildings)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Mathematical (what we’ll be studying</a:t>
            </a:r>
            <a:r>
              <a:rPr lang="en-US" altLang="en-US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74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0ED73B3-488A-48D0-A61A-506207DD1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Psychology of Decision Making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303E95F-A465-43A8-A780-05DB64A63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/>
              <a:t>Models can be used for structurable aspects of decision problems.</a:t>
            </a:r>
          </a:p>
          <a:p>
            <a:pPr eaLnBrk="1" hangingPunct="1"/>
            <a:r>
              <a:rPr lang="en-US" altLang="en-US"/>
              <a:t>Other aspects cannot be structured easily, requiring intuition and judgment.</a:t>
            </a:r>
          </a:p>
          <a:p>
            <a:pPr eaLnBrk="1" hangingPunct="1"/>
            <a:r>
              <a:rPr lang="en-US" altLang="en-US" i="1"/>
              <a:t>Caution</a:t>
            </a:r>
            <a:r>
              <a:rPr lang="en-US" altLang="en-US"/>
              <a:t>: Human judgment and intuition is not always rational and rarely unbiased! </a:t>
            </a:r>
          </a:p>
          <a:p>
            <a:pPr lvl="1" eaLnBrk="1" hangingPunct="1"/>
            <a:r>
              <a:rPr lang="en-US" altLang="en-US"/>
              <a:t>Let’s take a look at how decisions may be biased.</a:t>
            </a:r>
          </a:p>
        </p:txBody>
      </p:sp>
    </p:spTree>
    <p:extLst>
      <p:ext uri="{BB962C8B-B14F-4D97-AF65-F5344CB8AC3E}">
        <p14:creationId xmlns:p14="http://schemas.microsoft.com/office/powerpoint/2010/main" val="1830948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2D338B-E61C-44C8-8FBF-F331A1A7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Why do we model for decision making?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2394F81-3386-42C5-82A1-7B728EC4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Building model forces detailed examination and thought about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structures our thinking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must articulate our assumptions, preconceived notions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Model building may illuminate solution without actually using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Searching for general insights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form of relationship between key variables involved in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importance of various parameters on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Looking for specific numeric answers to a decision making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we add 1 lab tech between 7a-3p, how much reduction can we expect in test turnaround time?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Find the best way to do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What price for our product will maximize profit?</a:t>
            </a:r>
          </a:p>
        </p:txBody>
      </p:sp>
    </p:spTree>
    <p:extLst>
      <p:ext uri="{BB962C8B-B14F-4D97-AF65-F5344CB8AC3E}">
        <p14:creationId xmlns:p14="http://schemas.microsoft.com/office/powerpoint/2010/main" val="292526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0962B3-B596-46CB-928B-DC28E162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7772400" cy="68421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Good Decisions vs. Good Outcomes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26645C0-5652-41DC-B8E4-EE939391A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990600"/>
          </a:xfrm>
        </p:spPr>
        <p:txBody>
          <a:bodyPr lIns="92075" tIns="46038" rIns="92075" bIns="46038"/>
          <a:lstStyle/>
          <a:p>
            <a:pPr marL="466725" indent="-466725" eaLnBrk="1" hangingPunct="1">
              <a:lnSpc>
                <a:spcPct val="90000"/>
              </a:lnSpc>
            </a:pPr>
            <a:r>
              <a:rPr lang="en-US" altLang="en-US"/>
              <a:t>Good decisions do not always lead to good outcomes...</a:t>
            </a:r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10BB7F36-0DB0-4150-B6A5-9E177C696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86000"/>
          <a:ext cx="16192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620317" imgH="1630375" progId="MS_ClipArt_Gallery.5">
                  <p:embed/>
                </p:oleObj>
              </mc:Choice>
              <mc:Fallback>
                <p:oleObj name="Clip" r:id="rId4" imgW="1620317" imgH="1630375" progId="MS_ClipArt_Gallery.5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10BB7F36-0DB0-4150-B6A5-9E177C696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16192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E952D40D-24C3-4E9A-A083-E580AA17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6725" indent="-4667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Tahoma" panose="020B0604030504040204" pitchFamily="34" charset="0"/>
              </a:rPr>
              <a:t>A structured, modeling approach to decision making helps us make good decisions and </a:t>
            </a:r>
            <a:r>
              <a:rPr lang="en-US" altLang="en-US" u="sng">
                <a:latin typeface="Tahoma" panose="020B0604030504040204" pitchFamily="34" charset="0"/>
              </a:rPr>
              <a:t>reduce bias</a:t>
            </a:r>
            <a:r>
              <a:rPr lang="en-US" altLang="en-US">
                <a:latin typeface="Tahoma" panose="020B0604030504040204" pitchFamily="34" charset="0"/>
              </a:rPr>
              <a:t>, but can’t guarantee good outcomes.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7C377A3D-2D89-4BFB-B4A1-372C108AA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133600"/>
          <a:ext cx="13731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2744709" imgH="3468986" progId="MS_ClipArt_Gallery.5">
                  <p:embed/>
                </p:oleObj>
              </mc:Choice>
              <mc:Fallback>
                <p:oleObj name="Clip" r:id="rId6" imgW="2744709" imgH="3468986" progId="MS_ClipArt_Gallery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7C377A3D-2D89-4BFB-B4A1-372C108AA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13731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F5E39851-5B7A-4F6C-822D-C2BB0AD5F4E4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286000" y="25146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6DF4C51B-AAAF-4FF0-A37C-87D1B96E0C0A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667000" y="25908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940E0A29-5E2E-4B64-8892-A73821E7D24F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895600" y="27432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469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 advAuto="0"/>
      <p:bldP spid="24583" grpId="0" autoUpdateAnimBg="0"/>
      <p:bldP spid="24586" grpId="0" animBg="1"/>
      <p:bldP spid="24587" grpId="0" animBg="1"/>
      <p:bldP spid="245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3D79EE2-F91E-406F-B816-C3F35F62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>
                <a:solidFill>
                  <a:schemeClr val="hlink"/>
                </a:solidFill>
              </a:rPr>
              <a:t>Decisions &amp;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B8E20-C8ED-4FF6-9B7B-23DDDEE81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7543800" cy="1584336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42934561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87450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024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32026209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Outcome Quality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8394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61189"/>
                  </a:ext>
                </a:extLst>
              </a:tr>
              <a:tr h="39608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Decision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</a:t>
                      </a:r>
                    </a:p>
                  </a:txBody>
                  <a:tcPr marT="45642" marB="4564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Deserved Success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56735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Dumb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Poetic Justice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615516"/>
                  </a:ext>
                </a:extLst>
              </a:tr>
            </a:tbl>
          </a:graphicData>
        </a:graphic>
      </p:graphicFrame>
      <p:sp>
        <p:nvSpPr>
          <p:cNvPr id="30746" name="Rectangle 4">
            <a:extLst>
              <a:ext uri="{FF2B5EF4-FFF2-40B4-BE49-F238E27FC236}">
                <a16:creationId xmlns:a16="http://schemas.microsoft.com/office/drawing/2014/main" id="{9D135145-F931-43CA-8657-B177DD51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Decision Risk: The potential loss from a bad quality decision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loss is the difference between the outcome of the best good quality decision and the outcome of the bad quality decision</a:t>
            </a:r>
            <a:br>
              <a:rPr lang="en-US" altLang="en-US" sz="1800"/>
            </a:b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@ What is the main problem with bad quality decisions we are trying to avoid by using models?</a:t>
            </a:r>
          </a:p>
        </p:txBody>
      </p:sp>
    </p:spTree>
    <p:extLst>
      <p:ext uri="{BB962C8B-B14F-4D97-AF65-F5344CB8AC3E}">
        <p14:creationId xmlns:p14="http://schemas.microsoft.com/office/powerpoint/2010/main" val="1876966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textbook or course syllabus coherently captures DA</a:t>
            </a:r>
          </a:p>
          <a:p>
            <a:pPr lvl="1"/>
            <a:r>
              <a:rPr lang="en-US" dirty="0"/>
              <a:t>Vast area with rapidly increasing and evolving methods, tools, applications.</a:t>
            </a:r>
          </a:p>
          <a:p>
            <a:pPr lvl="1"/>
            <a:r>
              <a:rPr lang="en-US" dirty="0"/>
              <a:t>Can’t learn it all! Need to learn how identify what you need, quickly learn, and confidently apply</a:t>
            </a:r>
          </a:p>
          <a:p>
            <a:pPr lvl="1"/>
            <a:r>
              <a:rPr lang="en-US" dirty="0"/>
              <a:t>You will research what is currently most important or useful</a:t>
            </a:r>
          </a:p>
          <a:p>
            <a:r>
              <a:rPr lang="en-US" dirty="0"/>
              <a:t>Cases and exercises will be business focused in a variety of areas of Finance, Accounting, Marketing, MIS, and Management</a:t>
            </a:r>
          </a:p>
          <a:p>
            <a:r>
              <a:rPr lang="en-US" dirty="0"/>
              <a:t>First some fundamentals</a:t>
            </a:r>
          </a:p>
          <a:p>
            <a:pPr lvl="1"/>
            <a:r>
              <a:rPr lang="en-US" dirty="0"/>
              <a:t>Review of needed statistics</a:t>
            </a:r>
          </a:p>
          <a:p>
            <a:pPr lvl="2"/>
            <a:r>
              <a:rPr lang="en-US" dirty="0"/>
              <a:t>Data types, quality and integrity, data presentation</a:t>
            </a:r>
          </a:p>
          <a:p>
            <a:pPr lvl="2"/>
            <a:r>
              <a:rPr lang="en-US" dirty="0"/>
              <a:t>Descriptive statistics </a:t>
            </a:r>
            <a:r>
              <a:rPr lang="mr-IN" dirty="0"/>
              <a:t>–</a:t>
            </a:r>
            <a:r>
              <a:rPr lang="en-US" dirty="0"/>
              <a:t> distributions, summary stats, summary tables, basic visualization</a:t>
            </a:r>
          </a:p>
          <a:p>
            <a:pPr lvl="2"/>
            <a:r>
              <a:rPr lang="en-US" dirty="0"/>
              <a:t>Inferential stats </a:t>
            </a:r>
            <a:r>
              <a:rPr lang="mr-IN" dirty="0"/>
              <a:t>–</a:t>
            </a:r>
            <a:r>
              <a:rPr lang="en-US" dirty="0"/>
              <a:t> theoretical distributions, confidence intervals, hypothesis testing, linear regression</a:t>
            </a:r>
          </a:p>
          <a:p>
            <a:pPr lvl="1"/>
            <a:r>
              <a:rPr lang="en-US" dirty="0"/>
              <a:t>Basic decision theory</a:t>
            </a:r>
          </a:p>
          <a:p>
            <a:pPr lvl="1"/>
            <a:r>
              <a:rPr lang="en-US" dirty="0"/>
              <a:t>Modeling and model analysis </a:t>
            </a:r>
            <a:r>
              <a:rPr lang="mr-IN" dirty="0"/>
              <a:t>–</a:t>
            </a:r>
            <a:r>
              <a:rPr lang="en-US" dirty="0"/>
              <a:t> descriptive, predictive, prescriptive</a:t>
            </a:r>
          </a:p>
          <a:p>
            <a:pPr lvl="1"/>
            <a:r>
              <a:rPr lang="en-US" dirty="0"/>
              <a:t>Statistical learning problems, basic methods, performance assessment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Let’s take a look at the draft schedule!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8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u="sng" dirty="0">
                <a:ea typeface="+mn-ea"/>
                <a:cs typeface="+mn-cs"/>
              </a:rPr>
              <a:t>decision model</a:t>
            </a:r>
            <a:r>
              <a:rPr lang="en-US" dirty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behavioral measures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8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</a:t>
            </a:r>
            <a:r>
              <a:rPr lang="en-US" i="1"/>
              <a:t>TC = F +VQ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F</a:t>
            </a:r>
            <a:r>
              <a:rPr lang="en-US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V</a:t>
            </a:r>
            <a:r>
              <a:rPr lang="en-US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Q</a:t>
            </a:r>
            <a:r>
              <a:rPr lang="en-US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(manufacturing) = $50,000 + $125*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(outsourcing) = $175*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/>
              <a:t>Breakeven Point</a:t>
            </a:r>
            <a:r>
              <a:rPr lang="en-US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Set </a:t>
            </a:r>
            <a:r>
              <a:rPr lang="en-US" i="1"/>
              <a:t>TC</a:t>
            </a:r>
            <a:r>
              <a:rPr lang="en-US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= </a:t>
            </a:r>
            <a:r>
              <a:rPr lang="en-US" i="1"/>
              <a:t>TC</a:t>
            </a:r>
            <a:r>
              <a:rPr lang="en-US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Solve for </a:t>
            </a:r>
            <a:r>
              <a:rPr lang="en-US" i="1"/>
              <a:t>Q</a:t>
            </a:r>
            <a:r>
              <a:rPr lang="en-US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Predictive Decision Models often incorporate uncertainty to help managers analyze risk.</a:t>
            </a:r>
          </a:p>
          <a:p>
            <a:pPr eaLnBrk="1" hangingPunct="1"/>
            <a:r>
              <a:rPr lang="en-US"/>
              <a:t>Aim to predict what will happen in the future.</a:t>
            </a:r>
          </a:p>
          <a:p>
            <a:pPr eaLnBrk="1" hangingPunct="1"/>
            <a:r>
              <a:rPr lang="en-US" u="sng"/>
              <a:t>Uncertainty</a:t>
            </a:r>
            <a:r>
              <a:rPr lang="en-US"/>
              <a:t> is imperfect knowledge of what will happen in the future.</a:t>
            </a:r>
          </a:p>
          <a:p>
            <a:pPr eaLnBrk="1" hangingPunct="1"/>
            <a:r>
              <a:rPr lang="en-US" u="sng"/>
              <a:t>Risk</a:t>
            </a:r>
            <a:r>
              <a:rPr lang="en-US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F6B1D0-FD61-4BBF-A7B6-8DDB0666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Class exercises</a:t>
            </a:r>
          </a:p>
          <a:p>
            <a:pPr lvl="1"/>
            <a:r>
              <a:rPr lang="en-US" dirty="0"/>
              <a:t>Case studies</a:t>
            </a:r>
          </a:p>
          <a:p>
            <a:pPr lvl="1"/>
            <a:r>
              <a:rPr lang="en-US" dirty="0"/>
              <a:t>Current Topics Presentations</a:t>
            </a:r>
          </a:p>
          <a:p>
            <a:pPr lvl="1"/>
            <a:r>
              <a:rPr lang="en-US" dirty="0"/>
              <a:t>Tool Tutorials</a:t>
            </a:r>
          </a:p>
          <a:p>
            <a:r>
              <a:rPr lang="en-US" dirty="0"/>
              <a:t>Outside class</a:t>
            </a:r>
          </a:p>
          <a:p>
            <a:pPr lvl="1"/>
            <a:r>
              <a:rPr lang="en-US" dirty="0"/>
              <a:t>Read about methods and tools</a:t>
            </a:r>
          </a:p>
          <a:p>
            <a:pPr lvl="1"/>
            <a:r>
              <a:rPr lang="en-US" dirty="0"/>
              <a:t>Work on project</a:t>
            </a:r>
          </a:p>
          <a:p>
            <a:pPr lvl="1"/>
            <a:r>
              <a:rPr lang="en-US" dirty="0"/>
              <a:t>Case study exercises</a:t>
            </a:r>
          </a:p>
          <a:p>
            <a:pPr lvl="1"/>
            <a:r>
              <a:rPr lang="en-US" dirty="0"/>
              <a:t>Case study </a:t>
            </a:r>
            <a:r>
              <a:rPr lang="en-US" dirty="0" err="1"/>
              <a:t>prepararion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74017-93B6-4DBA-A436-D2AF848C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3229-94EB-4072-9551-5924914C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271D-BD41-4711-B5DA-85D7C59D1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8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Prescriptive Decision Models</a:t>
            </a:r>
            <a:r>
              <a:rPr lang="en-US" dirty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Optimization</a:t>
            </a:r>
            <a:r>
              <a:rPr lang="en-US" dirty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Constraints</a:t>
            </a:r>
            <a:r>
              <a:rPr lang="en-US" dirty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Optimal solution</a:t>
            </a:r>
            <a:r>
              <a:rPr lang="en-US" dirty="0">
                <a:ea typeface="+mn-ea"/>
                <a:cs typeface="+mn-cs"/>
              </a:rPr>
              <a:t> - values of the decision variables at the minimum (or maximum) point.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1.11  A Pricing Model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 the price that maximizes total revenue, subject to any constraints that might exist.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Deterministic</a:t>
            </a:r>
            <a:r>
              <a:rPr lang="en-US"/>
              <a:t> prescriptive models have inputs that are known with certainty.</a:t>
            </a:r>
          </a:p>
          <a:p>
            <a:pPr eaLnBrk="1" hangingPunct="1"/>
            <a:r>
              <a:rPr lang="en-US" u="sng"/>
              <a:t>Stochastic</a:t>
            </a:r>
            <a:r>
              <a:rPr lang="en-US"/>
              <a:t> prescriptive models have one or more inputs that are </a:t>
            </a:r>
            <a:r>
              <a:rPr lang="en-US" u="sng"/>
              <a:t>not</a:t>
            </a:r>
            <a:r>
              <a:rPr lang="en-US"/>
              <a:t> known with certainty.</a:t>
            </a:r>
          </a:p>
          <a:p>
            <a:pPr eaLnBrk="1" hangingPunct="1"/>
            <a:r>
              <a:rPr lang="en-US" u="sng"/>
              <a:t>Algorithms</a:t>
            </a:r>
            <a:r>
              <a:rPr lang="en-US"/>
              <a:t> are systematic procedures used to find optimal solutions to decision models.</a:t>
            </a:r>
          </a:p>
          <a:p>
            <a:pPr eaLnBrk="1" hangingPunct="1"/>
            <a:r>
              <a:rPr lang="en-US" u="sng"/>
              <a:t>Search algorithms</a:t>
            </a:r>
            <a:r>
              <a:rPr lang="en-US" b="1"/>
              <a:t> </a:t>
            </a:r>
            <a:r>
              <a:rPr lang="en-US"/>
              <a:t>are used for complex problems to find a good solution without guaranteeing an optimal solution.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Six steps in the problem solving process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6. Implementing the solution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55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>
                <a:ea typeface="+mn-ea"/>
                <a:cs typeface="+mn-cs"/>
              </a:rPr>
              <a:t>Recognizing the 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65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2. </a:t>
            </a:r>
            <a:r>
              <a:rPr lang="en-US" u="sng" dirty="0">
                <a:ea typeface="+mn-ea"/>
                <a:cs typeface="+mn-cs"/>
              </a:rPr>
              <a:t>Defining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75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3. </a:t>
            </a:r>
            <a:r>
              <a:rPr lang="en-US" u="sng" dirty="0">
                <a:ea typeface="+mn-ea"/>
                <a:cs typeface="+mn-cs"/>
              </a:rPr>
              <a:t>Structuring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86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>
                <a:ea typeface="+mn-ea"/>
                <a:cs typeface="+mn-cs"/>
              </a:rPr>
              <a:t>Analyzing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96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>
                <a:ea typeface="+mn-ea"/>
                <a:cs typeface="+mn-cs"/>
              </a:rPr>
              <a:t>Interpreting Results and Making a Decision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>
                <a:ea typeface="+mn-ea"/>
                <a:cs typeface="+mn-cs"/>
              </a:rPr>
              <a:t>Implementing the 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the solution work in the organization by providing adequate training and resources.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16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D7CA-737E-4E27-B285-58967F0F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2F6D-697E-48EF-A614-3D35914E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Excel or other suitable spreadsheet (e.g. Google Sheets)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>
                <a:hlinkClick r:id="" action="ppaction://noaction"/>
              </a:rPr>
              <a:t>www.thebalance.com/free-spreadsheet-programs-1356337</a:t>
            </a:r>
          </a:p>
          <a:p>
            <a:r>
              <a:rPr lang="en-US" dirty="0">
                <a:hlinkClick r:id="" action="ppaction://noaction"/>
              </a:rPr>
              <a:t>R Statistical Processing</a:t>
            </a:r>
          </a:p>
          <a:p>
            <a:pPr lvl="1"/>
            <a:r>
              <a:rPr lang="en-US" dirty="0">
                <a:hlinkClick r:id="rId3"/>
              </a:rPr>
              <a:t>https://cran.cnr.berkeley.edu/</a:t>
            </a:r>
            <a:endParaRPr lang="en-US" dirty="0"/>
          </a:p>
          <a:p>
            <a:pPr lvl="1"/>
            <a:r>
              <a:rPr lang="en-US" dirty="0"/>
              <a:t>We will install some useful R packages such as Rattle which may require some additional software such as </a:t>
            </a:r>
            <a:r>
              <a:rPr lang="en-US" dirty="0" err="1"/>
              <a:t>XQuartz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R-Studio</a:t>
            </a:r>
          </a:p>
          <a:p>
            <a:pPr lvl="1"/>
            <a:r>
              <a:rPr lang="en-US" dirty="0">
                <a:hlinkClick r:id="rId2"/>
              </a:rPr>
              <a:t>https://www.rstudio.com/products/RStudio/#Desktop</a:t>
            </a:r>
            <a:endParaRPr lang="en-US" dirty="0"/>
          </a:p>
          <a:p>
            <a:r>
              <a:rPr lang="en-US" dirty="0"/>
              <a:t>Optional, may be useful</a:t>
            </a:r>
          </a:p>
          <a:p>
            <a:pPr lvl="1"/>
            <a:r>
              <a:rPr lang="en-US" dirty="0">
                <a:hlinkClick r:id="" action="ppaction://noaction"/>
              </a:rPr>
              <a:t>Rexcel</a:t>
            </a:r>
          </a:p>
          <a:p>
            <a:pPr lvl="2"/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4"/>
              </a:rPr>
              <a:t>://rcom.univie.ac.at/</a:t>
            </a:r>
            <a:endParaRPr lang="en-US" dirty="0"/>
          </a:p>
          <a:p>
            <a:pPr lvl="1"/>
            <a:r>
              <a:rPr lang="en-US" dirty="0" err="1"/>
              <a:t>Megastat</a:t>
            </a:r>
            <a:r>
              <a:rPr lang="en-US" dirty="0"/>
              <a:t>, </a:t>
            </a:r>
            <a:r>
              <a:rPr lang="en-US" dirty="0" err="1"/>
              <a:t>PHStat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D0D00-6AC5-4FE5-A586-4D69FA35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7FDB-43E6-4E29-88F3-587BE8C6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/>
              <a:t>YMCA </a:t>
            </a:r>
            <a:r>
              <a:rPr lang="en-US" dirty="0" err="1"/>
              <a:t>Hallowine</a:t>
            </a:r>
            <a:r>
              <a:rPr lang="en-US" dirty="0"/>
              <a:t> Silent Auction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Detecting expense fraud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FSA </a:t>
            </a:r>
            <a:r>
              <a:rPr lang="en-US"/>
              <a:t>Account Benefit</a:t>
            </a:r>
            <a:endParaRPr lang="en-US" dirty="0"/>
          </a:p>
          <a:p>
            <a:pPr eaLnBrk="1" hangingPunct="1">
              <a:lnSpc>
                <a:spcPts val="3000"/>
              </a:lnSpc>
            </a:pPr>
            <a:r>
              <a:rPr lang="en-US" dirty="0"/>
              <a:t>Late Night Happy Hour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Challenger O-Ring and Temperature Launch Risk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Statistics Review Case Studies</a:t>
            </a:r>
          </a:p>
        </p:txBody>
      </p:sp>
      <p:sp>
        <p:nvSpPr>
          <p:cNvPr id="7680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680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3BE99CB-C808-4E94-AF00-99248E5459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E641C7-BEB2-4DC9-A0FC-8671A5CE0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Situation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BC7E3C-ED76-4CA8-9CA7-C5755AD53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decision maker can control which decision alternative (</a:t>
            </a:r>
            <a:r>
              <a:rPr lang="en-US" altLang="en-US" i="1"/>
              <a:t>row</a:t>
            </a:r>
            <a:r>
              <a:rPr lang="en-US" altLang="en-US"/>
              <a:t>) is selected but cannot determine which state of nature (</a:t>
            </a:r>
            <a:r>
              <a:rPr lang="en-US" altLang="en-US" i="1"/>
              <a:t>column</a:t>
            </a:r>
            <a:r>
              <a:rPr lang="en-US" altLang="en-US"/>
              <a:t>) will occur.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decision alternative is selected prior to knowing the state of nature.</a:t>
            </a:r>
          </a:p>
        </p:txBody>
      </p:sp>
    </p:spTree>
    <p:extLst>
      <p:ext uri="{BB962C8B-B14F-4D97-AF65-F5344CB8AC3E}">
        <p14:creationId xmlns:p14="http://schemas.microsoft.com/office/powerpoint/2010/main" val="255398527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7335EB-9D6C-4E4D-B49C-36CB95E2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060848"/>
            <a:ext cx="5829300" cy="5965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An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D2BA87-F832-4491-8BDB-C580C246B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714500"/>
            <a:ext cx="5943600" cy="37719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1800" b="1"/>
              <a:t>Problem 19.34: </a:t>
            </a:r>
            <a:r>
              <a:rPr lang="en-US" altLang="en-US" sz="1800"/>
              <a:t>A ski resort operator must decide before the winter season whether he will lease a snow-making machine. If he has no machine, he will make $20,000 if the winter is mild, $30,000 if it is typical, and $50,000 if the winter is severe. If he decides to lease the machine, his profits for these conditions will be $30,000, $35,000, and $40,000, respectively. The probability of a mild winter is 0.3, with a 0.5 chance of a typical winter and a 0.2 chance of a severe winter. If the operater wants to maximize his expected profit, should he lease the machine? What is the most he should be willing to pay for a perfect forecast?</a:t>
            </a:r>
          </a:p>
        </p:txBody>
      </p:sp>
    </p:spTree>
    <p:extLst>
      <p:ext uri="{BB962C8B-B14F-4D97-AF65-F5344CB8AC3E}">
        <p14:creationId xmlns:p14="http://schemas.microsoft.com/office/powerpoint/2010/main" val="138456550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4E36C-F637-4571-9176-1AC720F6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Decision Situation: An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8303F-D42A-4408-A738-AB50EF5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2114550"/>
            <a:ext cx="5657850" cy="32004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decision alternatives </a:t>
            </a:r>
            <a:r>
              <a:rPr lang="en-US" altLang="en-US"/>
              <a:t>are:</a:t>
            </a:r>
          </a:p>
          <a:p>
            <a:pPr lvl="1"/>
            <a:r>
              <a:rPr lang="en-US" altLang="en-US"/>
              <a:t>The operator does not lease the snow-making machine.</a:t>
            </a:r>
          </a:p>
          <a:p>
            <a:pPr lvl="1"/>
            <a:r>
              <a:rPr lang="en-US" altLang="en-US"/>
              <a:t>The operator does lease the snow-making machine.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states of nature </a:t>
            </a:r>
            <a:r>
              <a:rPr lang="en-US" altLang="en-US"/>
              <a:t>are:</a:t>
            </a:r>
            <a:endParaRPr lang="en-US" altLang="en-US" sz="1800"/>
          </a:p>
          <a:p>
            <a:pPr lvl="1"/>
            <a:r>
              <a:rPr lang="en-US" altLang="en-US"/>
              <a:t>The winter is mild.</a:t>
            </a:r>
          </a:p>
          <a:p>
            <a:pPr lvl="1"/>
            <a:r>
              <a:rPr lang="en-US" altLang="en-US"/>
              <a:t>The winter is typical.</a:t>
            </a:r>
          </a:p>
          <a:p>
            <a:pPr lvl="1"/>
            <a:r>
              <a:rPr lang="en-US" altLang="en-US"/>
              <a:t>The winter is severe.</a:t>
            </a:r>
          </a:p>
        </p:txBody>
      </p:sp>
    </p:spTree>
    <p:extLst>
      <p:ext uri="{BB962C8B-B14F-4D97-AF65-F5344CB8AC3E}">
        <p14:creationId xmlns:p14="http://schemas.microsoft.com/office/powerpoint/2010/main" val="186768099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71F350-54BC-4F4F-AA5E-08FD63FD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Payoff Table: An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1BB58B-576E-4925-843E-57D0D4F3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6400800" cy="3657600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/>
          </a:p>
          <a:p>
            <a:pPr>
              <a:buFont typeface="Monotype Sorts" charset="0"/>
              <a:buNone/>
            </a:pPr>
            <a:endParaRPr lang="en-US" altLang="en-US"/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1EA082A8-DCD6-4081-ADD8-920260DD51F3}"/>
              </a:ext>
            </a:extLst>
          </p:cNvPr>
          <p:cNvGraphicFramePr>
            <a:graphicFrameLocks/>
          </p:cNvGraphicFramePr>
          <p:nvPr/>
        </p:nvGraphicFramePr>
        <p:xfrm>
          <a:off x="1314450" y="1200150"/>
          <a:ext cx="581977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120" imgH="4419360" progId="Word.Document.8">
                  <p:embed/>
                </p:oleObj>
              </mc:Choice>
              <mc:Fallback>
                <p:oleObj name="Document" r:id="rId2" imgW="5829120" imgH="441936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A082A8-DCD6-4081-ADD8-920260DD5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00150"/>
                        <a:ext cx="5819775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7553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68CB1-5EAA-4B04-A387-18812C29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F5862E5-71BA-4894-9749-FDFC2F50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0FCBCB8-ADB9-419F-826E-3C7F549E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EF4D6D14-F107-4B61-83D2-E4722C34D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30482F1-3D98-426C-8ECB-4BAA67A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8ED01D8B-EA5E-4604-82F2-9D84DFF4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4D88928-B6FA-43BE-B608-E008E10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2843CDB-4F23-42FA-AED4-3AD806EC1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64BD487-7C3A-49BE-9AFB-49BED4873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D1164A8E-C820-43D5-A686-922C8314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2" y="2003822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13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6E7FA66-3075-4098-A290-FB1BF36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291465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23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957FF662-9A1A-402A-AC96-21D68BAA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377190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33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F1E8FEB-4F97-48BD-A6B9-E96EB1A3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98C146-ED7F-4C17-AF68-41082F049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F8EE274B-5052-4C8C-9F0E-7303EF36A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995F500D-3046-4998-8E35-54A058E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FB2226C1-D367-4D38-9530-D606539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37661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729D5AE-8800-4400-9476-BC733F0F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819C093-2CA4-49A5-8838-7F5F5DA4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1432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39F7202-A16B-46E4-9961-6176C4410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37147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7839B0C-526A-42E7-8D09-22E1DF38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143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0B6B3E6-6F3C-4137-9CE9-BFEF12189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3429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682EE2D-0C94-4D54-B888-139DF986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6567FDAA-36B6-454F-A4D7-677400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AE52B784-BC81-4562-89C2-93592D70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5D2E6824-8306-4C79-86B9-AF0B907D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33D7E0EB-A6E9-4BEA-8EDE-9148D5F5B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30A4819-04E1-424A-A2F8-CF5BF624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342BF447-542B-482C-BDF8-A3A4CE1B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19F51A4-A3B8-481E-AA2E-BC84A181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9195566F-B344-402A-A8BA-D0EE6D34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22895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86696897-D460-46CE-8E3A-EAB1A982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313253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2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34A6FF3-A92D-424F-AE75-5CE20179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40040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3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B8B9E6E4-47CB-4C77-BBD5-01287203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26395"/>
            <a:ext cx="5218510" cy="6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Decision Alternatives    State of Nature    Payoff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D09FD919-14A3-4A01-801B-6F23C6AF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001704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4F2FB6-B747-4398-A17D-BAD1B901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Tree: An Example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6ABA4FD-5779-4FC5-906E-FE9E6B044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526292A7-B7C6-492D-8CF9-3FB9F9C02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1AEFCF87-3C3B-4434-BF42-E3E5680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0EC8CF1C-E6DD-4F61-9F21-B7E8FFCA0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2DACD0A-82E2-4327-9DAF-8799348C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F9464C88-7280-4F43-880B-2C50208A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6CC05F3-A532-4401-ACA6-D200EB52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65D7515-A345-45AD-AAEA-65E8C08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3F5EF50-AC1B-4066-A7FE-69757EA7F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5D88229-DA05-4C62-97A8-7DAB287AD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0311ACEC-074C-45EC-A633-D55EE908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29CB9A5-9C13-41FF-8328-40718944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FBC3D0DE-DCB5-4BB2-B8B6-3F02EEE3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BB6415-D41F-416B-94B6-A210D06A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F462AAF-133E-4622-9374-F22F64AFF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B47D252C-E152-408A-A272-F647019F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D5700B9-0937-4438-B42F-2BC2D7729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D646F06C-4826-4740-878F-4E73A756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5138958E-E7E3-4014-ACF0-3B7F55E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840AFECB-075D-4F1A-A1FA-CFE9CFF3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702D23FA-EB54-4C36-8CAB-ACE42F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252114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55AFC1-C3F8-4A01-8178-E6D13546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98047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Strategies Without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0B7C99-51DE-4DE9-BD93-CF5A723B0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2228851"/>
            <a:ext cx="65151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Maximin Strategy - Select the alternative with the least unfavorable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Maximax Strategy - Select the alternative with the best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Minimax Regret - Select the alternative that minimizes the regret the decision maker will experience after the state of nature is known.</a:t>
            </a:r>
          </a:p>
        </p:txBody>
      </p:sp>
    </p:spTree>
    <p:extLst>
      <p:ext uri="{BB962C8B-B14F-4D97-AF65-F5344CB8AC3E}">
        <p14:creationId xmlns:p14="http://schemas.microsoft.com/office/powerpoint/2010/main" val="89126813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9A0A44-E7A6-4A6A-B5D0-9DFA2321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51762" cy="10537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An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AF1DEF-C4C3-41D9-8E7E-60850045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628800"/>
            <a:ext cx="6286500" cy="315039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Maximin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lease the snow-making machine because the minimum payoff for that alternative is $30,000, which beats the minimum payoff of $20,000 for the alternative to not lease the snow-making machine.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 Maximax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not lease the snow-making machine because the maximum payoff for that alternative is $50,000, which beats the maximum payoff of $40,000 for the alternative to lease the snow-making machine.</a:t>
            </a:r>
          </a:p>
        </p:txBody>
      </p:sp>
    </p:spTree>
    <p:extLst>
      <p:ext uri="{BB962C8B-B14F-4D97-AF65-F5344CB8AC3E}">
        <p14:creationId xmlns:p14="http://schemas.microsoft.com/office/powerpoint/2010/main" val="310403828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06084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2228851"/>
            <a:ext cx="59436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Expected Payoff (or Expected Monetary Value) Criterion: Select the alternative where the expected value for the payoff is the best.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Expected Opportunity Loss Criterion: Select the decision alternative with the minimum expected regret value.</a:t>
            </a:r>
          </a:p>
        </p:txBody>
      </p:sp>
    </p:spTree>
    <p:extLst>
      <p:ext uri="{BB962C8B-B14F-4D97-AF65-F5344CB8AC3E}">
        <p14:creationId xmlns:p14="http://schemas.microsoft.com/office/powerpoint/2010/main" val="31445615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EF2A-9605-474F-A373-621F7773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Excel and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AE65-36C8-4F15-8F77-98EC9D78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excellent tools for data analytics. </a:t>
            </a:r>
          </a:p>
          <a:p>
            <a:pPr lvl="1"/>
            <a:r>
              <a:rPr lang="en-US" dirty="0"/>
              <a:t>We don’t have time too look at them all, even the most popular ones. </a:t>
            </a:r>
          </a:p>
          <a:p>
            <a:pPr lvl="1"/>
            <a:r>
              <a:rPr lang="en-US" dirty="0"/>
              <a:t>Despite the marketing hype, there is no “one” tool that magically makes data analytics easy and accessible. </a:t>
            </a:r>
          </a:p>
          <a:p>
            <a:r>
              <a:rPr lang="en-US" dirty="0"/>
              <a:t>R is very mature, highly used, and supports everything we might want to do this semester</a:t>
            </a:r>
          </a:p>
          <a:p>
            <a:pPr lvl="1"/>
            <a:r>
              <a:rPr lang="en-US" dirty="0"/>
              <a:t>Basically, R and Python are “staples” for business data analytics. Both are hugely popular, well-supported (and free!)</a:t>
            </a:r>
          </a:p>
          <a:p>
            <a:pPr lvl="1"/>
            <a:r>
              <a:rPr lang="en-US" dirty="0"/>
              <a:t>Python is more popular in data engineering/science and operations while R is more popular with research and reporting. Both areas are utilized heavily in business!</a:t>
            </a:r>
          </a:p>
          <a:p>
            <a:r>
              <a:rPr lang="en-US" dirty="0"/>
              <a:t>R is good foundation</a:t>
            </a:r>
          </a:p>
          <a:p>
            <a:pPr lvl="1"/>
            <a:r>
              <a:rPr lang="en-US" dirty="0"/>
              <a:t>If you are good with R people believe you can pick up other tools easily (even Python analytics).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74673-D2CE-4F40-A46C-C7313260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9F18-A705-4EFD-97DC-45D2205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E6607-19B9-4F72-9CBB-1E3B8699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22FF37A-2C52-4FCD-9945-F5E6B6200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0ECD02E-755F-4C13-AD0B-EF950808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D200124-1001-4AA4-BA1D-E6FADE70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B35A8D2-76E3-40E4-9CBE-593522E4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157701C0-920D-496E-891A-C0323795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4CC48E2-7AFB-4B70-99E8-D87E68E25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D6FC0AA-CD57-47D0-BE00-5D9E4E1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CD6535-09E7-46C9-A634-B253E83B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B3D1ABB7-2064-4280-B72C-4DBDB2701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12F5DC9-A36A-49B1-B819-36D9881B4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931928B-31E5-405C-9BCA-F81AB4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C7BA295-7B8D-4E2E-9D76-125E055B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80F14DB-A3DF-4FE6-8A37-6AE8823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F2C0D74F-18B9-4B8C-93AD-D9AB57E4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F547B7A2-950D-4DAF-8C27-99EF370A2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BE34112-0D6F-4A3A-BF92-CA9F8CB4A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CDCAD5D-5100-43A4-95FB-09BB88E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E35E416-5716-4E4C-BA13-3D2496BC9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7BF2A043-238D-4F28-9B87-875C83C2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5579D82-7850-440A-AD00-9F7499B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B398D41-5C92-4288-8269-AF650C8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1D077A1-60B3-4D0A-8DDA-AD69B1A9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6" y="28836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0.3($20,000) + 0.5($30,000) + 0.2($50,000) = $31,000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8D6AEB8-9E6B-4798-8CA5-77BF4789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42" y="45981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0.3($30,000) + 0.5($35,000) + 0.2($40,000) = $34,500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FCC4DF5-AF2C-44CD-8A9C-E750F3D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2924175"/>
            <a:ext cx="5656061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EC309FB-3546-4AEE-BA3E-F889C682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4638675"/>
            <a:ext cx="5656053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898BCD22-8F54-4401-8A08-D00EC472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979193-E6BD-4FAB-A8D0-F42702EA2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28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217132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96CD15-0E46-4FA1-820F-6266829C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64BCBE-DAF8-46C8-A9A9-9EA4900C5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1"/>
            <a:ext cx="5886450" cy="3378994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/>
              <a:t>	In the long run, the operator will expect to earn $34,500 if he does lease the snow-making machine compared to $31,000 if he does not lease the snow-making machine.</a:t>
            </a:r>
          </a:p>
          <a:p>
            <a:pPr>
              <a:buFont typeface="Monotype Sorts" charset="0"/>
              <a:buNone/>
            </a:pPr>
            <a:r>
              <a:rPr lang="en-US" altLang="en-US" sz="900"/>
              <a:t> 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Best Decision: Lease the snow-making machine.	</a:t>
            </a:r>
          </a:p>
        </p:txBody>
      </p:sp>
    </p:spTree>
    <p:extLst>
      <p:ext uri="{BB962C8B-B14F-4D97-AF65-F5344CB8AC3E}">
        <p14:creationId xmlns:p14="http://schemas.microsoft.com/office/powerpoint/2010/main" val="225405882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162700-038C-417F-99C3-DD57B70F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sz="1600" dirty="0"/>
              <a:t>The Monte Hall problem is a classic decision problem where bias and questionable modeling assumptions lead to poor decision making. “Suppose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</a:t>
            </a:r>
          </a:p>
          <a:p>
            <a:r>
              <a:rPr lang="en-US" sz="2000" dirty="0"/>
              <a:t>a.	What do you believe is the best decision? Explain why.</a:t>
            </a:r>
          </a:p>
          <a:p>
            <a:r>
              <a:rPr lang="en-US" sz="2000" dirty="0"/>
              <a:t>b.	Create a payoff matrix for the decision to keep door 1 or switch to door 2. Assume the goat has zero value and the car has some large positive value. 	 </a:t>
            </a:r>
          </a:p>
          <a:p>
            <a:r>
              <a:rPr lang="en-US" sz="2000" dirty="0"/>
              <a:t>c.	Determine from the decision model what the best decision is and explain why.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6808E-6F90-4F7E-8598-33011B2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 Application of Decision 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63A2-58E3-493C-9869-D252CCCE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959-A065-456D-BE4A-A4D413594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0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38EB84-5138-41B4-9620-D99FBA0E8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91264" cy="4525963"/>
          </a:xfrm>
        </p:spPr>
        <p:txBody>
          <a:bodyPr/>
          <a:lstStyle/>
          <a:p>
            <a:r>
              <a:rPr lang="en-US" dirty="0"/>
              <a:t>Use the draft schedule as a guide to research what kinds of data analytics are important for business</a:t>
            </a:r>
          </a:p>
          <a:p>
            <a:r>
              <a:rPr lang="en-US" dirty="0"/>
              <a:t>Collect data:</a:t>
            </a:r>
          </a:p>
          <a:p>
            <a:pPr lvl="1"/>
            <a:r>
              <a:rPr lang="en-US" dirty="0"/>
              <a:t>What is the method or tool?</a:t>
            </a:r>
          </a:p>
          <a:p>
            <a:pPr lvl="1"/>
            <a:r>
              <a:rPr lang="en-US" dirty="0"/>
              <a:t>What does it apply to</a:t>
            </a:r>
          </a:p>
          <a:p>
            <a:pPr lvl="1"/>
            <a:r>
              <a:rPr lang="en-US" dirty="0"/>
              <a:t>How important is it?</a:t>
            </a:r>
          </a:p>
          <a:p>
            <a:pPr lvl="1"/>
            <a:r>
              <a:rPr lang="en-US" dirty="0"/>
              <a:t>What is the source for this (job posting</a:t>
            </a:r>
            <a:r>
              <a:rPr lang="en-US"/>
              <a:t>, blog, etc.)?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F89A8-8570-4D9F-9C76-EAB89414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6F41-3FD3-448E-9AD6-C8E3313B3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8968-DC79-473C-8EB6-E2E3C1E2A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154" indent="0">
              <a:buNone/>
            </a:pPr>
            <a:r>
              <a:rPr lang="en-US" b="1" dirty="0"/>
              <a:t>Business Analytics</a:t>
            </a:r>
            <a:r>
              <a:rPr lang="en-US" dirty="0"/>
              <a:t> is the use of:</a:t>
            </a:r>
          </a:p>
          <a:p>
            <a:pPr marL="82154" indent="0">
              <a:buNone/>
            </a:pPr>
            <a:r>
              <a:rPr lang="en-US" dirty="0"/>
              <a:t>	data, </a:t>
            </a:r>
          </a:p>
          <a:p>
            <a:pPr marL="82154" indent="0">
              <a:buNone/>
            </a:pPr>
            <a:r>
              <a:rPr lang="en-US" dirty="0"/>
              <a:t>	information technology, </a:t>
            </a:r>
          </a:p>
          <a:p>
            <a:pPr marL="82154" indent="0">
              <a:buNone/>
            </a:pPr>
            <a:r>
              <a:rPr lang="en-US" dirty="0"/>
              <a:t>	statistical analysis, </a:t>
            </a:r>
          </a:p>
          <a:p>
            <a:pPr marL="82154" indent="0">
              <a:buNone/>
            </a:pPr>
            <a:r>
              <a:rPr lang="en-US" dirty="0"/>
              <a:t>	quantitative methods, and </a:t>
            </a:r>
          </a:p>
          <a:p>
            <a:pPr marL="82154" indent="0">
              <a:buNone/>
            </a:pPr>
            <a:r>
              <a:rPr lang="en-US" dirty="0"/>
              <a:t>	mathematical or computer-based models </a:t>
            </a:r>
          </a:p>
          <a:p>
            <a:pPr marL="82154" indent="0">
              <a:buNone/>
            </a:pPr>
            <a:r>
              <a:rPr lang="en-US" dirty="0"/>
              <a:t>to help managers gain improved insight about their business operations and </a:t>
            </a:r>
          </a:p>
          <a:p>
            <a:pPr marL="82154" indent="0">
              <a:buNone/>
            </a:pPr>
            <a:r>
              <a:rPr lang="en-US" dirty="0"/>
              <a:t>make better, fact-based decisions.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Business Analytics?</a:t>
            </a:r>
          </a:p>
        </p:txBody>
      </p:sp>
      <p:sp>
        <p:nvSpPr>
          <p:cNvPr id="3072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CBDD9B-04C7-4A3D-9EE2-5674522A91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80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very “noisy” area currently</a:t>
            </a:r>
          </a:p>
          <a:p>
            <a:pPr lvl="1"/>
            <a:r>
              <a:rPr lang="en-US" sz="2000" dirty="0"/>
              <a:t>So many terms </a:t>
            </a:r>
            <a:r>
              <a:rPr lang="mr-IN" sz="2000" dirty="0"/>
              <a:t>–</a:t>
            </a:r>
            <a:r>
              <a:rPr lang="en-US" sz="2000" dirty="0"/>
              <a:t> Business Intelligence (BI), Big Data, Machine Learning, Data Science, Data Mining, Business Analytics, </a:t>
            </a:r>
            <a:r>
              <a:rPr lang="mr-IN" sz="2000" dirty="0"/>
              <a:t>…</a:t>
            </a:r>
            <a:endParaRPr lang="en-US" sz="2000" dirty="0"/>
          </a:p>
          <a:p>
            <a:pPr lvl="1"/>
            <a:r>
              <a:rPr lang="en-US" sz="2000" dirty="0"/>
              <a:t>Our task is to cut though this noise and find out what is useful</a:t>
            </a:r>
          </a:p>
          <a:p>
            <a:r>
              <a:rPr lang="en-US" sz="2400" i="1" dirty="0"/>
              <a:t>Data Analytics </a:t>
            </a:r>
            <a:r>
              <a:rPr lang="en-US" sz="2400" dirty="0"/>
              <a:t>is a loosely defined discipline consisting of:</a:t>
            </a:r>
          </a:p>
          <a:p>
            <a:pPr lvl="1"/>
            <a:r>
              <a:rPr lang="en-US" sz="2000" dirty="0"/>
              <a:t>Data “Wrangling”</a:t>
            </a:r>
          </a:p>
          <a:p>
            <a:pPr lvl="1"/>
            <a:r>
              <a:rPr lang="en-US" sz="2000" dirty="0"/>
              <a:t>Data Modeling</a:t>
            </a:r>
          </a:p>
          <a:p>
            <a:pPr lvl="1"/>
            <a:r>
              <a:rPr lang="en-US" sz="2000" dirty="0"/>
              <a:t>Statistics</a:t>
            </a:r>
          </a:p>
          <a:p>
            <a:pPr lvl="1"/>
            <a:r>
              <a:rPr lang="en-US" sz="2000" dirty="0"/>
              <a:t>Statistical (”Machine”) Learning</a:t>
            </a:r>
          </a:p>
          <a:p>
            <a:r>
              <a:rPr lang="en-US" sz="2400" dirty="0"/>
              <a:t>We will discuss </a:t>
            </a:r>
            <a:r>
              <a:rPr lang="en-US" sz="2400" b="1" dirty="0"/>
              <a:t>all</a:t>
            </a:r>
            <a:r>
              <a:rPr lang="en-US" sz="2400" dirty="0"/>
              <a:t> of these areas today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4177</Words>
  <Application>Microsoft Macintosh PowerPoint</Application>
  <PresentationFormat>On-screen Show (4:3)</PresentationFormat>
  <Paragraphs>628</Paragraphs>
  <Slides>73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Monotype Sorts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Document</vt:lpstr>
      <vt:lpstr>PowerPoint Presentation</vt:lpstr>
      <vt:lpstr>Introduction Topics</vt:lpstr>
      <vt:lpstr>Class Logistics</vt:lpstr>
      <vt:lpstr>What We Will Do</vt:lpstr>
      <vt:lpstr>Stuff</vt:lpstr>
      <vt:lpstr>Tools Needed for Now</vt:lpstr>
      <vt:lpstr>Why Excel and R?</vt:lpstr>
      <vt:lpstr>Business Analytics?</vt:lpstr>
      <vt:lpstr>Data Analytics What?</vt:lpstr>
      <vt:lpstr>What is Business Analytics?</vt:lpstr>
      <vt:lpstr>What is Business Analytics?</vt:lpstr>
      <vt:lpstr>Evolution of Business Analytics</vt:lpstr>
      <vt:lpstr>Scope of Business Analytics</vt:lpstr>
      <vt:lpstr>Scope of Business Analytics</vt:lpstr>
      <vt:lpstr>Scope of Business Analytics</vt:lpstr>
      <vt:lpstr>Business Analytics Process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Decision Models</vt:lpstr>
      <vt:lpstr>Hierarchy of Modeling Skills</vt:lpstr>
      <vt:lpstr>Models provide a bridge</vt:lpstr>
      <vt:lpstr>Characteristics of Models</vt:lpstr>
      <vt:lpstr>Benefits of Modeling</vt:lpstr>
      <vt:lpstr>The Modeling Approach  to Decision Making</vt:lpstr>
      <vt:lpstr>The Psychology of Decision Making</vt:lpstr>
      <vt:lpstr>Why do we model for decision making?</vt:lpstr>
      <vt:lpstr>Good Decisions vs. Good Outcomes</vt:lpstr>
      <vt:lpstr>Decisions &amp; Outcomes</vt:lpstr>
      <vt:lpstr>PowerPoint Presentation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Statistics Review Case Studies</vt:lpstr>
      <vt:lpstr>The Decision Situation</vt:lpstr>
      <vt:lpstr>An Example</vt:lpstr>
      <vt:lpstr>The Decision Situation: An Example</vt:lpstr>
      <vt:lpstr>The Payoff Table: An Example</vt:lpstr>
      <vt:lpstr>The Decision Tree</vt:lpstr>
      <vt:lpstr>The Decision Tree: An Example</vt:lpstr>
      <vt:lpstr>Non-Bayesian Decision Theory: Strategies Without Probabilities </vt:lpstr>
      <vt:lpstr>Non-Bayesian Decision Theory: An Example</vt:lpstr>
      <vt:lpstr>Bayesian Decision Theory: Strategies With Probabilities </vt:lpstr>
      <vt:lpstr>Expected Value: An Example</vt:lpstr>
      <vt:lpstr>Expected Value: An Example</vt:lpstr>
      <vt:lpstr>A Fun Application of Decision Modeling</vt:lpstr>
      <vt:lpstr>Homework!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Dan Port</cp:lastModifiedBy>
  <cp:revision>119</cp:revision>
  <dcterms:created xsi:type="dcterms:W3CDTF">2011-11-27T17:51:45Z</dcterms:created>
  <dcterms:modified xsi:type="dcterms:W3CDTF">2023-01-10T21:02:34Z</dcterms:modified>
</cp:coreProperties>
</file>