
<file path=[Content_Types].xml><?xml version="1.0" encoding="utf-8"?>
<Types xmlns="http://schemas.openxmlformats.org/package/2006/content-types">
  <Default Extension="bin" ContentType="audio/unknown"/>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notesSlides/notesSlide9.xml" ContentType="application/vnd.openxmlformats-officedocument.presentationml.notesSlide+xml"/>
  <Override PartName="/ppt/notesSlides/notesSlide10.xml" ContentType="application/vnd.openxmlformats-officedocument.presentationml.notesSlide+xml"/>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51"/>
  </p:notesMasterIdLst>
  <p:sldIdLst>
    <p:sldId id="355" r:id="rId2"/>
    <p:sldId id="318" r:id="rId3"/>
    <p:sldId id="330" r:id="rId4"/>
    <p:sldId id="331" r:id="rId5"/>
    <p:sldId id="336" r:id="rId6"/>
    <p:sldId id="338" r:id="rId7"/>
    <p:sldId id="339" r:id="rId8"/>
    <p:sldId id="332" r:id="rId9"/>
    <p:sldId id="333" r:id="rId10"/>
    <p:sldId id="356" r:id="rId11"/>
    <p:sldId id="357" r:id="rId12"/>
    <p:sldId id="340" r:id="rId13"/>
    <p:sldId id="334" r:id="rId14"/>
    <p:sldId id="335" r:id="rId15"/>
    <p:sldId id="317" r:id="rId16"/>
    <p:sldId id="302" r:id="rId17"/>
    <p:sldId id="301" r:id="rId18"/>
    <p:sldId id="280" r:id="rId19"/>
    <p:sldId id="303" r:id="rId20"/>
    <p:sldId id="304" r:id="rId21"/>
    <p:sldId id="282" r:id="rId22"/>
    <p:sldId id="283" r:id="rId23"/>
    <p:sldId id="306" r:id="rId24"/>
    <p:sldId id="305" r:id="rId25"/>
    <p:sldId id="307" r:id="rId26"/>
    <p:sldId id="286" r:id="rId27"/>
    <p:sldId id="287" r:id="rId28"/>
    <p:sldId id="308" r:id="rId29"/>
    <p:sldId id="268" r:id="rId30"/>
    <p:sldId id="288" r:id="rId31"/>
    <p:sldId id="289" r:id="rId32"/>
    <p:sldId id="290" r:id="rId33"/>
    <p:sldId id="291" r:id="rId34"/>
    <p:sldId id="292" r:id="rId35"/>
    <p:sldId id="293" r:id="rId36"/>
    <p:sldId id="294" r:id="rId37"/>
    <p:sldId id="314" r:id="rId38"/>
    <p:sldId id="341" r:id="rId39"/>
    <p:sldId id="342" r:id="rId40"/>
    <p:sldId id="343" r:id="rId41"/>
    <p:sldId id="344" r:id="rId42"/>
    <p:sldId id="345" r:id="rId43"/>
    <p:sldId id="346" r:id="rId44"/>
    <p:sldId id="347" r:id="rId45"/>
    <p:sldId id="348" r:id="rId46"/>
    <p:sldId id="349" r:id="rId47"/>
    <p:sldId id="350" r:id="rId48"/>
    <p:sldId id="351" r:id="rId49"/>
    <p:sldId id="352" r:id="rId50"/>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1pPr>
    <a:lvl2pPr marL="4572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2pPr>
    <a:lvl3pPr marL="9144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3pPr>
    <a:lvl4pPr marL="13716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4pPr>
    <a:lvl5pPr marL="1828800" algn="l" rtl="0" fontAlgn="base">
      <a:spcBef>
        <a:spcPct val="0"/>
      </a:spcBef>
      <a:spcAft>
        <a:spcPct val="0"/>
      </a:spcAft>
      <a:defRPr sz="2400" kern="1200">
        <a:solidFill>
          <a:schemeClr val="tx1"/>
        </a:solidFill>
        <a:latin typeface="Arial" pitchFamily="-72" charset="0"/>
        <a:ea typeface="ＭＳ Ｐゴシック" pitchFamily="-72" charset="-128"/>
        <a:cs typeface="ＭＳ Ｐゴシック" pitchFamily="-72" charset="-128"/>
      </a:defRPr>
    </a:lvl5pPr>
    <a:lvl6pPr marL="22860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6pPr>
    <a:lvl7pPr marL="27432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7pPr>
    <a:lvl8pPr marL="32004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8pPr>
    <a:lvl9pPr marL="3657600" algn="l" defTabSz="457200" rtl="0" eaLnBrk="1" latinLnBrk="0" hangingPunct="1">
      <a:defRPr sz="2400" kern="1200">
        <a:solidFill>
          <a:schemeClr val="tx1"/>
        </a:solidFill>
        <a:latin typeface="Arial" pitchFamily="-72" charset="0"/>
        <a:ea typeface="ＭＳ Ｐゴシック" pitchFamily="-72" charset="-128"/>
        <a:cs typeface="ＭＳ Ｐゴシック" pitchFamily="-72"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31"/>
    <p:restoredTop sz="94741"/>
  </p:normalViewPr>
  <p:slideViewPr>
    <p:cSldViewPr>
      <p:cViewPr varScale="1">
        <p:scale>
          <a:sx n="110" d="100"/>
          <a:sy n="110" d="100"/>
        </p:scale>
        <p:origin x="944" y="18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719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EC7BCE49-C01C-40B4-B513-60EACB6E7079}" type="datetimeFigureOut">
              <a:rPr lang="en-US"/>
              <a:pPr>
                <a:defRPr/>
              </a:pPr>
              <a:t>1/10/23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6C7020D2-998C-41A3-AB81-64C3DB5FDC25}"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72" charset="-128"/>
        <a:cs typeface="ＭＳ Ｐゴシック" pitchFamily="-72"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72"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31">
            <a:extLst>
              <a:ext uri="{FF2B5EF4-FFF2-40B4-BE49-F238E27FC236}">
                <a16:creationId xmlns:a16="http://schemas.microsoft.com/office/drawing/2014/main" id="{9A0B4975-AB2A-4345-9B07-914077D2A296}"/>
              </a:ext>
            </a:extLst>
          </p:cNvPr>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8542303A-4372-4D6F-9A4B-459546E0A3D9}" type="slidenum">
              <a:rPr lang="en-US" altLang="en-US" sz="1800">
                <a:latin typeface="Arial" panose="020B0604020202020204" pitchFamily="34" charset="0"/>
              </a:rPr>
              <a:pPr>
                <a:spcBef>
                  <a:spcPct val="0"/>
                </a:spcBef>
              </a:pPr>
              <a:t>4</a:t>
            </a:fld>
            <a:endParaRPr lang="en-US" altLang="en-US" sz="1800">
              <a:latin typeface="Arial" panose="020B0604020202020204" pitchFamily="34" charset="0"/>
            </a:endParaRPr>
          </a:p>
        </p:txBody>
      </p:sp>
      <p:sp>
        <p:nvSpPr>
          <p:cNvPr id="11267" name="Rectangle 2">
            <a:extLst>
              <a:ext uri="{FF2B5EF4-FFF2-40B4-BE49-F238E27FC236}">
                <a16:creationId xmlns:a16="http://schemas.microsoft.com/office/drawing/2014/main" id="{3F2EEB1C-CB24-4E32-9874-6C1A294A2988}"/>
              </a:ext>
            </a:extLst>
          </p:cNvPr>
          <p:cNvSpPr>
            <a:spLocks noGrp="1" noRot="1" noChangeAspect="1" noChangeArrowheads="1" noTextEdit="1"/>
          </p:cNvSpPr>
          <p:nvPr>
            <p:ph type="sldImg"/>
          </p:nvPr>
        </p:nvSpPr>
        <p:spPr>
          <a:xfrm>
            <a:off x="393700" y="692150"/>
            <a:ext cx="6070600" cy="3416300"/>
          </a:xfrm>
          <a:ln/>
        </p:spPr>
      </p:sp>
      <p:sp>
        <p:nvSpPr>
          <p:cNvPr id="11268" name="Rectangle 3">
            <a:extLst>
              <a:ext uri="{FF2B5EF4-FFF2-40B4-BE49-F238E27FC236}">
                <a16:creationId xmlns:a16="http://schemas.microsoft.com/office/drawing/2014/main" id="{4CA5B735-F318-4E21-B331-8BCC0131E4A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2089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C7020D2-998C-41A3-AB81-64C3DB5FDC25}" type="slidenum">
              <a:rPr lang="en-US" smtClean="0"/>
              <a:pPr>
                <a:defRPr/>
              </a:pPr>
              <a:t>32</a:t>
            </a:fld>
            <a:endParaRPr lang="en-US" dirty="0"/>
          </a:p>
        </p:txBody>
      </p:sp>
    </p:spTree>
    <p:extLst>
      <p:ext uri="{BB962C8B-B14F-4D97-AF65-F5344CB8AC3E}">
        <p14:creationId xmlns:p14="http://schemas.microsoft.com/office/powerpoint/2010/main" val="197236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7CC91305-3CB9-4542-986D-B483227C180B}"/>
              </a:ext>
            </a:extLst>
          </p:cNvPr>
          <p:cNvSpPr>
            <a:spLocks noGrp="1" noRot="1" noChangeAspect="1" noChangeArrowheads="1" noTextEdit="1"/>
          </p:cNvSpPr>
          <p:nvPr>
            <p:ph type="sldImg"/>
          </p:nvPr>
        </p:nvSpPr>
        <p:spPr>
          <a:xfrm>
            <a:off x="1150938" y="692150"/>
            <a:ext cx="4556125" cy="3416300"/>
          </a:xfrm>
          <a:ln/>
        </p:spPr>
      </p:sp>
      <p:sp>
        <p:nvSpPr>
          <p:cNvPr id="33795" name="Notes Placeholder 2">
            <a:extLst>
              <a:ext uri="{FF2B5EF4-FFF2-40B4-BE49-F238E27FC236}">
                <a16:creationId xmlns:a16="http://schemas.microsoft.com/office/drawing/2014/main" id="{C7D3DFC6-DE26-416E-977E-AEF95A6F8D9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3796" name="Slide Number Placeholder 3">
            <a:extLst>
              <a:ext uri="{FF2B5EF4-FFF2-40B4-BE49-F238E27FC236}">
                <a16:creationId xmlns:a16="http://schemas.microsoft.com/office/drawing/2014/main" id="{70C4639E-07B1-42DD-A7A6-F24639C1962D}"/>
              </a:ext>
            </a:extLst>
          </p:cNvPr>
          <p:cNvSpPr>
            <a:spLocks noGrp="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CD939E5-7726-4064-B910-1D95FBDEFBB3}" type="slidenum">
              <a:rPr lang="en-US" altLang="en-US" sz="1800">
                <a:latin typeface="Arial" panose="020B0604020202020204" pitchFamily="34" charset="0"/>
              </a:rPr>
              <a:pPr>
                <a:spcBef>
                  <a:spcPct val="0"/>
                </a:spcBef>
              </a:pPr>
              <a:t>5</a:t>
            </a:fld>
            <a:endParaRPr lang="en-US" altLang="en-US" sz="1800">
              <a:latin typeface="Arial" panose="020B0604020202020204" pitchFamily="34" charset="0"/>
            </a:endParaRPr>
          </a:p>
        </p:txBody>
      </p:sp>
    </p:spTree>
    <p:extLst>
      <p:ext uri="{BB962C8B-B14F-4D97-AF65-F5344CB8AC3E}">
        <p14:creationId xmlns:p14="http://schemas.microsoft.com/office/powerpoint/2010/main" val="37188694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9348A62-6BBB-4E5E-9EF2-253706128A7D}"/>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DABBDA45-B3A1-422B-90A1-946A01F12B8D}" type="slidenum">
              <a:rPr lang="en-US" altLang="en-US" sz="1800">
                <a:latin typeface="Arial" panose="020B0604020202020204" pitchFamily="34" charset="0"/>
              </a:rPr>
              <a:pPr>
                <a:spcBef>
                  <a:spcPct val="0"/>
                </a:spcBef>
              </a:pPr>
              <a:t>6</a:t>
            </a:fld>
            <a:endParaRPr lang="en-US" altLang="en-US" sz="1800">
              <a:latin typeface="Arial" panose="020B0604020202020204" pitchFamily="34" charset="0"/>
            </a:endParaRPr>
          </a:p>
        </p:txBody>
      </p:sp>
      <p:sp>
        <p:nvSpPr>
          <p:cNvPr id="37891" name="Rectangle 2">
            <a:extLst>
              <a:ext uri="{FF2B5EF4-FFF2-40B4-BE49-F238E27FC236}">
                <a16:creationId xmlns:a16="http://schemas.microsoft.com/office/drawing/2014/main" id="{0CA9BAA3-2481-48D2-9438-89117FE2474E}"/>
              </a:ext>
            </a:extLst>
          </p:cNvPr>
          <p:cNvSpPr>
            <a:spLocks noGrp="1" noRot="1" noChangeAspect="1" noChangeArrowheads="1" noTextEdit="1"/>
          </p:cNvSpPr>
          <p:nvPr>
            <p:ph type="sldImg"/>
          </p:nvPr>
        </p:nvSpPr>
        <p:spPr>
          <a:xfrm>
            <a:off x="1150938" y="692150"/>
            <a:ext cx="4556125" cy="3416300"/>
          </a:xfrm>
          <a:ln/>
        </p:spPr>
      </p:sp>
      <p:sp>
        <p:nvSpPr>
          <p:cNvPr id="37892" name="Rectangle 3">
            <a:extLst>
              <a:ext uri="{FF2B5EF4-FFF2-40B4-BE49-F238E27FC236}">
                <a16:creationId xmlns:a16="http://schemas.microsoft.com/office/drawing/2014/main" id="{52A4401E-6E39-441B-8F4F-EDAA25DC5CE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845244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8CE65D3-60D7-4638-AE2C-69E9C9544531}"/>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277F33CB-A6E0-453E-BE00-EF4FB3B6609F}" type="slidenum">
              <a:rPr lang="en-US" altLang="en-US" sz="1800">
                <a:latin typeface="Arial" panose="020B0604020202020204" pitchFamily="34" charset="0"/>
              </a:rPr>
              <a:pPr>
                <a:spcBef>
                  <a:spcPct val="0"/>
                </a:spcBef>
              </a:pPr>
              <a:t>7</a:t>
            </a:fld>
            <a:endParaRPr lang="en-US" altLang="en-US" sz="1800">
              <a:latin typeface="Arial" panose="020B0604020202020204" pitchFamily="34" charset="0"/>
            </a:endParaRPr>
          </a:p>
        </p:txBody>
      </p:sp>
      <p:sp>
        <p:nvSpPr>
          <p:cNvPr id="39939" name="Rectangle 2">
            <a:extLst>
              <a:ext uri="{FF2B5EF4-FFF2-40B4-BE49-F238E27FC236}">
                <a16:creationId xmlns:a16="http://schemas.microsoft.com/office/drawing/2014/main" id="{120CB227-DCE1-4E4C-AE6F-8719DD5FEFFE}"/>
              </a:ext>
            </a:extLst>
          </p:cNvPr>
          <p:cNvSpPr>
            <a:spLocks noGrp="1" noRot="1" noChangeAspect="1" noChangeArrowheads="1" noTextEdit="1"/>
          </p:cNvSpPr>
          <p:nvPr>
            <p:ph type="sldImg"/>
          </p:nvPr>
        </p:nvSpPr>
        <p:spPr>
          <a:xfrm>
            <a:off x="1150938" y="692150"/>
            <a:ext cx="4556125" cy="3416300"/>
          </a:xfrm>
          <a:ln/>
        </p:spPr>
      </p:sp>
      <p:sp>
        <p:nvSpPr>
          <p:cNvPr id="39940" name="Rectangle 3">
            <a:extLst>
              <a:ext uri="{FF2B5EF4-FFF2-40B4-BE49-F238E27FC236}">
                <a16:creationId xmlns:a16="http://schemas.microsoft.com/office/drawing/2014/main" id="{F5822CA7-8C5F-48FC-8287-759CF989186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20928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4ACC3207-A630-4FFF-A63B-DF756A7B7D0C}"/>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19EE1DB3-654E-4885-BEBD-9152904FF987}" type="slidenum">
              <a:rPr lang="en-US" altLang="en-US" sz="1800">
                <a:latin typeface="Arial" panose="020B0604020202020204" pitchFamily="34" charset="0"/>
              </a:rPr>
              <a:pPr>
                <a:spcBef>
                  <a:spcPct val="0"/>
                </a:spcBef>
              </a:pPr>
              <a:t>8</a:t>
            </a:fld>
            <a:endParaRPr lang="en-US" altLang="en-US" sz="1800">
              <a:latin typeface="Arial" panose="020B0604020202020204" pitchFamily="34" charset="0"/>
            </a:endParaRPr>
          </a:p>
        </p:txBody>
      </p:sp>
      <p:sp>
        <p:nvSpPr>
          <p:cNvPr id="17411" name="Rectangle 2">
            <a:extLst>
              <a:ext uri="{FF2B5EF4-FFF2-40B4-BE49-F238E27FC236}">
                <a16:creationId xmlns:a16="http://schemas.microsoft.com/office/drawing/2014/main" id="{1EF49F2D-60B3-4853-A73A-C40DF4F8D3B2}"/>
              </a:ext>
            </a:extLst>
          </p:cNvPr>
          <p:cNvSpPr>
            <a:spLocks noGrp="1" noRot="1" noChangeAspect="1" noChangeArrowheads="1" noTextEdit="1"/>
          </p:cNvSpPr>
          <p:nvPr>
            <p:ph type="sldImg"/>
          </p:nvPr>
        </p:nvSpPr>
        <p:spPr>
          <a:xfrm>
            <a:off x="1150938" y="692150"/>
            <a:ext cx="4556125" cy="3416300"/>
          </a:xfrm>
          <a:ln/>
        </p:spPr>
      </p:sp>
      <p:sp>
        <p:nvSpPr>
          <p:cNvPr id="17412" name="Rectangle 3">
            <a:extLst>
              <a:ext uri="{FF2B5EF4-FFF2-40B4-BE49-F238E27FC236}">
                <a16:creationId xmlns:a16="http://schemas.microsoft.com/office/drawing/2014/main" id="{093C7A85-6BD0-4404-AE43-40B85EAB78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86933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AE7241FE-F3EA-418E-914F-5DCFA9981517}"/>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98A2AB51-4F6C-491B-A5C1-5DFC50F44227}" type="slidenum">
              <a:rPr lang="en-US" altLang="en-US" sz="1800">
                <a:latin typeface="Arial" panose="020B0604020202020204" pitchFamily="34" charset="0"/>
              </a:rPr>
              <a:pPr>
                <a:spcBef>
                  <a:spcPct val="0"/>
                </a:spcBef>
              </a:pPr>
              <a:t>9</a:t>
            </a:fld>
            <a:endParaRPr lang="en-US" altLang="en-US" sz="1800">
              <a:latin typeface="Arial" panose="020B0604020202020204" pitchFamily="34" charset="0"/>
            </a:endParaRPr>
          </a:p>
        </p:txBody>
      </p:sp>
      <p:sp>
        <p:nvSpPr>
          <p:cNvPr id="19459" name="Rectangle 2">
            <a:extLst>
              <a:ext uri="{FF2B5EF4-FFF2-40B4-BE49-F238E27FC236}">
                <a16:creationId xmlns:a16="http://schemas.microsoft.com/office/drawing/2014/main" id="{12649495-DE21-47BB-8520-64EA04426F85}"/>
              </a:ext>
            </a:extLst>
          </p:cNvPr>
          <p:cNvSpPr>
            <a:spLocks noGrp="1" noRot="1" noChangeAspect="1" noChangeArrowheads="1" noTextEdit="1"/>
          </p:cNvSpPr>
          <p:nvPr>
            <p:ph type="sldImg"/>
          </p:nvPr>
        </p:nvSpPr>
        <p:spPr>
          <a:xfrm>
            <a:off x="1150938" y="692150"/>
            <a:ext cx="4556125" cy="3416300"/>
          </a:xfrm>
          <a:ln/>
        </p:spPr>
      </p:sp>
      <p:sp>
        <p:nvSpPr>
          <p:cNvPr id="19460" name="Rectangle 3">
            <a:extLst>
              <a:ext uri="{FF2B5EF4-FFF2-40B4-BE49-F238E27FC236}">
                <a16:creationId xmlns:a16="http://schemas.microsoft.com/office/drawing/2014/main" id="{76160C9F-A3B2-4DBC-8E0E-C7B097899B4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87910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5574C18D-208F-4878-B5D9-C0D5979144FE}"/>
              </a:ext>
            </a:extLst>
          </p:cNvPr>
          <p:cNvSpPr>
            <a:spLocks noGrp="1" noChangeArrowheads="1"/>
          </p:cNvSpPr>
          <p:nvPr>
            <p:ph type="sldNum" sz="quarter" idx="4294967295"/>
          </p:nvPr>
        </p:nvSpPr>
        <p:spPr bwMode="auto">
          <a:xfrm>
            <a:off x="3971925" y="8831263"/>
            <a:ext cx="3038475" cy="46513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A2CA4167-9A84-4FBB-B44B-E23C63215B8F}" type="slidenum">
              <a:rPr lang="en-US" altLang="en-US" sz="1800">
                <a:latin typeface="Arial" panose="020B0604020202020204" pitchFamily="34" charset="0"/>
              </a:rPr>
              <a:pPr>
                <a:spcBef>
                  <a:spcPct val="0"/>
                </a:spcBef>
              </a:pPr>
              <a:t>12</a:t>
            </a:fld>
            <a:endParaRPr lang="en-US" altLang="en-US" sz="1800">
              <a:latin typeface="Arial" panose="020B0604020202020204" pitchFamily="34" charset="0"/>
            </a:endParaRPr>
          </a:p>
        </p:txBody>
      </p:sp>
      <p:sp>
        <p:nvSpPr>
          <p:cNvPr id="35843" name="Rectangle 2">
            <a:extLst>
              <a:ext uri="{FF2B5EF4-FFF2-40B4-BE49-F238E27FC236}">
                <a16:creationId xmlns:a16="http://schemas.microsoft.com/office/drawing/2014/main" id="{7BFB122B-934D-42B4-9F4E-973E9C89E189}"/>
              </a:ext>
            </a:extLst>
          </p:cNvPr>
          <p:cNvSpPr>
            <a:spLocks noGrp="1" noRot="1" noChangeAspect="1" noChangeArrowheads="1" noTextEdit="1"/>
          </p:cNvSpPr>
          <p:nvPr>
            <p:ph type="sldImg"/>
          </p:nvPr>
        </p:nvSpPr>
        <p:spPr>
          <a:xfrm>
            <a:off x="1150938" y="692150"/>
            <a:ext cx="4556125" cy="3416300"/>
          </a:xfrm>
          <a:ln/>
        </p:spPr>
      </p:sp>
      <p:sp>
        <p:nvSpPr>
          <p:cNvPr id="35844" name="Rectangle 3">
            <a:extLst>
              <a:ext uri="{FF2B5EF4-FFF2-40B4-BE49-F238E27FC236}">
                <a16:creationId xmlns:a16="http://schemas.microsoft.com/office/drawing/2014/main" id="{3133AA56-02A8-432C-92B1-A47F1234674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To build a model of a system, you really need to dig into the system from multiple angles and really understand it.</a:t>
            </a:r>
          </a:p>
        </p:txBody>
      </p:sp>
    </p:spTree>
    <p:extLst>
      <p:ext uri="{BB962C8B-B14F-4D97-AF65-F5344CB8AC3E}">
        <p14:creationId xmlns:p14="http://schemas.microsoft.com/office/powerpoint/2010/main" val="228824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AC87637B-6E94-475A-9FA4-DE8503AC2A32}"/>
              </a:ext>
            </a:extLst>
          </p:cNvPr>
          <p:cNvSpPr>
            <a:spLocks noGrp="1" noChangeArrowheads="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DE9DDA-F1C6-489D-9CB9-29B4708287B6}" type="slidenum">
              <a:rPr lang="en-US" altLang="en-US" sz="1800">
                <a:latin typeface="Arial" panose="020B0604020202020204" pitchFamily="34" charset="0"/>
              </a:rPr>
              <a:pPr>
                <a:spcBef>
                  <a:spcPct val="0"/>
                </a:spcBef>
              </a:pPr>
              <a:t>13</a:t>
            </a:fld>
            <a:endParaRPr lang="en-US" altLang="en-US" sz="1800">
              <a:latin typeface="Arial" panose="020B0604020202020204" pitchFamily="34" charset="0"/>
            </a:endParaRPr>
          </a:p>
        </p:txBody>
      </p:sp>
      <p:sp>
        <p:nvSpPr>
          <p:cNvPr id="29699" name="Rectangle 2">
            <a:extLst>
              <a:ext uri="{FF2B5EF4-FFF2-40B4-BE49-F238E27FC236}">
                <a16:creationId xmlns:a16="http://schemas.microsoft.com/office/drawing/2014/main" id="{78F75811-D087-4CAF-80D3-538B74D3A1D0}"/>
              </a:ext>
            </a:extLst>
          </p:cNvPr>
          <p:cNvSpPr>
            <a:spLocks noGrp="1" noRot="1" noChangeAspect="1" noChangeArrowheads="1" noTextEdit="1"/>
          </p:cNvSpPr>
          <p:nvPr>
            <p:ph type="sldImg"/>
          </p:nvPr>
        </p:nvSpPr>
        <p:spPr>
          <a:xfrm>
            <a:off x="1150938" y="692150"/>
            <a:ext cx="4556125" cy="3416300"/>
          </a:xfrm>
          <a:ln/>
        </p:spPr>
      </p:sp>
      <p:sp>
        <p:nvSpPr>
          <p:cNvPr id="29700" name="Rectangle 3">
            <a:extLst>
              <a:ext uri="{FF2B5EF4-FFF2-40B4-BE49-F238E27FC236}">
                <a16:creationId xmlns:a16="http://schemas.microsoft.com/office/drawing/2014/main" id="{F5A987C0-4B25-4F8F-8807-492C3DB2F2C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21184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7B1FB84-92AA-4E6F-8BF2-416EDE646F03}"/>
              </a:ext>
            </a:extLst>
          </p:cNvPr>
          <p:cNvSpPr>
            <a:spLocks noGrp="1" noRot="1" noChangeAspect="1" noChangeArrowheads="1" noTextEdit="1"/>
          </p:cNvSpPr>
          <p:nvPr>
            <p:ph type="sldImg"/>
          </p:nvPr>
        </p:nvSpPr>
        <p:spPr>
          <a:xfrm>
            <a:off x="1150938" y="692150"/>
            <a:ext cx="4556125" cy="3416300"/>
          </a:xfrm>
          <a:ln/>
        </p:spPr>
      </p:sp>
      <p:sp>
        <p:nvSpPr>
          <p:cNvPr id="31747" name="Notes Placeholder 2">
            <a:extLst>
              <a:ext uri="{FF2B5EF4-FFF2-40B4-BE49-F238E27FC236}">
                <a16:creationId xmlns:a16="http://schemas.microsoft.com/office/drawing/2014/main" id="{203B20C6-38DD-4016-98A2-F90582397117}"/>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1748" name="Slide Number Placeholder 3">
            <a:extLst>
              <a:ext uri="{FF2B5EF4-FFF2-40B4-BE49-F238E27FC236}">
                <a16:creationId xmlns:a16="http://schemas.microsoft.com/office/drawing/2014/main" id="{C22871A7-34CD-405D-AE78-19015C225952}"/>
              </a:ext>
            </a:extLst>
          </p:cNvPr>
          <p:cNvSpPr>
            <a:spLocks noGrp="1"/>
          </p:cNvSpPr>
          <p:nvPr>
            <p:ph type="sldNum" sz="quarter" idx="4294967295"/>
          </p:nvPr>
        </p:nvSpPr>
        <p:spPr bwMode="auto">
          <a:xfrm>
            <a:off x="3886200" y="8686800"/>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MS PGothic" panose="020B0600070205080204" pitchFamily="34" charset="-128"/>
              </a:defRPr>
            </a:lvl1pPr>
            <a:lvl2pPr marL="742950" indent="-285750">
              <a:spcBef>
                <a:spcPct val="30000"/>
              </a:spcBef>
              <a:defRPr sz="1200">
                <a:solidFill>
                  <a:schemeClr val="tx1"/>
                </a:solidFill>
                <a:latin typeface="Times New Roman" panose="02020603050405020304" pitchFamily="18" charset="0"/>
                <a:ea typeface="MS PGothic" panose="020B0600070205080204" pitchFamily="34" charset="-128"/>
              </a:defRPr>
            </a:lvl2pPr>
            <a:lvl3pPr marL="1143000" indent="-228600">
              <a:spcBef>
                <a:spcPct val="30000"/>
              </a:spcBef>
              <a:defRPr sz="1200">
                <a:solidFill>
                  <a:schemeClr val="tx1"/>
                </a:solidFill>
                <a:latin typeface="Times New Roman" panose="02020603050405020304" pitchFamily="18" charset="0"/>
                <a:ea typeface="MS PGothic" panose="020B0600070205080204" pitchFamily="34" charset="-128"/>
              </a:defRPr>
            </a:lvl3pPr>
            <a:lvl4pPr marL="1600200" indent="-228600">
              <a:spcBef>
                <a:spcPct val="30000"/>
              </a:spcBef>
              <a:defRPr sz="1200">
                <a:solidFill>
                  <a:schemeClr val="tx1"/>
                </a:solidFill>
                <a:latin typeface="Times New Roman" panose="02020603050405020304" pitchFamily="18" charset="0"/>
                <a:ea typeface="MS PGothic" panose="020B0600070205080204" pitchFamily="34" charset="-128"/>
              </a:defRPr>
            </a:lvl4pPr>
            <a:lvl5pPr marL="2057400" indent="-228600">
              <a:spcBef>
                <a:spcPct val="30000"/>
              </a:spcBef>
              <a:defRPr sz="12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MS PGothic" panose="020B0600070205080204" pitchFamily="34" charset="-128"/>
              </a:defRPr>
            </a:lvl9pPr>
          </a:lstStyle>
          <a:p>
            <a:pPr>
              <a:spcBef>
                <a:spcPct val="0"/>
              </a:spcBef>
            </a:pPr>
            <a:fld id="{410C3E91-2467-40EA-B5F5-6619673EDAFB}" type="slidenum">
              <a:rPr lang="en-US" altLang="en-US" sz="1800">
                <a:latin typeface="Arial" panose="020B0604020202020204" pitchFamily="34" charset="0"/>
              </a:rPr>
              <a:pPr>
                <a:spcBef>
                  <a:spcPct val="0"/>
                </a:spcBef>
              </a:pPr>
              <a:t>14</a:t>
            </a:fld>
            <a:endParaRPr lang="en-US" altLang="en-US" sz="1800">
              <a:latin typeface="Arial" panose="020B0604020202020204" pitchFamily="34" charset="0"/>
            </a:endParaRPr>
          </a:p>
        </p:txBody>
      </p:sp>
    </p:spTree>
    <p:extLst>
      <p:ext uri="{BB962C8B-B14F-4D97-AF65-F5344CB8AC3E}">
        <p14:creationId xmlns:p14="http://schemas.microsoft.com/office/powerpoint/2010/main" val="962254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Footer Placeholder 4"/>
          <p:cNvSpPr>
            <a:spLocks noGrp="1"/>
          </p:cNvSpPr>
          <p:nvPr>
            <p:ph type="ftr" sz="quarter" idx="10"/>
          </p:nvPr>
        </p:nvSpPr>
        <p:spPr>
          <a:xfrm>
            <a:off x="4953000" y="6408738"/>
            <a:ext cx="2590800" cy="365125"/>
          </a:xfrm>
        </p:spPr>
        <p:txBody>
          <a:bodyPr/>
          <a:lstStyle>
            <a:lvl1pPr algn="ctr">
              <a:defRPr/>
            </a:lvl1pPr>
          </a:lstStyle>
          <a:p>
            <a:pPr>
              <a:defRPr/>
            </a:pPr>
            <a:endParaRPr lang="en-US" dirty="0"/>
          </a:p>
        </p:txBody>
      </p:sp>
      <p:sp>
        <p:nvSpPr>
          <p:cNvPr id="5" name="Slide Number Placeholder 5"/>
          <p:cNvSpPr>
            <a:spLocks noGrp="1"/>
          </p:cNvSpPr>
          <p:nvPr>
            <p:ph type="sldNum" sz="quarter" idx="11"/>
          </p:nvPr>
        </p:nvSpPr>
        <p:spPr>
          <a:xfrm>
            <a:off x="8305800" y="6408738"/>
            <a:ext cx="708025" cy="365125"/>
          </a:xfrm>
        </p:spPr>
        <p:txBody>
          <a:bodyPr/>
          <a:lstStyle>
            <a:lvl1pPr>
              <a:defRPr/>
            </a:lvl1pPr>
          </a:lstStyle>
          <a:p>
            <a:pPr>
              <a:defRPr/>
            </a:pPr>
            <a:r>
              <a:rPr lang="en-US"/>
              <a:t>1-</a:t>
            </a:r>
            <a:fld id="{E3158D01-D938-4B2F-8473-B1826DA0208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Footer Placeholder 21"/>
          <p:cNvSpPr>
            <a:spLocks noGrp="1"/>
          </p:cNvSpPr>
          <p:nvPr>
            <p:ph type="ftr" sz="quarter" idx="10"/>
          </p:nvPr>
        </p:nvSpPr>
        <p:spPr/>
        <p:txBody>
          <a:bodyPr/>
          <a:lstStyle>
            <a:lvl1pPr>
              <a:defRPr/>
            </a:lvl1pPr>
          </a:lstStyle>
          <a:p>
            <a:pPr>
              <a:defRPr/>
            </a:pPr>
            <a:endParaRPr lang="en-US" dirty="0"/>
          </a:p>
        </p:txBody>
      </p:sp>
      <p:sp>
        <p:nvSpPr>
          <p:cNvPr id="6" name="Slide Number Placeholder 17"/>
          <p:cNvSpPr>
            <a:spLocks noGrp="1"/>
          </p:cNvSpPr>
          <p:nvPr>
            <p:ph type="sldNum" sz="quarter" idx="11"/>
          </p:nvPr>
        </p:nvSpPr>
        <p:spPr/>
        <p:txBody>
          <a:bodyPr/>
          <a:lstStyle>
            <a:lvl1pPr>
              <a:defRPr/>
            </a:lvl1pPr>
          </a:lstStyle>
          <a:p>
            <a:pPr>
              <a:defRPr/>
            </a:pPr>
            <a:r>
              <a:rPr lang="en-US"/>
              <a:t>1-</a:t>
            </a:r>
            <a:fld id="{39D7CB99-6293-4525-9A31-B56D19FBB6E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Footer Placeholder 21"/>
          <p:cNvSpPr>
            <a:spLocks noGrp="1"/>
          </p:cNvSpPr>
          <p:nvPr>
            <p:ph type="ftr" sz="quarter" idx="10"/>
          </p:nvPr>
        </p:nvSpPr>
        <p:spPr/>
        <p:txBody>
          <a:bodyPr/>
          <a:lstStyle>
            <a:lvl1pPr>
              <a:defRPr/>
            </a:lvl1pPr>
          </a:lstStyle>
          <a:p>
            <a:pPr>
              <a:defRPr/>
            </a:pPr>
            <a:endParaRPr lang="en-US" dirty="0"/>
          </a:p>
        </p:txBody>
      </p:sp>
      <p:sp>
        <p:nvSpPr>
          <p:cNvPr id="4" name="Slide Number Placeholder 17"/>
          <p:cNvSpPr>
            <a:spLocks noGrp="1"/>
          </p:cNvSpPr>
          <p:nvPr>
            <p:ph type="sldNum" sz="quarter" idx="11"/>
          </p:nvPr>
        </p:nvSpPr>
        <p:spPr/>
        <p:txBody>
          <a:bodyPr/>
          <a:lstStyle>
            <a:lvl1pPr>
              <a:defRPr/>
            </a:lvl1pPr>
          </a:lstStyle>
          <a:p>
            <a:pPr>
              <a:defRPr/>
            </a:pPr>
            <a:r>
              <a:rPr lang="en-US"/>
              <a:t>1-</a:t>
            </a:r>
            <a:fld id="{4F687238-5878-4A1E-B810-D106C9B934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21"/>
          <p:cNvSpPr>
            <a:spLocks noGrp="1"/>
          </p:cNvSpPr>
          <p:nvPr>
            <p:ph type="ftr" sz="quarter" idx="10"/>
          </p:nvPr>
        </p:nvSpPr>
        <p:spPr/>
        <p:txBody>
          <a:bodyPr/>
          <a:lstStyle>
            <a:lvl1pPr>
              <a:defRPr/>
            </a:lvl1pPr>
          </a:lstStyle>
          <a:p>
            <a:pPr>
              <a:defRPr/>
            </a:pPr>
            <a:endParaRPr lang="en-US" dirty="0"/>
          </a:p>
        </p:txBody>
      </p:sp>
      <p:sp>
        <p:nvSpPr>
          <p:cNvPr id="3" name="Slide Number Placeholder 17"/>
          <p:cNvSpPr>
            <a:spLocks noGrp="1"/>
          </p:cNvSpPr>
          <p:nvPr>
            <p:ph type="sldNum" sz="quarter" idx="11"/>
          </p:nvPr>
        </p:nvSpPr>
        <p:spPr/>
        <p:txBody>
          <a:bodyPr/>
          <a:lstStyle>
            <a:lvl1pPr>
              <a:defRPr/>
            </a:lvl1pPr>
          </a:lstStyle>
          <a:p>
            <a:pPr>
              <a:defRPr/>
            </a:pPr>
            <a:r>
              <a:rPr lang="en-US"/>
              <a:t>1-</a:t>
            </a:r>
            <a:fld id="{057971DF-1CB6-48FB-B676-BEDC5D8002D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4DEC989-278B-4E0E-A693-2F75FE7BB91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21"/>
          <p:cNvSpPr>
            <a:spLocks noGrp="1"/>
          </p:cNvSpPr>
          <p:nvPr>
            <p:ph type="ftr" sz="quarter" idx="10"/>
          </p:nvPr>
        </p:nvSpPr>
        <p:spPr/>
        <p:txBody>
          <a:bodyPr/>
          <a:lstStyle>
            <a:lvl1pPr>
              <a:defRPr/>
            </a:lvl1pPr>
          </a:lstStyle>
          <a:p>
            <a:pPr>
              <a:defRPr/>
            </a:pPr>
            <a:endParaRPr lang="en-US" dirty="0"/>
          </a:p>
        </p:txBody>
      </p:sp>
      <p:sp>
        <p:nvSpPr>
          <p:cNvPr id="5" name="Slide Number Placeholder 17"/>
          <p:cNvSpPr>
            <a:spLocks noGrp="1"/>
          </p:cNvSpPr>
          <p:nvPr>
            <p:ph type="sldNum" sz="quarter" idx="11"/>
          </p:nvPr>
        </p:nvSpPr>
        <p:spPr/>
        <p:txBody>
          <a:bodyPr/>
          <a:lstStyle>
            <a:lvl1pPr>
              <a:defRPr/>
            </a:lvl1pPr>
          </a:lstStyle>
          <a:p>
            <a:pPr>
              <a:defRPr/>
            </a:pPr>
            <a:r>
              <a:rPr lang="en-US"/>
              <a:t>1-</a:t>
            </a:r>
            <a:fld id="{A380F76F-417A-424B-8EB4-6B57CE9D3D23}"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2" name="Freeform 11"/>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fontAlgn="auto">
              <a:spcBef>
                <a:spcPts val="0"/>
              </a:spcBef>
              <a:spcAft>
                <a:spcPts val="0"/>
              </a:spcAft>
              <a:defRPr/>
            </a:pPr>
            <a:endParaRPr lang="en-US" sz="1800" dirty="0">
              <a:latin typeface="+mn-lt"/>
              <a:ea typeface="+mn-ea"/>
              <a:cs typeface="+mn-cs"/>
            </a:endParaRPr>
          </a:p>
        </p:txBody>
      </p:sp>
      <p:sp>
        <p:nvSpPr>
          <p:cNvPr id="14" name="Right Triangle 13"/>
          <p:cNvSpPr>
            <a:spLocks/>
          </p:cNvSpPr>
          <p:nvPr/>
        </p:nvSpPr>
        <p:spPr bwMode="auto">
          <a:xfrm>
            <a:off x="-6042" y="5791253"/>
            <a:ext cx="3402314" cy="1080868"/>
          </a:xfrm>
          <a:prstGeom prst="rtTriangle">
            <a:avLst/>
          </a:prstGeom>
          <a:blipFill>
            <a:blip r:embed="rId8">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sz="1800"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3321"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Footer Placeholder 21"/>
          <p:cNvSpPr>
            <a:spLocks noGrp="1"/>
          </p:cNvSpPr>
          <p:nvPr>
            <p:ph type="ftr" sz="quarter" idx="3"/>
          </p:nvPr>
        </p:nvSpPr>
        <p:spPr>
          <a:xfrm>
            <a:off x="4379913" y="6408738"/>
            <a:ext cx="3087687" cy="365125"/>
          </a:xfrm>
          <a:prstGeom prst="rect">
            <a:avLst/>
          </a:prstGeom>
        </p:spPr>
        <p:txBody>
          <a:bodyPr vert="horz" anchor="b"/>
          <a:lstStyle>
            <a:lvl1pPr algn="ctr" eaLnBrk="1" fontAlgn="auto" latinLnBrk="0" hangingPunct="1">
              <a:spcBef>
                <a:spcPts val="0"/>
              </a:spcBef>
              <a:spcAft>
                <a:spcPts val="0"/>
              </a:spcAft>
              <a:defRPr kumimoji="0" sz="1000">
                <a:solidFill>
                  <a:schemeClr val="tx1"/>
                </a:solidFill>
                <a:latin typeface="+mn-lt"/>
                <a:ea typeface="+mn-ea"/>
                <a:cs typeface="+mn-cs"/>
              </a:defRPr>
            </a:lvl1pPr>
          </a:lstStyle>
          <a:p>
            <a:pPr>
              <a:defRPr/>
            </a:pPr>
            <a:endParaRPr lang="en-US" dirty="0"/>
          </a:p>
        </p:txBody>
      </p:sp>
      <p:sp>
        <p:nvSpPr>
          <p:cNvPr id="18" name="Slide Number Placeholder 17"/>
          <p:cNvSpPr>
            <a:spLocks noGrp="1"/>
          </p:cNvSpPr>
          <p:nvPr>
            <p:ph type="sldNum" sz="quarter" idx="4"/>
          </p:nvPr>
        </p:nvSpPr>
        <p:spPr>
          <a:xfrm>
            <a:off x="8382000" y="6408738"/>
            <a:ext cx="631825" cy="365125"/>
          </a:xfrm>
          <a:prstGeom prst="rect">
            <a:avLst/>
          </a:prstGeom>
        </p:spPr>
        <p:txBody>
          <a:bodyPr vert="horz" anchor="b"/>
          <a:lstStyle>
            <a:lvl1pPr algn="r" eaLnBrk="1" fontAlgn="auto" latinLnBrk="0" hangingPunct="1">
              <a:spcBef>
                <a:spcPts val="0"/>
              </a:spcBef>
              <a:spcAft>
                <a:spcPts val="0"/>
              </a:spcAft>
              <a:defRPr kumimoji="0" sz="1000" b="0">
                <a:solidFill>
                  <a:schemeClr val="tx1"/>
                </a:solidFill>
                <a:latin typeface="+mn-lt"/>
                <a:ea typeface="+mn-ea"/>
                <a:cs typeface="+mn-cs"/>
              </a:defRPr>
            </a:lvl1pPr>
          </a:lstStyle>
          <a:p>
            <a:pPr>
              <a:defRPr/>
            </a:pPr>
            <a:r>
              <a:rPr lang="en-US"/>
              <a:t>1-</a:t>
            </a:r>
            <a:fld id="{F498DF4D-5F31-409A-9950-EDF0419083F0}"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0" r:id="rId1"/>
    <p:sldLayoutId id="2147483879" r:id="rId2"/>
    <p:sldLayoutId id="2147483878" r:id="rId3"/>
    <p:sldLayoutId id="2147483877" r:id="rId4"/>
    <p:sldLayoutId id="2147483876" r:id="rId5"/>
    <p:sldLayoutId id="2147483875" r:id="rId6"/>
  </p:sldLayoutIdLst>
  <p:hf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ＭＳ Ｐゴシック" pitchFamily="-72" charset="-128"/>
          <a:cs typeface="ＭＳ Ｐゴシック" pitchFamily="-72" charset="-128"/>
        </a:defRPr>
      </a:lvl1pPr>
      <a:lvl2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2pPr>
      <a:lvl3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3pPr>
      <a:lvl4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4pPr>
      <a:lvl5pPr algn="l" rtl="0" eaLnBrk="0" fontAlgn="base" hangingPunct="0">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5pPr>
      <a:lvl6pPr marL="4572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6pPr>
      <a:lvl7pPr marL="9144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7pPr>
      <a:lvl8pPr marL="13716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8pPr>
      <a:lvl9pPr marL="1828800" algn="l" rtl="0" fontAlgn="base">
        <a:spcBef>
          <a:spcPct val="0"/>
        </a:spcBef>
        <a:spcAft>
          <a:spcPct val="0"/>
        </a:spcAft>
        <a:defRPr sz="4100" b="1">
          <a:solidFill>
            <a:schemeClr val="tx2"/>
          </a:solidFill>
          <a:latin typeface="Arial" pitchFamily="-72" charset="0"/>
          <a:ea typeface="ＭＳ Ｐゴシック" pitchFamily="-72" charset="-128"/>
          <a:cs typeface="ＭＳ Ｐゴシック" pitchFamily="-72" charset="-128"/>
        </a:defRPr>
      </a:lvl9pPr>
    </p:titleStyle>
    <p:bodyStyle>
      <a:lvl1pPr marL="365125" indent="-255588" algn="l" rtl="0" eaLnBrk="0" fontAlgn="base" hangingPunct="0">
        <a:spcBef>
          <a:spcPts val="400"/>
        </a:spcBef>
        <a:spcAft>
          <a:spcPct val="0"/>
        </a:spcAft>
        <a:buClr>
          <a:schemeClr val="accent1"/>
        </a:buClr>
        <a:buSzPct val="68000"/>
        <a:buFont typeface="Wingdings 3" pitchFamily="-72" charset="2"/>
        <a:buChar char=""/>
        <a:defRPr sz="2700" kern="1200">
          <a:solidFill>
            <a:schemeClr val="tx1"/>
          </a:solidFill>
          <a:latin typeface="+mn-lt"/>
          <a:ea typeface="ＭＳ Ｐゴシック" pitchFamily="-72" charset="-128"/>
          <a:cs typeface="ＭＳ Ｐゴシック" pitchFamily="-72" charset="-128"/>
        </a:defRPr>
      </a:lvl1pPr>
      <a:lvl2pPr marL="620713" indent="-228600" algn="l" rtl="0" eaLnBrk="0" fontAlgn="base" hangingPunct="0">
        <a:spcBef>
          <a:spcPts val="325"/>
        </a:spcBef>
        <a:spcAft>
          <a:spcPct val="0"/>
        </a:spcAft>
        <a:buClr>
          <a:schemeClr val="accent1"/>
        </a:buClr>
        <a:buFont typeface="Verdana" pitchFamily="-72" charset="0"/>
        <a:buChar char="◦"/>
        <a:defRPr sz="2300" kern="1200">
          <a:solidFill>
            <a:schemeClr val="tx1"/>
          </a:solidFill>
          <a:latin typeface="+mn-lt"/>
          <a:ea typeface="ＭＳ Ｐゴシック" pitchFamily="-7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72" charset="2"/>
        <a:buChar char=""/>
        <a:defRPr sz="2100" kern="1200">
          <a:solidFill>
            <a:schemeClr val="tx1"/>
          </a:solidFill>
          <a:latin typeface="+mn-lt"/>
          <a:ea typeface="ＭＳ Ｐゴシック" pitchFamily="-72" charset="-128"/>
          <a:cs typeface="+mn-cs"/>
        </a:defRPr>
      </a:lvl3pPr>
      <a:lvl4pPr marL="1143000" indent="-228600" algn="l" rtl="0" eaLnBrk="0" fontAlgn="base" hangingPunct="0">
        <a:spcBef>
          <a:spcPts val="350"/>
        </a:spcBef>
        <a:spcAft>
          <a:spcPct val="0"/>
        </a:spcAft>
        <a:buClr>
          <a:schemeClr val="accent2"/>
        </a:buClr>
        <a:buFont typeface="Wingdings 2" pitchFamily="-72" charset="2"/>
        <a:buChar char=""/>
        <a:defRPr sz="1900" kern="1200">
          <a:solidFill>
            <a:schemeClr val="tx1"/>
          </a:solidFill>
          <a:latin typeface="+mn-lt"/>
          <a:ea typeface="ＭＳ Ｐゴシック" pitchFamily="-72" charset="-128"/>
          <a:cs typeface="+mn-cs"/>
        </a:defRPr>
      </a:lvl4pPr>
      <a:lvl5pPr marL="1371600" indent="-228600" algn="l" rtl="0" eaLnBrk="0" fontAlgn="base" hangingPunct="0">
        <a:spcBef>
          <a:spcPts val="350"/>
        </a:spcBef>
        <a:spcAft>
          <a:spcPct val="0"/>
        </a:spcAft>
        <a:buClr>
          <a:schemeClr val="accent2"/>
        </a:buClr>
        <a:buFont typeface="Wingdings 2" pitchFamily="-72" charset="2"/>
        <a:buChar char=""/>
        <a:defRPr kern="1200">
          <a:solidFill>
            <a:schemeClr val="tx1"/>
          </a:solidFill>
          <a:latin typeface="+mn-lt"/>
          <a:ea typeface="ＭＳ Ｐゴシック" pitchFamily="-7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audio" Target="../media/audio1.bin"/><Relationship Id="rId7" Type="http://schemas.openxmlformats.org/officeDocument/2006/relationships/image" Target="../media/image6.w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oleObject" Target="../embeddings/oleObject2.bin"/><Relationship Id="rId5" Type="http://schemas.openxmlformats.org/officeDocument/2006/relationships/image" Target="../media/image5.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885A19-3FA7-1701-787E-5FF52E80C8BB}"/>
              </a:ext>
            </a:extLst>
          </p:cNvPr>
          <p:cNvSpPr>
            <a:spLocks noGrp="1"/>
          </p:cNvSpPr>
          <p:nvPr>
            <p:ph type="title"/>
          </p:nvPr>
        </p:nvSpPr>
        <p:spPr>
          <a:xfrm>
            <a:off x="457200" y="2420888"/>
            <a:ext cx="8229600" cy="1143000"/>
          </a:xfrm>
        </p:spPr>
        <p:txBody>
          <a:bodyPr/>
          <a:lstStyle/>
          <a:p>
            <a:pPr algn="ctr"/>
            <a:r>
              <a:rPr lang="en-US" dirty="0"/>
              <a:t>Decision Modeling</a:t>
            </a:r>
          </a:p>
        </p:txBody>
      </p:sp>
      <p:sp>
        <p:nvSpPr>
          <p:cNvPr id="4" name="Footer Placeholder 3">
            <a:extLst>
              <a:ext uri="{FF2B5EF4-FFF2-40B4-BE49-F238E27FC236}">
                <a16:creationId xmlns:a16="http://schemas.microsoft.com/office/drawing/2014/main" id="{E52A934B-106C-6BF1-BBF6-3D586A5BAC9C}"/>
              </a:ext>
            </a:extLst>
          </p:cNvPr>
          <p:cNvSpPr>
            <a:spLocks noGrp="1"/>
          </p:cNvSpPr>
          <p:nvPr>
            <p:ph type="ftr" sz="quarter" idx="10"/>
          </p:nvPr>
        </p:nvSpPr>
        <p:spPr/>
        <p:txBody>
          <a:bodyPr/>
          <a:lstStyle/>
          <a:p>
            <a:pPr>
              <a:defRPr/>
            </a:pPr>
            <a:endParaRPr lang="en-US" dirty="0"/>
          </a:p>
        </p:txBody>
      </p:sp>
      <p:sp>
        <p:nvSpPr>
          <p:cNvPr id="5" name="Slide Number Placeholder 4">
            <a:extLst>
              <a:ext uri="{FF2B5EF4-FFF2-40B4-BE49-F238E27FC236}">
                <a16:creationId xmlns:a16="http://schemas.microsoft.com/office/drawing/2014/main" id="{82D5F70C-CD07-0B34-89B7-3538B49E3F92}"/>
              </a:ext>
            </a:extLst>
          </p:cNvPr>
          <p:cNvSpPr>
            <a:spLocks noGrp="1"/>
          </p:cNvSpPr>
          <p:nvPr>
            <p:ph type="sldNum" sz="quarter" idx="11"/>
          </p:nvPr>
        </p:nvSpPr>
        <p:spPr/>
        <p:txBody>
          <a:bodyPr/>
          <a:lstStyle/>
          <a:p>
            <a:pPr>
              <a:defRPr/>
            </a:pPr>
            <a:r>
              <a:rPr lang="en-US"/>
              <a:t>1-</a:t>
            </a:r>
            <a:fld id="{E3158D01-D938-4B2F-8473-B1826DA02083}" type="slidenum">
              <a:rPr lang="en-US" smtClean="0"/>
              <a:pPr>
                <a:defRPr/>
              </a:pPr>
              <a:t>1</a:t>
            </a:fld>
            <a:endParaRPr lang="en-US"/>
          </a:p>
        </p:txBody>
      </p:sp>
    </p:spTree>
    <p:extLst>
      <p:ext uri="{BB962C8B-B14F-4D97-AF65-F5344CB8AC3E}">
        <p14:creationId xmlns:p14="http://schemas.microsoft.com/office/powerpoint/2010/main" val="269111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64E418-BC58-8615-FE45-A1EB9690598A}"/>
              </a:ext>
            </a:extLst>
          </p:cNvPr>
          <p:cNvSpPr>
            <a:spLocks noGrp="1"/>
          </p:cNvSpPr>
          <p:nvPr>
            <p:ph sz="half" idx="1"/>
          </p:nvPr>
        </p:nvSpPr>
        <p:spPr>
          <a:xfrm>
            <a:off x="478882" y="1272985"/>
            <a:ext cx="8229600" cy="2811768"/>
          </a:xfrm>
        </p:spPr>
        <p:txBody>
          <a:bodyPr/>
          <a:lstStyle/>
          <a:p>
            <a:pPr algn="l" fontAlgn="base"/>
            <a:r>
              <a:rPr lang="en-US" sz="1800" b="0" i="0" dirty="0">
                <a:solidFill>
                  <a:srgbClr val="555555"/>
                </a:solidFill>
                <a:effectLst/>
                <a:latin typeface="Quicksand Book"/>
              </a:rPr>
              <a:t>First coined in the 1970s by Israeli Psychologists, Amos Tversky and Daniel Kahneman, cognitive biases are considered to be errors in thinking that can lead to a misinterpretation of information from the world around us, affecting the accuracy of our decisions and the rationality of our judgements. Biases are generally an automatic process formulated by our brains as an attempt to make decision-making more efficient by simplifying information processing to help us make sense of the world and reach decisions faster.</a:t>
            </a:r>
          </a:p>
          <a:p>
            <a:pPr algn="l" fontAlgn="base"/>
            <a:r>
              <a:rPr lang="en-US" sz="1800" b="0" i="0" dirty="0">
                <a:solidFill>
                  <a:srgbClr val="555555"/>
                </a:solidFill>
                <a:effectLst/>
                <a:latin typeface="Quicksand Book"/>
              </a:rPr>
              <a:t>A cognitive bias can be conscious or subconscious and be caused by several factors such as emotions, social pressures and mental shortcuts (i.e., heuristics).</a:t>
            </a:r>
          </a:p>
          <a:p>
            <a:endParaRPr lang="en-US" sz="1800" dirty="0"/>
          </a:p>
        </p:txBody>
      </p:sp>
      <p:sp>
        <p:nvSpPr>
          <p:cNvPr id="4" name="Title 3">
            <a:extLst>
              <a:ext uri="{FF2B5EF4-FFF2-40B4-BE49-F238E27FC236}">
                <a16:creationId xmlns:a16="http://schemas.microsoft.com/office/drawing/2014/main" id="{78EBAD78-8840-C63F-C490-1434CBF2546C}"/>
              </a:ext>
            </a:extLst>
          </p:cNvPr>
          <p:cNvSpPr>
            <a:spLocks noGrp="1"/>
          </p:cNvSpPr>
          <p:nvPr>
            <p:ph type="title"/>
          </p:nvPr>
        </p:nvSpPr>
        <p:spPr/>
        <p:txBody>
          <a:bodyPr>
            <a:normAutofit/>
          </a:bodyPr>
          <a:lstStyle/>
          <a:p>
            <a:r>
              <a:rPr lang="en-US" sz="4400" b="1" i="0" dirty="0">
                <a:solidFill>
                  <a:srgbClr val="000080"/>
                </a:solidFill>
                <a:effectLst/>
                <a:latin typeface="Quicksand"/>
              </a:rPr>
              <a:t>What are Cognitive Biases?</a:t>
            </a:r>
            <a:endParaRPr lang="en-US" dirty="0"/>
          </a:p>
        </p:txBody>
      </p:sp>
      <p:sp>
        <p:nvSpPr>
          <p:cNvPr id="5" name="Footer Placeholder 4">
            <a:extLst>
              <a:ext uri="{FF2B5EF4-FFF2-40B4-BE49-F238E27FC236}">
                <a16:creationId xmlns:a16="http://schemas.microsoft.com/office/drawing/2014/main" id="{6B0A5269-B529-101E-8465-E0786334A3C0}"/>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E317E268-304B-E390-5BD9-70E3A7A02D42}"/>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10</a:t>
            </a:fld>
            <a:endParaRPr lang="en-US"/>
          </a:p>
        </p:txBody>
      </p:sp>
      <p:pic>
        <p:nvPicPr>
          <p:cNvPr id="7" name="Picture 6">
            <a:extLst>
              <a:ext uri="{FF2B5EF4-FFF2-40B4-BE49-F238E27FC236}">
                <a16:creationId xmlns:a16="http://schemas.microsoft.com/office/drawing/2014/main" id="{6102B919-BDC5-95D7-2317-CFB289E44363}"/>
              </a:ext>
            </a:extLst>
          </p:cNvPr>
          <p:cNvPicPr>
            <a:picLocks noChangeAspect="1"/>
          </p:cNvPicPr>
          <p:nvPr/>
        </p:nvPicPr>
        <p:blipFill>
          <a:blip r:embed="rId2"/>
          <a:stretch>
            <a:fillRect/>
          </a:stretch>
        </p:blipFill>
        <p:spPr>
          <a:xfrm>
            <a:off x="1766850" y="3920078"/>
            <a:ext cx="5727464" cy="2937922"/>
          </a:xfrm>
          <a:prstGeom prst="rect">
            <a:avLst/>
          </a:prstGeom>
        </p:spPr>
      </p:pic>
    </p:spTree>
    <p:extLst>
      <p:ext uri="{BB962C8B-B14F-4D97-AF65-F5344CB8AC3E}">
        <p14:creationId xmlns:p14="http://schemas.microsoft.com/office/powerpoint/2010/main" val="204627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2CEFA35-6772-BF07-9F34-8D34B096FB95}"/>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F52A57E0-E427-101C-BD8A-7824EA2229AC}"/>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11</a:t>
            </a:fld>
            <a:endParaRPr lang="en-US"/>
          </a:p>
        </p:txBody>
      </p:sp>
      <p:pic>
        <p:nvPicPr>
          <p:cNvPr id="4098" name="Picture 2" descr="cognitive biases 2">
            <a:extLst>
              <a:ext uri="{FF2B5EF4-FFF2-40B4-BE49-F238E27FC236}">
                <a16:creationId xmlns:a16="http://schemas.microsoft.com/office/drawing/2014/main" id="{27481006-E830-6DB5-AAD2-B38FE926E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137"/>
            <a:ext cx="9144000" cy="677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831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62D338B-E61C-44C8-8FBF-F331A1A721E2}"/>
              </a:ext>
            </a:extLst>
          </p:cNvPr>
          <p:cNvSpPr>
            <a:spLocks noGrp="1" noChangeArrowheads="1"/>
          </p:cNvSpPr>
          <p:nvPr>
            <p:ph type="title"/>
          </p:nvPr>
        </p:nvSpPr>
        <p:spPr>
          <a:xfrm>
            <a:off x="685800" y="304800"/>
            <a:ext cx="8153400" cy="609600"/>
          </a:xfrm>
        </p:spPr>
        <p:txBody>
          <a:bodyPr/>
          <a:lstStyle/>
          <a:p>
            <a:pPr eaLnBrk="1" hangingPunct="1"/>
            <a:r>
              <a:rPr lang="en-US" altLang="en-US" sz="3200"/>
              <a:t>Why do we model for decision making?</a:t>
            </a:r>
          </a:p>
        </p:txBody>
      </p:sp>
      <p:sp>
        <p:nvSpPr>
          <p:cNvPr id="34819" name="Rectangle 3">
            <a:extLst>
              <a:ext uri="{FF2B5EF4-FFF2-40B4-BE49-F238E27FC236}">
                <a16:creationId xmlns:a16="http://schemas.microsoft.com/office/drawing/2014/main" id="{62394F81-3386-42C5-82A1-7B728EC4CF60}"/>
              </a:ext>
            </a:extLst>
          </p:cNvPr>
          <p:cNvSpPr>
            <a:spLocks noGrp="1" noChangeArrowheads="1"/>
          </p:cNvSpPr>
          <p:nvPr>
            <p:ph idx="1"/>
          </p:nvPr>
        </p:nvSpPr>
        <p:spPr>
          <a:xfrm>
            <a:off x="457200" y="914400"/>
            <a:ext cx="8458200" cy="5334000"/>
          </a:xfrm>
        </p:spPr>
        <p:txBody>
          <a:bodyPr/>
          <a:lstStyle/>
          <a:p>
            <a:pPr eaLnBrk="1" hangingPunct="1">
              <a:lnSpc>
                <a:spcPct val="90000"/>
              </a:lnSpc>
            </a:pPr>
            <a:r>
              <a:rPr lang="en-US" altLang="en-US" sz="2400" b="1"/>
              <a:t>Building model forces detailed examination and thought about a problem</a:t>
            </a:r>
          </a:p>
          <a:p>
            <a:pPr lvl="1" eaLnBrk="1" hangingPunct="1">
              <a:lnSpc>
                <a:spcPct val="90000"/>
              </a:lnSpc>
            </a:pPr>
            <a:r>
              <a:rPr lang="en-US" altLang="en-US" sz="2000"/>
              <a:t>structures our thinking</a:t>
            </a:r>
          </a:p>
          <a:p>
            <a:pPr lvl="1" eaLnBrk="1" hangingPunct="1">
              <a:lnSpc>
                <a:spcPct val="90000"/>
              </a:lnSpc>
            </a:pPr>
            <a:r>
              <a:rPr lang="en-US" altLang="en-US" sz="2000"/>
              <a:t>must articulate our assumptions, preconceived notions</a:t>
            </a:r>
          </a:p>
          <a:p>
            <a:pPr lvl="1" eaLnBrk="1" hangingPunct="1">
              <a:lnSpc>
                <a:spcPct val="90000"/>
              </a:lnSpc>
            </a:pPr>
            <a:r>
              <a:rPr lang="en-US" altLang="en-US" sz="2000"/>
              <a:t>Model building may illuminate solution without actually using the model</a:t>
            </a:r>
          </a:p>
          <a:p>
            <a:pPr eaLnBrk="1" hangingPunct="1">
              <a:lnSpc>
                <a:spcPct val="90000"/>
              </a:lnSpc>
            </a:pPr>
            <a:r>
              <a:rPr lang="en-US" altLang="en-US" sz="2400" b="1"/>
              <a:t>Searching for general insights</a:t>
            </a:r>
          </a:p>
          <a:p>
            <a:pPr lvl="1" eaLnBrk="1" hangingPunct="1">
              <a:lnSpc>
                <a:spcPct val="90000"/>
              </a:lnSpc>
            </a:pPr>
            <a:r>
              <a:rPr lang="en-US" altLang="en-US" sz="2000"/>
              <a:t>form of relationship between key variables involved in decision</a:t>
            </a:r>
          </a:p>
          <a:p>
            <a:pPr lvl="1" eaLnBrk="1" hangingPunct="1">
              <a:lnSpc>
                <a:spcPct val="90000"/>
              </a:lnSpc>
            </a:pPr>
            <a:r>
              <a:rPr lang="en-US" altLang="en-US" sz="2000"/>
              <a:t>importance of various parameters on decisions</a:t>
            </a:r>
          </a:p>
          <a:p>
            <a:pPr eaLnBrk="1" hangingPunct="1">
              <a:lnSpc>
                <a:spcPct val="90000"/>
              </a:lnSpc>
            </a:pPr>
            <a:r>
              <a:rPr lang="en-US" altLang="en-US" sz="2400" b="1"/>
              <a:t>Looking for specific numeric answers to a decision making problem</a:t>
            </a:r>
          </a:p>
          <a:p>
            <a:pPr lvl="1" eaLnBrk="1" hangingPunct="1">
              <a:lnSpc>
                <a:spcPct val="90000"/>
              </a:lnSpc>
            </a:pPr>
            <a:r>
              <a:rPr lang="en-US" altLang="en-US" sz="2000"/>
              <a:t>If we add 1 lab tech between 7a-3p, how much reduction can we expect in test turnaround time?</a:t>
            </a:r>
          </a:p>
          <a:p>
            <a:pPr eaLnBrk="1" hangingPunct="1">
              <a:lnSpc>
                <a:spcPct val="90000"/>
              </a:lnSpc>
            </a:pPr>
            <a:r>
              <a:rPr lang="en-US" altLang="en-US" sz="2400" b="1"/>
              <a:t>Find the best way to do something</a:t>
            </a:r>
          </a:p>
          <a:p>
            <a:pPr lvl="1" eaLnBrk="1" hangingPunct="1">
              <a:lnSpc>
                <a:spcPct val="90000"/>
              </a:lnSpc>
            </a:pPr>
            <a:r>
              <a:rPr lang="en-US" altLang="en-US" sz="2000"/>
              <a:t>What price for our product will maximize profit?</a:t>
            </a:r>
          </a:p>
        </p:txBody>
      </p:sp>
    </p:spTree>
    <p:extLst>
      <p:ext uri="{BB962C8B-B14F-4D97-AF65-F5344CB8AC3E}">
        <p14:creationId xmlns:p14="http://schemas.microsoft.com/office/powerpoint/2010/main" val="29252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20962B3-B596-46CB-928B-DC28E1623020}"/>
              </a:ext>
            </a:extLst>
          </p:cNvPr>
          <p:cNvSpPr>
            <a:spLocks noGrp="1" noChangeArrowheads="1"/>
          </p:cNvSpPr>
          <p:nvPr>
            <p:ph type="title"/>
          </p:nvPr>
        </p:nvSpPr>
        <p:spPr>
          <a:xfrm>
            <a:off x="457200" y="377825"/>
            <a:ext cx="7772400" cy="684213"/>
          </a:xfrm>
        </p:spPr>
        <p:txBody>
          <a:bodyPr lIns="92075" tIns="46038" rIns="92075" bIns="46038">
            <a:normAutofit fontScale="90000"/>
          </a:bodyPr>
          <a:lstStyle/>
          <a:p>
            <a:pPr eaLnBrk="1" hangingPunct="1"/>
            <a:r>
              <a:rPr lang="en-US" altLang="en-US" sz="3600" i="1">
                <a:solidFill>
                  <a:schemeClr val="hlink"/>
                </a:solidFill>
              </a:rPr>
              <a:t>Good Decisions vs. Good Outcomes</a:t>
            </a:r>
          </a:p>
        </p:txBody>
      </p:sp>
      <p:sp>
        <p:nvSpPr>
          <p:cNvPr id="24579" name="Rectangle 3">
            <a:extLst>
              <a:ext uri="{FF2B5EF4-FFF2-40B4-BE49-F238E27FC236}">
                <a16:creationId xmlns:a16="http://schemas.microsoft.com/office/drawing/2014/main" id="{F26645C0-5652-41DC-B8E4-EE939391A282}"/>
              </a:ext>
            </a:extLst>
          </p:cNvPr>
          <p:cNvSpPr>
            <a:spLocks noGrp="1" noChangeArrowheads="1"/>
          </p:cNvSpPr>
          <p:nvPr>
            <p:ph idx="1"/>
          </p:nvPr>
        </p:nvSpPr>
        <p:spPr>
          <a:xfrm>
            <a:off x="381000" y="1371600"/>
            <a:ext cx="8458200" cy="990600"/>
          </a:xfrm>
        </p:spPr>
        <p:txBody>
          <a:bodyPr lIns="92075" tIns="46038" rIns="92075" bIns="46038"/>
          <a:lstStyle/>
          <a:p>
            <a:pPr marL="466725" indent="-466725" eaLnBrk="1" hangingPunct="1">
              <a:lnSpc>
                <a:spcPct val="90000"/>
              </a:lnSpc>
            </a:pPr>
            <a:r>
              <a:rPr lang="en-US" altLang="en-US"/>
              <a:t>Good decisions do not always lead to good outcomes...</a:t>
            </a:r>
          </a:p>
          <a:p>
            <a:pPr marL="466725" indent="-466725" eaLnBrk="1" hangingPunct="1">
              <a:lnSpc>
                <a:spcPct val="90000"/>
              </a:lnSpc>
              <a:buFont typeface="Wingdings" panose="05000000000000000000" pitchFamily="2" charset="2"/>
              <a:buNone/>
            </a:pPr>
            <a:endParaRPr lang="en-US" altLang="en-US"/>
          </a:p>
          <a:p>
            <a:pPr marL="466725" indent="-466725" eaLnBrk="1" hangingPunct="1">
              <a:lnSpc>
                <a:spcPct val="90000"/>
              </a:lnSpc>
              <a:buFont typeface="Wingdings" panose="05000000000000000000" pitchFamily="2" charset="2"/>
              <a:buNone/>
            </a:pPr>
            <a:endParaRPr lang="en-US" altLang="en-US"/>
          </a:p>
          <a:p>
            <a:pPr marL="466725" indent="-466725" eaLnBrk="1" hangingPunct="1">
              <a:lnSpc>
                <a:spcPct val="90000"/>
              </a:lnSpc>
              <a:buFont typeface="Wingdings" panose="05000000000000000000" pitchFamily="2" charset="2"/>
              <a:buNone/>
            </a:pPr>
            <a:endParaRPr lang="en-US" altLang="en-US"/>
          </a:p>
        </p:txBody>
      </p:sp>
      <p:graphicFrame>
        <p:nvGraphicFramePr>
          <p:cNvPr id="24581" name="Object 5">
            <a:extLst>
              <a:ext uri="{FF2B5EF4-FFF2-40B4-BE49-F238E27FC236}">
                <a16:creationId xmlns:a16="http://schemas.microsoft.com/office/drawing/2014/main" id="{10BB7F36-0DB0-4150-B6A5-9E177C6966A6}"/>
              </a:ext>
            </a:extLst>
          </p:cNvPr>
          <p:cNvGraphicFramePr>
            <a:graphicFrameLocks noChangeAspect="1"/>
          </p:cNvGraphicFramePr>
          <p:nvPr/>
        </p:nvGraphicFramePr>
        <p:xfrm>
          <a:off x="3429000" y="2286000"/>
          <a:ext cx="1619250" cy="1630363"/>
        </p:xfrm>
        <a:graphic>
          <a:graphicData uri="http://schemas.openxmlformats.org/presentationml/2006/ole">
            <mc:AlternateContent xmlns:mc="http://schemas.openxmlformats.org/markup-compatibility/2006">
              <mc:Choice xmlns:v="urn:schemas-microsoft-com:vml" Requires="v">
                <p:oleObj name="Clip" r:id="rId4" imgW="1620317" imgH="1630375" progId="MS_ClipArt_Gallery.5">
                  <p:embed/>
                </p:oleObj>
              </mc:Choice>
              <mc:Fallback>
                <p:oleObj name="Clip" r:id="rId4" imgW="1620317" imgH="1630375" progId="MS_ClipArt_Gallery.5">
                  <p:embed/>
                  <p:pic>
                    <p:nvPicPr>
                      <p:cNvPr id="24581" name="Object 5">
                        <a:extLst>
                          <a:ext uri="{FF2B5EF4-FFF2-40B4-BE49-F238E27FC236}">
                            <a16:creationId xmlns:a16="http://schemas.microsoft.com/office/drawing/2014/main" id="{10BB7F36-0DB0-4150-B6A5-9E177C6966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2286000"/>
                        <a:ext cx="16192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Rectangle 7">
            <a:extLst>
              <a:ext uri="{FF2B5EF4-FFF2-40B4-BE49-F238E27FC236}">
                <a16:creationId xmlns:a16="http://schemas.microsoft.com/office/drawing/2014/main" id="{E952D40D-24C3-4E9A-A083-E580AA17EA6A}"/>
              </a:ext>
            </a:extLst>
          </p:cNvPr>
          <p:cNvSpPr>
            <a:spLocks noChangeArrowheads="1"/>
          </p:cNvSpPr>
          <p:nvPr/>
        </p:nvSpPr>
        <p:spPr bwMode="auto">
          <a:xfrm>
            <a:off x="457200" y="4191000"/>
            <a:ext cx="83820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466725" indent="-4667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nSpc>
                <a:spcPct val="90000"/>
              </a:lnSpc>
              <a:buClr>
                <a:schemeClr val="hlink"/>
              </a:buClr>
              <a:buSzTx/>
              <a:buFont typeface="Wingdings" panose="05000000000000000000" pitchFamily="2" charset="2"/>
              <a:buChar char="§"/>
            </a:pPr>
            <a:r>
              <a:rPr lang="en-US" altLang="en-US">
                <a:latin typeface="Tahoma" panose="020B0604030504040204" pitchFamily="34" charset="0"/>
              </a:rPr>
              <a:t>A structured, modeling approach to decision making helps us make good decisions and </a:t>
            </a:r>
            <a:r>
              <a:rPr lang="en-US" altLang="en-US" u="sng">
                <a:latin typeface="Tahoma" panose="020B0604030504040204" pitchFamily="34" charset="0"/>
              </a:rPr>
              <a:t>reduce bias</a:t>
            </a:r>
            <a:r>
              <a:rPr lang="en-US" altLang="en-US">
                <a:latin typeface="Tahoma" panose="020B0604030504040204" pitchFamily="34" charset="0"/>
              </a:rPr>
              <a:t>, but can’t guarantee good outcomes.</a:t>
            </a:r>
          </a:p>
        </p:txBody>
      </p:sp>
      <p:graphicFrame>
        <p:nvGraphicFramePr>
          <p:cNvPr id="24584" name="Object 8">
            <a:extLst>
              <a:ext uri="{FF2B5EF4-FFF2-40B4-BE49-F238E27FC236}">
                <a16:creationId xmlns:a16="http://schemas.microsoft.com/office/drawing/2014/main" id="{7C377A3D-2D89-4BFB-B4A1-372C108AA1C9}"/>
              </a:ext>
            </a:extLst>
          </p:cNvPr>
          <p:cNvGraphicFramePr>
            <a:graphicFrameLocks noChangeAspect="1"/>
          </p:cNvGraphicFramePr>
          <p:nvPr/>
        </p:nvGraphicFramePr>
        <p:xfrm>
          <a:off x="3505200" y="2133600"/>
          <a:ext cx="1373188" cy="1735138"/>
        </p:xfrm>
        <a:graphic>
          <a:graphicData uri="http://schemas.openxmlformats.org/presentationml/2006/ole">
            <mc:AlternateContent xmlns:mc="http://schemas.openxmlformats.org/markup-compatibility/2006">
              <mc:Choice xmlns:v="urn:schemas-microsoft-com:vml" Requires="v">
                <p:oleObj name="Clip" r:id="rId6" imgW="2744709" imgH="3468986" progId="MS_ClipArt_Gallery.5">
                  <p:embed/>
                </p:oleObj>
              </mc:Choice>
              <mc:Fallback>
                <p:oleObj name="Clip" r:id="rId6" imgW="2744709" imgH="3468986" progId="MS_ClipArt_Gallery.5">
                  <p:embed/>
                  <p:pic>
                    <p:nvPicPr>
                      <p:cNvPr id="24584" name="Object 8">
                        <a:extLst>
                          <a:ext uri="{FF2B5EF4-FFF2-40B4-BE49-F238E27FC236}">
                            <a16:creationId xmlns:a16="http://schemas.microsoft.com/office/drawing/2014/main" id="{7C377A3D-2D89-4BFB-B4A1-372C108AA1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05200" y="2133600"/>
                        <a:ext cx="1373188"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6" name="AutoShape 10">
            <a:extLst>
              <a:ext uri="{FF2B5EF4-FFF2-40B4-BE49-F238E27FC236}">
                <a16:creationId xmlns:a16="http://schemas.microsoft.com/office/drawing/2014/main" id="{F5E39851-5B7A-4F6C-822D-C2BB0AD5F4E4}"/>
              </a:ext>
            </a:extLst>
          </p:cNvPr>
          <p:cNvSpPr>
            <a:spLocks noChangeArrowheads="1"/>
          </p:cNvSpPr>
          <p:nvPr/>
        </p:nvSpPr>
        <p:spPr bwMode="auto">
          <a:xfrm rot="6771801">
            <a:off x="2286000" y="2514600"/>
            <a:ext cx="3276600" cy="685800"/>
          </a:xfrm>
          <a:prstGeom prst="lightningBolt">
            <a:avLst/>
          </a:prstGeom>
          <a:solidFill>
            <a:srgbClr val="FFFF00"/>
          </a:solidFill>
          <a:ln w="12700">
            <a:solidFill>
              <a:schemeClr val="bg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800"/>
          </a:p>
        </p:txBody>
      </p:sp>
      <p:sp>
        <p:nvSpPr>
          <p:cNvPr id="24587" name="AutoShape 11">
            <a:extLst>
              <a:ext uri="{FF2B5EF4-FFF2-40B4-BE49-F238E27FC236}">
                <a16:creationId xmlns:a16="http://schemas.microsoft.com/office/drawing/2014/main" id="{6DF4C51B-AAAF-4FF0-A37C-87D1B96E0C0A}"/>
              </a:ext>
            </a:extLst>
          </p:cNvPr>
          <p:cNvSpPr>
            <a:spLocks noChangeArrowheads="1"/>
          </p:cNvSpPr>
          <p:nvPr/>
        </p:nvSpPr>
        <p:spPr bwMode="auto">
          <a:xfrm rot="6771801">
            <a:off x="2667000" y="2590800"/>
            <a:ext cx="3276600" cy="685800"/>
          </a:xfrm>
          <a:prstGeom prst="lightningBolt">
            <a:avLst/>
          </a:prstGeom>
          <a:solidFill>
            <a:srgbClr val="FFFF00"/>
          </a:solidFill>
          <a:ln w="12700">
            <a:solidFill>
              <a:schemeClr val="bg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800"/>
          </a:p>
        </p:txBody>
      </p:sp>
      <p:sp>
        <p:nvSpPr>
          <p:cNvPr id="24588" name="AutoShape 12">
            <a:extLst>
              <a:ext uri="{FF2B5EF4-FFF2-40B4-BE49-F238E27FC236}">
                <a16:creationId xmlns:a16="http://schemas.microsoft.com/office/drawing/2014/main" id="{940E0A29-5E2E-4B64-8892-A73821E7D24F}"/>
              </a:ext>
            </a:extLst>
          </p:cNvPr>
          <p:cNvSpPr>
            <a:spLocks noChangeArrowheads="1"/>
          </p:cNvSpPr>
          <p:nvPr/>
        </p:nvSpPr>
        <p:spPr bwMode="auto">
          <a:xfrm rot="6771801">
            <a:off x="2895600" y="2743200"/>
            <a:ext cx="3276600" cy="685800"/>
          </a:xfrm>
          <a:prstGeom prst="lightningBolt">
            <a:avLst/>
          </a:prstGeom>
          <a:solidFill>
            <a:srgbClr val="FFFF00"/>
          </a:solidFill>
          <a:ln w="12700">
            <a:solidFill>
              <a:schemeClr val="bg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800"/>
          </a:p>
        </p:txBody>
      </p:sp>
    </p:spTree>
    <p:extLst>
      <p:ext uri="{BB962C8B-B14F-4D97-AF65-F5344CB8AC3E}">
        <p14:creationId xmlns:p14="http://schemas.microsoft.com/office/powerpoint/2010/main" val="15469832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7" presetClass="entr" presetSubtype="10" fill="hold" nodeType="afterEffect">
                                  <p:stCondLst>
                                    <p:cond delay="1000"/>
                                  </p:stCondLst>
                                  <p:childTnLst>
                                    <p:set>
                                      <p:cBhvr>
                                        <p:cTn id="9" dur="1" fill="hold">
                                          <p:stCondLst>
                                            <p:cond delay="0"/>
                                          </p:stCondLst>
                                        </p:cTn>
                                        <p:tgtEl>
                                          <p:spTgt spid="24581"/>
                                        </p:tgtEl>
                                        <p:attrNameLst>
                                          <p:attrName>style.visibility</p:attrName>
                                        </p:attrNameLst>
                                      </p:cBhvr>
                                      <p:to>
                                        <p:strVal val="visible"/>
                                      </p:to>
                                    </p:set>
                                    <p:anim calcmode="lin" valueType="num">
                                      <p:cBhvr>
                                        <p:cTn id="10" dur="500" fill="hold"/>
                                        <p:tgtEl>
                                          <p:spTgt spid="24581"/>
                                        </p:tgtEl>
                                        <p:attrNameLst>
                                          <p:attrName>ppt_w</p:attrName>
                                        </p:attrNameLst>
                                      </p:cBhvr>
                                      <p:tavLst>
                                        <p:tav tm="0">
                                          <p:val>
                                            <p:fltVal val="0"/>
                                          </p:val>
                                        </p:tav>
                                        <p:tav tm="100000">
                                          <p:val>
                                            <p:strVal val="#ppt_w"/>
                                          </p:val>
                                        </p:tav>
                                      </p:tavLst>
                                    </p:anim>
                                    <p:anim calcmode="lin" valueType="num">
                                      <p:cBhvr>
                                        <p:cTn id="11" dur="500" fill="hold"/>
                                        <p:tgtEl>
                                          <p:spTgt spid="2458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24581"/>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ntr" presetSubtype="0" fill="hold" grpId="0" nodeType="clickEffect">
                                  <p:stCondLst>
                                    <p:cond delay="0"/>
                                  </p:stCondLst>
                                  <p:childTnLst>
                                    <p:set>
                                      <p:cBhvr>
                                        <p:cTn id="15" dur="1000">
                                          <p:stCondLst>
                                            <p:cond delay="0"/>
                                          </p:stCondLst>
                                        </p:cTn>
                                        <p:tgtEl>
                                          <p:spTgt spid="24586"/>
                                        </p:tgtEl>
                                        <p:attrNameLst>
                                          <p:attrName>style.visibility</p:attrName>
                                        </p:attrNameLst>
                                      </p:cBhvr>
                                      <p:to>
                                        <p:strVal val="visible"/>
                                      </p:to>
                                    </p:set>
                                  </p:childTnLst>
                                  <p:subTnLst>
                                    <p:set>
                                      <p:cBhvr override="childStyle">
                                        <p:cTn dur="1" fill="hold" display="0" masterRel="sameClick" afterEffect="1">
                                          <p:stCondLst>
                                            <p:cond evt="end" delay="0">
                                              <p:tn val="14"/>
                                            </p:cond>
                                          </p:stCondLst>
                                        </p:cTn>
                                        <p:tgtEl>
                                          <p:spTgt spid="24586"/>
                                        </p:tgtEl>
                                        <p:attrNameLst>
                                          <p:attrName>style.visibility</p:attrName>
                                        </p:attrNameLst>
                                      </p:cBhvr>
                                      <p:to>
                                        <p:strVal val="hidden"/>
                                      </p:to>
                                    </p:set>
                                    <p:audio>
                                      <p:cMediaNode>
                                        <p:cTn display="0" masterRel="sameClick">
                                          <p:stCondLst>
                                            <p:cond evt="begin" delay="0">
                                              <p:tn val="14"/>
                                            </p:cond>
                                          </p:stCondLst>
                                          <p:endCondLst>
                                            <p:cond evt="onStopAudio" delay="0">
                                              <p:tgtEl>
                                                <p:sldTgt/>
                                              </p:tgtEl>
                                            </p:cond>
                                          </p:endCondLst>
                                        </p:cTn>
                                        <p:tgtEl>
                                          <p:sndTgt r:embed="rId3" name="explode.wav"/>
                                        </p:tgtEl>
                                      </p:cMediaNode>
                                    </p:audio>
                                  </p:subTnLst>
                                </p:cTn>
                              </p:par>
                            </p:childTnLst>
                          </p:cTn>
                        </p:par>
                        <p:par>
                          <p:cTn id="16" fill="hold" nodeType="afterGroup">
                            <p:stCondLst>
                              <p:cond delay="1000"/>
                            </p:stCondLst>
                            <p:childTnLst>
                              <p:par>
                                <p:cTn id="17" presetID="11" presetClass="entr" presetSubtype="0" fill="hold" grpId="0" nodeType="afterEffect">
                                  <p:stCondLst>
                                    <p:cond delay="1000"/>
                                  </p:stCondLst>
                                  <p:childTnLst>
                                    <p:set>
                                      <p:cBhvr>
                                        <p:cTn id="18" dur="1000">
                                          <p:stCondLst>
                                            <p:cond delay="0"/>
                                          </p:stCondLst>
                                        </p:cTn>
                                        <p:tgtEl>
                                          <p:spTgt spid="24587"/>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24587"/>
                                        </p:tgtEl>
                                        <p:attrNameLst>
                                          <p:attrName>style.visibility</p:attrName>
                                        </p:attrNameLst>
                                      </p:cBhvr>
                                      <p:to>
                                        <p:strVal val="hidden"/>
                                      </p:to>
                                    </p:set>
                                    <p:audio>
                                      <p:cMediaNode>
                                        <p:cTn display="0" masterRel="sameClick">
                                          <p:stCondLst>
                                            <p:cond evt="begin" delay="0">
                                              <p:tn val="17"/>
                                            </p:cond>
                                          </p:stCondLst>
                                          <p:endCondLst>
                                            <p:cond evt="onStopAudio" delay="0">
                                              <p:tgtEl>
                                                <p:sldTgt/>
                                              </p:tgtEl>
                                            </p:cond>
                                          </p:endCondLst>
                                        </p:cTn>
                                        <p:tgtEl>
                                          <p:sndTgt r:embed="rId3" name="explode.wav"/>
                                        </p:tgtEl>
                                      </p:cMediaNode>
                                    </p:audio>
                                  </p:subTnLst>
                                </p:cTn>
                              </p:par>
                            </p:childTnLst>
                          </p:cTn>
                        </p:par>
                        <p:par>
                          <p:cTn id="19" fill="hold" nodeType="afterGroup">
                            <p:stCondLst>
                              <p:cond delay="3000"/>
                            </p:stCondLst>
                            <p:childTnLst>
                              <p:par>
                                <p:cTn id="20" presetID="11" presetClass="entr" presetSubtype="0" fill="hold" grpId="0" nodeType="afterEffect">
                                  <p:stCondLst>
                                    <p:cond delay="1000"/>
                                  </p:stCondLst>
                                  <p:childTnLst>
                                    <p:set>
                                      <p:cBhvr>
                                        <p:cTn id="21" dur="1000">
                                          <p:stCondLst>
                                            <p:cond delay="0"/>
                                          </p:stCondLst>
                                        </p:cTn>
                                        <p:tgtEl>
                                          <p:spTgt spid="24588"/>
                                        </p:tgtEl>
                                        <p:attrNameLst>
                                          <p:attrName>style.visibility</p:attrName>
                                        </p:attrNameLst>
                                      </p:cBhvr>
                                      <p:to>
                                        <p:strVal val="visible"/>
                                      </p:to>
                                    </p:set>
                                  </p:childTnLst>
                                  <p:subTnLst>
                                    <p:set>
                                      <p:cBhvr override="childStyle">
                                        <p:cTn dur="1" fill="hold" display="0" masterRel="sameClick" afterEffect="1">
                                          <p:stCondLst>
                                            <p:cond evt="end" delay="0">
                                              <p:tn val="20"/>
                                            </p:cond>
                                          </p:stCondLst>
                                        </p:cTn>
                                        <p:tgtEl>
                                          <p:spTgt spid="24588"/>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3" name="explode.wav"/>
                                        </p:tgtEl>
                                      </p:cMediaNode>
                                    </p:audio>
                                  </p:subTnLst>
                                </p:cTn>
                              </p:par>
                            </p:childTnLst>
                          </p:cTn>
                        </p:par>
                        <p:par>
                          <p:cTn id="22" fill="hold" nodeType="afterGroup">
                            <p:stCondLst>
                              <p:cond delay="5000"/>
                            </p:stCondLst>
                            <p:childTnLst>
                              <p:par>
                                <p:cTn id="23" presetID="2" presetClass="entr" presetSubtype="3" fill="hold" nodeType="afterEffect">
                                  <p:stCondLst>
                                    <p:cond delay="0"/>
                                  </p:stCondLst>
                                  <p:childTnLst>
                                    <p:set>
                                      <p:cBhvr>
                                        <p:cTn id="24" dur="1" fill="hold">
                                          <p:stCondLst>
                                            <p:cond delay="0"/>
                                          </p:stCondLst>
                                        </p:cTn>
                                        <p:tgtEl>
                                          <p:spTgt spid="24584"/>
                                        </p:tgtEl>
                                        <p:attrNameLst>
                                          <p:attrName>style.visibility</p:attrName>
                                        </p:attrNameLst>
                                      </p:cBhvr>
                                      <p:to>
                                        <p:strVal val="visible"/>
                                      </p:to>
                                    </p:set>
                                    <p:anim calcmode="lin" valueType="num">
                                      <p:cBhvr additive="base">
                                        <p:cTn id="25" dur="500" fill="hold"/>
                                        <p:tgtEl>
                                          <p:spTgt spid="24584"/>
                                        </p:tgtEl>
                                        <p:attrNameLst>
                                          <p:attrName>ppt_x</p:attrName>
                                        </p:attrNameLst>
                                      </p:cBhvr>
                                      <p:tavLst>
                                        <p:tav tm="0">
                                          <p:val>
                                            <p:strVal val="1+#ppt_w/2"/>
                                          </p:val>
                                        </p:tav>
                                        <p:tav tm="100000">
                                          <p:val>
                                            <p:strVal val="#ppt_x"/>
                                          </p:val>
                                        </p:tav>
                                      </p:tavLst>
                                    </p:anim>
                                    <p:anim calcmode="lin" valueType="num">
                                      <p:cBhvr additive="base">
                                        <p:cTn id="26" dur="500" fill="hold"/>
                                        <p:tgtEl>
                                          <p:spTgt spid="24584"/>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83"/>
                                        </p:tgtEl>
                                        <p:attrNameLst>
                                          <p:attrName>style.visibility</p:attrName>
                                        </p:attrNameLst>
                                      </p:cBhvr>
                                      <p:to>
                                        <p:strVal val="visible"/>
                                      </p:to>
                                    </p:set>
                                    <p:anim calcmode="lin" valueType="num">
                                      <p:cBhvr additive="base">
                                        <p:cTn id="31" dur="500" fill="hold"/>
                                        <p:tgtEl>
                                          <p:spTgt spid="24583"/>
                                        </p:tgtEl>
                                        <p:attrNameLst>
                                          <p:attrName>ppt_x</p:attrName>
                                        </p:attrNameLst>
                                      </p:cBhvr>
                                      <p:tavLst>
                                        <p:tav tm="0">
                                          <p:val>
                                            <p:strVal val="0-#ppt_w/2"/>
                                          </p:val>
                                        </p:tav>
                                        <p:tav tm="100000">
                                          <p:val>
                                            <p:strVal val="#ppt_x"/>
                                          </p:val>
                                        </p:tav>
                                      </p:tavLst>
                                    </p:anim>
                                    <p:anim calcmode="lin" valueType="num">
                                      <p:cBhvr additive="base">
                                        <p:cTn id="32" dur="500" fill="hold"/>
                                        <p:tgtEl>
                                          <p:spTgt spid="245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advAuto="0"/>
      <p:bldP spid="24583" grpId="0" autoUpdateAnimBg="0"/>
      <p:bldP spid="24586" grpId="0" animBg="1"/>
      <p:bldP spid="24587" grpId="0" animBg="1"/>
      <p:bldP spid="245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3D79EE2-F91E-406F-B816-C3F35F62C2FE}"/>
              </a:ext>
            </a:extLst>
          </p:cNvPr>
          <p:cNvSpPr>
            <a:spLocks noGrp="1" noChangeArrowheads="1"/>
          </p:cNvSpPr>
          <p:nvPr>
            <p:ph type="title"/>
          </p:nvPr>
        </p:nvSpPr>
        <p:spPr/>
        <p:txBody>
          <a:bodyPr/>
          <a:lstStyle/>
          <a:p>
            <a:r>
              <a:rPr lang="en-US" altLang="en-US" sz="3600" i="1">
                <a:solidFill>
                  <a:schemeClr val="hlink"/>
                </a:solidFill>
              </a:rPr>
              <a:t>Decisions &amp; Outcomes</a:t>
            </a:r>
          </a:p>
        </p:txBody>
      </p:sp>
      <p:graphicFrame>
        <p:nvGraphicFramePr>
          <p:cNvPr id="4" name="Content Placeholder 3">
            <a:extLst>
              <a:ext uri="{FF2B5EF4-FFF2-40B4-BE49-F238E27FC236}">
                <a16:creationId xmlns:a16="http://schemas.microsoft.com/office/drawing/2014/main" id="{BA5B8E20-C8ED-4FF6-9B7B-23DDDEE81003}"/>
              </a:ext>
            </a:extLst>
          </p:cNvPr>
          <p:cNvGraphicFramePr>
            <a:graphicFrameLocks noGrp="1"/>
          </p:cNvGraphicFramePr>
          <p:nvPr>
            <p:ph idx="1"/>
          </p:nvPr>
        </p:nvGraphicFramePr>
        <p:xfrm>
          <a:off x="609600" y="1752600"/>
          <a:ext cx="7543800" cy="1584336"/>
        </p:xfrm>
        <a:graphic>
          <a:graphicData uri="http://schemas.openxmlformats.org/drawingml/2006/table">
            <a:tbl>
              <a:tblPr/>
              <a:tblGrid>
                <a:gridCol w="1816100">
                  <a:extLst>
                    <a:ext uri="{9D8B030D-6E8A-4147-A177-3AD203B41FA5}">
                      <a16:colId xmlns:a16="http://schemas.microsoft.com/office/drawing/2014/main" val="4293456107"/>
                    </a:ext>
                  </a:extLst>
                </a:gridCol>
                <a:gridCol w="1079500">
                  <a:extLst>
                    <a:ext uri="{9D8B030D-6E8A-4147-A177-3AD203B41FA5}">
                      <a16:colId xmlns:a16="http://schemas.microsoft.com/office/drawing/2014/main" val="2687450482"/>
                    </a:ext>
                  </a:extLst>
                </a:gridCol>
                <a:gridCol w="2438400">
                  <a:extLst>
                    <a:ext uri="{9D8B030D-6E8A-4147-A177-3AD203B41FA5}">
                      <a16:colId xmlns:a16="http://schemas.microsoft.com/office/drawing/2014/main" val="145702491"/>
                    </a:ext>
                  </a:extLst>
                </a:gridCol>
                <a:gridCol w="2209800">
                  <a:extLst>
                    <a:ext uri="{9D8B030D-6E8A-4147-A177-3AD203B41FA5}">
                      <a16:colId xmlns:a16="http://schemas.microsoft.com/office/drawing/2014/main" val="1932026209"/>
                    </a:ext>
                  </a:extLst>
                </a:gridCol>
              </a:tblGrid>
              <a:tr h="39608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642" marB="45642" horzOverflow="overflow">
                    <a:lnL>
                      <a:noFill/>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642" marB="45642" horzOverflow="overflow">
                    <a:lnL>
                      <a:noFill/>
                    </a:lnL>
                    <a:lnR>
                      <a:noFill/>
                    </a:lnR>
                    <a:lnT>
                      <a:noFill/>
                    </a:lnT>
                    <a:lnB>
                      <a:noFill/>
                    </a:lnB>
                    <a:lnTlToBr>
                      <a:noFill/>
                    </a:lnTlToBr>
                    <a:lnBlToTr>
                      <a:noFill/>
                    </a:lnBlToTr>
                    <a:noFill/>
                  </a:tcPr>
                </a:tc>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Outcome Quality</a:t>
                      </a:r>
                    </a:p>
                  </a:txBody>
                  <a:tcPr marT="45642" marB="45642"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1196158394"/>
                  </a:ext>
                </a:extLst>
              </a:tr>
              <a:tr h="396081">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642" marB="45642" horzOverflow="overflow">
                    <a:lnL>
                      <a:noFill/>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endParaRPr>
                    </a:p>
                  </a:txBody>
                  <a:tcPr marT="45642" marB="45642"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Good</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Bad</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39961189"/>
                  </a:ext>
                </a:extLst>
              </a:tr>
              <a:tr h="396081">
                <a:tc row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Decision </a:t>
                      </a:r>
                      <a:b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b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Quality</a:t>
                      </a:r>
                    </a:p>
                  </a:txBody>
                  <a:tcPr marT="45642" marB="45642"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Good</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Deserved Success</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Bad Luck</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16456735"/>
                  </a:ext>
                </a:extLst>
              </a:tr>
              <a:tr h="396081">
                <a:tc vMerge="1">
                  <a:txBody>
                    <a:bodyPr/>
                    <a:lstStyle/>
                    <a:p>
                      <a:endParaRPr lang="en-US"/>
                    </a:p>
                  </a:txBody>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Bad</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Dumb Luck</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Arial" panose="020B0604020202020204" pitchFamily="34" charset="0"/>
                          <a:ea typeface="MS PGothic" panose="020B0600070205080204" pitchFamily="34" charset="-128"/>
                        </a:rPr>
                        <a:t>Poetic Justice</a:t>
                      </a:r>
                    </a:p>
                  </a:txBody>
                  <a:tcPr marT="45642" marB="4564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35615516"/>
                  </a:ext>
                </a:extLst>
              </a:tr>
            </a:tbl>
          </a:graphicData>
        </a:graphic>
      </p:graphicFrame>
      <p:sp>
        <p:nvSpPr>
          <p:cNvPr id="30746" name="Rectangle 4">
            <a:extLst>
              <a:ext uri="{FF2B5EF4-FFF2-40B4-BE49-F238E27FC236}">
                <a16:creationId xmlns:a16="http://schemas.microsoft.com/office/drawing/2014/main" id="{9D135145-F931-43CA-8657-B177DD514B5B}"/>
              </a:ext>
            </a:extLst>
          </p:cNvPr>
          <p:cNvSpPr>
            <a:spLocks noChangeArrowheads="1"/>
          </p:cNvSpPr>
          <p:nvPr/>
        </p:nvSpPr>
        <p:spPr bwMode="auto">
          <a:xfrm>
            <a:off x="685800" y="4267200"/>
            <a:ext cx="784860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t>Decision Risk: The potential loss from a bad quality decision</a:t>
            </a:r>
          </a:p>
          <a:p>
            <a:pPr>
              <a:spcBef>
                <a:spcPct val="0"/>
              </a:spcBef>
              <a:buClrTx/>
              <a:buSzTx/>
              <a:buFontTx/>
              <a:buNone/>
            </a:pPr>
            <a:endParaRPr lang="en-US" altLang="en-US" sz="1800"/>
          </a:p>
          <a:p>
            <a:pPr>
              <a:spcBef>
                <a:spcPct val="0"/>
              </a:spcBef>
              <a:buClrTx/>
              <a:buSzTx/>
              <a:buFontTx/>
              <a:buNone/>
            </a:pPr>
            <a:r>
              <a:rPr lang="en-US" altLang="en-US" sz="1800"/>
              <a:t>The loss is the difference between the outcome of the best good quality decision and the outcome of the bad quality decision</a:t>
            </a:r>
            <a:br>
              <a:rPr lang="en-US" altLang="en-US" sz="1800"/>
            </a:br>
            <a:endParaRPr lang="en-US" altLang="en-US" sz="1800"/>
          </a:p>
          <a:p>
            <a:pPr>
              <a:spcBef>
                <a:spcPct val="0"/>
              </a:spcBef>
              <a:buClrTx/>
              <a:buSzTx/>
              <a:buFontTx/>
              <a:buNone/>
            </a:pPr>
            <a:r>
              <a:rPr lang="en-US" altLang="en-US" sz="1800"/>
              <a:t>@ What is the main problem with bad quality decisions we are trying to avoid by using models?</a:t>
            </a:r>
          </a:p>
        </p:txBody>
      </p:sp>
    </p:spTree>
    <p:extLst>
      <p:ext uri="{BB962C8B-B14F-4D97-AF65-F5344CB8AC3E}">
        <p14:creationId xmlns:p14="http://schemas.microsoft.com/office/powerpoint/2010/main" val="187696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1143000" y="381000"/>
            <a:ext cx="3390900" cy="579438"/>
          </a:xfrm>
          <a:prstGeom prst="rect">
            <a:avLst/>
          </a:prstGeom>
          <a:noFill/>
          <a:ln w="9525">
            <a:noFill/>
            <a:miter lim="800000"/>
            <a:headEnd/>
            <a:tailEnd/>
          </a:ln>
        </p:spPr>
        <p:txBody>
          <a:bodyPr wrap="none">
            <a:prstTxWarp prst="textNoShape">
              <a:avLst/>
            </a:prstTxWarp>
            <a:spAutoFit/>
          </a:bodyPr>
          <a:lstStyle/>
          <a:p>
            <a:r>
              <a:rPr lang="en-US" sz="3200" b="1">
                <a:solidFill>
                  <a:schemeClr val="tx2"/>
                </a:solidFill>
              </a:rPr>
              <a:t>Decision Models</a:t>
            </a:r>
            <a:endParaRPr lang="en-US"/>
          </a:p>
        </p:txBody>
      </p:sp>
      <p:sp>
        <p:nvSpPr>
          <p:cNvPr id="97283" name="Rectangle 3"/>
          <p:cNvSpPr>
            <a:spLocks noChangeArrowheads="1"/>
          </p:cNvSpPr>
          <p:nvPr/>
        </p:nvSpPr>
        <p:spPr bwMode="auto">
          <a:xfrm>
            <a:off x="1143000" y="1143000"/>
            <a:ext cx="5405438" cy="822325"/>
          </a:xfrm>
          <a:prstGeom prst="rect">
            <a:avLst/>
          </a:prstGeom>
          <a:noFill/>
          <a:ln w="9525">
            <a:noFill/>
            <a:miter lim="800000"/>
            <a:headEnd/>
            <a:tailEnd/>
          </a:ln>
        </p:spPr>
        <p:txBody>
          <a:bodyPr>
            <a:prstTxWarp prst="textNoShape">
              <a:avLst/>
            </a:prstTxWarp>
            <a:spAutoFit/>
          </a:bodyPr>
          <a:lstStyle/>
          <a:p>
            <a:r>
              <a:rPr lang="en-US" u="sng"/>
              <a:t>Example 1.4   Three Forms of a Model</a:t>
            </a:r>
            <a:endParaRPr lang="en-US"/>
          </a:p>
          <a:p>
            <a:endParaRPr lang="en-US"/>
          </a:p>
        </p:txBody>
      </p:sp>
      <p:sp>
        <p:nvSpPr>
          <p:cNvPr id="97284" name="Rectangle 4"/>
          <p:cNvSpPr>
            <a:spLocks noChangeArrowheads="1"/>
          </p:cNvSpPr>
          <p:nvPr/>
        </p:nvSpPr>
        <p:spPr bwMode="auto">
          <a:xfrm>
            <a:off x="1479550" y="1230313"/>
            <a:ext cx="6673850" cy="457200"/>
          </a:xfrm>
          <a:prstGeom prst="rect">
            <a:avLst/>
          </a:prstGeom>
          <a:noFill/>
          <a:ln w="9525">
            <a:noFill/>
            <a:miter lim="800000"/>
            <a:headEnd/>
            <a:tailEnd/>
          </a:ln>
        </p:spPr>
        <p:txBody>
          <a:bodyPr>
            <a:prstTxWarp prst="textNoShape">
              <a:avLst/>
            </a:prstTxWarp>
            <a:spAutoFit/>
          </a:bodyPr>
          <a:lstStyle/>
          <a:p>
            <a:endParaRPr lang="en-US"/>
          </a:p>
        </p:txBody>
      </p:sp>
      <p:sp>
        <p:nvSpPr>
          <p:cNvPr id="97285" name="Rectangle 5"/>
          <p:cNvSpPr>
            <a:spLocks noChangeArrowheads="1"/>
          </p:cNvSpPr>
          <p:nvPr/>
        </p:nvSpPr>
        <p:spPr bwMode="auto">
          <a:xfrm>
            <a:off x="1981200" y="1447800"/>
            <a:ext cx="5565775" cy="457200"/>
          </a:xfrm>
          <a:prstGeom prst="rect">
            <a:avLst/>
          </a:prstGeom>
          <a:noFill/>
          <a:ln w="9525">
            <a:noFill/>
            <a:miter lim="800000"/>
            <a:headEnd/>
            <a:tailEnd/>
          </a:ln>
        </p:spPr>
        <p:txBody>
          <a:bodyPr>
            <a:prstTxWarp prst="textNoShape">
              <a:avLst/>
            </a:prstTxWarp>
            <a:spAutoFit/>
          </a:bodyPr>
          <a:lstStyle/>
          <a:p>
            <a:endParaRPr lang="en-US"/>
          </a:p>
        </p:txBody>
      </p:sp>
      <p:sp>
        <p:nvSpPr>
          <p:cNvPr id="97286" name="Rectangle 6"/>
          <p:cNvSpPr>
            <a:spLocks noChangeArrowheads="1"/>
          </p:cNvSpPr>
          <p:nvPr/>
        </p:nvSpPr>
        <p:spPr bwMode="auto">
          <a:xfrm>
            <a:off x="1676400" y="1447800"/>
            <a:ext cx="184150" cy="457200"/>
          </a:xfrm>
          <a:prstGeom prst="rect">
            <a:avLst/>
          </a:prstGeom>
          <a:noFill/>
          <a:ln w="9525">
            <a:noFill/>
            <a:miter lim="800000"/>
            <a:headEnd/>
            <a:tailEnd/>
          </a:ln>
        </p:spPr>
        <p:txBody>
          <a:bodyPr>
            <a:prstTxWarp prst="textNoShape">
              <a:avLst/>
            </a:prstTxWarp>
            <a:spAutoFit/>
          </a:bodyPr>
          <a:lstStyle/>
          <a:p>
            <a:endParaRPr lang="en-US"/>
          </a:p>
        </p:txBody>
      </p:sp>
      <p:sp>
        <p:nvSpPr>
          <p:cNvPr id="97287" name="Rectangle 7"/>
          <p:cNvSpPr>
            <a:spLocks noChangeArrowheads="1"/>
          </p:cNvSpPr>
          <p:nvPr/>
        </p:nvSpPr>
        <p:spPr bwMode="auto">
          <a:xfrm>
            <a:off x="1066800" y="1676400"/>
            <a:ext cx="6981825" cy="3743325"/>
          </a:xfrm>
          <a:prstGeom prst="rect">
            <a:avLst/>
          </a:prstGeom>
          <a:noFill/>
          <a:ln w="9525">
            <a:noFill/>
            <a:miter lim="800000"/>
            <a:headEnd/>
            <a:tailEnd/>
          </a:ln>
        </p:spPr>
        <p:txBody>
          <a:bodyPr wrap="none">
            <a:prstTxWarp prst="textNoShape">
              <a:avLst/>
            </a:prstTxWarp>
            <a:spAutoFit/>
          </a:bodyPr>
          <a:lstStyle/>
          <a:p>
            <a:r>
              <a:rPr lang="en-US"/>
              <a:t>The sales of a new produce, such as a first-</a:t>
            </a:r>
          </a:p>
          <a:p>
            <a:r>
              <a:rPr lang="en-US"/>
              <a:t>generation iPad or 3D television, often follow a</a:t>
            </a:r>
          </a:p>
          <a:p>
            <a:r>
              <a:rPr lang="en-US"/>
              <a:t>common pattern.</a:t>
            </a:r>
          </a:p>
          <a:p>
            <a:pPr>
              <a:buFontTx/>
              <a:buChar char="•"/>
            </a:pPr>
            <a:r>
              <a:rPr lang="en-US"/>
              <a:t>  Sales might grow at an increasing rate over time</a:t>
            </a:r>
          </a:p>
          <a:p>
            <a:r>
              <a:rPr lang="en-US"/>
              <a:t>as positive customer feedback spreads.</a:t>
            </a:r>
          </a:p>
          <a:p>
            <a:r>
              <a:rPr lang="en-US"/>
              <a:t>(See the </a:t>
            </a:r>
            <a:r>
              <a:rPr lang="en-US" i="1"/>
              <a:t>S</a:t>
            </a:r>
            <a:r>
              <a:rPr lang="en-US"/>
              <a:t>-shaped curve on the following slide.)</a:t>
            </a:r>
          </a:p>
          <a:p>
            <a:pPr>
              <a:buFontTx/>
              <a:buChar char="•"/>
            </a:pPr>
            <a:r>
              <a:rPr lang="en-US"/>
              <a:t>  A mathematical model of the S-curve can be </a:t>
            </a:r>
          </a:p>
          <a:p>
            <a:r>
              <a:rPr lang="en-US"/>
              <a:t>identified; for example, </a:t>
            </a:r>
            <a:r>
              <a:rPr lang="en-US" i="1"/>
              <a:t>S</a:t>
            </a:r>
            <a:r>
              <a:rPr lang="en-US"/>
              <a:t> = </a:t>
            </a:r>
            <a:r>
              <a:rPr lang="en-US" i="1"/>
              <a:t>ae</a:t>
            </a:r>
            <a:r>
              <a:rPr lang="en-US" i="1" baseline="30000"/>
              <a:t>be</a:t>
            </a:r>
            <a:r>
              <a:rPr lang="en-US" i="1" baseline="46000"/>
              <a:t>ct</a:t>
            </a:r>
            <a:r>
              <a:rPr lang="en-US"/>
              <a:t>, where </a:t>
            </a:r>
            <a:r>
              <a:rPr lang="en-US" i="1"/>
              <a:t>S</a:t>
            </a:r>
            <a:r>
              <a:rPr lang="en-US"/>
              <a:t> is</a:t>
            </a:r>
          </a:p>
          <a:p>
            <a:r>
              <a:rPr lang="en-US"/>
              <a:t>sales, </a:t>
            </a:r>
            <a:r>
              <a:rPr lang="en-US" i="1"/>
              <a:t>t</a:t>
            </a:r>
            <a:r>
              <a:rPr lang="en-US"/>
              <a:t> is time, </a:t>
            </a:r>
            <a:r>
              <a:rPr lang="en-US" i="1"/>
              <a:t>e</a:t>
            </a:r>
            <a:r>
              <a:rPr lang="en-US"/>
              <a:t> is the base of natural logarithms,</a:t>
            </a:r>
          </a:p>
          <a:p>
            <a:r>
              <a:rPr lang="en-US"/>
              <a:t>and </a:t>
            </a:r>
            <a:r>
              <a:rPr lang="en-US" i="1"/>
              <a:t>a</a:t>
            </a:r>
            <a:r>
              <a:rPr lang="en-US"/>
              <a:t>, </a:t>
            </a:r>
            <a:r>
              <a:rPr lang="en-US" i="1"/>
              <a:t>b</a:t>
            </a:r>
            <a:r>
              <a:rPr lang="en-US"/>
              <a:t> and </a:t>
            </a:r>
            <a:r>
              <a:rPr lang="en-US" i="1"/>
              <a:t>c</a:t>
            </a:r>
            <a:r>
              <a:rPr lang="en-US"/>
              <a:t> are constants.</a:t>
            </a:r>
          </a:p>
        </p:txBody>
      </p:sp>
      <p:sp>
        <p:nvSpPr>
          <p:cNvPr id="97288" name="Rectangle 8"/>
          <p:cNvSpPr>
            <a:spLocks noChangeArrowheads="1"/>
          </p:cNvSpPr>
          <p:nvPr/>
        </p:nvSpPr>
        <p:spPr bwMode="auto">
          <a:xfrm>
            <a:off x="8534400" y="6553200"/>
            <a:ext cx="412750" cy="228600"/>
          </a:xfrm>
          <a:prstGeom prst="rect">
            <a:avLst/>
          </a:prstGeom>
          <a:noFill/>
          <a:ln w="9525">
            <a:noFill/>
            <a:miter lim="800000"/>
            <a:headEnd/>
            <a:tailEnd/>
          </a:ln>
        </p:spPr>
        <p:txBody>
          <a:bodyPr wrap="none">
            <a:prstTxWarp prst="textNoShape">
              <a:avLst/>
            </a:prstTxWarp>
            <a:spAutoFit/>
          </a:bodyPr>
          <a:lstStyle/>
          <a:p>
            <a:r>
              <a:rPr lang="en-US" sz="900"/>
              <a:t>1-23</a:t>
            </a:r>
            <a:endParaRPr lang="en-US" sz="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120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1203"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F9CDA63C-D943-4267-A418-79CCA32AFDDD}" type="slidenum">
              <a:rPr lang="en-US">
                <a:ea typeface="ＭＳ Ｐゴシック" pitchFamily="-72" charset="-128"/>
                <a:cs typeface="ＭＳ Ｐゴシック" pitchFamily="-72" charset="-128"/>
              </a:rPr>
              <a:pPr fontAlgn="base">
                <a:spcBef>
                  <a:spcPct val="0"/>
                </a:spcBef>
                <a:spcAft>
                  <a:spcPct val="0"/>
                </a:spcAft>
                <a:defRPr/>
              </a:pPr>
              <a:t>16</a:t>
            </a:fld>
            <a:endParaRPr lang="en-US">
              <a:ea typeface="ＭＳ Ｐゴシック" pitchFamily="-72" charset="-128"/>
              <a:cs typeface="ＭＳ Ｐゴシック" pitchFamily="-72" charset="-128"/>
            </a:endParaRPr>
          </a:p>
        </p:txBody>
      </p:sp>
      <p:pic>
        <p:nvPicPr>
          <p:cNvPr id="51204" name="Picture 2"/>
          <p:cNvPicPr>
            <a:picLocks noChangeAspect="1" noChangeArrowheads="1"/>
          </p:cNvPicPr>
          <p:nvPr/>
        </p:nvPicPr>
        <p:blipFill>
          <a:blip r:embed="rId2"/>
          <a:srcRect/>
          <a:stretch>
            <a:fillRect/>
          </a:stretch>
        </p:blipFill>
        <p:spPr bwMode="auto">
          <a:xfrm>
            <a:off x="609600" y="1600200"/>
            <a:ext cx="7277100" cy="4362450"/>
          </a:xfrm>
          <a:prstGeom prst="rect">
            <a:avLst/>
          </a:prstGeom>
          <a:noFill/>
          <a:ln w="9525">
            <a:noFill/>
            <a:miter lim="800000"/>
            <a:headEnd/>
            <a:tailEnd/>
          </a:ln>
        </p:spPr>
      </p:pic>
      <p:sp>
        <p:nvSpPr>
          <p:cNvPr id="51205" name="TextBox 6"/>
          <p:cNvSpPr txBox="1">
            <a:spLocks noChangeArrowheads="1"/>
          </p:cNvSpPr>
          <p:nvPr/>
        </p:nvSpPr>
        <p:spPr bwMode="auto">
          <a:xfrm>
            <a:off x="7127875" y="5967413"/>
            <a:ext cx="755650" cy="244475"/>
          </a:xfrm>
          <a:prstGeom prst="rect">
            <a:avLst/>
          </a:prstGeom>
          <a:noFill/>
          <a:ln w="9525">
            <a:noFill/>
            <a:miter lim="800000"/>
            <a:headEnd/>
            <a:tailEnd/>
          </a:ln>
        </p:spPr>
        <p:txBody>
          <a:bodyPr wrap="none">
            <a:prstTxWarp prst="textNoShape">
              <a:avLst/>
            </a:prstTxWarp>
            <a:spAutoFit/>
          </a:bodyPr>
          <a:lstStyle/>
          <a:p>
            <a:r>
              <a:rPr lang="en-US" sz="1000"/>
              <a:t>Figure 1.3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A </a:t>
            </a:r>
            <a:r>
              <a:rPr lang="en-US" u="sng" dirty="0">
                <a:ea typeface="+mn-ea"/>
                <a:cs typeface="+mn-cs"/>
              </a:rPr>
              <a:t>decision model</a:t>
            </a:r>
            <a:r>
              <a:rPr lang="en-US" dirty="0">
                <a:ea typeface="+mn-ea"/>
                <a:cs typeface="+mn-cs"/>
              </a:rPr>
              <a:t> is a model used to understand, analyze, or facilitate decision making.</a:t>
            </a:r>
          </a:p>
          <a:p>
            <a:pPr marL="365760" indent="-256032" eaLnBrk="1" fontAlgn="auto" hangingPunct="1">
              <a:spcAft>
                <a:spcPts val="0"/>
              </a:spcAft>
              <a:buFont typeface="Wingdings 3"/>
              <a:buChar char=""/>
              <a:defRPr/>
            </a:pPr>
            <a:r>
              <a:rPr lang="en-US" dirty="0">
                <a:ea typeface="+mn-ea"/>
                <a:cs typeface="+mn-cs"/>
              </a:rPr>
              <a:t>Types of model </a:t>
            </a:r>
            <a:r>
              <a:rPr lang="en-US" u="sng" dirty="0">
                <a:ea typeface="+mn-ea"/>
                <a:cs typeface="+mn-cs"/>
              </a:rPr>
              <a:t>input</a:t>
            </a:r>
          </a:p>
          <a:p>
            <a:pPr marL="109728" indent="0" eaLnBrk="1" fontAlgn="auto" hangingPunct="1">
              <a:spcAft>
                <a:spcPts val="0"/>
              </a:spcAft>
              <a:buFont typeface="Wingdings 3"/>
              <a:buNone/>
              <a:defRPr/>
            </a:pPr>
            <a:r>
              <a:rPr lang="en-US" dirty="0">
                <a:ea typeface="+mn-ea"/>
                <a:cs typeface="+mn-cs"/>
              </a:rPr>
              <a:t>   - data</a:t>
            </a:r>
          </a:p>
          <a:p>
            <a:pPr marL="109728" indent="0" eaLnBrk="1" fontAlgn="auto" hangingPunct="1">
              <a:spcAft>
                <a:spcPts val="0"/>
              </a:spcAft>
              <a:buFont typeface="Wingdings 3"/>
              <a:buNone/>
              <a:defRPr/>
            </a:pPr>
            <a:r>
              <a:rPr lang="en-US" dirty="0">
                <a:ea typeface="+mn-ea"/>
                <a:cs typeface="+mn-cs"/>
              </a:rPr>
              <a:t>   - uncontrollable variables</a:t>
            </a:r>
          </a:p>
          <a:p>
            <a:pPr marL="109728" indent="0" eaLnBrk="1" fontAlgn="auto" hangingPunct="1">
              <a:spcAft>
                <a:spcPts val="0"/>
              </a:spcAft>
              <a:buFont typeface="Wingdings 3"/>
              <a:buNone/>
              <a:defRPr/>
            </a:pPr>
            <a:r>
              <a:rPr lang="en-US" dirty="0">
                <a:ea typeface="+mn-ea"/>
                <a:cs typeface="+mn-cs"/>
              </a:rPr>
              <a:t>   - decision variables (controllable)</a:t>
            </a:r>
          </a:p>
          <a:p>
            <a:pPr marL="365760" indent="-256032" eaLnBrk="1" fontAlgn="auto" hangingPunct="1">
              <a:spcAft>
                <a:spcPts val="0"/>
              </a:spcAft>
              <a:buFont typeface="Wingdings 3"/>
              <a:buChar char=""/>
              <a:defRPr/>
            </a:pPr>
            <a:r>
              <a:rPr lang="en-US" dirty="0">
                <a:ea typeface="+mn-ea"/>
                <a:cs typeface="+mn-cs"/>
              </a:rPr>
              <a:t>Types of model </a:t>
            </a:r>
            <a:r>
              <a:rPr lang="en-US" u="sng" dirty="0">
                <a:ea typeface="+mn-ea"/>
                <a:cs typeface="+mn-cs"/>
              </a:rPr>
              <a:t>output</a:t>
            </a:r>
          </a:p>
          <a:p>
            <a:pPr marL="109728" indent="0" eaLnBrk="1" fontAlgn="auto" hangingPunct="1">
              <a:spcAft>
                <a:spcPts val="0"/>
              </a:spcAft>
              <a:buFont typeface="Wingdings 3"/>
              <a:buNone/>
              <a:defRPr/>
            </a:pPr>
            <a:r>
              <a:rPr lang="en-US" dirty="0">
                <a:ea typeface="+mn-ea"/>
                <a:cs typeface="+mn-cs"/>
              </a:rPr>
              <a:t>   - performance measures</a:t>
            </a:r>
          </a:p>
          <a:p>
            <a:pPr marL="109728" indent="0" eaLnBrk="1" fontAlgn="auto" hangingPunct="1">
              <a:spcAft>
                <a:spcPts val="0"/>
              </a:spcAft>
              <a:buFont typeface="Wingdings 3"/>
              <a:buNone/>
              <a:defRPr/>
            </a:pPr>
            <a:r>
              <a:rPr lang="en-US" dirty="0">
                <a:ea typeface="+mn-ea"/>
                <a:cs typeface="+mn-cs"/>
              </a:rPr>
              <a:t>   - behavioral measures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222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222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E0329A75-5562-474A-B8C7-6344837BF099}" type="slidenum">
              <a:rPr lang="en-US">
                <a:ea typeface="ＭＳ Ｐゴシック" pitchFamily="-72" charset="-128"/>
                <a:cs typeface="ＭＳ Ｐゴシック" pitchFamily="-72" charset="-128"/>
              </a:rPr>
              <a:pPr fontAlgn="base">
                <a:spcBef>
                  <a:spcPct val="0"/>
                </a:spcBef>
                <a:spcAft>
                  <a:spcPct val="0"/>
                </a:spcAft>
                <a:defRPr/>
              </a:pPr>
              <a:t>17</a:t>
            </a:fld>
            <a:endParaRPr lang="en-US">
              <a:ea typeface="ＭＳ Ｐゴシック" pitchFamily="-72" charset="-128"/>
              <a:cs typeface="ＭＳ Ｐゴシック" pitchFamily="-72"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Content Placeholder 1"/>
          <p:cNvSpPr>
            <a:spLocks noGrp="1"/>
          </p:cNvSpPr>
          <p:nvPr>
            <p:ph idx="1"/>
          </p:nvPr>
        </p:nvSpPr>
        <p:spPr>
          <a:xfrm>
            <a:off x="457200" y="1752600"/>
            <a:ext cx="8229600" cy="4254500"/>
          </a:xfrm>
        </p:spPr>
        <p:txBody>
          <a:bodyPr/>
          <a:lstStyle/>
          <a:p>
            <a:pPr marL="109538" indent="0" eaLnBrk="1" hangingPunct="1">
              <a:buFont typeface="Wingdings 3" pitchFamily="-72" charset="2"/>
              <a:buNone/>
            </a:pPr>
            <a:r>
              <a:rPr lang="en-US"/>
              <a:t>                      Nature of Decision Models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3251" name="Picture 2"/>
          <p:cNvPicPr>
            <a:picLocks noChangeAspect="1" noChangeArrowheads="1"/>
          </p:cNvPicPr>
          <p:nvPr/>
        </p:nvPicPr>
        <p:blipFill>
          <a:blip r:embed="rId2"/>
          <a:srcRect/>
          <a:stretch>
            <a:fillRect/>
          </a:stretch>
        </p:blipFill>
        <p:spPr bwMode="auto">
          <a:xfrm>
            <a:off x="815975" y="2362200"/>
            <a:ext cx="7667625" cy="2395538"/>
          </a:xfrm>
          <a:prstGeom prst="rect">
            <a:avLst/>
          </a:prstGeom>
          <a:noFill/>
          <a:ln w="9525">
            <a:solidFill>
              <a:schemeClr val="tx1"/>
            </a:solidFill>
            <a:miter lim="800000"/>
            <a:headEnd/>
            <a:tailEnd/>
          </a:ln>
        </p:spPr>
      </p:pic>
      <p:sp>
        <p:nvSpPr>
          <p:cNvPr id="53252"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3253"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1EB83CC7-8F51-4C5E-952E-61C8E5FDCA5F}" type="slidenum">
              <a:rPr lang="en-US">
                <a:ea typeface="ＭＳ Ｐゴシック" pitchFamily="-72" charset="-128"/>
                <a:cs typeface="ＭＳ Ｐゴシック" pitchFamily="-72" charset="-128"/>
              </a:rPr>
              <a:pPr fontAlgn="base">
                <a:spcBef>
                  <a:spcPct val="0"/>
                </a:spcBef>
                <a:spcAft>
                  <a:spcPct val="0"/>
                </a:spcAft>
                <a:defRPr/>
              </a:pPr>
              <a:t>18</a:t>
            </a:fld>
            <a:endParaRPr lang="en-US">
              <a:ea typeface="ＭＳ Ｐゴシック" pitchFamily="-72" charset="-128"/>
              <a:cs typeface="ＭＳ Ｐゴシック" pitchFamily="-72" charset="-128"/>
            </a:endParaRPr>
          </a:p>
        </p:txBody>
      </p:sp>
      <p:sp>
        <p:nvSpPr>
          <p:cNvPr id="53254" name="TextBox 6"/>
          <p:cNvSpPr txBox="1">
            <a:spLocks noChangeArrowheads="1"/>
          </p:cNvSpPr>
          <p:nvPr/>
        </p:nvSpPr>
        <p:spPr bwMode="auto">
          <a:xfrm>
            <a:off x="7696200" y="4757738"/>
            <a:ext cx="755650" cy="244475"/>
          </a:xfrm>
          <a:prstGeom prst="rect">
            <a:avLst/>
          </a:prstGeom>
          <a:noFill/>
          <a:ln w="9525">
            <a:noFill/>
            <a:miter lim="800000"/>
            <a:headEnd/>
            <a:tailEnd/>
          </a:ln>
        </p:spPr>
        <p:txBody>
          <a:bodyPr wrap="none">
            <a:prstTxWarp prst="textNoShape">
              <a:avLst/>
            </a:prstTxWarp>
            <a:spAutoFit/>
          </a:bodyPr>
          <a:lstStyle/>
          <a:p>
            <a:r>
              <a:rPr lang="en-US" sz="1000"/>
              <a:t>Figure 1.4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Content Placeholder 1"/>
          <p:cNvSpPr>
            <a:spLocks noGrp="1"/>
          </p:cNvSpPr>
          <p:nvPr>
            <p:ph idx="1"/>
          </p:nvPr>
        </p:nvSpPr>
        <p:spPr>
          <a:xfrm>
            <a:off x="457200" y="1371600"/>
            <a:ext cx="8229600" cy="4254500"/>
          </a:xfrm>
        </p:spPr>
        <p:txBody>
          <a:bodyPr/>
          <a:lstStyle/>
          <a:p>
            <a:pPr marL="109538" indent="0" eaLnBrk="1" hangingPunct="1">
              <a:buFont typeface="Wingdings 3" pitchFamily="-72" charset="2"/>
              <a:buNone/>
            </a:pPr>
            <a:r>
              <a:rPr lang="en-US" u="sng"/>
              <a:t>Example 1.5   A Sales-Promotion Model</a:t>
            </a:r>
          </a:p>
          <a:p>
            <a:pPr marL="109538" indent="0" eaLnBrk="1" hangingPunct="1">
              <a:buFont typeface="Wingdings 3" pitchFamily="-72" charset="2"/>
              <a:buNone/>
            </a:pPr>
            <a:r>
              <a:rPr lang="en-US"/>
              <a:t>In the grocery industry, managers typically need to know how best to use pricing, coupons and advertising strategies to influence sales.</a:t>
            </a:r>
          </a:p>
          <a:p>
            <a:pPr marL="109538" indent="0" eaLnBrk="1" hangingPunct="1">
              <a:spcBef>
                <a:spcPts val="1200"/>
              </a:spcBef>
              <a:buFont typeface="Wingdings 3" pitchFamily="-72" charset="2"/>
              <a:buNone/>
            </a:pPr>
            <a:r>
              <a:rPr lang="en-US"/>
              <a:t>Using Business Analytics, a grocer can develop a model that predicts sales using price, coupons and advertising.</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427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427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B86FB15-217F-4059-9C7B-63C35E9FF884}" type="slidenum">
              <a:rPr lang="en-US">
                <a:ea typeface="ＭＳ Ｐゴシック" pitchFamily="-72" charset="-128"/>
                <a:cs typeface="ＭＳ Ｐゴシック" pitchFamily="-72" charset="-128"/>
              </a:rPr>
              <a:pPr fontAlgn="base">
                <a:spcBef>
                  <a:spcPct val="0"/>
                </a:spcBef>
                <a:spcAft>
                  <a:spcPct val="0"/>
                </a:spcAft>
                <a:defRPr/>
              </a:pPr>
              <a:t>19</a:t>
            </a:fld>
            <a:endParaRPr lang="en-US">
              <a:ea typeface="ＭＳ Ｐゴシック" pitchFamily="-72" charset="-128"/>
              <a:cs typeface="ＭＳ Ｐゴシック" pitchFamily="-72"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Content Placeholder 1"/>
          <p:cNvSpPr>
            <a:spLocks noGrp="1"/>
          </p:cNvSpPr>
          <p:nvPr>
            <p:ph idx="1"/>
          </p:nvPr>
        </p:nvSpPr>
        <p:spPr>
          <a:xfrm>
            <a:off x="628650" y="1340768"/>
            <a:ext cx="7886700" cy="4248472"/>
          </a:xfrm>
        </p:spPr>
        <p:txBody>
          <a:bodyPr/>
          <a:lstStyle/>
          <a:p>
            <a:pPr eaLnBrk="1" hangingPunct="1"/>
            <a:r>
              <a:rPr lang="en-US" dirty="0"/>
              <a:t>Decision Models</a:t>
            </a:r>
          </a:p>
          <a:p>
            <a:pPr eaLnBrk="1" hangingPunct="1"/>
            <a:r>
              <a:rPr lang="en-US" dirty="0"/>
              <a:t>Problem Solving and Decision Making</a:t>
            </a:r>
          </a:p>
          <a:p>
            <a:pPr eaLnBrk="1" hangingPunct="1"/>
            <a:r>
              <a:rPr lang="en-US" dirty="0"/>
              <a:t>Fun with Analytics – Stats Review Case Studies</a:t>
            </a:r>
          </a:p>
          <a:p>
            <a:pPr eaLnBrk="1" hangingPunct="1"/>
            <a:r>
              <a:rPr lang="en-US" dirty="0"/>
              <a:t>Homework!</a:t>
            </a:r>
          </a:p>
          <a:p>
            <a:pPr eaLnBrk="1" hangingPunct="1"/>
            <a:endParaRPr lang="en-US" dirty="0"/>
          </a:p>
          <a:p>
            <a:pPr eaLnBrk="1" hangingPunct="1"/>
            <a:endParaRPr lang="en-US" dirty="0"/>
          </a:p>
          <a:p>
            <a:pPr eaLnBrk="1" hangingPunct="1"/>
            <a:endParaRPr lang="en-US" dirty="0"/>
          </a:p>
        </p:txBody>
      </p:sp>
      <p:sp>
        <p:nvSpPr>
          <p:cNvPr id="5" name="Title 4"/>
          <p:cNvSpPr>
            <a:spLocks noGrp="1"/>
          </p:cNvSpPr>
          <p:nvPr>
            <p:ph type="title"/>
          </p:nvPr>
        </p:nvSpPr>
        <p:spPr/>
        <p:txBody>
          <a:bodyPr/>
          <a:lstStyle/>
          <a:p>
            <a:pPr>
              <a:defRPr/>
            </a:pPr>
            <a:r>
              <a:rPr lang="en-US" sz="2400" dirty="0"/>
              <a:t>Introduction Topics</a:t>
            </a:r>
          </a:p>
        </p:txBody>
      </p:sp>
      <p:sp>
        <p:nvSpPr>
          <p:cNvPr id="29700"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DC0297C-6BAB-4E8A-B572-68A6317C65B5}" type="slidenum">
              <a:rPr lang="en-US">
                <a:ea typeface="ＭＳ Ｐゴシック" pitchFamily="-72" charset="-128"/>
                <a:cs typeface="ＭＳ Ｐゴシック" pitchFamily="-72" charset="-128"/>
              </a:rPr>
              <a:pPr fontAlgn="base">
                <a:spcBef>
                  <a:spcPct val="0"/>
                </a:spcBef>
                <a:spcAft>
                  <a:spcPct val="0"/>
                </a:spcAft>
                <a:defRPr/>
              </a:pPr>
              <a:t>2</a:t>
            </a:fld>
            <a:endParaRPr lang="en-US">
              <a:ea typeface="ＭＳ Ｐゴシック" pitchFamily="-72" charset="-128"/>
              <a:cs typeface="ＭＳ Ｐゴシック" pitchFamily="-72" charset="-128"/>
            </a:endParaRPr>
          </a:p>
        </p:txBody>
      </p:sp>
    </p:spTree>
    <p:extLst>
      <p:ext uri="{BB962C8B-B14F-4D97-AF65-F5344CB8AC3E}">
        <p14:creationId xmlns:p14="http://schemas.microsoft.com/office/powerpoint/2010/main" val="2650179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5298"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5299"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F06B0FD-3D37-4C00-8E06-D41F820B1C57}" type="slidenum">
              <a:rPr lang="en-US">
                <a:ea typeface="ＭＳ Ｐゴシック" pitchFamily="-72" charset="-128"/>
                <a:cs typeface="ＭＳ Ｐゴシック" pitchFamily="-72" charset="-128"/>
              </a:rPr>
              <a:pPr fontAlgn="base">
                <a:spcBef>
                  <a:spcPct val="0"/>
                </a:spcBef>
                <a:spcAft>
                  <a:spcPct val="0"/>
                </a:spcAft>
                <a:defRPr/>
              </a:pPr>
              <a:t>20</a:t>
            </a:fld>
            <a:endParaRPr lang="en-US">
              <a:ea typeface="ＭＳ Ｐゴシック" pitchFamily="-72" charset="-128"/>
              <a:cs typeface="ＭＳ Ｐゴシック" pitchFamily="-72" charset="-128"/>
            </a:endParaRPr>
          </a:p>
        </p:txBody>
      </p:sp>
      <p:pic>
        <p:nvPicPr>
          <p:cNvPr id="55300" name="Picture 2"/>
          <p:cNvPicPr>
            <a:picLocks noChangeAspect="1" noChangeArrowheads="1"/>
          </p:cNvPicPr>
          <p:nvPr/>
        </p:nvPicPr>
        <p:blipFill>
          <a:blip r:embed="rId2"/>
          <a:srcRect/>
          <a:stretch>
            <a:fillRect/>
          </a:stretch>
        </p:blipFill>
        <p:spPr bwMode="auto">
          <a:xfrm>
            <a:off x="990600" y="1295400"/>
            <a:ext cx="7162800" cy="3768725"/>
          </a:xfrm>
          <a:prstGeom prst="rect">
            <a:avLst/>
          </a:prstGeom>
          <a:noFill/>
          <a:ln w="9525">
            <a:noFill/>
            <a:miter lim="800000"/>
            <a:headEnd/>
            <a:tailEnd/>
          </a:ln>
        </p:spPr>
      </p:pic>
      <p:sp>
        <p:nvSpPr>
          <p:cNvPr id="2" name="TextBox 1"/>
          <p:cNvSpPr txBox="1"/>
          <p:nvPr/>
        </p:nvSpPr>
        <p:spPr>
          <a:xfrm>
            <a:off x="990600" y="5181600"/>
            <a:ext cx="7239000" cy="1096963"/>
          </a:xfrm>
          <a:prstGeom prst="rect">
            <a:avLst/>
          </a:prstGeom>
          <a:noFill/>
        </p:spPr>
        <p:txBody>
          <a:bodyPr wrap="none">
            <a:spAutoFit/>
          </a:bodyPr>
          <a:lstStyle/>
          <a:p>
            <a:pPr marL="109728" fontAlgn="auto">
              <a:spcBef>
                <a:spcPts val="0"/>
              </a:spcBef>
              <a:spcAft>
                <a:spcPts val="0"/>
              </a:spcAft>
              <a:defRPr/>
            </a:pPr>
            <a:r>
              <a:rPr lang="en-US" dirty="0">
                <a:latin typeface="+mn-lt"/>
                <a:ea typeface="+mn-ea"/>
                <a:cs typeface="+mn-cs"/>
              </a:rPr>
              <a:t>Sales = 500 – 0.05(price) + 30(coupons)</a:t>
            </a:r>
          </a:p>
          <a:p>
            <a:pPr marL="109728" fontAlgn="auto">
              <a:spcBef>
                <a:spcPts val="0"/>
              </a:spcBef>
              <a:spcAft>
                <a:spcPts val="0"/>
              </a:spcAft>
              <a:defRPr/>
            </a:pPr>
            <a:r>
              <a:rPr lang="en-US" dirty="0">
                <a:latin typeface="+mn-lt"/>
                <a:ea typeface="+mn-ea"/>
                <a:cs typeface="+mn-cs"/>
              </a:rPr>
              <a:t>            +0.08(advertising) + 0.25(price)(advertising)</a:t>
            </a:r>
          </a:p>
          <a:p>
            <a:pPr fontAlgn="auto">
              <a:spcBef>
                <a:spcPts val="0"/>
              </a:spcBef>
              <a:spcAft>
                <a:spcPts val="0"/>
              </a:spcAft>
              <a:defRPr/>
            </a:pPr>
            <a:endParaRPr lang="en-US" sz="1800" dirty="0">
              <a:latin typeface="+mn-lt"/>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1566862"/>
          </a:xfrm>
        </p:spPr>
        <p:txBody>
          <a:bodyPr>
            <a:normAutofit/>
          </a:bodyPr>
          <a:lstStyle/>
          <a:p>
            <a:pPr marL="109728" indent="0" eaLnBrk="1" fontAlgn="auto" hangingPunct="1">
              <a:spcAft>
                <a:spcPts val="0"/>
              </a:spcAft>
              <a:buFont typeface="Wingdings 3"/>
              <a:buNone/>
              <a:defRPr/>
            </a:pPr>
            <a:r>
              <a:rPr lang="en-US" u="sng" dirty="0">
                <a:ea typeface="+mn-ea"/>
                <a:cs typeface="+mn-cs"/>
              </a:rPr>
              <a:t>Descriptive Decision Models</a:t>
            </a:r>
          </a:p>
          <a:p>
            <a:pPr marL="365760" indent="-256032" eaLnBrk="1" fontAlgn="auto" hangingPunct="1">
              <a:spcAft>
                <a:spcPts val="0"/>
              </a:spcAft>
              <a:buFont typeface="Wingdings 3"/>
              <a:buChar char=""/>
              <a:defRPr/>
            </a:pPr>
            <a:r>
              <a:rPr lang="en-US" dirty="0">
                <a:ea typeface="+mn-ea"/>
                <a:cs typeface="+mn-cs"/>
              </a:rPr>
              <a:t>Simply tell “what is” and describe relationships</a:t>
            </a:r>
          </a:p>
          <a:p>
            <a:pPr marL="365760" indent="-256032" eaLnBrk="1" fontAlgn="auto" hangingPunct="1">
              <a:spcAft>
                <a:spcPts val="0"/>
              </a:spcAft>
              <a:buFont typeface="Wingdings 3"/>
              <a:buChar char=""/>
              <a:defRPr/>
            </a:pPr>
            <a:r>
              <a:rPr lang="en-US" dirty="0">
                <a:ea typeface="+mn-ea"/>
                <a:cs typeface="+mn-cs"/>
              </a:rPr>
              <a:t>Do not tell managers what to do</a:t>
            </a:r>
          </a:p>
        </p:txBody>
      </p:sp>
      <p:sp>
        <p:nvSpPr>
          <p:cNvPr id="5" name="Title 4"/>
          <p:cNvSpPr>
            <a:spLocks noGrp="1"/>
          </p:cNvSpPr>
          <p:nvPr>
            <p:ph type="title"/>
          </p:nvPr>
        </p:nvSpPr>
        <p:spPr>
          <a:xfrm>
            <a:off x="566057" y="152400"/>
            <a:ext cx="8229600" cy="1143000"/>
          </a:xfrm>
        </p:spPr>
        <p:txBody>
          <a:bodyPr/>
          <a:lstStyle/>
          <a:p>
            <a:pPr eaLnBrk="1" fontAlgn="auto" hangingPunct="1">
              <a:spcAft>
                <a:spcPts val="0"/>
              </a:spcAft>
              <a:defRPr/>
            </a:pPr>
            <a:r>
              <a:rPr lang="en-US" sz="3200" dirty="0">
                <a:ea typeface="+mj-ea"/>
                <a:cs typeface="+mj-cs"/>
              </a:rPr>
              <a:t>Decision Models</a:t>
            </a:r>
          </a:p>
        </p:txBody>
      </p:sp>
      <p:sp>
        <p:nvSpPr>
          <p:cNvPr id="56323" name="Content Placeholder 1"/>
          <p:cNvSpPr txBox="1">
            <a:spLocks/>
          </p:cNvSpPr>
          <p:nvPr/>
        </p:nvSpPr>
        <p:spPr bwMode="auto">
          <a:xfrm>
            <a:off x="739775" y="3810000"/>
            <a:ext cx="4060825" cy="2328863"/>
          </a:xfrm>
          <a:prstGeom prst="rect">
            <a:avLst/>
          </a:prstGeom>
          <a:noFill/>
          <a:ln w="9525">
            <a:noFill/>
            <a:miter lim="800000"/>
            <a:headEnd/>
            <a:tailEnd/>
          </a:ln>
        </p:spPr>
        <p:txBody>
          <a:bodyPr>
            <a:prstTxWarp prst="textNoShape">
              <a:avLst/>
            </a:prstTxWarp>
          </a:bodyPr>
          <a:lstStyle/>
          <a:p>
            <a:pPr marL="109538">
              <a:spcBef>
                <a:spcPts val="400"/>
              </a:spcBef>
              <a:buClr>
                <a:schemeClr val="accent1"/>
              </a:buClr>
              <a:buSzPct val="68000"/>
              <a:buFont typeface="Wingdings 3" pitchFamily="-72" charset="2"/>
              <a:buNone/>
            </a:pPr>
            <a:r>
              <a:rPr lang="en-US" sz="2700"/>
              <a:t>Influence Diagrams visually show how various model elements relate to one another.</a:t>
            </a:r>
          </a:p>
        </p:txBody>
      </p:sp>
      <p:sp>
        <p:nvSpPr>
          <p:cNvPr id="56324" name="TextBox 5"/>
          <p:cNvSpPr txBox="1">
            <a:spLocks noChangeArrowheads="1"/>
          </p:cNvSpPr>
          <p:nvPr/>
        </p:nvSpPr>
        <p:spPr bwMode="auto">
          <a:xfrm>
            <a:off x="533400" y="3028950"/>
            <a:ext cx="7569200" cy="763588"/>
          </a:xfrm>
          <a:prstGeom prst="rect">
            <a:avLst/>
          </a:prstGeom>
          <a:noFill/>
          <a:ln w="9525">
            <a:noFill/>
            <a:miter lim="800000"/>
            <a:headEnd/>
            <a:tailEnd/>
          </a:ln>
        </p:spPr>
        <p:txBody>
          <a:bodyPr>
            <a:prstTxWarp prst="textNoShape">
              <a:avLst/>
            </a:prstTxWarp>
            <a:spAutoFit/>
          </a:bodyPr>
          <a:lstStyle/>
          <a:p>
            <a:r>
              <a:rPr lang="en-US" sz="2600" u="sng"/>
              <a:t>Example 1.6  An Influence Diagram for Total Cost</a:t>
            </a:r>
          </a:p>
          <a:p>
            <a:endParaRPr lang="en-US" sz="1800"/>
          </a:p>
        </p:txBody>
      </p:sp>
      <p:sp>
        <p:nvSpPr>
          <p:cNvPr id="56325" name="Footer Placeholder 9"/>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6326" name="Slide Number Placeholder 10"/>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FA684607-583E-4632-BA24-39166F361604}" type="slidenum">
              <a:rPr lang="en-US">
                <a:ea typeface="ＭＳ Ｐゴシック" pitchFamily="-72" charset="-128"/>
                <a:cs typeface="ＭＳ Ｐゴシック" pitchFamily="-72" charset="-128"/>
              </a:rPr>
              <a:pPr fontAlgn="base">
                <a:spcBef>
                  <a:spcPct val="0"/>
                </a:spcBef>
                <a:spcAft>
                  <a:spcPct val="0"/>
                </a:spcAft>
                <a:defRPr/>
              </a:pPr>
              <a:t>21</a:t>
            </a:fld>
            <a:endParaRPr lang="en-US">
              <a:ea typeface="ＭＳ Ｐゴシック" pitchFamily="-72" charset="-128"/>
              <a:cs typeface="ＭＳ Ｐゴシック" pitchFamily="-72" charset="-128"/>
            </a:endParaRPr>
          </a:p>
        </p:txBody>
      </p:sp>
      <p:sp>
        <p:nvSpPr>
          <p:cNvPr id="56327" name="TextBox 8"/>
          <p:cNvSpPr txBox="1">
            <a:spLocks noChangeArrowheads="1"/>
          </p:cNvSpPr>
          <p:nvPr/>
        </p:nvSpPr>
        <p:spPr bwMode="auto">
          <a:xfrm>
            <a:off x="7712075" y="6075363"/>
            <a:ext cx="755650" cy="244475"/>
          </a:xfrm>
          <a:prstGeom prst="rect">
            <a:avLst/>
          </a:prstGeom>
          <a:noFill/>
          <a:ln w="9525">
            <a:noFill/>
            <a:miter lim="800000"/>
            <a:headEnd/>
            <a:tailEnd/>
          </a:ln>
        </p:spPr>
        <p:txBody>
          <a:bodyPr wrap="none">
            <a:prstTxWarp prst="textNoShape">
              <a:avLst/>
            </a:prstTxWarp>
            <a:spAutoFit/>
          </a:bodyPr>
          <a:lstStyle/>
          <a:p>
            <a:r>
              <a:rPr lang="en-US" sz="1000"/>
              <a:t>Figure 1.5</a:t>
            </a:r>
          </a:p>
        </p:txBody>
      </p:sp>
      <p:pic>
        <p:nvPicPr>
          <p:cNvPr id="56328" name="Picture 2"/>
          <p:cNvPicPr>
            <a:picLocks noChangeAspect="1" noChangeArrowheads="1"/>
          </p:cNvPicPr>
          <p:nvPr/>
        </p:nvPicPr>
        <p:blipFill>
          <a:blip r:embed="rId2"/>
          <a:srcRect/>
          <a:stretch>
            <a:fillRect/>
          </a:stretch>
        </p:blipFill>
        <p:spPr bwMode="auto">
          <a:xfrm>
            <a:off x="4578350" y="3886200"/>
            <a:ext cx="3736975" cy="2176463"/>
          </a:xfrm>
          <a:prstGeom prst="rect">
            <a:avLst/>
          </a:prstGeom>
          <a:noFill/>
          <a:ln w="9525">
            <a:solidFill>
              <a:schemeClr val="tx1"/>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Content Placeholder 1"/>
          <p:cNvSpPr>
            <a:spLocks noGrp="1"/>
          </p:cNvSpPr>
          <p:nvPr>
            <p:ph idx="1"/>
          </p:nvPr>
        </p:nvSpPr>
        <p:spPr/>
        <p:txBody>
          <a:bodyPr/>
          <a:lstStyle/>
          <a:p>
            <a:pPr marL="109538" indent="0" eaLnBrk="1" hangingPunct="1">
              <a:buFont typeface="Wingdings 3" pitchFamily="-72" charset="2"/>
              <a:buNone/>
            </a:pPr>
            <a:r>
              <a:rPr lang="en-US" u="sng"/>
              <a:t>Example 1.7  A Mathematical Model for Total Cost</a:t>
            </a:r>
          </a:p>
          <a:p>
            <a:pPr marL="109538" indent="0" eaLnBrk="1" hangingPunct="1">
              <a:buFont typeface="Wingdings 3" pitchFamily="-72" charset="2"/>
              <a:buNone/>
            </a:pPr>
            <a:endParaRPr lang="en-US"/>
          </a:p>
          <a:p>
            <a:pPr marL="109538" indent="0" eaLnBrk="1" hangingPunct="1">
              <a:buFont typeface="Wingdings 3" pitchFamily="-72" charset="2"/>
              <a:buNone/>
            </a:pPr>
            <a:r>
              <a:rPr lang="en-US"/>
              <a:t>   </a:t>
            </a:r>
            <a:r>
              <a:rPr lang="en-US" i="1"/>
              <a:t>TC = F +VQ</a:t>
            </a:r>
            <a:endParaRPr lang="en-US"/>
          </a:p>
          <a:p>
            <a:pPr marL="109538" indent="0" eaLnBrk="1" hangingPunct="1">
              <a:buFont typeface="Wingdings 3" pitchFamily="-72" charset="2"/>
              <a:buNone/>
            </a:pPr>
            <a:endParaRPr lang="en-US"/>
          </a:p>
          <a:p>
            <a:pPr marL="109538" indent="0" eaLnBrk="1" hangingPunct="1">
              <a:buFont typeface="Wingdings 3" pitchFamily="-72" charset="2"/>
              <a:buNone/>
            </a:pPr>
            <a:r>
              <a:rPr lang="en-US" i="1"/>
              <a:t>TC</a:t>
            </a:r>
            <a:r>
              <a:rPr lang="en-US"/>
              <a:t> is Total Cost</a:t>
            </a:r>
          </a:p>
          <a:p>
            <a:pPr marL="109538" indent="0" eaLnBrk="1" hangingPunct="1">
              <a:buFont typeface="Wingdings 3" pitchFamily="-72" charset="2"/>
              <a:buNone/>
            </a:pPr>
            <a:r>
              <a:rPr lang="en-US" i="1"/>
              <a:t>F</a:t>
            </a:r>
            <a:r>
              <a:rPr lang="en-US"/>
              <a:t> is Fixed cost</a:t>
            </a:r>
          </a:p>
          <a:p>
            <a:pPr marL="109538" indent="0" eaLnBrk="1" hangingPunct="1">
              <a:buFont typeface="Wingdings 3" pitchFamily="-72" charset="2"/>
              <a:buNone/>
            </a:pPr>
            <a:r>
              <a:rPr lang="en-US" i="1"/>
              <a:t>V</a:t>
            </a:r>
            <a:r>
              <a:rPr lang="en-US"/>
              <a:t> is Variable unit cost </a:t>
            </a:r>
          </a:p>
          <a:p>
            <a:pPr marL="109538" indent="0" eaLnBrk="1" hangingPunct="1">
              <a:buFont typeface="Wingdings 3" pitchFamily="-72" charset="2"/>
              <a:buNone/>
            </a:pPr>
            <a:r>
              <a:rPr lang="en-US" i="1"/>
              <a:t>Q</a:t>
            </a:r>
            <a:r>
              <a:rPr lang="en-US"/>
              <a:t> is Quantity produced</a:t>
            </a:r>
          </a:p>
          <a:p>
            <a:pPr marL="109538" indent="0" eaLnBrk="1" hangingPunct="1">
              <a:buFont typeface="Wingdings 3" pitchFamily="-72" charset="2"/>
              <a:buNone/>
            </a:pPr>
            <a:endParaRPr lang="en-US"/>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7347" name="Picture 2"/>
          <p:cNvPicPr>
            <a:picLocks noChangeAspect="1" noChangeArrowheads="1"/>
          </p:cNvPicPr>
          <p:nvPr/>
        </p:nvPicPr>
        <p:blipFill>
          <a:blip r:embed="rId2"/>
          <a:srcRect/>
          <a:stretch>
            <a:fillRect/>
          </a:stretch>
        </p:blipFill>
        <p:spPr bwMode="auto">
          <a:xfrm>
            <a:off x="4614863" y="2438400"/>
            <a:ext cx="3775075" cy="2765425"/>
          </a:xfrm>
          <a:prstGeom prst="rect">
            <a:avLst/>
          </a:prstGeom>
          <a:noFill/>
          <a:ln w="9525">
            <a:solidFill>
              <a:schemeClr val="tx1"/>
            </a:solidFill>
            <a:miter lim="800000"/>
            <a:headEnd/>
            <a:tailEnd/>
          </a:ln>
        </p:spPr>
      </p:pic>
      <p:sp>
        <p:nvSpPr>
          <p:cNvPr id="57348" name="Footer Placeholder 8"/>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7349" name="Slide Number Placeholder 9"/>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8BDF409-904F-47EB-B3DE-91AC97CABC2A}" type="slidenum">
              <a:rPr lang="en-US">
                <a:ea typeface="ＭＳ Ｐゴシック" pitchFamily="-72" charset="-128"/>
                <a:cs typeface="ＭＳ Ｐゴシック" pitchFamily="-72" charset="-128"/>
              </a:rPr>
              <a:pPr fontAlgn="base">
                <a:spcBef>
                  <a:spcPct val="0"/>
                </a:spcBef>
                <a:spcAft>
                  <a:spcPct val="0"/>
                </a:spcAft>
                <a:defRPr/>
              </a:pPr>
              <a:t>22</a:t>
            </a:fld>
            <a:endParaRPr lang="en-US">
              <a:ea typeface="ＭＳ Ｐゴシック" pitchFamily="-72" charset="-128"/>
              <a:cs typeface="ＭＳ Ｐゴシック" pitchFamily="-72" charset="-128"/>
            </a:endParaRPr>
          </a:p>
        </p:txBody>
      </p:sp>
      <p:sp>
        <p:nvSpPr>
          <p:cNvPr id="57350" name="TextBox 6"/>
          <p:cNvSpPr txBox="1">
            <a:spLocks noChangeArrowheads="1"/>
          </p:cNvSpPr>
          <p:nvPr/>
        </p:nvSpPr>
        <p:spPr bwMode="auto">
          <a:xfrm>
            <a:off x="7700963" y="5203825"/>
            <a:ext cx="755650" cy="244475"/>
          </a:xfrm>
          <a:prstGeom prst="rect">
            <a:avLst/>
          </a:prstGeom>
          <a:noFill/>
          <a:ln w="9525">
            <a:noFill/>
            <a:miter lim="800000"/>
            <a:headEnd/>
            <a:tailEnd/>
          </a:ln>
        </p:spPr>
        <p:txBody>
          <a:bodyPr wrap="none">
            <a:prstTxWarp prst="textNoShape">
              <a:avLst/>
            </a:prstTxWarp>
            <a:spAutoFit/>
          </a:bodyPr>
          <a:lstStyle/>
          <a:p>
            <a:r>
              <a:rPr lang="en-US" sz="1000"/>
              <a:t>Figure 1.6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u="sng"/>
              <a:t>Example 1.8   A Break-even Decision Model</a:t>
            </a:r>
          </a:p>
          <a:p>
            <a:pPr marL="109538" indent="0" eaLnBrk="1" hangingPunct="1">
              <a:buFont typeface="Wingdings 3" pitchFamily="-72" charset="2"/>
              <a:buNone/>
            </a:pPr>
            <a:r>
              <a:rPr lang="en-US" i="1"/>
              <a:t>TC</a:t>
            </a:r>
            <a:r>
              <a:rPr lang="en-US"/>
              <a:t>(manufacturing) = $50,000 + $125*</a:t>
            </a:r>
            <a:r>
              <a:rPr lang="en-US" i="1"/>
              <a:t>Q</a:t>
            </a:r>
            <a:endParaRPr lang="en-US"/>
          </a:p>
          <a:p>
            <a:pPr marL="109538" indent="0" eaLnBrk="1" hangingPunct="1">
              <a:buFont typeface="Wingdings 3" pitchFamily="-72" charset="2"/>
              <a:buNone/>
            </a:pPr>
            <a:r>
              <a:rPr lang="en-US" i="1"/>
              <a:t>TC</a:t>
            </a:r>
            <a:r>
              <a:rPr lang="en-US"/>
              <a:t>(outsourcing) = $175*</a:t>
            </a:r>
            <a:r>
              <a:rPr lang="en-US" i="1"/>
              <a:t>Q</a:t>
            </a:r>
            <a:endParaRPr lang="en-US"/>
          </a:p>
          <a:p>
            <a:pPr marL="109538" indent="0" eaLnBrk="1" hangingPunct="1">
              <a:spcBef>
                <a:spcPts val="1200"/>
              </a:spcBef>
              <a:buFont typeface="Wingdings 3" pitchFamily="-72" charset="2"/>
              <a:buNone/>
            </a:pPr>
            <a:r>
              <a:rPr lang="en-US" u="sng"/>
              <a:t>Breakeven Point</a:t>
            </a:r>
            <a:r>
              <a:rPr lang="en-US"/>
              <a:t>:</a:t>
            </a:r>
          </a:p>
          <a:p>
            <a:pPr marL="109538" indent="0" eaLnBrk="1" hangingPunct="1">
              <a:buFont typeface="Wingdings 3" pitchFamily="-72" charset="2"/>
              <a:buNone/>
            </a:pPr>
            <a:r>
              <a:rPr lang="en-US"/>
              <a:t>Set </a:t>
            </a:r>
            <a:r>
              <a:rPr lang="en-US" i="1"/>
              <a:t>TC</a:t>
            </a:r>
            <a:r>
              <a:rPr lang="en-US"/>
              <a:t>(manufacturing) </a:t>
            </a:r>
          </a:p>
          <a:p>
            <a:pPr marL="109538" indent="0" eaLnBrk="1" hangingPunct="1">
              <a:buFont typeface="Wingdings 3" pitchFamily="-72" charset="2"/>
              <a:buNone/>
            </a:pPr>
            <a:r>
              <a:rPr lang="en-US"/>
              <a:t>      = </a:t>
            </a:r>
            <a:r>
              <a:rPr lang="en-US" i="1"/>
              <a:t>TC</a:t>
            </a:r>
            <a:r>
              <a:rPr lang="en-US"/>
              <a:t>(outsourcing)</a:t>
            </a:r>
          </a:p>
          <a:p>
            <a:pPr marL="109538" indent="0" eaLnBrk="1" hangingPunct="1">
              <a:buFont typeface="Wingdings 3" pitchFamily="-72" charset="2"/>
              <a:buNone/>
            </a:pPr>
            <a:r>
              <a:rPr lang="en-US"/>
              <a:t>Solve for </a:t>
            </a:r>
            <a:r>
              <a:rPr lang="en-US" i="1"/>
              <a:t>Q</a:t>
            </a:r>
            <a:r>
              <a:rPr lang="en-US"/>
              <a:t> = 1000 units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5837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837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8991C370-EFD4-4B20-884B-7408BA79BC96}" type="slidenum">
              <a:rPr lang="en-US">
                <a:ea typeface="ＭＳ Ｐゴシック" pitchFamily="-72" charset="-128"/>
                <a:cs typeface="ＭＳ Ｐゴシック" pitchFamily="-72" charset="-128"/>
              </a:rPr>
              <a:pPr fontAlgn="base">
                <a:spcBef>
                  <a:spcPct val="0"/>
                </a:spcBef>
                <a:spcAft>
                  <a:spcPct val="0"/>
                </a:spcAft>
                <a:defRPr/>
              </a:pPr>
              <a:t>23</a:t>
            </a:fld>
            <a:endParaRPr lang="en-US">
              <a:ea typeface="ＭＳ Ｐゴシック" pitchFamily="-72" charset="-128"/>
              <a:cs typeface="ＭＳ Ｐゴシック" pitchFamily="-72" charset="-128"/>
            </a:endParaRPr>
          </a:p>
        </p:txBody>
      </p:sp>
      <p:pic>
        <p:nvPicPr>
          <p:cNvPr id="58373" name="Picture 2"/>
          <p:cNvPicPr>
            <a:picLocks noChangeAspect="1" noChangeArrowheads="1"/>
          </p:cNvPicPr>
          <p:nvPr/>
        </p:nvPicPr>
        <p:blipFill>
          <a:blip r:embed="rId2"/>
          <a:srcRect/>
          <a:stretch>
            <a:fillRect/>
          </a:stretch>
        </p:blipFill>
        <p:spPr bwMode="auto">
          <a:xfrm>
            <a:off x="4419600" y="2819400"/>
            <a:ext cx="4306888" cy="2590800"/>
          </a:xfrm>
          <a:prstGeom prst="rect">
            <a:avLst/>
          </a:prstGeom>
          <a:noFill/>
          <a:ln w="9525">
            <a:noFill/>
            <a:miter lim="800000"/>
            <a:headEnd/>
            <a:tailEnd/>
          </a:ln>
        </p:spPr>
      </p:pic>
      <p:sp>
        <p:nvSpPr>
          <p:cNvPr id="58374" name="TextBox 6"/>
          <p:cNvSpPr txBox="1">
            <a:spLocks noChangeArrowheads="1"/>
          </p:cNvSpPr>
          <p:nvPr/>
        </p:nvSpPr>
        <p:spPr bwMode="auto">
          <a:xfrm>
            <a:off x="8037513" y="5410200"/>
            <a:ext cx="755650" cy="244475"/>
          </a:xfrm>
          <a:prstGeom prst="rect">
            <a:avLst/>
          </a:prstGeom>
          <a:noFill/>
          <a:ln w="9525">
            <a:noFill/>
            <a:miter lim="800000"/>
            <a:headEnd/>
            <a:tailEnd/>
          </a:ln>
        </p:spPr>
        <p:txBody>
          <a:bodyPr wrap="none">
            <a:prstTxWarp prst="textNoShape">
              <a:avLst/>
            </a:prstTxWarp>
            <a:spAutoFit/>
          </a:bodyPr>
          <a:lstStyle/>
          <a:p>
            <a:r>
              <a:rPr lang="en-US" sz="1000"/>
              <a:t>Figure 1.7</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u="sng"/>
              <a:t>Example 1.9    A Linear Demand Prediction Model</a:t>
            </a:r>
          </a:p>
          <a:p>
            <a:pPr marL="109538" indent="0" eaLnBrk="1" hangingPunct="1">
              <a:buFont typeface="Wingdings 3" pitchFamily="-72" charset="2"/>
              <a:buNone/>
            </a:pPr>
            <a:r>
              <a:rPr lang="en-US"/>
              <a:t>As price increases, demand falls.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pic>
        <p:nvPicPr>
          <p:cNvPr id="59395" name="Picture 2"/>
          <p:cNvPicPr>
            <a:picLocks noChangeAspect="1" noChangeArrowheads="1"/>
          </p:cNvPicPr>
          <p:nvPr/>
        </p:nvPicPr>
        <p:blipFill>
          <a:blip r:embed="rId2"/>
          <a:srcRect/>
          <a:stretch>
            <a:fillRect/>
          </a:stretch>
        </p:blipFill>
        <p:spPr bwMode="auto">
          <a:xfrm>
            <a:off x="1633538" y="2362200"/>
            <a:ext cx="5715000" cy="3406775"/>
          </a:xfrm>
          <a:prstGeom prst="rect">
            <a:avLst/>
          </a:prstGeom>
          <a:noFill/>
          <a:ln w="9525">
            <a:noFill/>
            <a:miter lim="800000"/>
            <a:headEnd/>
            <a:tailEnd/>
          </a:ln>
        </p:spPr>
      </p:pic>
      <p:sp>
        <p:nvSpPr>
          <p:cNvPr id="59396"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59397"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55061575-0BF5-4FF7-8D8F-CA73D92AC58A}" type="slidenum">
              <a:rPr lang="en-US">
                <a:ea typeface="ＭＳ Ｐゴシック" pitchFamily="-72" charset="-128"/>
                <a:cs typeface="ＭＳ Ｐゴシック" pitchFamily="-72" charset="-128"/>
              </a:rPr>
              <a:pPr fontAlgn="base">
                <a:spcBef>
                  <a:spcPct val="0"/>
                </a:spcBef>
                <a:spcAft>
                  <a:spcPct val="0"/>
                </a:spcAft>
                <a:defRPr/>
              </a:pPr>
              <a:t>24</a:t>
            </a:fld>
            <a:endParaRPr lang="en-US">
              <a:ea typeface="ＭＳ Ｐゴシック" pitchFamily="-72" charset="-128"/>
              <a:cs typeface="ＭＳ Ｐゴシック" pitchFamily="-72" charset="-128"/>
            </a:endParaRPr>
          </a:p>
        </p:txBody>
      </p:sp>
      <p:sp>
        <p:nvSpPr>
          <p:cNvPr id="59398" name="TextBox 6"/>
          <p:cNvSpPr txBox="1">
            <a:spLocks noChangeArrowheads="1"/>
          </p:cNvSpPr>
          <p:nvPr/>
        </p:nvSpPr>
        <p:spPr bwMode="auto">
          <a:xfrm>
            <a:off x="6589713" y="5775325"/>
            <a:ext cx="755650" cy="244475"/>
          </a:xfrm>
          <a:prstGeom prst="rect">
            <a:avLst/>
          </a:prstGeom>
          <a:noFill/>
          <a:ln w="9525">
            <a:noFill/>
            <a:miter lim="800000"/>
            <a:headEnd/>
            <a:tailEnd/>
          </a:ln>
        </p:spPr>
        <p:txBody>
          <a:bodyPr wrap="none">
            <a:prstTxWarp prst="textNoShape">
              <a:avLst/>
            </a:prstTxWarp>
            <a:spAutoFit/>
          </a:bodyPr>
          <a:lstStyle/>
          <a:p>
            <a:r>
              <a:rPr lang="en-US" sz="1000"/>
              <a:t>Figure 1.8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Content Placeholder 1"/>
          <p:cNvSpPr>
            <a:spLocks noGrp="1"/>
          </p:cNvSpPr>
          <p:nvPr>
            <p:ph idx="1"/>
          </p:nvPr>
        </p:nvSpPr>
        <p:spPr>
          <a:xfrm>
            <a:off x="533400" y="1219200"/>
            <a:ext cx="8229600" cy="4525963"/>
          </a:xfrm>
        </p:spPr>
        <p:txBody>
          <a:bodyPr/>
          <a:lstStyle/>
          <a:p>
            <a:pPr marL="109538" indent="0" eaLnBrk="1" hangingPunct="1">
              <a:buFont typeface="Wingdings 3" pitchFamily="-72" charset="2"/>
              <a:buNone/>
            </a:pPr>
            <a:r>
              <a:rPr lang="en-US" sz="2600" u="sng"/>
              <a:t>Example 1.10   A Nonlinear Demand Prediction Model</a:t>
            </a:r>
          </a:p>
          <a:p>
            <a:pPr marL="109538" indent="0" eaLnBrk="1" hangingPunct="1">
              <a:buFont typeface="Wingdings 3" pitchFamily="-72" charset="2"/>
              <a:buNone/>
            </a:pPr>
            <a:r>
              <a:rPr lang="en-US" sz="2600"/>
              <a:t>Assumes price elasticity (constant ratio of % change in demand to % change in price)</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041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042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37156255-925C-472C-854E-7A77F1594D77}" type="slidenum">
              <a:rPr lang="en-US">
                <a:ea typeface="ＭＳ Ｐゴシック" pitchFamily="-72" charset="-128"/>
                <a:cs typeface="ＭＳ Ｐゴシック" pitchFamily="-72" charset="-128"/>
              </a:rPr>
              <a:pPr fontAlgn="base">
                <a:spcBef>
                  <a:spcPct val="0"/>
                </a:spcBef>
                <a:spcAft>
                  <a:spcPct val="0"/>
                </a:spcAft>
                <a:defRPr/>
              </a:pPr>
              <a:t>25</a:t>
            </a:fld>
            <a:endParaRPr lang="en-US">
              <a:ea typeface="ＭＳ Ｐゴシック" pitchFamily="-72" charset="-128"/>
              <a:cs typeface="ＭＳ Ｐゴシック" pitchFamily="-72" charset="-128"/>
            </a:endParaRPr>
          </a:p>
        </p:txBody>
      </p:sp>
      <p:pic>
        <p:nvPicPr>
          <p:cNvPr id="60421" name="Picture 2"/>
          <p:cNvPicPr>
            <a:picLocks noChangeAspect="1" noChangeArrowheads="1"/>
          </p:cNvPicPr>
          <p:nvPr/>
        </p:nvPicPr>
        <p:blipFill>
          <a:blip r:embed="rId2"/>
          <a:srcRect/>
          <a:stretch>
            <a:fillRect/>
          </a:stretch>
        </p:blipFill>
        <p:spPr bwMode="auto">
          <a:xfrm>
            <a:off x="1676400" y="2590800"/>
            <a:ext cx="5715000" cy="3471863"/>
          </a:xfrm>
          <a:prstGeom prst="rect">
            <a:avLst/>
          </a:prstGeom>
          <a:noFill/>
          <a:ln w="9525">
            <a:noFill/>
            <a:miter lim="800000"/>
            <a:headEnd/>
            <a:tailEnd/>
          </a:ln>
        </p:spPr>
      </p:pic>
      <p:sp>
        <p:nvSpPr>
          <p:cNvPr id="60422" name="TextBox 6"/>
          <p:cNvSpPr txBox="1">
            <a:spLocks noChangeArrowheads="1"/>
          </p:cNvSpPr>
          <p:nvPr/>
        </p:nvSpPr>
        <p:spPr bwMode="auto">
          <a:xfrm>
            <a:off x="6562725" y="6062663"/>
            <a:ext cx="755650" cy="244475"/>
          </a:xfrm>
          <a:prstGeom prst="rect">
            <a:avLst/>
          </a:prstGeom>
          <a:noFill/>
          <a:ln w="9525">
            <a:noFill/>
            <a:miter lim="800000"/>
            <a:headEnd/>
            <a:tailEnd/>
          </a:ln>
        </p:spPr>
        <p:txBody>
          <a:bodyPr wrap="none">
            <a:prstTxWarp prst="textNoShape">
              <a:avLst/>
            </a:prstTxWarp>
            <a:spAutoFit/>
          </a:bodyPr>
          <a:lstStyle/>
          <a:p>
            <a:r>
              <a:rPr lang="en-US" sz="1000"/>
              <a:t>Figure 1.9</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Content Placeholder 1"/>
          <p:cNvSpPr>
            <a:spLocks noGrp="1"/>
          </p:cNvSpPr>
          <p:nvPr>
            <p:ph idx="1"/>
          </p:nvPr>
        </p:nvSpPr>
        <p:spPr/>
        <p:txBody>
          <a:bodyPr/>
          <a:lstStyle/>
          <a:p>
            <a:pPr eaLnBrk="1" hangingPunct="1"/>
            <a:r>
              <a:rPr lang="en-US"/>
              <a:t>Predictive Decision Models often incorporate uncertainty to help managers analyze risk.</a:t>
            </a:r>
          </a:p>
          <a:p>
            <a:pPr eaLnBrk="1" hangingPunct="1"/>
            <a:r>
              <a:rPr lang="en-US"/>
              <a:t>Aim to predict what will happen in the future.</a:t>
            </a:r>
          </a:p>
          <a:p>
            <a:pPr eaLnBrk="1" hangingPunct="1"/>
            <a:r>
              <a:rPr lang="en-US" u="sng"/>
              <a:t>Uncertainty</a:t>
            </a:r>
            <a:r>
              <a:rPr lang="en-US"/>
              <a:t> is imperfect knowledge of what will happen in the future.</a:t>
            </a:r>
          </a:p>
          <a:p>
            <a:pPr eaLnBrk="1" hangingPunct="1"/>
            <a:r>
              <a:rPr lang="en-US" u="sng"/>
              <a:t>Risk</a:t>
            </a:r>
            <a:r>
              <a:rPr lang="en-US"/>
              <a:t> is associated with the consequences of what actually happens.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144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144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07C0465-1E8E-4D16-A8C1-F695016D3332}" type="slidenum">
              <a:rPr lang="en-US">
                <a:ea typeface="ＭＳ Ｐゴシック" pitchFamily="-72" charset="-128"/>
                <a:cs typeface="ＭＳ Ｐゴシック" pitchFamily="-72" charset="-128"/>
              </a:rPr>
              <a:pPr fontAlgn="base">
                <a:spcBef>
                  <a:spcPct val="0"/>
                </a:spcBef>
                <a:spcAft>
                  <a:spcPct val="0"/>
                </a:spcAft>
                <a:defRPr/>
              </a:pPr>
              <a:t>26</a:t>
            </a:fld>
            <a:endParaRPr lang="en-US">
              <a:ea typeface="ＭＳ Ｐゴシック" pitchFamily="-72" charset="-128"/>
              <a:cs typeface="ＭＳ Ｐゴシック" pitchFamily="-72"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Prescriptive Decision Models</a:t>
            </a:r>
            <a:r>
              <a:rPr lang="en-US" dirty="0">
                <a:ea typeface="+mn-ea"/>
                <a:cs typeface="+mn-cs"/>
              </a:rPr>
              <a:t> help decision makers identify the best solution.</a:t>
            </a:r>
          </a:p>
          <a:p>
            <a:pPr marL="365760" indent="-256032" eaLnBrk="1" fontAlgn="auto" hangingPunct="1">
              <a:spcAft>
                <a:spcPts val="0"/>
              </a:spcAft>
              <a:buFont typeface="Wingdings 3"/>
              <a:buChar char=""/>
              <a:defRPr/>
            </a:pPr>
            <a:r>
              <a:rPr lang="en-US" u="sng" dirty="0">
                <a:ea typeface="+mn-ea"/>
                <a:cs typeface="+mn-cs"/>
              </a:rPr>
              <a:t>Optimization</a:t>
            </a:r>
            <a:r>
              <a:rPr lang="en-US" dirty="0">
                <a:ea typeface="+mn-ea"/>
                <a:cs typeface="+mn-cs"/>
              </a:rPr>
              <a:t> - finding values of decision variables that minimize (or maximize) something such as cost (or profit).</a:t>
            </a:r>
          </a:p>
          <a:p>
            <a:pPr marL="365760" indent="-256032" eaLnBrk="1" fontAlgn="auto" hangingPunct="1">
              <a:spcAft>
                <a:spcPts val="0"/>
              </a:spcAft>
              <a:buFont typeface="Wingdings 3"/>
              <a:buChar char=""/>
              <a:defRPr/>
            </a:pPr>
            <a:r>
              <a:rPr lang="en-US" u="sng" dirty="0">
                <a:ea typeface="+mn-ea"/>
                <a:cs typeface="+mn-cs"/>
              </a:rPr>
              <a:t>Objective function</a:t>
            </a:r>
            <a:r>
              <a:rPr lang="en-US" b="1" dirty="0">
                <a:ea typeface="+mn-ea"/>
                <a:cs typeface="+mn-cs"/>
              </a:rPr>
              <a:t> </a:t>
            </a:r>
            <a:r>
              <a:rPr lang="en-US" dirty="0">
                <a:ea typeface="+mn-ea"/>
                <a:cs typeface="+mn-cs"/>
              </a:rPr>
              <a:t>- the equation that minimizes (or maximizes) the quantity of interest.</a:t>
            </a:r>
          </a:p>
          <a:p>
            <a:pPr marL="365760" indent="-256032" eaLnBrk="1" fontAlgn="auto" hangingPunct="1">
              <a:spcAft>
                <a:spcPts val="0"/>
              </a:spcAft>
              <a:buFont typeface="Wingdings 3"/>
              <a:buChar char=""/>
              <a:defRPr/>
            </a:pPr>
            <a:r>
              <a:rPr lang="en-US" u="sng" dirty="0">
                <a:ea typeface="+mn-ea"/>
                <a:cs typeface="+mn-cs"/>
              </a:rPr>
              <a:t>Constraints</a:t>
            </a:r>
            <a:r>
              <a:rPr lang="en-US" dirty="0">
                <a:ea typeface="+mn-ea"/>
                <a:cs typeface="+mn-cs"/>
              </a:rPr>
              <a:t> - limitations or restrictions.</a:t>
            </a:r>
          </a:p>
          <a:p>
            <a:pPr marL="365760" indent="-256032" eaLnBrk="1" fontAlgn="auto" hangingPunct="1">
              <a:spcAft>
                <a:spcPts val="0"/>
              </a:spcAft>
              <a:buFont typeface="Wingdings 3"/>
              <a:buChar char=""/>
              <a:defRPr/>
            </a:pPr>
            <a:r>
              <a:rPr lang="en-US" u="sng" dirty="0">
                <a:ea typeface="+mn-ea"/>
                <a:cs typeface="+mn-cs"/>
              </a:rPr>
              <a:t>Optimal solution</a:t>
            </a:r>
            <a:r>
              <a:rPr lang="en-US" dirty="0">
                <a:ea typeface="+mn-ea"/>
                <a:cs typeface="+mn-cs"/>
              </a:rPr>
              <a:t> - values of the decision variables at the minimum (or maximum) point.</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246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246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9CE56E1-8D5D-47A7-9521-6E424CD5497E}" type="slidenum">
              <a:rPr lang="en-US">
                <a:ea typeface="ＭＳ Ｐゴシック" pitchFamily="-72" charset="-128"/>
                <a:cs typeface="ＭＳ Ｐゴシック" pitchFamily="-72" charset="-128"/>
              </a:rPr>
              <a:pPr fontAlgn="base">
                <a:spcBef>
                  <a:spcPct val="0"/>
                </a:spcBef>
                <a:spcAft>
                  <a:spcPct val="0"/>
                </a:spcAft>
                <a:defRPr/>
              </a:pPr>
              <a:t>27</a:t>
            </a:fld>
            <a:endParaRPr lang="en-US">
              <a:ea typeface="ＭＳ Ｐゴシック" pitchFamily="-72" charset="-128"/>
              <a:cs typeface="ＭＳ Ｐゴシック" pitchFamily="-72" charset="-128"/>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u="sng" dirty="0">
                <a:ea typeface="+mn-ea"/>
                <a:cs typeface="+mn-cs"/>
              </a:rPr>
              <a:t>Example 1.11  A Pricing Model</a:t>
            </a:r>
            <a:endParaRPr lang="en-US" dirty="0">
              <a:ea typeface="+mn-ea"/>
              <a:cs typeface="+mn-cs"/>
            </a:endParaRPr>
          </a:p>
          <a:p>
            <a:pPr marL="365760" indent="-256032" eaLnBrk="1" fontAlgn="auto" hangingPunct="1">
              <a:spcAft>
                <a:spcPts val="0"/>
              </a:spcAft>
              <a:buFont typeface="Wingdings 3"/>
              <a:buChar char=""/>
              <a:defRPr/>
            </a:pPr>
            <a:r>
              <a:rPr lang="en-US" dirty="0">
                <a:ea typeface="+mn-ea"/>
                <a:cs typeface="+mn-cs"/>
              </a:rPr>
              <a:t>A firm wishes to determine the best pricing for one of its products in order to maximize revenue.</a:t>
            </a:r>
          </a:p>
          <a:p>
            <a:pPr marL="365760" indent="-256032" eaLnBrk="1" fontAlgn="auto" hangingPunct="1">
              <a:spcAft>
                <a:spcPts val="0"/>
              </a:spcAft>
              <a:buFont typeface="Wingdings 3"/>
              <a:buChar char=""/>
              <a:defRPr/>
            </a:pPr>
            <a:r>
              <a:rPr lang="en-US" dirty="0">
                <a:ea typeface="+mn-ea"/>
                <a:cs typeface="+mn-cs"/>
              </a:rPr>
              <a:t>Analysts determined the following model:</a:t>
            </a:r>
          </a:p>
          <a:p>
            <a:pPr marL="109728" indent="0" eaLnBrk="1" fontAlgn="auto" hangingPunct="1">
              <a:spcAft>
                <a:spcPts val="0"/>
              </a:spcAft>
              <a:buFont typeface="Wingdings 3"/>
              <a:buNone/>
              <a:defRPr/>
            </a:pPr>
            <a:r>
              <a:rPr lang="en-US" dirty="0">
                <a:ea typeface="+mn-ea"/>
                <a:cs typeface="+mn-cs"/>
              </a:rPr>
              <a:t>   Sales = -2.9485(price) + 3240.9</a:t>
            </a:r>
          </a:p>
          <a:p>
            <a:pPr marL="109728" indent="0" eaLnBrk="1" fontAlgn="auto" hangingPunct="1">
              <a:spcAft>
                <a:spcPts val="0"/>
              </a:spcAft>
              <a:buFont typeface="Wingdings 3"/>
              <a:buNone/>
              <a:defRPr/>
            </a:pPr>
            <a:r>
              <a:rPr lang="en-US" dirty="0">
                <a:ea typeface="+mn-ea"/>
                <a:cs typeface="+mn-cs"/>
              </a:rPr>
              <a:t>   Total revenue = (price)(sales)</a:t>
            </a:r>
          </a:p>
          <a:p>
            <a:pPr marL="365760" indent="-256032" eaLnBrk="1" fontAlgn="auto" hangingPunct="1">
              <a:spcAft>
                <a:spcPts val="0"/>
              </a:spcAft>
              <a:buFont typeface="Wingdings 3"/>
              <a:buChar char=""/>
              <a:defRPr/>
            </a:pPr>
            <a:r>
              <a:rPr lang="en-US" dirty="0">
                <a:ea typeface="+mn-ea"/>
                <a:cs typeface="+mn-cs"/>
              </a:rPr>
              <a:t>Identify the price that maximizes total revenue, subject to any constraints that might exist. </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349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349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DE821500-969E-4A15-976F-A6CDA5B5B694}" type="slidenum">
              <a:rPr lang="en-US">
                <a:ea typeface="ＭＳ Ｐゴシック" pitchFamily="-72" charset="-128"/>
                <a:cs typeface="ＭＳ Ｐゴシック" pitchFamily="-72" charset="-128"/>
              </a:rPr>
              <a:pPr fontAlgn="base">
                <a:spcBef>
                  <a:spcPct val="0"/>
                </a:spcBef>
                <a:spcAft>
                  <a:spcPct val="0"/>
                </a:spcAft>
                <a:defRPr/>
              </a:pPr>
              <a:t>28</a:t>
            </a:fld>
            <a:endParaRPr lang="en-US">
              <a:ea typeface="ＭＳ Ｐゴシック" pitchFamily="-72" charset="-128"/>
              <a:cs typeface="ＭＳ Ｐゴシック" pitchFamily="-72"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Content Placeholder 1"/>
          <p:cNvSpPr>
            <a:spLocks noGrp="1"/>
          </p:cNvSpPr>
          <p:nvPr>
            <p:ph idx="1"/>
          </p:nvPr>
        </p:nvSpPr>
        <p:spPr/>
        <p:txBody>
          <a:bodyPr/>
          <a:lstStyle/>
          <a:p>
            <a:pPr eaLnBrk="1" hangingPunct="1"/>
            <a:r>
              <a:rPr lang="en-US" u="sng"/>
              <a:t>Deterministic</a:t>
            </a:r>
            <a:r>
              <a:rPr lang="en-US"/>
              <a:t> prescriptive models have inputs that are known with certainty.</a:t>
            </a:r>
          </a:p>
          <a:p>
            <a:pPr eaLnBrk="1" hangingPunct="1"/>
            <a:r>
              <a:rPr lang="en-US" u="sng"/>
              <a:t>Stochastic</a:t>
            </a:r>
            <a:r>
              <a:rPr lang="en-US"/>
              <a:t> prescriptive models have one or more inputs that are </a:t>
            </a:r>
            <a:r>
              <a:rPr lang="en-US" u="sng"/>
              <a:t>not</a:t>
            </a:r>
            <a:r>
              <a:rPr lang="en-US"/>
              <a:t> known with certainty.</a:t>
            </a:r>
          </a:p>
          <a:p>
            <a:pPr eaLnBrk="1" hangingPunct="1"/>
            <a:r>
              <a:rPr lang="en-US" u="sng"/>
              <a:t>Algorithms</a:t>
            </a:r>
            <a:r>
              <a:rPr lang="en-US"/>
              <a:t> are systematic procedures used to find optimal solutions to decision models.</a:t>
            </a:r>
          </a:p>
          <a:p>
            <a:pPr eaLnBrk="1" hangingPunct="1"/>
            <a:r>
              <a:rPr lang="en-US" u="sng"/>
              <a:t>Search algorithms</a:t>
            </a:r>
            <a:r>
              <a:rPr lang="en-US" b="1"/>
              <a:t> </a:t>
            </a:r>
            <a:r>
              <a:rPr lang="en-US"/>
              <a:t>are used for complex problems to find a good solution without guaranteeing an optimal solution.</a:t>
            </a:r>
          </a:p>
          <a:p>
            <a:pPr eaLnBrk="1" hangingPunct="1"/>
            <a:endParaRPr lang="en-US"/>
          </a:p>
          <a:p>
            <a:pPr eaLnBrk="1" hangingPunct="1"/>
            <a:endParaRPr lang="en-US"/>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Decision Models</a:t>
            </a:r>
          </a:p>
        </p:txBody>
      </p:sp>
      <p:sp>
        <p:nvSpPr>
          <p:cNvPr id="6451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451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A1873CE8-23B2-4E03-AB7C-9003A6CB975B}" type="slidenum">
              <a:rPr lang="en-US">
                <a:ea typeface="ＭＳ Ｐゴシック" pitchFamily="-72" charset="-128"/>
                <a:cs typeface="ＭＳ Ｐゴシック" pitchFamily="-72" charset="-128"/>
              </a:rPr>
              <a:pPr fontAlgn="base">
                <a:spcBef>
                  <a:spcPct val="0"/>
                </a:spcBef>
                <a:spcAft>
                  <a:spcPct val="0"/>
                </a:spcAft>
                <a:defRPr/>
              </a:pPr>
              <a:t>29</a:t>
            </a:fld>
            <a:endParaRPr lang="en-US">
              <a:ea typeface="ＭＳ Ｐゴシック" pitchFamily="-72" charset="-128"/>
              <a:cs typeface="ＭＳ Ｐゴシック" pitchFamily="-72"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82296" indent="0">
              <a:buNone/>
              <a:defRPr/>
            </a:pPr>
            <a:r>
              <a:rPr lang="en-US" u="sng" dirty="0">
                <a:ea typeface="+mn-ea"/>
                <a:cs typeface="+mn-cs"/>
              </a:rPr>
              <a:t>Model</a:t>
            </a:r>
            <a:r>
              <a:rPr lang="en-US" dirty="0">
                <a:ea typeface="+mn-ea"/>
                <a:cs typeface="+mn-cs"/>
              </a:rPr>
              <a:t>: </a:t>
            </a:r>
          </a:p>
          <a:p>
            <a:pPr marL="274320" indent="-192024">
              <a:buFont typeface="Wingdings 3"/>
              <a:buChar char=""/>
              <a:defRPr/>
            </a:pPr>
            <a:r>
              <a:rPr lang="en-US" dirty="0">
                <a:ea typeface="+mn-ea"/>
                <a:cs typeface="+mn-cs"/>
              </a:rPr>
              <a:t>An abstraction or representation of a real system, idea, or object based on simplifying </a:t>
            </a:r>
            <a:r>
              <a:rPr lang="en-US" i="1" dirty="0">
                <a:ea typeface="+mn-ea"/>
                <a:cs typeface="+mn-cs"/>
              </a:rPr>
              <a:t>assumptions</a:t>
            </a:r>
          </a:p>
          <a:p>
            <a:pPr marL="274320" indent="-192024">
              <a:buFont typeface="Wingdings 3"/>
              <a:buChar char=""/>
              <a:defRPr/>
            </a:pPr>
            <a:r>
              <a:rPr lang="en-US" dirty="0">
                <a:ea typeface="+mn-ea"/>
                <a:cs typeface="+mn-cs"/>
              </a:rPr>
              <a:t>Captures the most important features</a:t>
            </a:r>
          </a:p>
          <a:p>
            <a:pPr marL="274320" indent="-192024">
              <a:buFont typeface="Wingdings 3"/>
              <a:buChar char=""/>
              <a:defRPr/>
            </a:pPr>
            <a:r>
              <a:rPr lang="en-US" dirty="0">
                <a:ea typeface="+mn-ea"/>
                <a:cs typeface="+mn-cs"/>
              </a:rPr>
              <a:t>Can be a written or verbal description, a visual display, a mathematical formula, or a spreadsheet representation </a:t>
            </a:r>
          </a:p>
        </p:txBody>
      </p:sp>
      <p:sp>
        <p:nvSpPr>
          <p:cNvPr id="5" name="Title 4"/>
          <p:cNvSpPr>
            <a:spLocks noGrp="1"/>
          </p:cNvSpPr>
          <p:nvPr>
            <p:ph type="title"/>
          </p:nvPr>
        </p:nvSpPr>
        <p:spPr/>
        <p:txBody>
          <a:bodyPr/>
          <a:lstStyle/>
          <a:p>
            <a:pPr>
              <a:defRPr/>
            </a:pPr>
            <a:r>
              <a:rPr lang="en-US" sz="2400" dirty="0"/>
              <a:t>Decision Models</a:t>
            </a:r>
          </a:p>
        </p:txBody>
      </p:sp>
      <p:sp>
        <p:nvSpPr>
          <p:cNvPr id="49155" name="Footer Placeholder 7"/>
          <p:cNvSpPr>
            <a:spLocks noGrp="1"/>
          </p:cNvSpPr>
          <p:nvPr>
            <p:ph type="ftr" sz="quarter" idx="10"/>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49156" name="Slide Number Placeholder 8"/>
          <p:cNvSpPr>
            <a:spLocks noGrp="1"/>
          </p:cNvSpPr>
          <p:nvPr>
            <p:ph type="sldNum" sz="quarter" idx="11"/>
          </p:nvPr>
        </p:nvSpPr>
        <p:spPr bwMode="auto">
          <a:ln>
            <a:miter lim="800000"/>
            <a:headEnd/>
            <a:tailEnd/>
          </a:ln>
        </p:spPr>
        <p:txBody>
          <a:bodyPr vert="horz" wrap="square" lIns="68580" tIns="34290" rIns="68580" bIns="34290" numCol="1" rtlCol="0" anchor="ctr"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E7B2E48C-2B81-4658-97EC-959A74A2B71C}" type="slidenum">
              <a:rPr lang="en-US">
                <a:ea typeface="ＭＳ Ｐゴシック" pitchFamily="-72" charset="-128"/>
                <a:cs typeface="ＭＳ Ｐゴシック" pitchFamily="-72" charset="-128"/>
              </a:rPr>
              <a:pPr fontAlgn="base">
                <a:spcBef>
                  <a:spcPct val="0"/>
                </a:spcBef>
                <a:spcAft>
                  <a:spcPct val="0"/>
                </a:spcAft>
                <a:defRPr/>
              </a:pPr>
              <a:t>3</a:t>
            </a:fld>
            <a:endParaRPr lang="en-US">
              <a:ea typeface="ＭＳ Ｐゴシック" pitchFamily="-72" charset="-128"/>
              <a:cs typeface="ＭＳ Ｐゴシック" pitchFamily="-72" charset="-128"/>
            </a:endParaRPr>
          </a:p>
        </p:txBody>
      </p:sp>
      <p:sp>
        <p:nvSpPr>
          <p:cNvPr id="6" name="Rectangle 5">
            <a:extLst>
              <a:ext uri="{FF2B5EF4-FFF2-40B4-BE49-F238E27FC236}">
                <a16:creationId xmlns:a16="http://schemas.microsoft.com/office/drawing/2014/main" id="{3ADC70E4-928F-464B-9673-AC83F3739F06}"/>
              </a:ext>
            </a:extLst>
          </p:cNvPr>
          <p:cNvSpPr/>
          <p:nvPr/>
        </p:nvSpPr>
        <p:spPr>
          <a:xfrm>
            <a:off x="2117558" y="4657487"/>
            <a:ext cx="4572000" cy="923330"/>
          </a:xfrm>
          <a:prstGeom prst="rect">
            <a:avLst/>
          </a:prstGeom>
        </p:spPr>
        <p:txBody>
          <a:bodyPr>
            <a:spAutoFit/>
          </a:bodyPr>
          <a:lstStyle/>
          <a:p>
            <a:pPr>
              <a:spcBef>
                <a:spcPct val="0"/>
              </a:spcBef>
              <a:buClrTx/>
              <a:buSzTx/>
              <a:buFontTx/>
              <a:buNone/>
            </a:pPr>
            <a:r>
              <a:rPr lang="en-US" altLang="en-US" sz="1800" dirty="0"/>
              <a:t>"Essentially, all models are wrong, but some are useful."</a:t>
            </a:r>
          </a:p>
          <a:p>
            <a:pPr>
              <a:spcBef>
                <a:spcPct val="0"/>
              </a:spcBef>
              <a:buClrTx/>
              <a:buSzTx/>
              <a:buFontTx/>
              <a:buNone/>
            </a:pPr>
            <a:r>
              <a:rPr lang="en-US" altLang="en-US" sz="1800" dirty="0"/>
              <a:t>--- Box, George E. P.</a:t>
            </a:r>
          </a:p>
        </p:txBody>
      </p:sp>
    </p:spTree>
    <p:extLst>
      <p:ext uri="{BB962C8B-B14F-4D97-AF65-F5344CB8AC3E}">
        <p14:creationId xmlns:p14="http://schemas.microsoft.com/office/powerpoint/2010/main" val="3416331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eaLnBrk="1" fontAlgn="auto" hangingPunct="1">
              <a:spcAft>
                <a:spcPts val="0"/>
              </a:spcAft>
              <a:buFont typeface="Wingdings 3"/>
              <a:buChar char=""/>
              <a:defRPr/>
            </a:pPr>
            <a:r>
              <a:rPr lang="en-US" dirty="0">
                <a:ea typeface="+mn-ea"/>
                <a:cs typeface="+mn-cs"/>
              </a:rPr>
              <a:t>BA represents only a portion of the overall problem solving and decision making process.</a:t>
            </a:r>
          </a:p>
          <a:p>
            <a:pPr marL="365760" indent="-256032" eaLnBrk="1" fontAlgn="auto" hangingPunct="1">
              <a:spcAft>
                <a:spcPts val="0"/>
              </a:spcAft>
              <a:buFont typeface="Wingdings 3"/>
              <a:buChar char=""/>
              <a:defRPr/>
            </a:pPr>
            <a:r>
              <a:rPr lang="en-US" u="sng" dirty="0">
                <a:ea typeface="+mn-ea"/>
                <a:cs typeface="+mn-cs"/>
              </a:rPr>
              <a:t>Six steps in the problem solving process</a:t>
            </a:r>
            <a:endParaRPr lang="en-US" dirty="0">
              <a:ea typeface="+mn-ea"/>
              <a:cs typeface="+mn-cs"/>
            </a:endParaRPr>
          </a:p>
          <a:p>
            <a:pPr marL="109728" indent="0" eaLnBrk="1" fontAlgn="auto" hangingPunct="1">
              <a:spcAft>
                <a:spcPts val="0"/>
              </a:spcAft>
              <a:buFont typeface="Wingdings 3"/>
              <a:buNone/>
              <a:defRPr/>
            </a:pPr>
            <a:r>
              <a:rPr lang="en-US" dirty="0">
                <a:ea typeface="+mn-ea"/>
                <a:cs typeface="+mn-cs"/>
              </a:rPr>
              <a:t>   1. Recognizing the problem</a:t>
            </a:r>
          </a:p>
          <a:p>
            <a:pPr marL="109728" indent="0" eaLnBrk="1" fontAlgn="auto" hangingPunct="1">
              <a:spcAft>
                <a:spcPts val="0"/>
              </a:spcAft>
              <a:buFont typeface="Wingdings 3"/>
              <a:buNone/>
              <a:defRPr/>
            </a:pPr>
            <a:r>
              <a:rPr lang="en-US" dirty="0">
                <a:ea typeface="+mn-ea"/>
                <a:cs typeface="+mn-cs"/>
              </a:rPr>
              <a:t>   2. Defining the problem</a:t>
            </a:r>
          </a:p>
          <a:p>
            <a:pPr marL="109728" indent="0" eaLnBrk="1" fontAlgn="auto" hangingPunct="1">
              <a:spcAft>
                <a:spcPts val="0"/>
              </a:spcAft>
              <a:buFont typeface="Wingdings 3"/>
              <a:buNone/>
              <a:defRPr/>
            </a:pPr>
            <a:r>
              <a:rPr lang="en-US" dirty="0">
                <a:ea typeface="+mn-ea"/>
                <a:cs typeface="+mn-cs"/>
              </a:rPr>
              <a:t>   3. Structuring the problem</a:t>
            </a:r>
          </a:p>
          <a:p>
            <a:pPr marL="109728" indent="0" eaLnBrk="1" fontAlgn="auto" hangingPunct="1">
              <a:spcAft>
                <a:spcPts val="0"/>
              </a:spcAft>
              <a:buFont typeface="Wingdings 3"/>
              <a:buNone/>
              <a:defRPr/>
            </a:pPr>
            <a:r>
              <a:rPr lang="en-US" dirty="0">
                <a:ea typeface="+mn-ea"/>
                <a:cs typeface="+mn-cs"/>
              </a:rPr>
              <a:t>   4. Analyzing the problem</a:t>
            </a:r>
          </a:p>
          <a:p>
            <a:pPr marL="109728" indent="0" eaLnBrk="1" fontAlgn="auto" hangingPunct="1">
              <a:spcAft>
                <a:spcPts val="0"/>
              </a:spcAft>
              <a:buFont typeface="Wingdings 3"/>
              <a:buNone/>
              <a:defRPr/>
            </a:pPr>
            <a:r>
              <a:rPr lang="en-US" dirty="0">
                <a:ea typeface="+mn-ea"/>
                <a:cs typeface="+mn-cs"/>
              </a:rPr>
              <a:t>   5. Interpreting results and making a decision</a:t>
            </a:r>
          </a:p>
          <a:p>
            <a:pPr marL="109728" indent="0" eaLnBrk="1" fontAlgn="auto" hangingPunct="1">
              <a:spcAft>
                <a:spcPts val="0"/>
              </a:spcAft>
              <a:buFont typeface="Wingdings 3"/>
              <a:buNone/>
              <a:defRPr/>
            </a:pPr>
            <a:r>
              <a:rPr lang="en-US" dirty="0">
                <a:ea typeface="+mn-ea"/>
                <a:cs typeface="+mn-cs"/>
              </a:rPr>
              <a:t>   6. Implementing the solution </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553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554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E7D267A-09EB-48E3-8C62-FC607211EE04}" type="slidenum">
              <a:rPr lang="en-US">
                <a:ea typeface="ＭＳ Ｐゴシック" pitchFamily="-72" charset="-128"/>
                <a:cs typeface="ＭＳ Ｐゴシック" pitchFamily="-72" charset="-128"/>
              </a:rPr>
              <a:pPr fontAlgn="base">
                <a:spcBef>
                  <a:spcPct val="0"/>
                </a:spcBef>
                <a:spcAft>
                  <a:spcPct val="0"/>
                </a:spcAft>
                <a:defRPr/>
              </a:pPr>
              <a:t>30</a:t>
            </a:fld>
            <a:endParaRPr lang="en-US">
              <a:ea typeface="ＭＳ Ｐゴシック" pitchFamily="-72" charset="-128"/>
              <a:cs typeface="ＭＳ Ｐゴシック" pitchFamily="-72" charset="-12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1. </a:t>
            </a:r>
            <a:r>
              <a:rPr lang="en-US" u="sng" dirty="0">
                <a:ea typeface="+mn-ea"/>
                <a:cs typeface="+mn-cs"/>
              </a:rPr>
              <a:t>Recognizing the Problem </a:t>
            </a:r>
          </a:p>
          <a:p>
            <a:pPr marL="365760" indent="-256032" eaLnBrk="1" fontAlgn="auto" hangingPunct="1">
              <a:spcAft>
                <a:spcPts val="0"/>
              </a:spcAft>
              <a:buFont typeface="Wingdings 3"/>
              <a:buChar char=""/>
              <a:defRPr/>
            </a:pPr>
            <a:r>
              <a:rPr lang="en-US" dirty="0">
                <a:ea typeface="+mn-ea"/>
                <a:cs typeface="+mn-cs"/>
              </a:rPr>
              <a:t>Problems exist when there is a gap between what is happening and what we think should be happening.</a:t>
            </a:r>
          </a:p>
          <a:p>
            <a:pPr marL="365760" indent="-256032" eaLnBrk="1" fontAlgn="auto" hangingPunct="1">
              <a:spcAft>
                <a:spcPts val="0"/>
              </a:spcAft>
              <a:buFont typeface="Wingdings 3"/>
              <a:buChar char=""/>
              <a:defRPr/>
            </a:pPr>
            <a:r>
              <a:rPr lang="en-US" dirty="0">
                <a:ea typeface="+mn-ea"/>
                <a:cs typeface="+mn-cs"/>
              </a:rPr>
              <a:t>For example, costs are too high compared with competitors.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656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656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36D0EAF-C52A-4B4D-A5CD-311D6AA7CFEF}" type="slidenum">
              <a:rPr lang="en-US">
                <a:ea typeface="ＭＳ Ｐゴシック" pitchFamily="-72" charset="-128"/>
                <a:cs typeface="ＭＳ Ｐゴシック" pitchFamily="-72" charset="-128"/>
              </a:rPr>
              <a:pPr fontAlgn="base">
                <a:spcBef>
                  <a:spcPct val="0"/>
                </a:spcBef>
                <a:spcAft>
                  <a:spcPct val="0"/>
                </a:spcAft>
                <a:defRPr/>
              </a:pPr>
              <a:t>31</a:t>
            </a:fld>
            <a:endParaRPr lang="en-US">
              <a:ea typeface="ＭＳ Ｐゴシック" pitchFamily="-72" charset="-128"/>
              <a:cs typeface="ＭＳ Ｐゴシック" pitchFamily="-72" charset="-12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2. </a:t>
            </a:r>
            <a:r>
              <a:rPr lang="en-US" u="sng" dirty="0">
                <a:ea typeface="+mn-ea"/>
                <a:cs typeface="+mn-cs"/>
              </a:rPr>
              <a:t>Defining the Problem</a:t>
            </a:r>
          </a:p>
          <a:p>
            <a:pPr marL="365760" indent="-256032" eaLnBrk="1" fontAlgn="auto" hangingPunct="1">
              <a:spcAft>
                <a:spcPts val="0"/>
              </a:spcAft>
              <a:buFont typeface="Wingdings 3"/>
              <a:buChar char=""/>
              <a:defRPr/>
            </a:pPr>
            <a:r>
              <a:rPr lang="en-US" dirty="0">
                <a:ea typeface="+mn-ea"/>
                <a:cs typeface="+mn-cs"/>
              </a:rPr>
              <a:t>Clearly defining the problem is not a trivial task.</a:t>
            </a:r>
          </a:p>
          <a:p>
            <a:pPr marL="365760" indent="-256032" eaLnBrk="1" fontAlgn="auto" hangingPunct="1">
              <a:spcAft>
                <a:spcPts val="0"/>
              </a:spcAft>
              <a:buFont typeface="Wingdings 3"/>
              <a:buChar char=""/>
              <a:defRPr/>
            </a:pPr>
            <a:r>
              <a:rPr lang="en-US" dirty="0">
                <a:ea typeface="+mn-ea"/>
                <a:cs typeface="+mn-cs"/>
              </a:rPr>
              <a:t>Complexity increases when the following occur:</a:t>
            </a:r>
          </a:p>
          <a:p>
            <a:pPr marL="109728" indent="0" eaLnBrk="1" fontAlgn="auto" hangingPunct="1">
              <a:spcAft>
                <a:spcPts val="0"/>
              </a:spcAft>
              <a:buFont typeface="Wingdings 3"/>
              <a:buNone/>
              <a:defRPr/>
            </a:pPr>
            <a:r>
              <a:rPr lang="en-US" dirty="0">
                <a:ea typeface="+mn-ea"/>
                <a:cs typeface="+mn-cs"/>
              </a:rPr>
              <a:t>   - large number of courses of action</a:t>
            </a:r>
          </a:p>
          <a:p>
            <a:pPr marL="109728" indent="0" eaLnBrk="1" fontAlgn="auto" hangingPunct="1">
              <a:spcAft>
                <a:spcPts val="0"/>
              </a:spcAft>
              <a:buFont typeface="Wingdings 3"/>
              <a:buNone/>
              <a:defRPr/>
            </a:pPr>
            <a:r>
              <a:rPr lang="en-US" dirty="0">
                <a:ea typeface="+mn-ea"/>
                <a:cs typeface="+mn-cs"/>
              </a:rPr>
              <a:t>   - several competing objectives</a:t>
            </a:r>
          </a:p>
          <a:p>
            <a:pPr marL="109728" indent="0" eaLnBrk="1" fontAlgn="auto" hangingPunct="1">
              <a:spcAft>
                <a:spcPts val="0"/>
              </a:spcAft>
              <a:buFont typeface="Wingdings 3"/>
              <a:buNone/>
              <a:defRPr/>
            </a:pPr>
            <a:r>
              <a:rPr lang="en-US" dirty="0">
                <a:ea typeface="+mn-ea"/>
                <a:cs typeface="+mn-cs"/>
              </a:rPr>
              <a:t>   - external groups are affected</a:t>
            </a:r>
          </a:p>
          <a:p>
            <a:pPr marL="109728" indent="0" eaLnBrk="1" fontAlgn="auto" hangingPunct="1">
              <a:spcAft>
                <a:spcPts val="0"/>
              </a:spcAft>
              <a:buFont typeface="Wingdings 3"/>
              <a:buNone/>
              <a:defRPr/>
            </a:pPr>
            <a:r>
              <a:rPr lang="en-US" dirty="0">
                <a:ea typeface="+mn-ea"/>
                <a:cs typeface="+mn-cs"/>
              </a:rPr>
              <a:t>   - problem owner and problem solver are not the </a:t>
            </a:r>
          </a:p>
          <a:p>
            <a:pPr marL="109728" indent="0" eaLnBrk="1" fontAlgn="auto" hangingPunct="1">
              <a:spcAft>
                <a:spcPts val="0"/>
              </a:spcAft>
              <a:buFont typeface="Wingdings 3"/>
              <a:buNone/>
              <a:defRPr/>
            </a:pPr>
            <a:r>
              <a:rPr lang="en-US" dirty="0">
                <a:ea typeface="+mn-ea"/>
                <a:cs typeface="+mn-cs"/>
              </a:rPr>
              <a:t>     same person</a:t>
            </a:r>
          </a:p>
          <a:p>
            <a:pPr marL="109728" indent="0" eaLnBrk="1" fontAlgn="auto" hangingPunct="1">
              <a:spcAft>
                <a:spcPts val="0"/>
              </a:spcAft>
              <a:buFont typeface="Wingdings 3"/>
              <a:buNone/>
              <a:defRPr/>
            </a:pPr>
            <a:r>
              <a:rPr lang="en-US" dirty="0">
                <a:ea typeface="+mn-ea"/>
                <a:cs typeface="+mn-cs"/>
              </a:rPr>
              <a:t>   - time constraints exist</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7587"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7588"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648E6976-9CE8-476B-974C-03F781BB1681}" type="slidenum">
              <a:rPr lang="en-US">
                <a:ea typeface="ＭＳ Ｐゴシック" pitchFamily="-72" charset="-128"/>
                <a:cs typeface="ＭＳ Ｐゴシック" pitchFamily="-72" charset="-128"/>
              </a:rPr>
              <a:pPr fontAlgn="base">
                <a:spcBef>
                  <a:spcPct val="0"/>
                </a:spcBef>
                <a:spcAft>
                  <a:spcPct val="0"/>
                </a:spcAft>
                <a:defRPr/>
              </a:pPr>
              <a:t>32</a:t>
            </a:fld>
            <a:endParaRPr lang="en-US">
              <a:ea typeface="ＭＳ Ｐゴシック" pitchFamily="-72" charset="-128"/>
              <a:cs typeface="ＭＳ Ｐゴシック" pitchFamily="-72" charset="-12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3. </a:t>
            </a:r>
            <a:r>
              <a:rPr lang="en-US" u="sng" dirty="0">
                <a:ea typeface="+mn-ea"/>
                <a:cs typeface="+mn-cs"/>
              </a:rPr>
              <a:t>Structuring the Problem</a:t>
            </a:r>
          </a:p>
          <a:p>
            <a:pPr marL="365760" indent="-256032" eaLnBrk="1" fontAlgn="auto" hangingPunct="1">
              <a:spcAft>
                <a:spcPts val="0"/>
              </a:spcAft>
              <a:buFont typeface="Wingdings 3"/>
              <a:buChar char=""/>
              <a:defRPr/>
            </a:pPr>
            <a:r>
              <a:rPr lang="en-US" dirty="0">
                <a:ea typeface="+mn-ea"/>
                <a:cs typeface="+mn-cs"/>
              </a:rPr>
              <a:t>Stating goals and objectives</a:t>
            </a:r>
          </a:p>
          <a:p>
            <a:pPr marL="365760" indent="-256032" eaLnBrk="1" fontAlgn="auto" hangingPunct="1">
              <a:spcAft>
                <a:spcPts val="0"/>
              </a:spcAft>
              <a:buFont typeface="Wingdings 3"/>
              <a:buChar char=""/>
              <a:defRPr/>
            </a:pPr>
            <a:r>
              <a:rPr lang="en-US" dirty="0">
                <a:ea typeface="+mn-ea"/>
                <a:cs typeface="+mn-cs"/>
              </a:rPr>
              <a:t>Characterizing the possible decisions</a:t>
            </a:r>
          </a:p>
          <a:p>
            <a:pPr marL="365760" indent="-256032" eaLnBrk="1" fontAlgn="auto" hangingPunct="1">
              <a:spcAft>
                <a:spcPts val="0"/>
              </a:spcAft>
              <a:buFont typeface="Wingdings 3"/>
              <a:buChar char=""/>
              <a:defRPr/>
            </a:pPr>
            <a:r>
              <a:rPr lang="en-US" dirty="0">
                <a:ea typeface="+mn-ea"/>
                <a:cs typeface="+mn-cs"/>
              </a:rPr>
              <a:t>Identifying any constraints or restrictions</a:t>
            </a: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8611"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8612"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BB7B961-2DD7-40F9-802A-A92D965B93BB}" type="slidenum">
              <a:rPr lang="en-US">
                <a:ea typeface="ＭＳ Ｐゴシック" pitchFamily="-72" charset="-128"/>
                <a:cs typeface="ＭＳ Ｐゴシック" pitchFamily="-72" charset="-128"/>
              </a:rPr>
              <a:pPr fontAlgn="base">
                <a:spcBef>
                  <a:spcPct val="0"/>
                </a:spcBef>
                <a:spcAft>
                  <a:spcPct val="0"/>
                </a:spcAft>
                <a:defRPr/>
              </a:pPr>
              <a:t>33</a:t>
            </a:fld>
            <a:endParaRPr lang="en-US">
              <a:ea typeface="ＭＳ Ｐゴシック" pitchFamily="-72" charset="-128"/>
              <a:cs typeface="ＭＳ Ｐゴシック" pitchFamily="-72"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4. </a:t>
            </a:r>
            <a:r>
              <a:rPr lang="en-US" u="sng" dirty="0">
                <a:ea typeface="+mn-ea"/>
                <a:cs typeface="+mn-cs"/>
              </a:rPr>
              <a:t>Analyzing the Problem</a:t>
            </a:r>
          </a:p>
          <a:p>
            <a:pPr marL="365760" indent="-256032" eaLnBrk="1" fontAlgn="auto" hangingPunct="1">
              <a:spcAft>
                <a:spcPts val="0"/>
              </a:spcAft>
              <a:buFont typeface="Wingdings 3"/>
              <a:buChar char=""/>
              <a:defRPr/>
            </a:pPr>
            <a:r>
              <a:rPr lang="en-US" dirty="0">
                <a:ea typeface="+mn-ea"/>
                <a:cs typeface="+mn-cs"/>
              </a:rPr>
              <a:t>Identifying and applying appropriate Business Analytics techniques</a:t>
            </a:r>
          </a:p>
          <a:p>
            <a:pPr marL="365760" indent="-256032" eaLnBrk="1" fontAlgn="auto" hangingPunct="1">
              <a:spcAft>
                <a:spcPts val="0"/>
              </a:spcAft>
              <a:buFont typeface="Wingdings 3"/>
              <a:buChar char=""/>
              <a:defRPr/>
            </a:pPr>
            <a:r>
              <a:rPr lang="en-US" dirty="0">
                <a:ea typeface="+mn-ea"/>
                <a:cs typeface="+mn-cs"/>
              </a:rPr>
              <a:t>Typically involves experimentation, statistical analysis, or a solution process</a:t>
            </a:r>
          </a:p>
          <a:p>
            <a:pPr marL="365760" indent="-256032" eaLnBrk="1" fontAlgn="auto" hangingPunct="1">
              <a:spcAft>
                <a:spcPts val="0"/>
              </a:spcAft>
              <a:buFont typeface="Wingdings 3"/>
              <a:buChar char=""/>
              <a:defRPr/>
            </a:pPr>
            <a:endParaRPr lang="en-US" dirty="0">
              <a:ea typeface="+mn-ea"/>
              <a:cs typeface="+mn-cs"/>
            </a:endParaRPr>
          </a:p>
          <a:p>
            <a:pPr marL="109728" indent="0" eaLnBrk="1" fontAlgn="auto" hangingPunct="1">
              <a:spcAft>
                <a:spcPts val="0"/>
              </a:spcAft>
              <a:buFont typeface="Wingdings 3"/>
              <a:buNone/>
              <a:defRPr/>
            </a:pPr>
            <a:r>
              <a:rPr lang="en-US" dirty="0">
                <a:ea typeface="+mn-ea"/>
                <a:cs typeface="+mn-cs"/>
              </a:rPr>
              <a:t>Much of this course is devoted to learning BA techniques for use in Step 4.</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69635"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69636"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7DC80AE-7605-441D-B0E8-72812C90AB07}" type="slidenum">
              <a:rPr lang="en-US">
                <a:ea typeface="ＭＳ Ｐゴシック" pitchFamily="-72" charset="-128"/>
                <a:cs typeface="ＭＳ Ｐゴシック" pitchFamily="-72" charset="-128"/>
              </a:rPr>
              <a:pPr fontAlgn="base">
                <a:spcBef>
                  <a:spcPct val="0"/>
                </a:spcBef>
                <a:spcAft>
                  <a:spcPct val="0"/>
                </a:spcAft>
                <a:defRPr/>
              </a:pPr>
              <a:t>34</a:t>
            </a:fld>
            <a:endParaRPr lang="en-US">
              <a:ea typeface="ＭＳ Ｐゴシック" pitchFamily="-72" charset="-128"/>
              <a:cs typeface="ＭＳ Ｐゴシック" pitchFamily="-72" charset="-128"/>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5. </a:t>
            </a:r>
            <a:r>
              <a:rPr lang="en-US" u="sng" dirty="0">
                <a:ea typeface="+mn-ea"/>
                <a:cs typeface="+mn-cs"/>
              </a:rPr>
              <a:t>Interpreting Results and Making a Decision</a:t>
            </a:r>
          </a:p>
          <a:p>
            <a:pPr marL="365760" indent="-256032" eaLnBrk="1" fontAlgn="auto" hangingPunct="1">
              <a:spcAft>
                <a:spcPts val="0"/>
              </a:spcAft>
              <a:buFont typeface="Wingdings 3"/>
              <a:buChar char=""/>
              <a:defRPr/>
            </a:pPr>
            <a:r>
              <a:rPr lang="en-US" dirty="0">
                <a:ea typeface="+mn-ea"/>
                <a:cs typeface="+mn-cs"/>
              </a:rPr>
              <a:t>Managers interpret the results from the analysis phase.</a:t>
            </a:r>
          </a:p>
          <a:p>
            <a:pPr marL="365760" indent="-256032" eaLnBrk="1" fontAlgn="auto" hangingPunct="1">
              <a:spcAft>
                <a:spcPts val="0"/>
              </a:spcAft>
              <a:buFont typeface="Wingdings 3"/>
              <a:buChar char=""/>
              <a:defRPr/>
            </a:pPr>
            <a:r>
              <a:rPr lang="en-US" dirty="0">
                <a:ea typeface="+mn-ea"/>
                <a:cs typeface="+mn-cs"/>
              </a:rPr>
              <a:t>Incorporate subjective judgment as needed.</a:t>
            </a:r>
          </a:p>
          <a:p>
            <a:pPr marL="365760" indent="-256032" eaLnBrk="1" fontAlgn="auto" hangingPunct="1">
              <a:spcAft>
                <a:spcPts val="0"/>
              </a:spcAft>
              <a:buFont typeface="Wingdings 3"/>
              <a:buChar char=""/>
              <a:defRPr/>
            </a:pPr>
            <a:r>
              <a:rPr lang="en-US" dirty="0">
                <a:ea typeface="+mn-ea"/>
                <a:cs typeface="+mn-cs"/>
              </a:rPr>
              <a:t>Understand limitations and model assumptions.</a:t>
            </a:r>
          </a:p>
          <a:p>
            <a:pPr marL="365760" indent="-256032" eaLnBrk="1" fontAlgn="auto" hangingPunct="1">
              <a:spcAft>
                <a:spcPts val="0"/>
              </a:spcAft>
              <a:buFont typeface="Wingdings 3"/>
              <a:buChar char=""/>
              <a:defRPr/>
            </a:pPr>
            <a:r>
              <a:rPr lang="en-US" dirty="0">
                <a:ea typeface="+mn-ea"/>
                <a:cs typeface="+mn-cs"/>
              </a:rPr>
              <a:t>Make a decision utilizing the above information.</a:t>
            </a:r>
          </a:p>
          <a:p>
            <a:pPr marL="365760" indent="-256032" eaLnBrk="1" fontAlgn="auto" hangingPunct="1">
              <a:spcAft>
                <a:spcPts val="0"/>
              </a:spcAft>
              <a:buFont typeface="Wingdings 3"/>
              <a:buChar char=""/>
              <a:defRPr/>
            </a:pPr>
            <a:endParaRPr lang="en-US" dirty="0">
              <a:ea typeface="+mn-ea"/>
              <a:cs typeface="+mn-cs"/>
            </a:endParaRPr>
          </a:p>
          <a:p>
            <a:pPr marL="365760" indent="-256032" eaLnBrk="1" fontAlgn="auto" hangingPunct="1">
              <a:spcAft>
                <a:spcPts val="0"/>
              </a:spcAft>
              <a:buFont typeface="Wingdings 3"/>
              <a:buChar char=""/>
              <a:defRPr/>
            </a:pPr>
            <a:endParaRPr lang="en-US" dirty="0">
              <a:ea typeface="+mn-ea"/>
              <a:cs typeface="+mn-cs"/>
            </a:endParaRP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70659"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70660"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9DDA9C06-1985-41DD-9DAB-FD312D31AAA0}" type="slidenum">
              <a:rPr lang="en-US">
                <a:ea typeface="ＭＳ Ｐゴシック" pitchFamily="-72" charset="-128"/>
                <a:cs typeface="ＭＳ Ｐゴシック" pitchFamily="-72" charset="-128"/>
              </a:rPr>
              <a:pPr fontAlgn="base">
                <a:spcBef>
                  <a:spcPct val="0"/>
                </a:spcBef>
                <a:spcAft>
                  <a:spcPct val="0"/>
                </a:spcAft>
                <a:defRPr/>
              </a:pPr>
              <a:t>35</a:t>
            </a:fld>
            <a:endParaRPr lang="en-US">
              <a:ea typeface="ＭＳ Ｐゴシック" pitchFamily="-72" charset="-128"/>
              <a:cs typeface="ＭＳ Ｐゴシック" pitchFamily="-72"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eaLnBrk="1" fontAlgn="auto" hangingPunct="1">
              <a:spcAft>
                <a:spcPts val="0"/>
              </a:spcAft>
              <a:buFont typeface="Wingdings 3"/>
              <a:buNone/>
              <a:defRPr/>
            </a:pPr>
            <a:r>
              <a:rPr lang="en-US" dirty="0">
                <a:ea typeface="+mn-ea"/>
                <a:cs typeface="+mn-cs"/>
              </a:rPr>
              <a:t>6. </a:t>
            </a:r>
            <a:r>
              <a:rPr lang="en-US" u="sng" dirty="0">
                <a:ea typeface="+mn-ea"/>
                <a:cs typeface="+mn-cs"/>
              </a:rPr>
              <a:t>Implementing the Solution</a:t>
            </a:r>
          </a:p>
          <a:p>
            <a:pPr marL="365760" indent="-256032" eaLnBrk="1" fontAlgn="auto" hangingPunct="1">
              <a:spcAft>
                <a:spcPts val="0"/>
              </a:spcAft>
              <a:buFont typeface="Wingdings 3"/>
              <a:buChar char=""/>
              <a:defRPr/>
            </a:pPr>
            <a:r>
              <a:rPr lang="en-US" dirty="0">
                <a:ea typeface="+mn-ea"/>
                <a:cs typeface="+mn-cs"/>
              </a:rPr>
              <a:t>Translate the results of the model back to the real world.</a:t>
            </a:r>
          </a:p>
          <a:p>
            <a:pPr marL="365760" indent="-256032" eaLnBrk="1" fontAlgn="auto" hangingPunct="1">
              <a:spcAft>
                <a:spcPts val="0"/>
              </a:spcAft>
              <a:buFont typeface="Wingdings 3"/>
              <a:buChar char=""/>
              <a:defRPr/>
            </a:pPr>
            <a:r>
              <a:rPr lang="en-US" dirty="0">
                <a:ea typeface="+mn-ea"/>
                <a:cs typeface="+mn-cs"/>
              </a:rPr>
              <a:t>Make the solution work in the organization by providing adequate training and resources.</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Problem Solving and Decision Making</a:t>
            </a:r>
          </a:p>
        </p:txBody>
      </p:sp>
      <p:sp>
        <p:nvSpPr>
          <p:cNvPr id="7168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7168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5F2CC946-9EDC-4F87-A58D-7E11889E9156}" type="slidenum">
              <a:rPr lang="en-US">
                <a:ea typeface="ＭＳ Ｐゴシック" pitchFamily="-72" charset="-128"/>
                <a:cs typeface="ＭＳ Ｐゴシック" pitchFamily="-72" charset="-128"/>
              </a:rPr>
              <a:pPr fontAlgn="base">
                <a:spcBef>
                  <a:spcPct val="0"/>
                </a:spcBef>
                <a:spcAft>
                  <a:spcPct val="0"/>
                </a:spcAft>
                <a:defRPr/>
              </a:pPr>
              <a:t>36</a:t>
            </a:fld>
            <a:endParaRPr lang="en-US">
              <a:ea typeface="ＭＳ Ｐゴシック" pitchFamily="-72" charset="-128"/>
              <a:cs typeface="ＭＳ Ｐゴシック" pitchFamily="-72" charset="-12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Content Placeholder 1"/>
          <p:cNvSpPr>
            <a:spLocks noGrp="1"/>
          </p:cNvSpPr>
          <p:nvPr>
            <p:ph idx="1"/>
          </p:nvPr>
        </p:nvSpPr>
        <p:spPr>
          <a:xfrm>
            <a:off x="457200" y="1450975"/>
            <a:ext cx="8305800" cy="4797425"/>
          </a:xfrm>
        </p:spPr>
        <p:txBody>
          <a:bodyPr/>
          <a:lstStyle/>
          <a:p>
            <a:pPr eaLnBrk="1" hangingPunct="1">
              <a:lnSpc>
                <a:spcPts val="3000"/>
              </a:lnSpc>
            </a:pPr>
            <a:r>
              <a:rPr lang="en-US" dirty="0"/>
              <a:t>YMCA </a:t>
            </a:r>
            <a:r>
              <a:rPr lang="en-US" dirty="0" err="1"/>
              <a:t>Hallowine</a:t>
            </a:r>
            <a:r>
              <a:rPr lang="en-US" dirty="0"/>
              <a:t> Silent Auction</a:t>
            </a:r>
          </a:p>
          <a:p>
            <a:pPr eaLnBrk="1" hangingPunct="1">
              <a:lnSpc>
                <a:spcPts val="3000"/>
              </a:lnSpc>
            </a:pPr>
            <a:r>
              <a:rPr lang="en-US" dirty="0"/>
              <a:t>Detecting expense fraud</a:t>
            </a:r>
          </a:p>
          <a:p>
            <a:pPr eaLnBrk="1" hangingPunct="1">
              <a:lnSpc>
                <a:spcPts val="3000"/>
              </a:lnSpc>
            </a:pPr>
            <a:r>
              <a:rPr lang="en-US" dirty="0"/>
              <a:t>FSA </a:t>
            </a:r>
            <a:r>
              <a:rPr lang="en-US"/>
              <a:t>Account Benefit</a:t>
            </a:r>
            <a:endParaRPr lang="en-US" dirty="0"/>
          </a:p>
          <a:p>
            <a:pPr eaLnBrk="1" hangingPunct="1">
              <a:lnSpc>
                <a:spcPts val="3000"/>
              </a:lnSpc>
            </a:pPr>
            <a:r>
              <a:rPr lang="en-US" dirty="0"/>
              <a:t>Late Night Happy Hour</a:t>
            </a:r>
          </a:p>
          <a:p>
            <a:pPr eaLnBrk="1" hangingPunct="1">
              <a:lnSpc>
                <a:spcPts val="3000"/>
              </a:lnSpc>
            </a:pPr>
            <a:r>
              <a:rPr lang="en-US" dirty="0"/>
              <a:t>Challenger O-Ring and Temperature Launch Risk</a:t>
            </a:r>
          </a:p>
        </p:txBody>
      </p:sp>
      <p:sp>
        <p:nvSpPr>
          <p:cNvPr id="5" name="Title 4"/>
          <p:cNvSpPr>
            <a:spLocks noGrp="1"/>
          </p:cNvSpPr>
          <p:nvPr>
            <p:ph type="title"/>
          </p:nvPr>
        </p:nvSpPr>
        <p:spPr/>
        <p:txBody>
          <a:bodyPr/>
          <a:lstStyle/>
          <a:p>
            <a:pPr eaLnBrk="1" fontAlgn="auto" hangingPunct="1">
              <a:spcAft>
                <a:spcPts val="0"/>
              </a:spcAft>
              <a:defRPr/>
            </a:pPr>
            <a:r>
              <a:rPr lang="en-US" sz="3200" dirty="0">
                <a:ea typeface="+mj-ea"/>
                <a:cs typeface="+mj-cs"/>
              </a:rPr>
              <a:t>Statistics Review Case Studies</a:t>
            </a:r>
          </a:p>
        </p:txBody>
      </p:sp>
      <p:sp>
        <p:nvSpPr>
          <p:cNvPr id="76803" name="Footer Placeholder 7"/>
          <p:cNvSpPr>
            <a:spLocks noGrp="1"/>
          </p:cNvSpPr>
          <p:nvPr>
            <p:ph type="ftr" sz="quarter" idx="10"/>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endParaRPr lang="en-US" dirty="0">
              <a:ea typeface="ＭＳ Ｐゴシック" pitchFamily="-72" charset="-128"/>
              <a:cs typeface="ＭＳ Ｐゴシック" pitchFamily="-72" charset="-128"/>
            </a:endParaRPr>
          </a:p>
        </p:txBody>
      </p:sp>
      <p:sp>
        <p:nvSpPr>
          <p:cNvPr id="76804" name="Slide Number Placeholder 8"/>
          <p:cNvSpPr>
            <a:spLocks noGrp="1"/>
          </p:cNvSpPr>
          <p:nvPr>
            <p:ph type="sldNum" sz="quarter" idx="11"/>
          </p:nvPr>
        </p:nvSpPr>
        <p:spPr bwMode="auto">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defRPr/>
            </a:pPr>
            <a:r>
              <a:rPr lang="en-US">
                <a:ea typeface="ＭＳ Ｐゴシック" pitchFamily="-72" charset="-128"/>
                <a:cs typeface="ＭＳ Ｐゴシック" pitchFamily="-72" charset="-128"/>
              </a:rPr>
              <a:t>1-</a:t>
            </a:r>
            <a:fld id="{63BE99CB-C808-4E94-AF00-99248E54594E}" type="slidenum">
              <a:rPr lang="en-US">
                <a:ea typeface="ＭＳ Ｐゴシック" pitchFamily="-72" charset="-128"/>
                <a:cs typeface="ＭＳ Ｐゴシック" pitchFamily="-72" charset="-128"/>
              </a:rPr>
              <a:pPr fontAlgn="base">
                <a:spcBef>
                  <a:spcPct val="0"/>
                </a:spcBef>
                <a:spcAft>
                  <a:spcPct val="0"/>
                </a:spcAft>
                <a:defRPr/>
              </a:pPr>
              <a:t>37</a:t>
            </a:fld>
            <a:endParaRPr lang="en-US">
              <a:ea typeface="ＭＳ Ｐゴシック" pitchFamily="-72" charset="-128"/>
              <a:cs typeface="ＭＳ Ｐゴシック" pitchFamily="-72" charset="-128"/>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3E641C7-BEB2-4DC9-A0FC-8671A5CE058C}"/>
              </a:ext>
            </a:extLst>
          </p:cNvPr>
          <p:cNvSpPr>
            <a:spLocks noGrp="1" noChangeArrowheads="1"/>
          </p:cNvSpPr>
          <p:nvPr>
            <p:ph type="title"/>
          </p:nvPr>
        </p:nvSpPr>
        <p:spPr>
          <a:noFill/>
          <a:ln/>
        </p:spPr>
        <p:txBody>
          <a:bodyPr/>
          <a:lstStyle/>
          <a:p>
            <a:r>
              <a:rPr lang="en-US" altLang="en-US"/>
              <a:t>The Decision Situation</a:t>
            </a:r>
          </a:p>
        </p:txBody>
      </p:sp>
      <p:sp>
        <p:nvSpPr>
          <p:cNvPr id="7171" name="Rectangle 3">
            <a:extLst>
              <a:ext uri="{FF2B5EF4-FFF2-40B4-BE49-F238E27FC236}">
                <a16:creationId xmlns:a16="http://schemas.microsoft.com/office/drawing/2014/main" id="{8EBC7E3C-ED76-4CA8-9CA7-C5755AD53A0C}"/>
              </a:ext>
            </a:extLst>
          </p:cNvPr>
          <p:cNvSpPr>
            <a:spLocks noGrp="1" noChangeArrowheads="1"/>
          </p:cNvSpPr>
          <p:nvPr>
            <p:ph type="body" idx="1"/>
          </p:nvPr>
        </p:nvSpPr>
        <p:spPr>
          <a:noFill/>
          <a:ln/>
        </p:spPr>
        <p:txBody>
          <a:bodyPr/>
          <a:lstStyle/>
          <a:p>
            <a:pPr>
              <a:buSzTx/>
              <a:buFontTx/>
              <a:buChar char="•"/>
            </a:pPr>
            <a:r>
              <a:rPr lang="en-US" altLang="en-US"/>
              <a:t>The decision maker can control which decision alternative (</a:t>
            </a:r>
            <a:r>
              <a:rPr lang="en-US" altLang="en-US" i="1"/>
              <a:t>row</a:t>
            </a:r>
            <a:r>
              <a:rPr lang="en-US" altLang="en-US"/>
              <a:t>) is selected but cannot determine which state of nature (</a:t>
            </a:r>
            <a:r>
              <a:rPr lang="en-US" altLang="en-US" i="1"/>
              <a:t>column</a:t>
            </a:r>
            <a:r>
              <a:rPr lang="en-US" altLang="en-US"/>
              <a:t>) will occur.</a:t>
            </a:r>
          </a:p>
          <a:p>
            <a:pPr>
              <a:buSzTx/>
              <a:buFontTx/>
              <a:buChar char="•"/>
            </a:pPr>
            <a:r>
              <a:rPr lang="en-US" altLang="en-US"/>
              <a:t>The decision alternative is selected prior to knowing the state of nature.</a:t>
            </a:r>
          </a:p>
        </p:txBody>
      </p:sp>
    </p:spTree>
    <p:extLst>
      <p:ext uri="{BB962C8B-B14F-4D97-AF65-F5344CB8AC3E}">
        <p14:creationId xmlns:p14="http://schemas.microsoft.com/office/powerpoint/2010/main" val="255398527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F7335EB-9D6C-4E4D-B49C-36CB95E229F2}"/>
              </a:ext>
            </a:extLst>
          </p:cNvPr>
          <p:cNvSpPr>
            <a:spLocks noGrp="1" noChangeArrowheads="1"/>
          </p:cNvSpPr>
          <p:nvPr>
            <p:ph type="title"/>
          </p:nvPr>
        </p:nvSpPr>
        <p:spPr>
          <a:xfrm>
            <a:off x="1885950" y="1060848"/>
            <a:ext cx="5829300" cy="596503"/>
          </a:xfrm>
          <a:noFill/>
          <a:ln/>
        </p:spPr>
        <p:txBody>
          <a:bodyPr>
            <a:normAutofit fontScale="90000"/>
          </a:bodyPr>
          <a:lstStyle/>
          <a:p>
            <a:r>
              <a:rPr lang="en-US" altLang="en-US"/>
              <a:t>An Example</a:t>
            </a:r>
          </a:p>
        </p:txBody>
      </p:sp>
      <p:sp>
        <p:nvSpPr>
          <p:cNvPr id="8195" name="Rectangle 3">
            <a:extLst>
              <a:ext uri="{FF2B5EF4-FFF2-40B4-BE49-F238E27FC236}">
                <a16:creationId xmlns:a16="http://schemas.microsoft.com/office/drawing/2014/main" id="{50D2BA87-F832-4491-8BDB-C580C246B62F}"/>
              </a:ext>
            </a:extLst>
          </p:cNvPr>
          <p:cNvSpPr>
            <a:spLocks noGrp="1" noChangeArrowheads="1"/>
          </p:cNvSpPr>
          <p:nvPr>
            <p:ph type="body" idx="1"/>
          </p:nvPr>
        </p:nvSpPr>
        <p:spPr>
          <a:xfrm>
            <a:off x="1657350" y="1714500"/>
            <a:ext cx="5943600" cy="3771900"/>
          </a:xfrm>
          <a:noFill/>
          <a:ln/>
        </p:spPr>
        <p:txBody>
          <a:bodyPr/>
          <a:lstStyle/>
          <a:p>
            <a:pPr>
              <a:buSzTx/>
              <a:buFontTx/>
              <a:buChar char="•"/>
            </a:pPr>
            <a:r>
              <a:rPr lang="en-US" altLang="en-US" sz="1800" b="1"/>
              <a:t>Problem 19.34: </a:t>
            </a:r>
            <a:r>
              <a:rPr lang="en-US" altLang="en-US" sz="1800"/>
              <a:t>A ski resort operator must decide before the winter season whether he will lease a snow-making machine. If he has no machine, he will make $20,000 if the winter is mild, $30,000 if it is typical, and $50,000 if the winter is severe. If he decides to lease the machine, his profits for these conditions will be $30,000, $35,000, and $40,000, respectively. The probability of a mild winter is 0.3, with a 0.5 chance of a typical winter and a 0.2 chance of a severe winter. If the operater wants to maximize his expected profit, should he lease the machine? What is the most he should be willing to pay for a perfect forecast?</a:t>
            </a:r>
          </a:p>
        </p:txBody>
      </p:sp>
    </p:spTree>
    <p:extLst>
      <p:ext uri="{BB962C8B-B14F-4D97-AF65-F5344CB8AC3E}">
        <p14:creationId xmlns:p14="http://schemas.microsoft.com/office/powerpoint/2010/main" val="138456550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87502617-D1FA-46A9-808A-F1B3AA3E8198}"/>
              </a:ext>
            </a:extLst>
          </p:cNvPr>
          <p:cNvSpPr>
            <a:spLocks noGrp="1" noChangeArrowheads="1"/>
          </p:cNvSpPr>
          <p:nvPr>
            <p:ph type="title"/>
          </p:nvPr>
        </p:nvSpPr>
        <p:spPr>
          <a:xfrm>
            <a:off x="1714500" y="1154906"/>
            <a:ext cx="5534025" cy="519113"/>
          </a:xfrm>
        </p:spPr>
        <p:txBody>
          <a:bodyPr>
            <a:normAutofit fontScale="90000"/>
          </a:bodyPr>
          <a:lstStyle/>
          <a:p>
            <a:pPr eaLnBrk="1" hangingPunct="1"/>
            <a:r>
              <a:rPr lang="en-US" altLang="en-US"/>
              <a:t>Hierarchy of Modeling Skills</a:t>
            </a:r>
          </a:p>
        </p:txBody>
      </p:sp>
      <p:sp>
        <p:nvSpPr>
          <p:cNvPr id="10243" name="AutoShape 3">
            <a:extLst>
              <a:ext uri="{FF2B5EF4-FFF2-40B4-BE49-F238E27FC236}">
                <a16:creationId xmlns:a16="http://schemas.microsoft.com/office/drawing/2014/main" id="{A8967B4E-F11C-4039-80EA-19D7F9191741}"/>
              </a:ext>
            </a:extLst>
          </p:cNvPr>
          <p:cNvSpPr>
            <a:spLocks noChangeArrowheads="1"/>
          </p:cNvSpPr>
          <p:nvPr/>
        </p:nvSpPr>
        <p:spPr bwMode="auto">
          <a:xfrm>
            <a:off x="2514600" y="2514600"/>
            <a:ext cx="3829050" cy="3028950"/>
          </a:xfrm>
          <a:prstGeom prst="triangle">
            <a:avLst>
              <a:gd name="adj" fmla="val 50000"/>
            </a:avLst>
          </a:prstGeom>
          <a:solidFill>
            <a:schemeClr val="accent1"/>
          </a:solidFill>
          <a:ln w="317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endParaRPr lang="en-US" altLang="en-US" sz="1800"/>
          </a:p>
        </p:txBody>
      </p:sp>
      <p:sp>
        <p:nvSpPr>
          <p:cNvPr id="10244" name="Line 4">
            <a:extLst>
              <a:ext uri="{FF2B5EF4-FFF2-40B4-BE49-F238E27FC236}">
                <a16:creationId xmlns:a16="http://schemas.microsoft.com/office/drawing/2014/main" id="{2DD1F2E9-3ABD-4ED5-BE6A-AF5853B1553C}"/>
              </a:ext>
            </a:extLst>
          </p:cNvPr>
          <p:cNvSpPr>
            <a:spLocks noChangeShapeType="1"/>
          </p:cNvSpPr>
          <p:nvPr/>
        </p:nvSpPr>
        <p:spPr bwMode="auto">
          <a:xfrm>
            <a:off x="2971800" y="4857750"/>
            <a:ext cx="29146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5" name="Text Box 5">
            <a:extLst>
              <a:ext uri="{FF2B5EF4-FFF2-40B4-BE49-F238E27FC236}">
                <a16:creationId xmlns:a16="http://schemas.microsoft.com/office/drawing/2014/main" id="{F82DE299-39B1-4B4E-A400-30461ADEAF4B}"/>
              </a:ext>
            </a:extLst>
          </p:cNvPr>
          <p:cNvSpPr txBox="1">
            <a:spLocks noChangeArrowheads="1"/>
          </p:cNvSpPr>
          <p:nvPr/>
        </p:nvSpPr>
        <p:spPr bwMode="auto">
          <a:xfrm>
            <a:off x="3257551" y="5029200"/>
            <a:ext cx="2271776" cy="30008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Numeracy and logical skills</a:t>
            </a:r>
          </a:p>
        </p:txBody>
      </p:sp>
      <p:sp>
        <p:nvSpPr>
          <p:cNvPr id="10246" name="Line 6">
            <a:extLst>
              <a:ext uri="{FF2B5EF4-FFF2-40B4-BE49-F238E27FC236}">
                <a16:creationId xmlns:a16="http://schemas.microsoft.com/office/drawing/2014/main" id="{D4D27AE4-E8C4-4DC2-B302-FC5165134CA0}"/>
              </a:ext>
            </a:extLst>
          </p:cNvPr>
          <p:cNvSpPr>
            <a:spLocks noChangeShapeType="1"/>
          </p:cNvSpPr>
          <p:nvPr/>
        </p:nvSpPr>
        <p:spPr bwMode="auto">
          <a:xfrm>
            <a:off x="3314700" y="4286250"/>
            <a:ext cx="22288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7" name="Text Box 7">
            <a:extLst>
              <a:ext uri="{FF2B5EF4-FFF2-40B4-BE49-F238E27FC236}">
                <a16:creationId xmlns:a16="http://schemas.microsoft.com/office/drawing/2014/main" id="{41AD1BDE-6393-419E-8A29-64CBC061ACA6}"/>
              </a:ext>
            </a:extLst>
          </p:cNvPr>
          <p:cNvSpPr txBox="1">
            <a:spLocks noChangeArrowheads="1"/>
          </p:cNvSpPr>
          <p:nvPr/>
        </p:nvSpPr>
        <p:spPr bwMode="auto">
          <a:xfrm>
            <a:off x="3502819" y="4400550"/>
            <a:ext cx="1781257" cy="30008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Basic modeling skills</a:t>
            </a:r>
          </a:p>
        </p:txBody>
      </p:sp>
      <p:sp>
        <p:nvSpPr>
          <p:cNvPr id="10248" name="Line 8">
            <a:extLst>
              <a:ext uri="{FF2B5EF4-FFF2-40B4-BE49-F238E27FC236}">
                <a16:creationId xmlns:a16="http://schemas.microsoft.com/office/drawing/2014/main" id="{16ECFCD8-000B-437B-AF90-AD0979CF190A}"/>
              </a:ext>
            </a:extLst>
          </p:cNvPr>
          <p:cNvSpPr>
            <a:spLocks noChangeShapeType="1"/>
          </p:cNvSpPr>
          <p:nvPr/>
        </p:nvSpPr>
        <p:spPr bwMode="auto">
          <a:xfrm>
            <a:off x="3657600" y="3714750"/>
            <a:ext cx="15430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sz="1800"/>
          </a:p>
        </p:txBody>
      </p:sp>
      <p:sp>
        <p:nvSpPr>
          <p:cNvPr id="10249" name="Text Box 9">
            <a:extLst>
              <a:ext uri="{FF2B5EF4-FFF2-40B4-BE49-F238E27FC236}">
                <a16:creationId xmlns:a16="http://schemas.microsoft.com/office/drawing/2014/main" id="{A3AB8072-311F-407E-AFDF-1E850FEE66BA}"/>
              </a:ext>
            </a:extLst>
          </p:cNvPr>
          <p:cNvSpPr txBox="1">
            <a:spLocks noChangeArrowheads="1"/>
          </p:cNvSpPr>
          <p:nvPr/>
        </p:nvSpPr>
        <p:spPr bwMode="auto">
          <a:xfrm>
            <a:off x="3389711" y="3886200"/>
            <a:ext cx="2096690" cy="507831"/>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Advanced modeling skills</a:t>
            </a:r>
          </a:p>
        </p:txBody>
      </p:sp>
      <p:sp>
        <p:nvSpPr>
          <p:cNvPr id="10250" name="Text Box 10">
            <a:extLst>
              <a:ext uri="{FF2B5EF4-FFF2-40B4-BE49-F238E27FC236}">
                <a16:creationId xmlns:a16="http://schemas.microsoft.com/office/drawing/2014/main" id="{9FF6581D-1E4E-400A-ABA9-C929BFC65496}"/>
              </a:ext>
            </a:extLst>
          </p:cNvPr>
          <p:cNvSpPr txBox="1">
            <a:spLocks noChangeArrowheads="1"/>
          </p:cNvSpPr>
          <p:nvPr/>
        </p:nvSpPr>
        <p:spPr bwMode="auto">
          <a:xfrm>
            <a:off x="3362325" y="2971800"/>
            <a:ext cx="2181225" cy="742950"/>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350"/>
              <a:t>Business analytics (mgt science) tools and applications</a:t>
            </a:r>
          </a:p>
        </p:txBody>
      </p:sp>
      <p:sp>
        <p:nvSpPr>
          <p:cNvPr id="10251" name="TextBox 12">
            <a:extLst>
              <a:ext uri="{FF2B5EF4-FFF2-40B4-BE49-F238E27FC236}">
                <a16:creationId xmlns:a16="http://schemas.microsoft.com/office/drawing/2014/main" id="{6A9B3FC8-4FB5-492F-A221-0D45E20E3403}"/>
              </a:ext>
            </a:extLst>
          </p:cNvPr>
          <p:cNvSpPr txBox="1">
            <a:spLocks noChangeArrowheads="1"/>
          </p:cNvSpPr>
          <p:nvPr/>
        </p:nvSpPr>
        <p:spPr bwMode="auto">
          <a:xfrm>
            <a:off x="2571750" y="1656160"/>
            <a:ext cx="430117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Learning “</a:t>
            </a:r>
            <a:r>
              <a:rPr lang="en-US" altLang="en-US" sz="1350" b="1"/>
              <a:t>modeling</a:t>
            </a:r>
            <a:r>
              <a:rPr lang="en-US" altLang="en-US" sz="1350"/>
              <a:t>” versus learning “</a:t>
            </a:r>
            <a:r>
              <a:rPr lang="en-US" altLang="en-US" sz="1350" b="1"/>
              <a:t>about models</a:t>
            </a:r>
            <a:r>
              <a:rPr lang="en-US" altLang="en-US" sz="1350"/>
              <a:t>”</a:t>
            </a:r>
          </a:p>
        </p:txBody>
      </p:sp>
      <p:sp>
        <p:nvSpPr>
          <p:cNvPr id="10252" name="Smiley Face 1">
            <a:extLst>
              <a:ext uri="{FF2B5EF4-FFF2-40B4-BE49-F238E27FC236}">
                <a16:creationId xmlns:a16="http://schemas.microsoft.com/office/drawing/2014/main" id="{2561AD4B-0516-4F2E-8C64-C602F440A6CF}"/>
              </a:ext>
            </a:extLst>
          </p:cNvPr>
          <p:cNvSpPr>
            <a:spLocks noChangeArrowheads="1"/>
          </p:cNvSpPr>
          <p:nvPr/>
        </p:nvSpPr>
        <p:spPr bwMode="auto">
          <a:xfrm rot="-900000">
            <a:off x="4248150" y="2190750"/>
            <a:ext cx="342900" cy="342900"/>
          </a:xfrm>
          <a:prstGeom prst="smileyFace">
            <a:avLst>
              <a:gd name="adj" fmla="val 4653"/>
            </a:avLst>
          </a:prstGeom>
          <a:solidFill>
            <a:srgbClr val="FFC000"/>
          </a:solidFill>
          <a:ln w="12700">
            <a:solidFill>
              <a:schemeClr val="tx1"/>
            </a:solidFill>
            <a:round/>
            <a:headEnd/>
            <a:tailEnd/>
          </a:ln>
        </p:spPr>
        <p:txBody>
          <a:bodyPr wrap="none"/>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350"/>
          </a:p>
        </p:txBody>
      </p:sp>
      <p:sp>
        <p:nvSpPr>
          <p:cNvPr id="10253" name="TextBox 2">
            <a:extLst>
              <a:ext uri="{FF2B5EF4-FFF2-40B4-BE49-F238E27FC236}">
                <a16:creationId xmlns:a16="http://schemas.microsoft.com/office/drawing/2014/main" id="{FC0959DB-B5A8-49B6-8DAC-CC5E431F48E8}"/>
              </a:ext>
            </a:extLst>
          </p:cNvPr>
          <p:cNvSpPr txBox="1">
            <a:spLocks noChangeArrowheads="1"/>
          </p:cNvSpPr>
          <p:nvPr/>
        </p:nvSpPr>
        <p:spPr bwMode="auto">
          <a:xfrm>
            <a:off x="4800600" y="2000250"/>
            <a:ext cx="91440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350"/>
              <a:t>You</a:t>
            </a:r>
          </a:p>
        </p:txBody>
      </p:sp>
      <p:cxnSp>
        <p:nvCxnSpPr>
          <p:cNvPr id="10254" name="Straight Arrow Connector 4">
            <a:extLst>
              <a:ext uri="{FF2B5EF4-FFF2-40B4-BE49-F238E27FC236}">
                <a16:creationId xmlns:a16="http://schemas.microsoft.com/office/drawing/2014/main" id="{A6884D09-5B71-4784-B3FC-DC8FDBF88299}"/>
              </a:ext>
            </a:extLst>
          </p:cNvPr>
          <p:cNvCxnSpPr>
            <a:cxnSpLocks noChangeShapeType="1"/>
            <a:stCxn id="10253" idx="1"/>
          </p:cNvCxnSpPr>
          <p:nvPr/>
        </p:nvCxnSpPr>
        <p:spPr bwMode="auto">
          <a:xfrm flipH="1">
            <a:off x="4629150" y="2150291"/>
            <a:ext cx="171450" cy="4403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88863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6C4E36C-F637-4571-9176-1AC720F61834}"/>
              </a:ext>
            </a:extLst>
          </p:cNvPr>
          <p:cNvSpPr>
            <a:spLocks noGrp="1" noChangeArrowheads="1"/>
          </p:cNvSpPr>
          <p:nvPr>
            <p:ph type="title"/>
          </p:nvPr>
        </p:nvSpPr>
        <p:spPr>
          <a:noFill/>
          <a:ln/>
        </p:spPr>
        <p:txBody>
          <a:bodyPr>
            <a:normAutofit fontScale="90000"/>
          </a:bodyPr>
          <a:lstStyle/>
          <a:p>
            <a:r>
              <a:rPr lang="en-US" altLang="en-US"/>
              <a:t>The Decision Situation: An Example</a:t>
            </a:r>
          </a:p>
        </p:txBody>
      </p:sp>
      <p:sp>
        <p:nvSpPr>
          <p:cNvPr id="9219" name="Rectangle 3">
            <a:extLst>
              <a:ext uri="{FF2B5EF4-FFF2-40B4-BE49-F238E27FC236}">
                <a16:creationId xmlns:a16="http://schemas.microsoft.com/office/drawing/2014/main" id="{0D08303F-D42A-4408-A738-AB50EF5F2660}"/>
              </a:ext>
            </a:extLst>
          </p:cNvPr>
          <p:cNvSpPr>
            <a:spLocks noGrp="1" noChangeArrowheads="1"/>
          </p:cNvSpPr>
          <p:nvPr>
            <p:ph type="body" idx="1"/>
          </p:nvPr>
        </p:nvSpPr>
        <p:spPr>
          <a:xfrm>
            <a:off x="1943100" y="2114550"/>
            <a:ext cx="5657850" cy="3200400"/>
          </a:xfrm>
          <a:noFill/>
          <a:ln/>
        </p:spPr>
        <p:txBody>
          <a:bodyPr/>
          <a:lstStyle/>
          <a:p>
            <a:pPr>
              <a:buSzTx/>
              <a:buFontTx/>
              <a:buChar char="•"/>
            </a:pPr>
            <a:r>
              <a:rPr lang="en-US" altLang="en-US"/>
              <a:t>The </a:t>
            </a:r>
            <a:r>
              <a:rPr lang="en-US" altLang="en-US" b="1"/>
              <a:t>decision alternatives </a:t>
            </a:r>
            <a:r>
              <a:rPr lang="en-US" altLang="en-US"/>
              <a:t>are:</a:t>
            </a:r>
          </a:p>
          <a:p>
            <a:pPr lvl="1"/>
            <a:r>
              <a:rPr lang="en-US" altLang="en-US"/>
              <a:t>The operator does not lease the snow-making machine.</a:t>
            </a:r>
          </a:p>
          <a:p>
            <a:pPr lvl="1"/>
            <a:r>
              <a:rPr lang="en-US" altLang="en-US"/>
              <a:t>The operator does lease the snow-making machine.</a:t>
            </a:r>
          </a:p>
          <a:p>
            <a:pPr>
              <a:buSzTx/>
              <a:buFontTx/>
              <a:buChar char="•"/>
            </a:pPr>
            <a:r>
              <a:rPr lang="en-US" altLang="en-US"/>
              <a:t>The </a:t>
            </a:r>
            <a:r>
              <a:rPr lang="en-US" altLang="en-US" b="1"/>
              <a:t>states of nature </a:t>
            </a:r>
            <a:r>
              <a:rPr lang="en-US" altLang="en-US"/>
              <a:t>are:</a:t>
            </a:r>
            <a:endParaRPr lang="en-US" altLang="en-US" sz="1800"/>
          </a:p>
          <a:p>
            <a:pPr lvl="1"/>
            <a:r>
              <a:rPr lang="en-US" altLang="en-US"/>
              <a:t>The winter is mild.</a:t>
            </a:r>
          </a:p>
          <a:p>
            <a:pPr lvl="1"/>
            <a:r>
              <a:rPr lang="en-US" altLang="en-US"/>
              <a:t>The winter is typical.</a:t>
            </a:r>
          </a:p>
          <a:p>
            <a:pPr lvl="1"/>
            <a:r>
              <a:rPr lang="en-US" altLang="en-US"/>
              <a:t>The winter is severe.</a:t>
            </a:r>
          </a:p>
        </p:txBody>
      </p:sp>
    </p:spTree>
    <p:extLst>
      <p:ext uri="{BB962C8B-B14F-4D97-AF65-F5344CB8AC3E}">
        <p14:creationId xmlns:p14="http://schemas.microsoft.com/office/powerpoint/2010/main" val="18676809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3971F350-54BC-4F4F-AA5E-08FD63FDF478}"/>
              </a:ext>
            </a:extLst>
          </p:cNvPr>
          <p:cNvSpPr>
            <a:spLocks noGrp="1" noChangeArrowheads="1"/>
          </p:cNvSpPr>
          <p:nvPr>
            <p:ph type="title"/>
          </p:nvPr>
        </p:nvSpPr>
        <p:spPr>
          <a:noFill/>
          <a:ln/>
        </p:spPr>
        <p:txBody>
          <a:bodyPr/>
          <a:lstStyle/>
          <a:p>
            <a:r>
              <a:rPr lang="en-US" altLang="en-US"/>
              <a:t>The Payoff Table: An Example</a:t>
            </a:r>
          </a:p>
        </p:txBody>
      </p:sp>
      <p:sp>
        <p:nvSpPr>
          <p:cNvPr id="11267" name="Rectangle 3">
            <a:extLst>
              <a:ext uri="{FF2B5EF4-FFF2-40B4-BE49-F238E27FC236}">
                <a16:creationId xmlns:a16="http://schemas.microsoft.com/office/drawing/2014/main" id="{9C1BB58B-576E-4925-843E-57D0D4F33272}"/>
              </a:ext>
            </a:extLst>
          </p:cNvPr>
          <p:cNvSpPr>
            <a:spLocks noGrp="1" noChangeArrowheads="1"/>
          </p:cNvSpPr>
          <p:nvPr>
            <p:ph type="body" idx="1"/>
          </p:nvPr>
        </p:nvSpPr>
        <p:spPr>
          <a:xfrm>
            <a:off x="1428750" y="1600200"/>
            <a:ext cx="6400800" cy="3657600"/>
          </a:xfrm>
          <a:noFill/>
          <a:ln/>
        </p:spPr>
        <p:txBody>
          <a:bodyPr/>
          <a:lstStyle/>
          <a:p>
            <a:pPr>
              <a:buFont typeface="Monotype Sorts" charset="0"/>
              <a:buNone/>
            </a:pPr>
            <a:endParaRPr lang="en-US" altLang="en-US"/>
          </a:p>
          <a:p>
            <a:pPr>
              <a:buFont typeface="Monotype Sorts" charset="0"/>
              <a:buNone/>
            </a:pPr>
            <a:endParaRPr lang="en-US" altLang="en-US"/>
          </a:p>
        </p:txBody>
      </p:sp>
      <p:graphicFrame>
        <p:nvGraphicFramePr>
          <p:cNvPr id="11269" name="Object 5">
            <a:hlinkClick r:id="" action="ppaction://ole?verb=0"/>
            <a:extLst>
              <a:ext uri="{FF2B5EF4-FFF2-40B4-BE49-F238E27FC236}">
                <a16:creationId xmlns:a16="http://schemas.microsoft.com/office/drawing/2014/main" id="{1EA082A8-DCD6-4081-ADD8-920260DD51F3}"/>
              </a:ext>
            </a:extLst>
          </p:cNvPr>
          <p:cNvGraphicFramePr>
            <a:graphicFrameLocks/>
          </p:cNvGraphicFramePr>
          <p:nvPr/>
        </p:nvGraphicFramePr>
        <p:xfrm>
          <a:off x="1314450" y="1200150"/>
          <a:ext cx="5819775" cy="4410075"/>
        </p:xfrm>
        <a:graphic>
          <a:graphicData uri="http://schemas.openxmlformats.org/presentationml/2006/ole">
            <mc:AlternateContent xmlns:mc="http://schemas.openxmlformats.org/markup-compatibility/2006">
              <mc:Choice xmlns:v="urn:schemas-microsoft-com:vml" Requires="v">
                <p:oleObj name="Document" r:id="rId2" imgW="5829120" imgH="4419360" progId="Word.Document.8">
                  <p:embed/>
                </p:oleObj>
              </mc:Choice>
              <mc:Fallback>
                <p:oleObj name="Document" r:id="rId2" imgW="5829120" imgH="4419360" progId="Word.Document.8">
                  <p:embed/>
                  <p:pic>
                    <p:nvPicPr>
                      <p:cNvPr id="11269" name="Object 5">
                        <a:hlinkClick r:id="" action="ppaction://ole?verb=0"/>
                        <a:extLst>
                          <a:ext uri="{FF2B5EF4-FFF2-40B4-BE49-F238E27FC236}">
                            <a16:creationId xmlns:a16="http://schemas.microsoft.com/office/drawing/2014/main" id="{1EA082A8-DCD6-4081-ADD8-920260DD51F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200150"/>
                        <a:ext cx="5819775"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972275533"/>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7268CB1-5EAA-4B04-A387-18812C294B4A}"/>
              </a:ext>
            </a:extLst>
          </p:cNvPr>
          <p:cNvSpPr>
            <a:spLocks noGrp="1" noChangeArrowheads="1"/>
          </p:cNvSpPr>
          <p:nvPr>
            <p:ph type="title"/>
          </p:nvPr>
        </p:nvSpPr>
        <p:spPr>
          <a:noFill/>
          <a:ln/>
        </p:spPr>
        <p:txBody>
          <a:bodyPr/>
          <a:lstStyle/>
          <a:p>
            <a:r>
              <a:rPr lang="en-US" altLang="en-US"/>
              <a:t>The Decision Tree</a:t>
            </a:r>
          </a:p>
        </p:txBody>
      </p:sp>
      <p:sp>
        <p:nvSpPr>
          <p:cNvPr id="12292" name="Line 4">
            <a:extLst>
              <a:ext uri="{FF2B5EF4-FFF2-40B4-BE49-F238E27FC236}">
                <a16:creationId xmlns:a16="http://schemas.microsoft.com/office/drawing/2014/main" id="{AF5862E5-71BA-4894-9749-FDFC2F5083CC}"/>
              </a:ext>
            </a:extLst>
          </p:cNvPr>
          <p:cNvSpPr>
            <a:spLocks noChangeShapeType="1"/>
          </p:cNvSpPr>
          <p:nvPr/>
        </p:nvSpPr>
        <p:spPr bwMode="auto">
          <a:xfrm>
            <a:off x="1485900" y="3429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3" name="Line 5">
            <a:extLst>
              <a:ext uri="{FF2B5EF4-FFF2-40B4-BE49-F238E27FC236}">
                <a16:creationId xmlns:a16="http://schemas.microsoft.com/office/drawing/2014/main" id="{B0FCBCB8-ADB9-419F-826E-3C7F549E4359}"/>
              </a:ext>
            </a:extLst>
          </p:cNvPr>
          <p:cNvSpPr>
            <a:spLocks noChangeShapeType="1"/>
          </p:cNvSpPr>
          <p:nvPr/>
        </p:nvSpPr>
        <p:spPr bwMode="auto">
          <a:xfrm flipV="1">
            <a:off x="1485900" y="257175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4" name="Line 6">
            <a:extLst>
              <a:ext uri="{FF2B5EF4-FFF2-40B4-BE49-F238E27FC236}">
                <a16:creationId xmlns:a16="http://schemas.microsoft.com/office/drawing/2014/main" id="{EF4D6D14-F107-4B61-83D2-E4722C34DBA6}"/>
              </a:ext>
            </a:extLst>
          </p:cNvPr>
          <p:cNvSpPr>
            <a:spLocks noChangeShapeType="1"/>
          </p:cNvSpPr>
          <p:nvPr/>
        </p:nvSpPr>
        <p:spPr bwMode="auto">
          <a:xfrm>
            <a:off x="1485900" y="342900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5" name="Oval 7">
            <a:extLst>
              <a:ext uri="{FF2B5EF4-FFF2-40B4-BE49-F238E27FC236}">
                <a16:creationId xmlns:a16="http://schemas.microsoft.com/office/drawing/2014/main" id="{C30482F1-3D98-426C-8ECB-4BAA67A1B4F9}"/>
              </a:ext>
            </a:extLst>
          </p:cNvPr>
          <p:cNvSpPr>
            <a:spLocks noChangeArrowheads="1"/>
          </p:cNvSpPr>
          <p:nvPr/>
        </p:nvSpPr>
        <p:spPr bwMode="auto">
          <a:xfrm>
            <a:off x="3719513" y="25193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296" name="Line 8">
            <a:extLst>
              <a:ext uri="{FF2B5EF4-FFF2-40B4-BE49-F238E27FC236}">
                <a16:creationId xmlns:a16="http://schemas.microsoft.com/office/drawing/2014/main" id="{8ED01D8B-EA5E-4604-82F2-9D84DFF4CC2C}"/>
              </a:ext>
            </a:extLst>
          </p:cNvPr>
          <p:cNvSpPr>
            <a:spLocks noChangeShapeType="1"/>
          </p:cNvSpPr>
          <p:nvPr/>
        </p:nvSpPr>
        <p:spPr bwMode="auto">
          <a:xfrm>
            <a:off x="3314700" y="342900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7" name="Line 9">
            <a:extLst>
              <a:ext uri="{FF2B5EF4-FFF2-40B4-BE49-F238E27FC236}">
                <a16:creationId xmlns:a16="http://schemas.microsoft.com/office/drawing/2014/main" id="{94D88928-B6FA-43BE-B608-E008E1050479}"/>
              </a:ext>
            </a:extLst>
          </p:cNvPr>
          <p:cNvSpPr>
            <a:spLocks noChangeShapeType="1"/>
          </p:cNvSpPr>
          <p:nvPr/>
        </p:nvSpPr>
        <p:spPr bwMode="auto">
          <a:xfrm>
            <a:off x="3829050" y="25717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8" name="Line 10">
            <a:extLst>
              <a:ext uri="{FF2B5EF4-FFF2-40B4-BE49-F238E27FC236}">
                <a16:creationId xmlns:a16="http://schemas.microsoft.com/office/drawing/2014/main" id="{82843CDB-4F23-42FA-AED4-3AD806EC1B00}"/>
              </a:ext>
            </a:extLst>
          </p:cNvPr>
          <p:cNvSpPr>
            <a:spLocks noChangeShapeType="1"/>
          </p:cNvSpPr>
          <p:nvPr/>
        </p:nvSpPr>
        <p:spPr bwMode="auto">
          <a:xfrm>
            <a:off x="4057650" y="2286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299" name="Line 11">
            <a:extLst>
              <a:ext uri="{FF2B5EF4-FFF2-40B4-BE49-F238E27FC236}">
                <a16:creationId xmlns:a16="http://schemas.microsoft.com/office/drawing/2014/main" id="{C64BD487-7C3A-49BE-9AFB-49BED4873851}"/>
              </a:ext>
            </a:extLst>
          </p:cNvPr>
          <p:cNvSpPr>
            <a:spLocks noChangeShapeType="1"/>
          </p:cNvSpPr>
          <p:nvPr/>
        </p:nvSpPr>
        <p:spPr bwMode="auto">
          <a:xfrm flipH="1">
            <a:off x="4057650" y="2857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0" name="Rectangle 12">
            <a:extLst>
              <a:ext uri="{FF2B5EF4-FFF2-40B4-BE49-F238E27FC236}">
                <a16:creationId xmlns:a16="http://schemas.microsoft.com/office/drawing/2014/main" id="{D1164A8E-C820-43D5-A686-922C83141DE4}"/>
              </a:ext>
            </a:extLst>
          </p:cNvPr>
          <p:cNvSpPr>
            <a:spLocks noChangeArrowheads="1"/>
          </p:cNvSpPr>
          <p:nvPr/>
        </p:nvSpPr>
        <p:spPr bwMode="auto">
          <a:xfrm>
            <a:off x="4039792" y="2003822"/>
            <a:ext cx="24998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i="1"/>
              <a:t>p</a:t>
            </a:r>
            <a:r>
              <a:rPr lang="en-US" altLang="en-US" sz="1500" baseline="-25000"/>
              <a:t>1</a:t>
            </a:r>
            <a:r>
              <a:rPr lang="en-US" altLang="en-US" sz="1500"/>
              <a:t>  State 1 Occurs           </a:t>
            </a:r>
            <a:r>
              <a:rPr lang="en-US" altLang="en-US" sz="1500" i="1">
                <a:latin typeface="Times New Roman" panose="02020603050405020304" pitchFamily="18" charset="0"/>
              </a:rPr>
              <a:t>v</a:t>
            </a:r>
            <a:r>
              <a:rPr lang="en-US" altLang="en-US" sz="1500" baseline="-25000"/>
              <a:t>11</a:t>
            </a:r>
          </a:p>
          <a:p>
            <a:pPr>
              <a:spcBef>
                <a:spcPct val="20000"/>
              </a:spcBef>
            </a:pPr>
            <a:r>
              <a:rPr lang="en-US" altLang="en-US" sz="1500" i="1"/>
              <a:t>p</a:t>
            </a:r>
            <a:r>
              <a:rPr lang="en-US" altLang="en-US" sz="1500" baseline="-25000"/>
              <a:t>2</a:t>
            </a:r>
            <a:r>
              <a:rPr lang="en-US" altLang="en-US" sz="1500"/>
              <a:t>  State 2 Occurs           </a:t>
            </a:r>
            <a:r>
              <a:rPr lang="en-US" altLang="en-US" sz="1500" i="1">
                <a:latin typeface="Times New Roman" panose="02020603050405020304" pitchFamily="18" charset="0"/>
              </a:rPr>
              <a:t>v</a:t>
            </a:r>
            <a:r>
              <a:rPr lang="en-US" altLang="en-US" sz="1500" baseline="-25000"/>
              <a:t>12</a:t>
            </a:r>
          </a:p>
          <a:p>
            <a:pPr>
              <a:spcBef>
                <a:spcPct val="20000"/>
              </a:spcBef>
            </a:pPr>
            <a:r>
              <a:rPr lang="en-US" altLang="en-US" sz="1500" i="1"/>
              <a:t>p</a:t>
            </a:r>
            <a:r>
              <a:rPr lang="en-US" altLang="en-US" sz="1500" baseline="-25000"/>
              <a:t>3</a:t>
            </a:r>
            <a:r>
              <a:rPr lang="en-US" altLang="en-US" sz="1500"/>
              <a:t>  State 3 Occurs           </a:t>
            </a:r>
            <a:r>
              <a:rPr lang="en-US" altLang="en-US" sz="1500" i="1">
                <a:latin typeface="Times New Roman" panose="02020603050405020304" pitchFamily="18" charset="0"/>
              </a:rPr>
              <a:t>v</a:t>
            </a:r>
            <a:r>
              <a:rPr lang="en-US" altLang="en-US" sz="1500" baseline="-25000"/>
              <a:t>13</a:t>
            </a:r>
          </a:p>
        </p:txBody>
      </p:sp>
      <p:sp>
        <p:nvSpPr>
          <p:cNvPr id="12301" name="Rectangle 13">
            <a:extLst>
              <a:ext uri="{FF2B5EF4-FFF2-40B4-BE49-F238E27FC236}">
                <a16:creationId xmlns:a16="http://schemas.microsoft.com/office/drawing/2014/main" id="{96E7FA66-3075-4098-A290-FB1BF3609B90}"/>
              </a:ext>
            </a:extLst>
          </p:cNvPr>
          <p:cNvSpPr>
            <a:spLocks noChangeArrowheads="1"/>
          </p:cNvSpPr>
          <p:nvPr/>
        </p:nvSpPr>
        <p:spPr bwMode="auto">
          <a:xfrm>
            <a:off x="4057651" y="2914650"/>
            <a:ext cx="24998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i="1"/>
              <a:t>p</a:t>
            </a:r>
            <a:r>
              <a:rPr lang="en-US" altLang="en-US" sz="1500" baseline="-25000"/>
              <a:t>1</a:t>
            </a:r>
            <a:r>
              <a:rPr lang="en-US" altLang="en-US" sz="1500"/>
              <a:t>  State 1 Occurs           </a:t>
            </a:r>
            <a:r>
              <a:rPr lang="en-US" altLang="en-US" sz="1500" i="1">
                <a:latin typeface="Times New Roman" panose="02020603050405020304" pitchFamily="18" charset="0"/>
              </a:rPr>
              <a:t>v</a:t>
            </a:r>
            <a:r>
              <a:rPr lang="en-US" altLang="en-US" sz="1500" baseline="-25000"/>
              <a:t>21</a:t>
            </a:r>
          </a:p>
          <a:p>
            <a:pPr>
              <a:spcBef>
                <a:spcPct val="20000"/>
              </a:spcBef>
            </a:pPr>
            <a:r>
              <a:rPr lang="en-US" altLang="en-US" sz="1500" i="1"/>
              <a:t>p</a:t>
            </a:r>
            <a:r>
              <a:rPr lang="en-US" altLang="en-US" sz="1500" baseline="-25000"/>
              <a:t>2</a:t>
            </a:r>
            <a:r>
              <a:rPr lang="en-US" altLang="en-US" sz="1500"/>
              <a:t>  State 2 Occurs           </a:t>
            </a:r>
            <a:r>
              <a:rPr lang="en-US" altLang="en-US" sz="1500" i="1">
                <a:latin typeface="Times New Roman" panose="02020603050405020304" pitchFamily="18" charset="0"/>
              </a:rPr>
              <a:t>v</a:t>
            </a:r>
            <a:r>
              <a:rPr lang="en-US" altLang="en-US" sz="1500" baseline="-25000"/>
              <a:t>22</a:t>
            </a:r>
          </a:p>
          <a:p>
            <a:pPr>
              <a:spcBef>
                <a:spcPct val="20000"/>
              </a:spcBef>
            </a:pPr>
            <a:r>
              <a:rPr lang="en-US" altLang="en-US" sz="1500" i="1"/>
              <a:t>p</a:t>
            </a:r>
            <a:r>
              <a:rPr lang="en-US" altLang="en-US" sz="1500" baseline="-25000"/>
              <a:t>3</a:t>
            </a:r>
            <a:r>
              <a:rPr lang="en-US" altLang="en-US" sz="1500"/>
              <a:t>  State 3 Occurs           </a:t>
            </a:r>
            <a:r>
              <a:rPr lang="en-US" altLang="en-US" sz="1500" i="1">
                <a:latin typeface="Times New Roman" panose="02020603050405020304" pitchFamily="18" charset="0"/>
              </a:rPr>
              <a:t>v</a:t>
            </a:r>
            <a:r>
              <a:rPr lang="en-US" altLang="en-US" sz="1500" baseline="-25000"/>
              <a:t>23</a:t>
            </a:r>
          </a:p>
        </p:txBody>
      </p:sp>
      <p:sp>
        <p:nvSpPr>
          <p:cNvPr id="12302" name="Rectangle 14">
            <a:extLst>
              <a:ext uri="{FF2B5EF4-FFF2-40B4-BE49-F238E27FC236}">
                <a16:creationId xmlns:a16="http://schemas.microsoft.com/office/drawing/2014/main" id="{957FF662-9A1A-402A-AC96-21D68BAA7C4C}"/>
              </a:ext>
            </a:extLst>
          </p:cNvPr>
          <p:cNvSpPr>
            <a:spLocks noChangeArrowheads="1"/>
          </p:cNvSpPr>
          <p:nvPr/>
        </p:nvSpPr>
        <p:spPr bwMode="auto">
          <a:xfrm>
            <a:off x="4057651" y="3771900"/>
            <a:ext cx="24998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i="1"/>
              <a:t>p</a:t>
            </a:r>
            <a:r>
              <a:rPr lang="en-US" altLang="en-US" sz="1500" baseline="-25000"/>
              <a:t>1</a:t>
            </a:r>
            <a:r>
              <a:rPr lang="en-US" altLang="en-US" sz="1500"/>
              <a:t>  State 1 Occurs           </a:t>
            </a:r>
            <a:r>
              <a:rPr lang="en-US" altLang="en-US" sz="1500" i="1">
                <a:latin typeface="Times New Roman" panose="02020603050405020304" pitchFamily="18" charset="0"/>
              </a:rPr>
              <a:t>v</a:t>
            </a:r>
            <a:r>
              <a:rPr lang="en-US" altLang="en-US" sz="1500" baseline="-25000"/>
              <a:t>31</a:t>
            </a:r>
          </a:p>
          <a:p>
            <a:pPr>
              <a:spcBef>
                <a:spcPct val="20000"/>
              </a:spcBef>
            </a:pPr>
            <a:r>
              <a:rPr lang="en-US" altLang="en-US" sz="1500" i="1"/>
              <a:t>p</a:t>
            </a:r>
            <a:r>
              <a:rPr lang="en-US" altLang="en-US" sz="1500" baseline="-25000"/>
              <a:t>2</a:t>
            </a:r>
            <a:r>
              <a:rPr lang="en-US" altLang="en-US" sz="1500"/>
              <a:t>  State 2 Occurs           </a:t>
            </a:r>
            <a:r>
              <a:rPr lang="en-US" altLang="en-US" sz="1500" i="1">
                <a:latin typeface="Times New Roman" panose="02020603050405020304" pitchFamily="18" charset="0"/>
              </a:rPr>
              <a:t>v</a:t>
            </a:r>
            <a:r>
              <a:rPr lang="en-US" altLang="en-US" sz="1500" baseline="-25000"/>
              <a:t>32</a:t>
            </a:r>
          </a:p>
          <a:p>
            <a:pPr>
              <a:spcBef>
                <a:spcPct val="20000"/>
              </a:spcBef>
            </a:pPr>
            <a:r>
              <a:rPr lang="en-US" altLang="en-US" sz="1500" i="1"/>
              <a:t>p</a:t>
            </a:r>
            <a:r>
              <a:rPr lang="en-US" altLang="en-US" sz="1500" baseline="-25000"/>
              <a:t>3</a:t>
            </a:r>
            <a:r>
              <a:rPr lang="en-US" altLang="en-US" sz="1500"/>
              <a:t>  State 3 Occurs           </a:t>
            </a:r>
            <a:r>
              <a:rPr lang="en-US" altLang="en-US" sz="1500" i="1">
                <a:latin typeface="Times New Roman" panose="02020603050405020304" pitchFamily="18" charset="0"/>
              </a:rPr>
              <a:t>v</a:t>
            </a:r>
            <a:r>
              <a:rPr lang="en-US" altLang="en-US" sz="1500" baseline="-25000"/>
              <a:t>33</a:t>
            </a:r>
          </a:p>
        </p:txBody>
      </p:sp>
      <p:sp>
        <p:nvSpPr>
          <p:cNvPr id="12303" name="Line 15">
            <a:extLst>
              <a:ext uri="{FF2B5EF4-FFF2-40B4-BE49-F238E27FC236}">
                <a16:creationId xmlns:a16="http://schemas.microsoft.com/office/drawing/2014/main" id="{AF1E8FEB-4F97-48BD-A6B9-E96EB1A3EE24}"/>
              </a:ext>
            </a:extLst>
          </p:cNvPr>
          <p:cNvSpPr>
            <a:spLocks noChangeShapeType="1"/>
          </p:cNvSpPr>
          <p:nvPr/>
        </p:nvSpPr>
        <p:spPr bwMode="auto">
          <a:xfrm flipV="1">
            <a:off x="3829050" y="22860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4" name="Line 16">
            <a:extLst>
              <a:ext uri="{FF2B5EF4-FFF2-40B4-BE49-F238E27FC236}">
                <a16:creationId xmlns:a16="http://schemas.microsoft.com/office/drawing/2014/main" id="{D098C146-ED7F-4C17-AF68-41082F04971B}"/>
              </a:ext>
            </a:extLst>
          </p:cNvPr>
          <p:cNvSpPr>
            <a:spLocks noChangeShapeType="1"/>
          </p:cNvSpPr>
          <p:nvPr/>
        </p:nvSpPr>
        <p:spPr bwMode="auto">
          <a:xfrm flipH="1" flipV="1">
            <a:off x="3829050" y="25717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5" name="Line 17">
            <a:extLst>
              <a:ext uri="{FF2B5EF4-FFF2-40B4-BE49-F238E27FC236}">
                <a16:creationId xmlns:a16="http://schemas.microsoft.com/office/drawing/2014/main" id="{F8EE274B-5052-4C8C-9F0E-7303EF36AA53}"/>
              </a:ext>
            </a:extLst>
          </p:cNvPr>
          <p:cNvSpPr>
            <a:spLocks noChangeShapeType="1"/>
          </p:cNvSpPr>
          <p:nvPr/>
        </p:nvSpPr>
        <p:spPr bwMode="auto">
          <a:xfrm>
            <a:off x="3314700" y="342900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6" name="Line 18">
            <a:extLst>
              <a:ext uri="{FF2B5EF4-FFF2-40B4-BE49-F238E27FC236}">
                <a16:creationId xmlns:a16="http://schemas.microsoft.com/office/drawing/2014/main" id="{995F500D-3046-4998-8E35-54A058E2C56C}"/>
              </a:ext>
            </a:extLst>
          </p:cNvPr>
          <p:cNvSpPr>
            <a:spLocks noChangeShapeType="1"/>
          </p:cNvSpPr>
          <p:nvPr/>
        </p:nvSpPr>
        <p:spPr bwMode="auto">
          <a:xfrm>
            <a:off x="1828800" y="25717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7" name="Oval 19">
            <a:extLst>
              <a:ext uri="{FF2B5EF4-FFF2-40B4-BE49-F238E27FC236}">
                <a16:creationId xmlns:a16="http://schemas.microsoft.com/office/drawing/2014/main" id="{FB2226C1-D367-4D38-9530-D6065390A72D}"/>
              </a:ext>
            </a:extLst>
          </p:cNvPr>
          <p:cNvSpPr>
            <a:spLocks noChangeArrowheads="1"/>
          </p:cNvSpPr>
          <p:nvPr/>
        </p:nvSpPr>
        <p:spPr bwMode="auto">
          <a:xfrm>
            <a:off x="3719513" y="337661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308" name="Line 20">
            <a:extLst>
              <a:ext uri="{FF2B5EF4-FFF2-40B4-BE49-F238E27FC236}">
                <a16:creationId xmlns:a16="http://schemas.microsoft.com/office/drawing/2014/main" id="{4729D5AE-8800-4400-9476-BC733F0FB1A3}"/>
              </a:ext>
            </a:extLst>
          </p:cNvPr>
          <p:cNvSpPr>
            <a:spLocks noChangeShapeType="1"/>
          </p:cNvSpPr>
          <p:nvPr/>
        </p:nvSpPr>
        <p:spPr bwMode="auto">
          <a:xfrm>
            <a:off x="3829050" y="342900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09" name="Line 21">
            <a:extLst>
              <a:ext uri="{FF2B5EF4-FFF2-40B4-BE49-F238E27FC236}">
                <a16:creationId xmlns:a16="http://schemas.microsoft.com/office/drawing/2014/main" id="{A819C093-2CA4-49A5-8838-7F5F5DA42E09}"/>
              </a:ext>
            </a:extLst>
          </p:cNvPr>
          <p:cNvSpPr>
            <a:spLocks noChangeShapeType="1"/>
          </p:cNvSpPr>
          <p:nvPr/>
        </p:nvSpPr>
        <p:spPr bwMode="auto">
          <a:xfrm>
            <a:off x="4057650" y="314325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0" name="Line 22">
            <a:extLst>
              <a:ext uri="{FF2B5EF4-FFF2-40B4-BE49-F238E27FC236}">
                <a16:creationId xmlns:a16="http://schemas.microsoft.com/office/drawing/2014/main" id="{339F7202-A16B-46E4-9961-6176C44100B3}"/>
              </a:ext>
            </a:extLst>
          </p:cNvPr>
          <p:cNvSpPr>
            <a:spLocks noChangeShapeType="1"/>
          </p:cNvSpPr>
          <p:nvPr/>
        </p:nvSpPr>
        <p:spPr bwMode="auto">
          <a:xfrm flipH="1">
            <a:off x="4057650" y="371475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1" name="Line 23">
            <a:extLst>
              <a:ext uri="{FF2B5EF4-FFF2-40B4-BE49-F238E27FC236}">
                <a16:creationId xmlns:a16="http://schemas.microsoft.com/office/drawing/2014/main" id="{37839B0C-526A-42E7-8D09-22E1DF3807E6}"/>
              </a:ext>
            </a:extLst>
          </p:cNvPr>
          <p:cNvSpPr>
            <a:spLocks noChangeShapeType="1"/>
          </p:cNvSpPr>
          <p:nvPr/>
        </p:nvSpPr>
        <p:spPr bwMode="auto">
          <a:xfrm flipV="1">
            <a:off x="3829050" y="31432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2" name="Line 24">
            <a:extLst>
              <a:ext uri="{FF2B5EF4-FFF2-40B4-BE49-F238E27FC236}">
                <a16:creationId xmlns:a16="http://schemas.microsoft.com/office/drawing/2014/main" id="{50B6B3E6-6F3C-4137-9CE9-BFEF12189838}"/>
              </a:ext>
            </a:extLst>
          </p:cNvPr>
          <p:cNvSpPr>
            <a:spLocks noChangeShapeType="1"/>
          </p:cNvSpPr>
          <p:nvPr/>
        </p:nvSpPr>
        <p:spPr bwMode="auto">
          <a:xfrm flipH="1" flipV="1">
            <a:off x="3829050" y="34290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3" name="Line 25">
            <a:extLst>
              <a:ext uri="{FF2B5EF4-FFF2-40B4-BE49-F238E27FC236}">
                <a16:creationId xmlns:a16="http://schemas.microsoft.com/office/drawing/2014/main" id="{1682EE2D-0C94-4D54-B888-139DF9869D70}"/>
              </a:ext>
            </a:extLst>
          </p:cNvPr>
          <p:cNvSpPr>
            <a:spLocks noChangeShapeType="1"/>
          </p:cNvSpPr>
          <p:nvPr/>
        </p:nvSpPr>
        <p:spPr bwMode="auto">
          <a:xfrm>
            <a:off x="1828800" y="342900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4" name="Oval 26">
            <a:extLst>
              <a:ext uri="{FF2B5EF4-FFF2-40B4-BE49-F238E27FC236}">
                <a16:creationId xmlns:a16="http://schemas.microsoft.com/office/drawing/2014/main" id="{6567FDAA-36B6-454F-A4D7-677400D58F69}"/>
              </a:ext>
            </a:extLst>
          </p:cNvPr>
          <p:cNvSpPr>
            <a:spLocks noChangeArrowheads="1"/>
          </p:cNvSpPr>
          <p:nvPr/>
        </p:nvSpPr>
        <p:spPr bwMode="auto">
          <a:xfrm>
            <a:off x="3719513" y="42338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2315" name="Line 27">
            <a:extLst>
              <a:ext uri="{FF2B5EF4-FFF2-40B4-BE49-F238E27FC236}">
                <a16:creationId xmlns:a16="http://schemas.microsoft.com/office/drawing/2014/main" id="{AE52B784-BC81-4562-89C2-93592D7044C9}"/>
              </a:ext>
            </a:extLst>
          </p:cNvPr>
          <p:cNvSpPr>
            <a:spLocks noChangeShapeType="1"/>
          </p:cNvSpPr>
          <p:nvPr/>
        </p:nvSpPr>
        <p:spPr bwMode="auto">
          <a:xfrm>
            <a:off x="3829050" y="42862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6" name="Line 28">
            <a:extLst>
              <a:ext uri="{FF2B5EF4-FFF2-40B4-BE49-F238E27FC236}">
                <a16:creationId xmlns:a16="http://schemas.microsoft.com/office/drawing/2014/main" id="{5D2E6824-8306-4C79-86B9-AF0B907D084C}"/>
              </a:ext>
            </a:extLst>
          </p:cNvPr>
          <p:cNvSpPr>
            <a:spLocks noChangeShapeType="1"/>
          </p:cNvSpPr>
          <p:nvPr/>
        </p:nvSpPr>
        <p:spPr bwMode="auto">
          <a:xfrm>
            <a:off x="4057650" y="4000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7" name="Line 29">
            <a:extLst>
              <a:ext uri="{FF2B5EF4-FFF2-40B4-BE49-F238E27FC236}">
                <a16:creationId xmlns:a16="http://schemas.microsoft.com/office/drawing/2014/main" id="{33D7E0EB-A6E9-4BEA-8EDE-9148D5F5B9E8}"/>
              </a:ext>
            </a:extLst>
          </p:cNvPr>
          <p:cNvSpPr>
            <a:spLocks noChangeShapeType="1"/>
          </p:cNvSpPr>
          <p:nvPr/>
        </p:nvSpPr>
        <p:spPr bwMode="auto">
          <a:xfrm flipH="1">
            <a:off x="4057650" y="4572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8" name="Line 30">
            <a:extLst>
              <a:ext uri="{FF2B5EF4-FFF2-40B4-BE49-F238E27FC236}">
                <a16:creationId xmlns:a16="http://schemas.microsoft.com/office/drawing/2014/main" id="{D30A4819-04E1-424A-A2F8-CF5BF6245DCE}"/>
              </a:ext>
            </a:extLst>
          </p:cNvPr>
          <p:cNvSpPr>
            <a:spLocks noChangeShapeType="1"/>
          </p:cNvSpPr>
          <p:nvPr/>
        </p:nvSpPr>
        <p:spPr bwMode="auto">
          <a:xfrm flipV="1">
            <a:off x="3829050" y="40005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19" name="Line 31">
            <a:extLst>
              <a:ext uri="{FF2B5EF4-FFF2-40B4-BE49-F238E27FC236}">
                <a16:creationId xmlns:a16="http://schemas.microsoft.com/office/drawing/2014/main" id="{342BF447-542B-482C-BDF8-A3A4CE1B714A}"/>
              </a:ext>
            </a:extLst>
          </p:cNvPr>
          <p:cNvSpPr>
            <a:spLocks noChangeShapeType="1"/>
          </p:cNvSpPr>
          <p:nvPr/>
        </p:nvSpPr>
        <p:spPr bwMode="auto">
          <a:xfrm flipH="1" flipV="1">
            <a:off x="3829050" y="42862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20" name="Line 32">
            <a:extLst>
              <a:ext uri="{FF2B5EF4-FFF2-40B4-BE49-F238E27FC236}">
                <a16:creationId xmlns:a16="http://schemas.microsoft.com/office/drawing/2014/main" id="{519F51A4-A3B8-481E-AA2E-BC84A181367C}"/>
              </a:ext>
            </a:extLst>
          </p:cNvPr>
          <p:cNvSpPr>
            <a:spLocks noChangeShapeType="1"/>
          </p:cNvSpPr>
          <p:nvPr/>
        </p:nvSpPr>
        <p:spPr bwMode="auto">
          <a:xfrm>
            <a:off x="1828800" y="42862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2321" name="Rectangle 33">
            <a:extLst>
              <a:ext uri="{FF2B5EF4-FFF2-40B4-BE49-F238E27FC236}">
                <a16:creationId xmlns:a16="http://schemas.microsoft.com/office/drawing/2014/main" id="{9195566F-B344-402A-A8BA-D0EE6D34A3E5}"/>
              </a:ext>
            </a:extLst>
          </p:cNvPr>
          <p:cNvSpPr>
            <a:spLocks noChangeArrowheads="1"/>
          </p:cNvSpPr>
          <p:nvPr/>
        </p:nvSpPr>
        <p:spPr bwMode="auto">
          <a:xfrm>
            <a:off x="1924051" y="2289573"/>
            <a:ext cx="1785522"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Select Alternative 1</a:t>
            </a:r>
          </a:p>
        </p:txBody>
      </p:sp>
      <p:sp>
        <p:nvSpPr>
          <p:cNvPr id="12322" name="Rectangle 34">
            <a:extLst>
              <a:ext uri="{FF2B5EF4-FFF2-40B4-BE49-F238E27FC236}">
                <a16:creationId xmlns:a16="http://schemas.microsoft.com/office/drawing/2014/main" id="{86696897-D460-46CE-8E3A-EAB1A9827274}"/>
              </a:ext>
            </a:extLst>
          </p:cNvPr>
          <p:cNvSpPr>
            <a:spLocks noChangeArrowheads="1"/>
          </p:cNvSpPr>
          <p:nvPr/>
        </p:nvSpPr>
        <p:spPr bwMode="auto">
          <a:xfrm>
            <a:off x="1924051" y="3132536"/>
            <a:ext cx="1785522"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Select Alternative 2</a:t>
            </a:r>
          </a:p>
        </p:txBody>
      </p:sp>
      <p:sp>
        <p:nvSpPr>
          <p:cNvPr id="12323" name="Rectangle 35">
            <a:extLst>
              <a:ext uri="{FF2B5EF4-FFF2-40B4-BE49-F238E27FC236}">
                <a16:creationId xmlns:a16="http://schemas.microsoft.com/office/drawing/2014/main" id="{C34A6FF3-A92D-424F-AE75-5CE201790FBA}"/>
              </a:ext>
            </a:extLst>
          </p:cNvPr>
          <p:cNvSpPr>
            <a:spLocks noChangeArrowheads="1"/>
          </p:cNvSpPr>
          <p:nvPr/>
        </p:nvSpPr>
        <p:spPr bwMode="auto">
          <a:xfrm>
            <a:off x="1924051" y="4004073"/>
            <a:ext cx="1785522" cy="29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Select Alternative 3</a:t>
            </a:r>
          </a:p>
        </p:txBody>
      </p:sp>
      <p:sp>
        <p:nvSpPr>
          <p:cNvPr id="12324" name="Rectangle 36">
            <a:extLst>
              <a:ext uri="{FF2B5EF4-FFF2-40B4-BE49-F238E27FC236}">
                <a16:creationId xmlns:a16="http://schemas.microsoft.com/office/drawing/2014/main" id="{B8B9E6E4-47CB-4C77-BBD5-012872031A9E}"/>
              </a:ext>
            </a:extLst>
          </p:cNvPr>
          <p:cNvSpPr>
            <a:spLocks noChangeArrowheads="1"/>
          </p:cNvSpPr>
          <p:nvPr/>
        </p:nvSpPr>
        <p:spPr bwMode="auto">
          <a:xfrm>
            <a:off x="1524001" y="1626395"/>
            <a:ext cx="5218510" cy="62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a:spcBef>
                <a:spcPct val="20000"/>
              </a:spcBef>
            </a:pPr>
            <a:r>
              <a:rPr lang="en-US" altLang="en-US" sz="1800" b="1"/>
              <a:t>Decision Alternatives    State of Nature    Payoff</a:t>
            </a:r>
          </a:p>
        </p:txBody>
      </p:sp>
      <p:sp>
        <p:nvSpPr>
          <p:cNvPr id="12325" name="Rectangle 37">
            <a:extLst>
              <a:ext uri="{FF2B5EF4-FFF2-40B4-BE49-F238E27FC236}">
                <a16:creationId xmlns:a16="http://schemas.microsoft.com/office/drawing/2014/main" id="{D09FD919-14A3-4A01-801B-6F23C6AF085B}"/>
              </a:ext>
            </a:extLst>
          </p:cNvPr>
          <p:cNvSpPr>
            <a:spLocks noChangeArrowheads="1"/>
          </p:cNvSpPr>
          <p:nvPr/>
        </p:nvSpPr>
        <p:spPr bwMode="auto">
          <a:xfrm>
            <a:off x="1319213" y="3348038"/>
            <a:ext cx="161925" cy="161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192001704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74F2FB6-B747-4398-A17D-BAD1B9016610}"/>
              </a:ext>
            </a:extLst>
          </p:cNvPr>
          <p:cNvSpPr>
            <a:spLocks noGrp="1" noChangeArrowheads="1"/>
          </p:cNvSpPr>
          <p:nvPr>
            <p:ph type="title"/>
          </p:nvPr>
        </p:nvSpPr>
        <p:spPr>
          <a:noFill/>
          <a:ln/>
        </p:spPr>
        <p:txBody>
          <a:bodyPr/>
          <a:lstStyle/>
          <a:p>
            <a:r>
              <a:rPr lang="en-US" altLang="en-US"/>
              <a:t>The Decision Tree: An Example</a:t>
            </a:r>
          </a:p>
        </p:txBody>
      </p:sp>
      <p:sp>
        <p:nvSpPr>
          <p:cNvPr id="13316" name="Line 4">
            <a:extLst>
              <a:ext uri="{FF2B5EF4-FFF2-40B4-BE49-F238E27FC236}">
                <a16:creationId xmlns:a16="http://schemas.microsoft.com/office/drawing/2014/main" id="{86ABA4FD-5779-4FC5-906E-FE9E6B044497}"/>
              </a:ext>
            </a:extLst>
          </p:cNvPr>
          <p:cNvSpPr>
            <a:spLocks noChangeShapeType="1"/>
          </p:cNvSpPr>
          <p:nvPr/>
        </p:nvSpPr>
        <p:spPr bwMode="auto">
          <a:xfrm flipV="1">
            <a:off x="1485900" y="257175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17" name="Line 5">
            <a:extLst>
              <a:ext uri="{FF2B5EF4-FFF2-40B4-BE49-F238E27FC236}">
                <a16:creationId xmlns:a16="http://schemas.microsoft.com/office/drawing/2014/main" id="{526292A7-B7C6-492D-8CF9-3FB9F9C023B7}"/>
              </a:ext>
            </a:extLst>
          </p:cNvPr>
          <p:cNvSpPr>
            <a:spLocks noChangeShapeType="1"/>
          </p:cNvSpPr>
          <p:nvPr/>
        </p:nvSpPr>
        <p:spPr bwMode="auto">
          <a:xfrm>
            <a:off x="1485900" y="342900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18" name="Oval 6">
            <a:extLst>
              <a:ext uri="{FF2B5EF4-FFF2-40B4-BE49-F238E27FC236}">
                <a16:creationId xmlns:a16="http://schemas.microsoft.com/office/drawing/2014/main" id="{1AEFCF87-3C3B-4434-BF42-E3E56805B3FE}"/>
              </a:ext>
            </a:extLst>
          </p:cNvPr>
          <p:cNvSpPr>
            <a:spLocks noChangeArrowheads="1"/>
          </p:cNvSpPr>
          <p:nvPr/>
        </p:nvSpPr>
        <p:spPr bwMode="auto">
          <a:xfrm>
            <a:off x="3719513" y="25193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319" name="Line 7">
            <a:extLst>
              <a:ext uri="{FF2B5EF4-FFF2-40B4-BE49-F238E27FC236}">
                <a16:creationId xmlns:a16="http://schemas.microsoft.com/office/drawing/2014/main" id="{0EC8CF1C-E6DD-4F61-9F21-B7E8FFCA0C90}"/>
              </a:ext>
            </a:extLst>
          </p:cNvPr>
          <p:cNvSpPr>
            <a:spLocks noChangeShapeType="1"/>
          </p:cNvSpPr>
          <p:nvPr/>
        </p:nvSpPr>
        <p:spPr bwMode="auto">
          <a:xfrm>
            <a:off x="3829050" y="25717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0" name="Line 8">
            <a:extLst>
              <a:ext uri="{FF2B5EF4-FFF2-40B4-BE49-F238E27FC236}">
                <a16:creationId xmlns:a16="http://schemas.microsoft.com/office/drawing/2014/main" id="{B2DACD0A-82E2-4327-9DAF-8799348CDF17}"/>
              </a:ext>
            </a:extLst>
          </p:cNvPr>
          <p:cNvSpPr>
            <a:spLocks noChangeShapeType="1"/>
          </p:cNvSpPr>
          <p:nvPr/>
        </p:nvSpPr>
        <p:spPr bwMode="auto">
          <a:xfrm>
            <a:off x="4057650" y="2286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1" name="Line 9">
            <a:extLst>
              <a:ext uri="{FF2B5EF4-FFF2-40B4-BE49-F238E27FC236}">
                <a16:creationId xmlns:a16="http://schemas.microsoft.com/office/drawing/2014/main" id="{F9464C88-7280-4F43-880B-2C50208AB410}"/>
              </a:ext>
            </a:extLst>
          </p:cNvPr>
          <p:cNvSpPr>
            <a:spLocks noChangeShapeType="1"/>
          </p:cNvSpPr>
          <p:nvPr/>
        </p:nvSpPr>
        <p:spPr bwMode="auto">
          <a:xfrm flipH="1">
            <a:off x="4057650" y="2857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2" name="Rectangle 10">
            <a:extLst>
              <a:ext uri="{FF2B5EF4-FFF2-40B4-BE49-F238E27FC236}">
                <a16:creationId xmlns:a16="http://schemas.microsoft.com/office/drawing/2014/main" id="{F6CC05F3-A532-4401-ACA6-D200EB52E714}"/>
              </a:ext>
            </a:extLst>
          </p:cNvPr>
          <p:cNvSpPr>
            <a:spLocks noChangeArrowheads="1"/>
          </p:cNvSpPr>
          <p:nvPr/>
        </p:nvSpPr>
        <p:spPr bwMode="auto">
          <a:xfrm>
            <a:off x="4039791" y="2003822"/>
            <a:ext cx="27130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0.3  Winter mild         $20,000</a:t>
            </a:r>
            <a:endParaRPr lang="en-US" altLang="en-US" sz="1500" baseline="-25000"/>
          </a:p>
          <a:p>
            <a:pPr>
              <a:spcBef>
                <a:spcPct val="20000"/>
              </a:spcBef>
            </a:pPr>
            <a:r>
              <a:rPr lang="en-US" altLang="en-US" sz="1500"/>
              <a:t>0.5  Winter typical     $30,000</a:t>
            </a:r>
            <a:endParaRPr lang="en-US" altLang="en-US" sz="1500" baseline="-25000"/>
          </a:p>
          <a:p>
            <a:pPr>
              <a:spcBef>
                <a:spcPct val="20000"/>
              </a:spcBef>
            </a:pPr>
            <a:r>
              <a:rPr lang="en-US" altLang="en-US" sz="1500"/>
              <a:t>0.2  Winter severe      $50,000</a:t>
            </a:r>
          </a:p>
        </p:txBody>
      </p:sp>
      <p:sp>
        <p:nvSpPr>
          <p:cNvPr id="13323" name="Rectangle 11">
            <a:extLst>
              <a:ext uri="{FF2B5EF4-FFF2-40B4-BE49-F238E27FC236}">
                <a16:creationId xmlns:a16="http://schemas.microsoft.com/office/drawing/2014/main" id="{065D7515-A345-45AD-AAEA-65E8C0809CD7}"/>
              </a:ext>
            </a:extLst>
          </p:cNvPr>
          <p:cNvSpPr>
            <a:spLocks noChangeArrowheads="1"/>
          </p:cNvSpPr>
          <p:nvPr/>
        </p:nvSpPr>
        <p:spPr bwMode="auto">
          <a:xfrm>
            <a:off x="4039791" y="3718322"/>
            <a:ext cx="27130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0.3  Winter mild         $30,000</a:t>
            </a:r>
            <a:endParaRPr lang="en-US" altLang="en-US" sz="1500" baseline="-25000"/>
          </a:p>
          <a:p>
            <a:pPr>
              <a:spcBef>
                <a:spcPct val="20000"/>
              </a:spcBef>
            </a:pPr>
            <a:r>
              <a:rPr lang="en-US" altLang="en-US" sz="1500"/>
              <a:t>0.5  Winter typical     $35,000</a:t>
            </a:r>
            <a:endParaRPr lang="en-US" altLang="en-US" sz="1500" baseline="-25000"/>
          </a:p>
          <a:p>
            <a:pPr>
              <a:spcBef>
                <a:spcPct val="20000"/>
              </a:spcBef>
            </a:pPr>
            <a:r>
              <a:rPr lang="en-US" altLang="en-US" sz="1500"/>
              <a:t>0.2  Winter severe      $40,000</a:t>
            </a:r>
          </a:p>
        </p:txBody>
      </p:sp>
      <p:sp>
        <p:nvSpPr>
          <p:cNvPr id="13324" name="Line 12">
            <a:extLst>
              <a:ext uri="{FF2B5EF4-FFF2-40B4-BE49-F238E27FC236}">
                <a16:creationId xmlns:a16="http://schemas.microsoft.com/office/drawing/2014/main" id="{03F5EF50-AC1B-4066-A7FE-69757EA7F0F2}"/>
              </a:ext>
            </a:extLst>
          </p:cNvPr>
          <p:cNvSpPr>
            <a:spLocks noChangeShapeType="1"/>
          </p:cNvSpPr>
          <p:nvPr/>
        </p:nvSpPr>
        <p:spPr bwMode="auto">
          <a:xfrm flipV="1">
            <a:off x="3829050" y="22860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5" name="Line 13">
            <a:extLst>
              <a:ext uri="{FF2B5EF4-FFF2-40B4-BE49-F238E27FC236}">
                <a16:creationId xmlns:a16="http://schemas.microsoft.com/office/drawing/2014/main" id="{95D88229-DA05-4C62-97A8-7DAB287AD258}"/>
              </a:ext>
            </a:extLst>
          </p:cNvPr>
          <p:cNvSpPr>
            <a:spLocks noChangeShapeType="1"/>
          </p:cNvSpPr>
          <p:nvPr/>
        </p:nvSpPr>
        <p:spPr bwMode="auto">
          <a:xfrm flipH="1" flipV="1">
            <a:off x="3829050" y="25717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6" name="Line 14">
            <a:extLst>
              <a:ext uri="{FF2B5EF4-FFF2-40B4-BE49-F238E27FC236}">
                <a16:creationId xmlns:a16="http://schemas.microsoft.com/office/drawing/2014/main" id="{0311ACEC-074C-45EC-A633-D55EE90838C1}"/>
              </a:ext>
            </a:extLst>
          </p:cNvPr>
          <p:cNvSpPr>
            <a:spLocks noChangeShapeType="1"/>
          </p:cNvSpPr>
          <p:nvPr/>
        </p:nvSpPr>
        <p:spPr bwMode="auto">
          <a:xfrm>
            <a:off x="1828800" y="25717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7" name="Oval 15">
            <a:extLst>
              <a:ext uri="{FF2B5EF4-FFF2-40B4-BE49-F238E27FC236}">
                <a16:creationId xmlns:a16="http://schemas.microsoft.com/office/drawing/2014/main" id="{529CB9A5-9C13-41FF-8328-4071894453DF}"/>
              </a:ext>
            </a:extLst>
          </p:cNvPr>
          <p:cNvSpPr>
            <a:spLocks noChangeArrowheads="1"/>
          </p:cNvSpPr>
          <p:nvPr/>
        </p:nvSpPr>
        <p:spPr bwMode="auto">
          <a:xfrm>
            <a:off x="3719513" y="42338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3328" name="Line 16">
            <a:extLst>
              <a:ext uri="{FF2B5EF4-FFF2-40B4-BE49-F238E27FC236}">
                <a16:creationId xmlns:a16="http://schemas.microsoft.com/office/drawing/2014/main" id="{FBC3D0DE-DCB5-4BB2-B8B6-3F02EEE31566}"/>
              </a:ext>
            </a:extLst>
          </p:cNvPr>
          <p:cNvSpPr>
            <a:spLocks noChangeShapeType="1"/>
          </p:cNvSpPr>
          <p:nvPr/>
        </p:nvSpPr>
        <p:spPr bwMode="auto">
          <a:xfrm>
            <a:off x="3829050" y="42862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29" name="Line 17">
            <a:extLst>
              <a:ext uri="{FF2B5EF4-FFF2-40B4-BE49-F238E27FC236}">
                <a16:creationId xmlns:a16="http://schemas.microsoft.com/office/drawing/2014/main" id="{B3BB6415-D41F-416B-94B6-A210D06A4E34}"/>
              </a:ext>
            </a:extLst>
          </p:cNvPr>
          <p:cNvSpPr>
            <a:spLocks noChangeShapeType="1"/>
          </p:cNvSpPr>
          <p:nvPr/>
        </p:nvSpPr>
        <p:spPr bwMode="auto">
          <a:xfrm>
            <a:off x="4057650" y="4000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30" name="Line 18">
            <a:extLst>
              <a:ext uri="{FF2B5EF4-FFF2-40B4-BE49-F238E27FC236}">
                <a16:creationId xmlns:a16="http://schemas.microsoft.com/office/drawing/2014/main" id="{EF462AAF-133E-4622-9374-F22F64AFF54A}"/>
              </a:ext>
            </a:extLst>
          </p:cNvPr>
          <p:cNvSpPr>
            <a:spLocks noChangeShapeType="1"/>
          </p:cNvSpPr>
          <p:nvPr/>
        </p:nvSpPr>
        <p:spPr bwMode="auto">
          <a:xfrm flipH="1">
            <a:off x="4057650" y="4572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31" name="Line 19">
            <a:extLst>
              <a:ext uri="{FF2B5EF4-FFF2-40B4-BE49-F238E27FC236}">
                <a16:creationId xmlns:a16="http://schemas.microsoft.com/office/drawing/2014/main" id="{B47D252C-E152-408A-A272-F647019F372E}"/>
              </a:ext>
            </a:extLst>
          </p:cNvPr>
          <p:cNvSpPr>
            <a:spLocks noChangeShapeType="1"/>
          </p:cNvSpPr>
          <p:nvPr/>
        </p:nvSpPr>
        <p:spPr bwMode="auto">
          <a:xfrm flipV="1">
            <a:off x="3829050" y="40005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32" name="Line 20">
            <a:extLst>
              <a:ext uri="{FF2B5EF4-FFF2-40B4-BE49-F238E27FC236}">
                <a16:creationId xmlns:a16="http://schemas.microsoft.com/office/drawing/2014/main" id="{1D5700B9-0937-4438-B42F-2BC2D7729EB4}"/>
              </a:ext>
            </a:extLst>
          </p:cNvPr>
          <p:cNvSpPr>
            <a:spLocks noChangeShapeType="1"/>
          </p:cNvSpPr>
          <p:nvPr/>
        </p:nvSpPr>
        <p:spPr bwMode="auto">
          <a:xfrm flipH="1" flipV="1">
            <a:off x="3829050" y="42862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33" name="Line 21">
            <a:extLst>
              <a:ext uri="{FF2B5EF4-FFF2-40B4-BE49-F238E27FC236}">
                <a16:creationId xmlns:a16="http://schemas.microsoft.com/office/drawing/2014/main" id="{D646F06C-4826-4740-878F-4E73A7567227}"/>
              </a:ext>
            </a:extLst>
          </p:cNvPr>
          <p:cNvSpPr>
            <a:spLocks noChangeShapeType="1"/>
          </p:cNvSpPr>
          <p:nvPr/>
        </p:nvSpPr>
        <p:spPr bwMode="auto">
          <a:xfrm>
            <a:off x="1828800" y="42862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3334" name="Rectangle 22">
            <a:extLst>
              <a:ext uri="{FF2B5EF4-FFF2-40B4-BE49-F238E27FC236}">
                <a16:creationId xmlns:a16="http://schemas.microsoft.com/office/drawing/2014/main" id="{5138958E-E7E3-4014-ACF0-3B7F55E7BCCF}"/>
              </a:ext>
            </a:extLst>
          </p:cNvPr>
          <p:cNvSpPr>
            <a:spLocks noChangeArrowheads="1"/>
          </p:cNvSpPr>
          <p:nvPr/>
        </p:nvSpPr>
        <p:spPr bwMode="auto">
          <a:xfrm>
            <a:off x="1887142" y="1944292"/>
            <a:ext cx="1916906" cy="80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a:spcBef>
                <a:spcPct val="20000"/>
              </a:spcBef>
            </a:pPr>
            <a:r>
              <a:rPr lang="en-US" altLang="en-US" sz="1500"/>
              <a:t>Does not lease snow-</a:t>
            </a:r>
          </a:p>
          <a:p>
            <a:pPr>
              <a:spcBef>
                <a:spcPct val="20000"/>
              </a:spcBef>
            </a:pPr>
            <a:r>
              <a:rPr lang="en-US" altLang="en-US" sz="1500"/>
              <a:t>making machine</a:t>
            </a:r>
          </a:p>
        </p:txBody>
      </p:sp>
      <p:sp>
        <p:nvSpPr>
          <p:cNvPr id="13335" name="Rectangle 23">
            <a:extLst>
              <a:ext uri="{FF2B5EF4-FFF2-40B4-BE49-F238E27FC236}">
                <a16:creationId xmlns:a16="http://schemas.microsoft.com/office/drawing/2014/main" id="{840AFECB-075D-4F1A-A1FA-CFE9CFF370BE}"/>
              </a:ext>
            </a:extLst>
          </p:cNvPr>
          <p:cNvSpPr>
            <a:spLocks noChangeArrowheads="1"/>
          </p:cNvSpPr>
          <p:nvPr/>
        </p:nvSpPr>
        <p:spPr bwMode="auto">
          <a:xfrm>
            <a:off x="1866901" y="3661174"/>
            <a:ext cx="1669528" cy="57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Does lease snow-</a:t>
            </a:r>
          </a:p>
          <a:p>
            <a:pPr>
              <a:spcBef>
                <a:spcPct val="20000"/>
              </a:spcBef>
            </a:pPr>
            <a:r>
              <a:rPr lang="en-US" altLang="en-US" sz="1500"/>
              <a:t>making machine</a:t>
            </a:r>
          </a:p>
        </p:txBody>
      </p:sp>
      <p:sp>
        <p:nvSpPr>
          <p:cNvPr id="13336" name="Rectangle 24">
            <a:extLst>
              <a:ext uri="{FF2B5EF4-FFF2-40B4-BE49-F238E27FC236}">
                <a16:creationId xmlns:a16="http://schemas.microsoft.com/office/drawing/2014/main" id="{702D23FA-EB54-4C36-8CAB-ACE42F53C460}"/>
              </a:ext>
            </a:extLst>
          </p:cNvPr>
          <p:cNvSpPr>
            <a:spLocks noChangeArrowheads="1"/>
          </p:cNvSpPr>
          <p:nvPr/>
        </p:nvSpPr>
        <p:spPr bwMode="auto">
          <a:xfrm>
            <a:off x="1319213" y="3348038"/>
            <a:ext cx="161925" cy="161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Tree>
    <p:extLst>
      <p:ext uri="{BB962C8B-B14F-4D97-AF65-F5344CB8AC3E}">
        <p14:creationId xmlns:p14="http://schemas.microsoft.com/office/powerpoint/2010/main" val="31125211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555AFC1-C3F8-4A01-8178-E6D1354669EF}"/>
              </a:ext>
            </a:extLst>
          </p:cNvPr>
          <p:cNvSpPr>
            <a:spLocks noGrp="1" noChangeArrowheads="1"/>
          </p:cNvSpPr>
          <p:nvPr>
            <p:ph type="title"/>
          </p:nvPr>
        </p:nvSpPr>
        <p:spPr>
          <a:xfrm>
            <a:off x="539552" y="980478"/>
            <a:ext cx="8280920" cy="996553"/>
          </a:xfrm>
          <a:noFill/>
          <a:ln/>
        </p:spPr>
        <p:txBody>
          <a:bodyPr>
            <a:normAutofit fontScale="90000"/>
          </a:bodyPr>
          <a:lstStyle/>
          <a:p>
            <a:r>
              <a:rPr lang="en-US" altLang="en-US" dirty="0"/>
              <a:t>Non-Bayesian Decision Theory:</a:t>
            </a:r>
            <a:br>
              <a:rPr lang="en-US" altLang="en-US" dirty="0"/>
            </a:br>
            <a:r>
              <a:rPr lang="en-US" altLang="en-US" dirty="0"/>
              <a:t>Strategies Without Probabilities</a:t>
            </a:r>
            <a:br>
              <a:rPr lang="en-US" altLang="en-US" dirty="0"/>
            </a:br>
            <a:endParaRPr lang="en-US" altLang="en-US" dirty="0"/>
          </a:p>
        </p:txBody>
      </p:sp>
      <p:sp>
        <p:nvSpPr>
          <p:cNvPr id="14339" name="Rectangle 3">
            <a:extLst>
              <a:ext uri="{FF2B5EF4-FFF2-40B4-BE49-F238E27FC236}">
                <a16:creationId xmlns:a16="http://schemas.microsoft.com/office/drawing/2014/main" id="{980B7C99-51DE-4DE9-BD93-CF5A723B0E69}"/>
              </a:ext>
            </a:extLst>
          </p:cNvPr>
          <p:cNvSpPr>
            <a:spLocks noGrp="1" noChangeArrowheads="1"/>
          </p:cNvSpPr>
          <p:nvPr>
            <p:ph type="body" idx="1"/>
          </p:nvPr>
        </p:nvSpPr>
        <p:spPr>
          <a:xfrm>
            <a:off x="1200150" y="2228851"/>
            <a:ext cx="6515100" cy="3150394"/>
          </a:xfrm>
          <a:noFill/>
          <a:ln/>
        </p:spPr>
        <p:txBody>
          <a:bodyPr/>
          <a:lstStyle/>
          <a:p>
            <a:pPr>
              <a:buSzTx/>
              <a:buFontTx/>
              <a:buChar char="•"/>
            </a:pPr>
            <a:r>
              <a:rPr lang="en-US" altLang="en-US"/>
              <a:t>Maximin Strategy - Select the alternative with the least unfavorable possible outcome.</a:t>
            </a:r>
          </a:p>
          <a:p>
            <a:pPr>
              <a:buSzTx/>
              <a:buFontTx/>
              <a:buChar char="•"/>
            </a:pPr>
            <a:r>
              <a:rPr lang="en-US" altLang="en-US"/>
              <a:t>Maximax Strategy - Select the alternative with the best possible outcome.</a:t>
            </a:r>
          </a:p>
          <a:p>
            <a:pPr>
              <a:buSzTx/>
              <a:buFontTx/>
              <a:buChar char="•"/>
            </a:pPr>
            <a:r>
              <a:rPr lang="en-US" altLang="en-US"/>
              <a:t>Minimax Regret - Select the alternative that minimizes the regret the decision maker will experience after the state of nature is known.</a:t>
            </a:r>
          </a:p>
        </p:txBody>
      </p:sp>
    </p:spTree>
    <p:extLst>
      <p:ext uri="{BB962C8B-B14F-4D97-AF65-F5344CB8AC3E}">
        <p14:creationId xmlns:p14="http://schemas.microsoft.com/office/powerpoint/2010/main" val="89126813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09A0A44-E7A6-4A6A-B5D0-9DFA232159B7}"/>
              </a:ext>
            </a:extLst>
          </p:cNvPr>
          <p:cNvSpPr>
            <a:spLocks noGrp="1" noChangeArrowheads="1"/>
          </p:cNvSpPr>
          <p:nvPr>
            <p:ph type="title"/>
          </p:nvPr>
        </p:nvSpPr>
        <p:spPr>
          <a:xfrm>
            <a:off x="611560" y="332656"/>
            <a:ext cx="7751762" cy="1053703"/>
          </a:xfrm>
          <a:noFill/>
          <a:ln/>
        </p:spPr>
        <p:txBody>
          <a:bodyPr>
            <a:normAutofit fontScale="90000"/>
          </a:bodyPr>
          <a:lstStyle/>
          <a:p>
            <a:r>
              <a:rPr lang="en-US" altLang="en-US" dirty="0"/>
              <a:t>Non-Bayesian Decision Theory:</a:t>
            </a:r>
            <a:br>
              <a:rPr lang="en-US" altLang="en-US" dirty="0"/>
            </a:br>
            <a:r>
              <a:rPr lang="en-US" altLang="en-US" dirty="0"/>
              <a:t>An Example</a:t>
            </a:r>
          </a:p>
        </p:txBody>
      </p:sp>
      <p:sp>
        <p:nvSpPr>
          <p:cNvPr id="15363" name="Rectangle 3">
            <a:extLst>
              <a:ext uri="{FF2B5EF4-FFF2-40B4-BE49-F238E27FC236}">
                <a16:creationId xmlns:a16="http://schemas.microsoft.com/office/drawing/2014/main" id="{60AF1DEF-C4C3-41D9-8E7E-608500451846}"/>
              </a:ext>
            </a:extLst>
          </p:cNvPr>
          <p:cNvSpPr>
            <a:spLocks noGrp="1" noChangeArrowheads="1"/>
          </p:cNvSpPr>
          <p:nvPr>
            <p:ph type="body" idx="1"/>
          </p:nvPr>
        </p:nvSpPr>
        <p:spPr>
          <a:xfrm>
            <a:off x="1259632" y="1628800"/>
            <a:ext cx="6286500" cy="3150394"/>
          </a:xfrm>
          <a:noFill/>
          <a:ln/>
        </p:spPr>
        <p:txBody>
          <a:bodyPr/>
          <a:lstStyle/>
          <a:p>
            <a:pPr>
              <a:lnSpc>
                <a:spcPct val="90000"/>
              </a:lnSpc>
              <a:buSzTx/>
              <a:buFontTx/>
              <a:buChar char="•"/>
            </a:pPr>
            <a:r>
              <a:rPr lang="en-US" altLang="en-US" dirty="0"/>
              <a:t>Maximin Strategy:</a:t>
            </a:r>
          </a:p>
          <a:p>
            <a:pPr lvl="1">
              <a:lnSpc>
                <a:spcPct val="90000"/>
              </a:lnSpc>
            </a:pPr>
            <a:r>
              <a:rPr lang="en-US" altLang="en-US" dirty="0"/>
              <a:t>Decide to lease the snow-making machine because the minimum payoff for that alternative is $30,000, which beats the minimum payoff of $20,000 for the alternative to not lease the snow-making machine.</a:t>
            </a:r>
          </a:p>
          <a:p>
            <a:pPr>
              <a:lnSpc>
                <a:spcPct val="90000"/>
              </a:lnSpc>
              <a:buSzTx/>
              <a:buFontTx/>
              <a:buChar char="•"/>
            </a:pPr>
            <a:r>
              <a:rPr lang="en-US" altLang="en-US" dirty="0"/>
              <a:t> Maximax Strategy:</a:t>
            </a:r>
          </a:p>
          <a:p>
            <a:pPr lvl="1">
              <a:lnSpc>
                <a:spcPct val="90000"/>
              </a:lnSpc>
            </a:pPr>
            <a:r>
              <a:rPr lang="en-US" altLang="en-US" dirty="0"/>
              <a:t>Decide to not lease the snow-making machine because the maximum payoff for that alternative is $50,000, which beats the maximum payoff of $40,000 for the alternative to lease the snow-making machine.</a:t>
            </a:r>
          </a:p>
        </p:txBody>
      </p:sp>
    </p:spTree>
    <p:extLst>
      <p:ext uri="{BB962C8B-B14F-4D97-AF65-F5344CB8AC3E}">
        <p14:creationId xmlns:p14="http://schemas.microsoft.com/office/powerpoint/2010/main" val="310403828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50AA2EB-561B-4FE3-A7CE-DE4B35070213}"/>
              </a:ext>
            </a:extLst>
          </p:cNvPr>
          <p:cNvSpPr>
            <a:spLocks noGrp="1" noChangeArrowheads="1"/>
          </p:cNvSpPr>
          <p:nvPr>
            <p:ph type="title"/>
          </p:nvPr>
        </p:nvSpPr>
        <p:spPr>
          <a:xfrm>
            <a:off x="395536" y="1060848"/>
            <a:ext cx="8280920" cy="996553"/>
          </a:xfrm>
          <a:noFill/>
          <a:ln/>
        </p:spPr>
        <p:txBody>
          <a:bodyPr>
            <a:normAutofit fontScale="90000"/>
          </a:bodyPr>
          <a:lstStyle/>
          <a:p>
            <a:r>
              <a:rPr lang="en-US" altLang="en-US" dirty="0"/>
              <a:t>Bayesian Decision Theory:</a:t>
            </a:r>
            <a:br>
              <a:rPr lang="en-US" altLang="en-US" dirty="0"/>
            </a:br>
            <a:r>
              <a:rPr lang="en-US" altLang="en-US" dirty="0"/>
              <a:t>Strategies With Probabilities</a:t>
            </a:r>
            <a:br>
              <a:rPr lang="en-US" altLang="en-US" dirty="0"/>
            </a:br>
            <a:endParaRPr lang="en-US" altLang="en-US" dirty="0"/>
          </a:p>
        </p:txBody>
      </p:sp>
      <p:sp>
        <p:nvSpPr>
          <p:cNvPr id="16387" name="Rectangle 3">
            <a:extLst>
              <a:ext uri="{FF2B5EF4-FFF2-40B4-BE49-F238E27FC236}">
                <a16:creationId xmlns:a16="http://schemas.microsoft.com/office/drawing/2014/main" id="{E76CAE2A-3D2F-457A-AB73-D5DE2FECC161}"/>
              </a:ext>
            </a:extLst>
          </p:cNvPr>
          <p:cNvSpPr>
            <a:spLocks noGrp="1" noChangeArrowheads="1"/>
          </p:cNvSpPr>
          <p:nvPr>
            <p:ph type="body" idx="1"/>
          </p:nvPr>
        </p:nvSpPr>
        <p:spPr>
          <a:xfrm>
            <a:off x="1543050" y="2228851"/>
            <a:ext cx="5943600" cy="3150394"/>
          </a:xfrm>
          <a:noFill/>
          <a:ln/>
        </p:spPr>
        <p:txBody>
          <a:bodyPr/>
          <a:lstStyle/>
          <a:p>
            <a:pPr>
              <a:buSzTx/>
              <a:buFontTx/>
              <a:buChar char="•"/>
            </a:pPr>
            <a:r>
              <a:rPr lang="en-US" altLang="en-US"/>
              <a:t>Expected Payoff (or Expected Monetary Value) Criterion: Select the alternative where the expected value for the payoff is the best.</a:t>
            </a:r>
          </a:p>
          <a:p>
            <a:pPr>
              <a:buSzTx/>
              <a:buFontTx/>
              <a:buChar char="•"/>
            </a:pPr>
            <a:r>
              <a:rPr lang="en-US" altLang="en-US"/>
              <a:t>Expected Opportunity Loss Criterion: Select the decision alternative with the minimum expected regret value.</a:t>
            </a:r>
          </a:p>
        </p:txBody>
      </p:sp>
    </p:spTree>
    <p:extLst>
      <p:ext uri="{BB962C8B-B14F-4D97-AF65-F5344CB8AC3E}">
        <p14:creationId xmlns:p14="http://schemas.microsoft.com/office/powerpoint/2010/main" val="314456158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F6E6607-19B9-4F72-9CBB-1E3B8699B4F5}"/>
              </a:ext>
            </a:extLst>
          </p:cNvPr>
          <p:cNvSpPr>
            <a:spLocks noGrp="1" noChangeArrowheads="1"/>
          </p:cNvSpPr>
          <p:nvPr>
            <p:ph type="title"/>
          </p:nvPr>
        </p:nvSpPr>
        <p:spPr>
          <a:noFill/>
          <a:ln/>
        </p:spPr>
        <p:txBody>
          <a:bodyPr/>
          <a:lstStyle/>
          <a:p>
            <a:r>
              <a:rPr lang="en-US" altLang="en-US"/>
              <a:t>Expected Value: An Example</a:t>
            </a:r>
          </a:p>
        </p:txBody>
      </p:sp>
      <p:sp>
        <p:nvSpPr>
          <p:cNvPr id="17412" name="Line 4">
            <a:extLst>
              <a:ext uri="{FF2B5EF4-FFF2-40B4-BE49-F238E27FC236}">
                <a16:creationId xmlns:a16="http://schemas.microsoft.com/office/drawing/2014/main" id="{E22FF37A-2C52-4FCD-9945-F5E6B6200A85}"/>
              </a:ext>
            </a:extLst>
          </p:cNvPr>
          <p:cNvSpPr>
            <a:spLocks noChangeShapeType="1"/>
          </p:cNvSpPr>
          <p:nvPr/>
        </p:nvSpPr>
        <p:spPr bwMode="auto">
          <a:xfrm flipV="1">
            <a:off x="1485900" y="257175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13" name="Line 5">
            <a:extLst>
              <a:ext uri="{FF2B5EF4-FFF2-40B4-BE49-F238E27FC236}">
                <a16:creationId xmlns:a16="http://schemas.microsoft.com/office/drawing/2014/main" id="{30ECD02E-755F-4C13-AD0B-EF950808AC32}"/>
              </a:ext>
            </a:extLst>
          </p:cNvPr>
          <p:cNvSpPr>
            <a:spLocks noChangeShapeType="1"/>
          </p:cNvSpPr>
          <p:nvPr/>
        </p:nvSpPr>
        <p:spPr bwMode="auto">
          <a:xfrm>
            <a:off x="1485900" y="3429000"/>
            <a:ext cx="342900" cy="8572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14" name="Oval 6">
            <a:extLst>
              <a:ext uri="{FF2B5EF4-FFF2-40B4-BE49-F238E27FC236}">
                <a16:creationId xmlns:a16="http://schemas.microsoft.com/office/drawing/2014/main" id="{CD200124-1001-4AA4-BA1D-E6FADE70C49F}"/>
              </a:ext>
            </a:extLst>
          </p:cNvPr>
          <p:cNvSpPr>
            <a:spLocks noChangeArrowheads="1"/>
          </p:cNvSpPr>
          <p:nvPr/>
        </p:nvSpPr>
        <p:spPr bwMode="auto">
          <a:xfrm>
            <a:off x="3719513" y="25193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415" name="Line 7">
            <a:extLst>
              <a:ext uri="{FF2B5EF4-FFF2-40B4-BE49-F238E27FC236}">
                <a16:creationId xmlns:a16="http://schemas.microsoft.com/office/drawing/2014/main" id="{6B35A8D2-76E3-40E4-9CBE-593522E4D2DA}"/>
              </a:ext>
            </a:extLst>
          </p:cNvPr>
          <p:cNvSpPr>
            <a:spLocks noChangeShapeType="1"/>
          </p:cNvSpPr>
          <p:nvPr/>
        </p:nvSpPr>
        <p:spPr bwMode="auto">
          <a:xfrm>
            <a:off x="3829050" y="25717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16" name="Line 8">
            <a:extLst>
              <a:ext uri="{FF2B5EF4-FFF2-40B4-BE49-F238E27FC236}">
                <a16:creationId xmlns:a16="http://schemas.microsoft.com/office/drawing/2014/main" id="{157701C0-920D-496E-891A-C0323795B5C4}"/>
              </a:ext>
            </a:extLst>
          </p:cNvPr>
          <p:cNvSpPr>
            <a:spLocks noChangeShapeType="1"/>
          </p:cNvSpPr>
          <p:nvPr/>
        </p:nvSpPr>
        <p:spPr bwMode="auto">
          <a:xfrm>
            <a:off x="4057650" y="2286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17" name="Line 9">
            <a:extLst>
              <a:ext uri="{FF2B5EF4-FFF2-40B4-BE49-F238E27FC236}">
                <a16:creationId xmlns:a16="http://schemas.microsoft.com/office/drawing/2014/main" id="{34CC48E2-7AFB-4B70-99E8-D87E68E25A5A}"/>
              </a:ext>
            </a:extLst>
          </p:cNvPr>
          <p:cNvSpPr>
            <a:spLocks noChangeShapeType="1"/>
          </p:cNvSpPr>
          <p:nvPr/>
        </p:nvSpPr>
        <p:spPr bwMode="auto">
          <a:xfrm flipH="1">
            <a:off x="4057650" y="2857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18" name="Rectangle 10">
            <a:extLst>
              <a:ext uri="{FF2B5EF4-FFF2-40B4-BE49-F238E27FC236}">
                <a16:creationId xmlns:a16="http://schemas.microsoft.com/office/drawing/2014/main" id="{BD6FC0AA-CD57-47D0-BE00-5D9E4E1840D0}"/>
              </a:ext>
            </a:extLst>
          </p:cNvPr>
          <p:cNvSpPr>
            <a:spLocks noChangeArrowheads="1"/>
          </p:cNvSpPr>
          <p:nvPr/>
        </p:nvSpPr>
        <p:spPr bwMode="auto">
          <a:xfrm>
            <a:off x="4039791" y="2003822"/>
            <a:ext cx="27130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0.3  Winter mild         $20,000</a:t>
            </a:r>
            <a:endParaRPr lang="en-US" altLang="en-US" sz="1500" baseline="-25000"/>
          </a:p>
          <a:p>
            <a:pPr>
              <a:spcBef>
                <a:spcPct val="20000"/>
              </a:spcBef>
            </a:pPr>
            <a:r>
              <a:rPr lang="en-US" altLang="en-US" sz="1500"/>
              <a:t>0.5  Winter typical     $30,000</a:t>
            </a:r>
            <a:endParaRPr lang="en-US" altLang="en-US" sz="1500" baseline="-25000"/>
          </a:p>
          <a:p>
            <a:pPr>
              <a:spcBef>
                <a:spcPct val="20000"/>
              </a:spcBef>
            </a:pPr>
            <a:r>
              <a:rPr lang="en-US" altLang="en-US" sz="1500"/>
              <a:t>0.2  Winter severe      $50,000</a:t>
            </a:r>
          </a:p>
        </p:txBody>
      </p:sp>
      <p:sp>
        <p:nvSpPr>
          <p:cNvPr id="17419" name="Rectangle 11">
            <a:extLst>
              <a:ext uri="{FF2B5EF4-FFF2-40B4-BE49-F238E27FC236}">
                <a16:creationId xmlns:a16="http://schemas.microsoft.com/office/drawing/2014/main" id="{DFCD6535-09E7-46C9-A634-B253E83B730F}"/>
              </a:ext>
            </a:extLst>
          </p:cNvPr>
          <p:cNvSpPr>
            <a:spLocks noChangeArrowheads="1"/>
          </p:cNvSpPr>
          <p:nvPr/>
        </p:nvSpPr>
        <p:spPr bwMode="auto">
          <a:xfrm>
            <a:off x="4039791" y="3718322"/>
            <a:ext cx="2713084" cy="852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0.3  Winter mild         $30,000</a:t>
            </a:r>
            <a:endParaRPr lang="en-US" altLang="en-US" sz="1500" baseline="-25000"/>
          </a:p>
          <a:p>
            <a:pPr>
              <a:spcBef>
                <a:spcPct val="20000"/>
              </a:spcBef>
            </a:pPr>
            <a:r>
              <a:rPr lang="en-US" altLang="en-US" sz="1500"/>
              <a:t>0.5  Winter typical     $35,000</a:t>
            </a:r>
            <a:endParaRPr lang="en-US" altLang="en-US" sz="1500" baseline="-25000"/>
          </a:p>
          <a:p>
            <a:pPr>
              <a:spcBef>
                <a:spcPct val="20000"/>
              </a:spcBef>
            </a:pPr>
            <a:r>
              <a:rPr lang="en-US" altLang="en-US" sz="1500"/>
              <a:t>0.2  Winter severe      $40,000</a:t>
            </a:r>
          </a:p>
        </p:txBody>
      </p:sp>
      <p:sp>
        <p:nvSpPr>
          <p:cNvPr id="17420" name="Line 12">
            <a:extLst>
              <a:ext uri="{FF2B5EF4-FFF2-40B4-BE49-F238E27FC236}">
                <a16:creationId xmlns:a16="http://schemas.microsoft.com/office/drawing/2014/main" id="{B3D1ABB7-2064-4280-B72C-4DBDB2701296}"/>
              </a:ext>
            </a:extLst>
          </p:cNvPr>
          <p:cNvSpPr>
            <a:spLocks noChangeShapeType="1"/>
          </p:cNvSpPr>
          <p:nvPr/>
        </p:nvSpPr>
        <p:spPr bwMode="auto">
          <a:xfrm flipV="1">
            <a:off x="3829050" y="22860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1" name="Line 13">
            <a:extLst>
              <a:ext uri="{FF2B5EF4-FFF2-40B4-BE49-F238E27FC236}">
                <a16:creationId xmlns:a16="http://schemas.microsoft.com/office/drawing/2014/main" id="{112F5DC9-A36A-49B1-B819-36D9881B48DD}"/>
              </a:ext>
            </a:extLst>
          </p:cNvPr>
          <p:cNvSpPr>
            <a:spLocks noChangeShapeType="1"/>
          </p:cNvSpPr>
          <p:nvPr/>
        </p:nvSpPr>
        <p:spPr bwMode="auto">
          <a:xfrm flipH="1" flipV="1">
            <a:off x="3829050" y="25717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2" name="Line 14">
            <a:extLst>
              <a:ext uri="{FF2B5EF4-FFF2-40B4-BE49-F238E27FC236}">
                <a16:creationId xmlns:a16="http://schemas.microsoft.com/office/drawing/2014/main" id="{7931928B-31E5-405C-9BCA-F81AB40ECA1D}"/>
              </a:ext>
            </a:extLst>
          </p:cNvPr>
          <p:cNvSpPr>
            <a:spLocks noChangeShapeType="1"/>
          </p:cNvSpPr>
          <p:nvPr/>
        </p:nvSpPr>
        <p:spPr bwMode="auto">
          <a:xfrm>
            <a:off x="1828800" y="25717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3" name="Oval 15">
            <a:extLst>
              <a:ext uri="{FF2B5EF4-FFF2-40B4-BE49-F238E27FC236}">
                <a16:creationId xmlns:a16="http://schemas.microsoft.com/office/drawing/2014/main" id="{4C7BA295-7B8D-4E2E-9D76-125E055B6A74}"/>
              </a:ext>
            </a:extLst>
          </p:cNvPr>
          <p:cNvSpPr>
            <a:spLocks noChangeArrowheads="1"/>
          </p:cNvSpPr>
          <p:nvPr/>
        </p:nvSpPr>
        <p:spPr bwMode="auto">
          <a:xfrm>
            <a:off x="3719513" y="4233863"/>
            <a:ext cx="104775" cy="10477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424" name="Line 16">
            <a:extLst>
              <a:ext uri="{FF2B5EF4-FFF2-40B4-BE49-F238E27FC236}">
                <a16:creationId xmlns:a16="http://schemas.microsoft.com/office/drawing/2014/main" id="{F80F14DB-A3DF-4FE6-8A37-6AE882311F34}"/>
              </a:ext>
            </a:extLst>
          </p:cNvPr>
          <p:cNvSpPr>
            <a:spLocks noChangeShapeType="1"/>
          </p:cNvSpPr>
          <p:nvPr/>
        </p:nvSpPr>
        <p:spPr bwMode="auto">
          <a:xfrm>
            <a:off x="3829050" y="4286250"/>
            <a:ext cx="19431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5" name="Line 17">
            <a:extLst>
              <a:ext uri="{FF2B5EF4-FFF2-40B4-BE49-F238E27FC236}">
                <a16:creationId xmlns:a16="http://schemas.microsoft.com/office/drawing/2014/main" id="{F2C0D74F-18B9-4B8C-93AD-D9AB57E4D48D}"/>
              </a:ext>
            </a:extLst>
          </p:cNvPr>
          <p:cNvSpPr>
            <a:spLocks noChangeShapeType="1"/>
          </p:cNvSpPr>
          <p:nvPr/>
        </p:nvSpPr>
        <p:spPr bwMode="auto">
          <a:xfrm>
            <a:off x="4057650" y="40005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6" name="Line 18">
            <a:extLst>
              <a:ext uri="{FF2B5EF4-FFF2-40B4-BE49-F238E27FC236}">
                <a16:creationId xmlns:a16="http://schemas.microsoft.com/office/drawing/2014/main" id="{F547B7A2-950D-4DAF-8C27-99EF370A2FE8}"/>
              </a:ext>
            </a:extLst>
          </p:cNvPr>
          <p:cNvSpPr>
            <a:spLocks noChangeShapeType="1"/>
          </p:cNvSpPr>
          <p:nvPr/>
        </p:nvSpPr>
        <p:spPr bwMode="auto">
          <a:xfrm flipH="1">
            <a:off x="4057650" y="4572000"/>
            <a:ext cx="171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7" name="Line 19">
            <a:extLst>
              <a:ext uri="{FF2B5EF4-FFF2-40B4-BE49-F238E27FC236}">
                <a16:creationId xmlns:a16="http://schemas.microsoft.com/office/drawing/2014/main" id="{8BE34112-0D6F-4A3A-BF92-CA9F8CB4AE88}"/>
              </a:ext>
            </a:extLst>
          </p:cNvPr>
          <p:cNvSpPr>
            <a:spLocks noChangeShapeType="1"/>
          </p:cNvSpPr>
          <p:nvPr/>
        </p:nvSpPr>
        <p:spPr bwMode="auto">
          <a:xfrm flipV="1">
            <a:off x="3829050" y="400050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8" name="Line 20">
            <a:extLst>
              <a:ext uri="{FF2B5EF4-FFF2-40B4-BE49-F238E27FC236}">
                <a16:creationId xmlns:a16="http://schemas.microsoft.com/office/drawing/2014/main" id="{5CDCAD5D-5100-43A4-95FB-09BB88E5FD81}"/>
              </a:ext>
            </a:extLst>
          </p:cNvPr>
          <p:cNvSpPr>
            <a:spLocks noChangeShapeType="1"/>
          </p:cNvSpPr>
          <p:nvPr/>
        </p:nvSpPr>
        <p:spPr bwMode="auto">
          <a:xfrm flipH="1" flipV="1">
            <a:off x="3829050" y="4286250"/>
            <a:ext cx="228600" cy="2857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29" name="Line 21">
            <a:extLst>
              <a:ext uri="{FF2B5EF4-FFF2-40B4-BE49-F238E27FC236}">
                <a16:creationId xmlns:a16="http://schemas.microsoft.com/office/drawing/2014/main" id="{CE35E416-5716-4E4C-BA13-3D2496BC9A91}"/>
              </a:ext>
            </a:extLst>
          </p:cNvPr>
          <p:cNvSpPr>
            <a:spLocks noChangeShapeType="1"/>
          </p:cNvSpPr>
          <p:nvPr/>
        </p:nvSpPr>
        <p:spPr bwMode="auto">
          <a:xfrm>
            <a:off x="1828800" y="4286250"/>
            <a:ext cx="1885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30" name="Rectangle 22">
            <a:extLst>
              <a:ext uri="{FF2B5EF4-FFF2-40B4-BE49-F238E27FC236}">
                <a16:creationId xmlns:a16="http://schemas.microsoft.com/office/drawing/2014/main" id="{7BF2A043-238D-4F28-9B87-875C83C20BA2}"/>
              </a:ext>
            </a:extLst>
          </p:cNvPr>
          <p:cNvSpPr>
            <a:spLocks noChangeArrowheads="1"/>
          </p:cNvSpPr>
          <p:nvPr/>
        </p:nvSpPr>
        <p:spPr bwMode="auto">
          <a:xfrm>
            <a:off x="1887142" y="1944292"/>
            <a:ext cx="1916906" cy="80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7866" tIns="33338" rIns="67866" bIns="33338">
            <a:spAutoFit/>
          </a:bodyPr>
          <a:lstStyle/>
          <a:p>
            <a:pPr>
              <a:spcBef>
                <a:spcPct val="20000"/>
              </a:spcBef>
            </a:pPr>
            <a:r>
              <a:rPr lang="en-US" altLang="en-US" sz="1500"/>
              <a:t>Does not lease snow-</a:t>
            </a:r>
          </a:p>
          <a:p>
            <a:pPr>
              <a:spcBef>
                <a:spcPct val="20000"/>
              </a:spcBef>
            </a:pPr>
            <a:r>
              <a:rPr lang="en-US" altLang="en-US" sz="1500"/>
              <a:t>making machine</a:t>
            </a:r>
          </a:p>
        </p:txBody>
      </p:sp>
      <p:sp>
        <p:nvSpPr>
          <p:cNvPr id="17431" name="Rectangle 23">
            <a:extLst>
              <a:ext uri="{FF2B5EF4-FFF2-40B4-BE49-F238E27FC236}">
                <a16:creationId xmlns:a16="http://schemas.microsoft.com/office/drawing/2014/main" id="{95579D82-7850-440A-AD00-9F7499BAF676}"/>
              </a:ext>
            </a:extLst>
          </p:cNvPr>
          <p:cNvSpPr>
            <a:spLocks noChangeArrowheads="1"/>
          </p:cNvSpPr>
          <p:nvPr/>
        </p:nvSpPr>
        <p:spPr bwMode="auto">
          <a:xfrm>
            <a:off x="1866901" y="3661174"/>
            <a:ext cx="1669528" cy="575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500"/>
              <a:t>Does lease snow-</a:t>
            </a:r>
          </a:p>
          <a:p>
            <a:pPr>
              <a:spcBef>
                <a:spcPct val="20000"/>
              </a:spcBef>
            </a:pPr>
            <a:r>
              <a:rPr lang="en-US" altLang="en-US" sz="1500"/>
              <a:t>making machine</a:t>
            </a:r>
          </a:p>
        </p:txBody>
      </p:sp>
      <p:sp>
        <p:nvSpPr>
          <p:cNvPr id="17432" name="Rectangle 24">
            <a:extLst>
              <a:ext uri="{FF2B5EF4-FFF2-40B4-BE49-F238E27FC236}">
                <a16:creationId xmlns:a16="http://schemas.microsoft.com/office/drawing/2014/main" id="{4B398D41-5C92-4288-8269-AF650C85946C}"/>
              </a:ext>
            </a:extLst>
          </p:cNvPr>
          <p:cNvSpPr>
            <a:spLocks noChangeArrowheads="1"/>
          </p:cNvSpPr>
          <p:nvPr/>
        </p:nvSpPr>
        <p:spPr bwMode="auto">
          <a:xfrm>
            <a:off x="1319213" y="3348038"/>
            <a:ext cx="161925" cy="1619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433" name="Rectangle 25">
            <a:extLst>
              <a:ext uri="{FF2B5EF4-FFF2-40B4-BE49-F238E27FC236}">
                <a16:creationId xmlns:a16="http://schemas.microsoft.com/office/drawing/2014/main" id="{61D077A1-60B3-4D0A-8DDA-AD69B1A95CDF}"/>
              </a:ext>
            </a:extLst>
          </p:cNvPr>
          <p:cNvSpPr>
            <a:spLocks noChangeArrowheads="1"/>
          </p:cNvSpPr>
          <p:nvPr/>
        </p:nvSpPr>
        <p:spPr bwMode="auto">
          <a:xfrm>
            <a:off x="1818086" y="2883695"/>
            <a:ext cx="5683448"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800" b="1"/>
              <a:t>0.3($20,000) + 0.5($30,000) + 0.2($50,000) = $31,000</a:t>
            </a:r>
          </a:p>
        </p:txBody>
      </p:sp>
      <p:sp>
        <p:nvSpPr>
          <p:cNvPr id="17434" name="Rectangle 26">
            <a:extLst>
              <a:ext uri="{FF2B5EF4-FFF2-40B4-BE49-F238E27FC236}">
                <a16:creationId xmlns:a16="http://schemas.microsoft.com/office/drawing/2014/main" id="{38D6AEB8-9E6B-4798-8CA5-77BF4789E884}"/>
              </a:ext>
            </a:extLst>
          </p:cNvPr>
          <p:cNvSpPr>
            <a:spLocks noChangeArrowheads="1"/>
          </p:cNvSpPr>
          <p:nvPr/>
        </p:nvSpPr>
        <p:spPr bwMode="auto">
          <a:xfrm>
            <a:off x="1810942" y="4598195"/>
            <a:ext cx="5683448" cy="34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7866" tIns="33338" rIns="67866" bIns="33338">
            <a:spAutoFit/>
          </a:bodyPr>
          <a:lstStyle/>
          <a:p>
            <a:pPr>
              <a:spcBef>
                <a:spcPct val="20000"/>
              </a:spcBef>
            </a:pPr>
            <a:r>
              <a:rPr lang="en-US" altLang="en-US" sz="1800" b="1" dirty="0"/>
              <a:t>0.3($30,000) + 0.5($35,000) + 0.2($40,000) = $34,500</a:t>
            </a:r>
          </a:p>
        </p:txBody>
      </p:sp>
      <p:sp>
        <p:nvSpPr>
          <p:cNvPr id="17435" name="Rectangle 27">
            <a:extLst>
              <a:ext uri="{FF2B5EF4-FFF2-40B4-BE49-F238E27FC236}">
                <a16:creationId xmlns:a16="http://schemas.microsoft.com/office/drawing/2014/main" id="{DFCC4DF5-AF2C-44CD-8A9C-E750F3D9971A}"/>
              </a:ext>
            </a:extLst>
          </p:cNvPr>
          <p:cNvSpPr>
            <a:spLocks noChangeArrowheads="1"/>
          </p:cNvSpPr>
          <p:nvPr/>
        </p:nvSpPr>
        <p:spPr bwMode="auto">
          <a:xfrm>
            <a:off x="1838324" y="2924175"/>
            <a:ext cx="5656061" cy="266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436" name="Rectangle 28">
            <a:extLst>
              <a:ext uri="{FF2B5EF4-FFF2-40B4-BE49-F238E27FC236}">
                <a16:creationId xmlns:a16="http://schemas.microsoft.com/office/drawing/2014/main" id="{6EC309FB-3546-4AEE-BA3E-F889C68271DC}"/>
              </a:ext>
            </a:extLst>
          </p:cNvPr>
          <p:cNvSpPr>
            <a:spLocks noChangeArrowheads="1"/>
          </p:cNvSpPr>
          <p:nvPr/>
        </p:nvSpPr>
        <p:spPr bwMode="auto">
          <a:xfrm>
            <a:off x="1838324" y="4638675"/>
            <a:ext cx="5656053" cy="2667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17437" name="Line 29">
            <a:extLst>
              <a:ext uri="{FF2B5EF4-FFF2-40B4-BE49-F238E27FC236}">
                <a16:creationId xmlns:a16="http://schemas.microsoft.com/office/drawing/2014/main" id="{898BCD22-8F54-4401-8A08-D00EC4723960}"/>
              </a:ext>
            </a:extLst>
          </p:cNvPr>
          <p:cNvSpPr>
            <a:spLocks noChangeShapeType="1"/>
          </p:cNvSpPr>
          <p:nvPr/>
        </p:nvSpPr>
        <p:spPr bwMode="auto">
          <a:xfrm>
            <a:off x="3771900" y="4343400"/>
            <a:ext cx="0" cy="28575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
        <p:nvSpPr>
          <p:cNvPr id="17438" name="Line 30">
            <a:extLst>
              <a:ext uri="{FF2B5EF4-FFF2-40B4-BE49-F238E27FC236}">
                <a16:creationId xmlns:a16="http://schemas.microsoft.com/office/drawing/2014/main" id="{33979193-E6BD-4FAB-A8D0-F42702EA23D7}"/>
              </a:ext>
            </a:extLst>
          </p:cNvPr>
          <p:cNvSpPr>
            <a:spLocks noChangeShapeType="1"/>
          </p:cNvSpPr>
          <p:nvPr/>
        </p:nvSpPr>
        <p:spPr bwMode="auto">
          <a:xfrm>
            <a:off x="3771900" y="2628900"/>
            <a:ext cx="0" cy="28575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800"/>
          </a:p>
        </p:txBody>
      </p:sp>
    </p:spTree>
    <p:extLst>
      <p:ext uri="{BB962C8B-B14F-4D97-AF65-F5344CB8AC3E}">
        <p14:creationId xmlns:p14="http://schemas.microsoft.com/office/powerpoint/2010/main" val="353217132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E96CD15-0E46-4FA1-820F-6266829CEA9E}"/>
              </a:ext>
            </a:extLst>
          </p:cNvPr>
          <p:cNvSpPr>
            <a:spLocks noGrp="1" noChangeArrowheads="1"/>
          </p:cNvSpPr>
          <p:nvPr>
            <p:ph type="title"/>
          </p:nvPr>
        </p:nvSpPr>
        <p:spPr>
          <a:noFill/>
          <a:ln/>
        </p:spPr>
        <p:txBody>
          <a:bodyPr/>
          <a:lstStyle/>
          <a:p>
            <a:r>
              <a:rPr lang="en-US" altLang="en-US"/>
              <a:t>Expected Value: An Example</a:t>
            </a:r>
          </a:p>
        </p:txBody>
      </p:sp>
      <p:sp>
        <p:nvSpPr>
          <p:cNvPr id="18435" name="Rectangle 3">
            <a:extLst>
              <a:ext uri="{FF2B5EF4-FFF2-40B4-BE49-F238E27FC236}">
                <a16:creationId xmlns:a16="http://schemas.microsoft.com/office/drawing/2014/main" id="{3F64BCBE-DAF8-46C8-A9A9-9EA4900C55AB}"/>
              </a:ext>
            </a:extLst>
          </p:cNvPr>
          <p:cNvSpPr>
            <a:spLocks noGrp="1" noChangeArrowheads="1"/>
          </p:cNvSpPr>
          <p:nvPr>
            <p:ph type="body" idx="1"/>
          </p:nvPr>
        </p:nvSpPr>
        <p:spPr>
          <a:xfrm>
            <a:off x="1828800" y="1828801"/>
            <a:ext cx="5886450" cy="3378994"/>
          </a:xfrm>
          <a:noFill/>
          <a:ln/>
        </p:spPr>
        <p:txBody>
          <a:bodyPr/>
          <a:lstStyle/>
          <a:p>
            <a:pPr>
              <a:buFont typeface="Monotype Sorts" charset="0"/>
              <a:buNone/>
            </a:pPr>
            <a:r>
              <a:rPr lang="en-US" altLang="en-US"/>
              <a:t>	In the long run, the operator will expect to earn $34,500 if he does lease the snow-making machine compared to $31,000 if he does not lease the snow-making machine.</a:t>
            </a:r>
          </a:p>
          <a:p>
            <a:pPr>
              <a:buFont typeface="Monotype Sorts" charset="0"/>
              <a:buNone/>
            </a:pPr>
            <a:r>
              <a:rPr lang="en-US" altLang="en-US" sz="900"/>
              <a:t> </a:t>
            </a:r>
          </a:p>
          <a:p>
            <a:pPr>
              <a:buSzTx/>
              <a:buFontTx/>
              <a:buChar char="•"/>
            </a:pPr>
            <a:r>
              <a:rPr lang="en-US" altLang="en-US"/>
              <a:t>Best Decision: Lease the snow-making machine.	</a:t>
            </a:r>
          </a:p>
        </p:txBody>
      </p:sp>
    </p:spTree>
    <p:extLst>
      <p:ext uri="{BB962C8B-B14F-4D97-AF65-F5344CB8AC3E}">
        <p14:creationId xmlns:p14="http://schemas.microsoft.com/office/powerpoint/2010/main" val="225405882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162700-038C-417F-99C3-DD57B70F37F5}"/>
              </a:ext>
            </a:extLst>
          </p:cNvPr>
          <p:cNvSpPr>
            <a:spLocks noGrp="1"/>
          </p:cNvSpPr>
          <p:nvPr>
            <p:ph sz="half" idx="1"/>
          </p:nvPr>
        </p:nvSpPr>
        <p:spPr>
          <a:xfrm>
            <a:off x="457200" y="1481328"/>
            <a:ext cx="8363272" cy="4525963"/>
          </a:xfrm>
        </p:spPr>
        <p:txBody>
          <a:bodyPr/>
          <a:lstStyle/>
          <a:p>
            <a:r>
              <a:rPr lang="en-US" sz="2000" dirty="0"/>
              <a:t>xxx.</a:t>
            </a:r>
          </a:p>
          <a:p>
            <a:endParaRPr lang="en-US" dirty="0"/>
          </a:p>
        </p:txBody>
      </p:sp>
      <p:sp>
        <p:nvSpPr>
          <p:cNvPr id="4" name="Title 3">
            <a:extLst>
              <a:ext uri="{FF2B5EF4-FFF2-40B4-BE49-F238E27FC236}">
                <a16:creationId xmlns:a16="http://schemas.microsoft.com/office/drawing/2014/main" id="{AE36808E-6F90-4F7E-8598-33011B253015}"/>
              </a:ext>
            </a:extLst>
          </p:cNvPr>
          <p:cNvSpPr>
            <a:spLocks noGrp="1"/>
          </p:cNvSpPr>
          <p:nvPr>
            <p:ph type="title"/>
          </p:nvPr>
        </p:nvSpPr>
        <p:spPr/>
        <p:txBody>
          <a:bodyPr>
            <a:normAutofit fontScale="90000"/>
          </a:bodyPr>
          <a:lstStyle/>
          <a:p>
            <a:r>
              <a:rPr lang="en-US" dirty="0"/>
              <a:t>Exercise: Decision Modeling for YMCA </a:t>
            </a:r>
            <a:r>
              <a:rPr lang="en-US" dirty="0" err="1"/>
              <a:t>Hallowine</a:t>
            </a:r>
            <a:endParaRPr lang="en-US" dirty="0"/>
          </a:p>
        </p:txBody>
      </p:sp>
      <p:sp>
        <p:nvSpPr>
          <p:cNvPr id="5" name="Footer Placeholder 4">
            <a:extLst>
              <a:ext uri="{FF2B5EF4-FFF2-40B4-BE49-F238E27FC236}">
                <a16:creationId xmlns:a16="http://schemas.microsoft.com/office/drawing/2014/main" id="{62CD63A2-58E3-493C-9869-D252CCCE4ACC}"/>
              </a:ext>
            </a:extLst>
          </p:cNvPr>
          <p:cNvSpPr>
            <a:spLocks noGrp="1"/>
          </p:cNvSpPr>
          <p:nvPr>
            <p:ph type="ftr" sz="quarter" idx="10"/>
          </p:nvPr>
        </p:nvSpPr>
        <p:spPr/>
        <p:txBody>
          <a:bodyPr/>
          <a:lstStyle/>
          <a:p>
            <a:pPr>
              <a:defRPr/>
            </a:pPr>
            <a:endParaRPr lang="en-US" dirty="0"/>
          </a:p>
        </p:txBody>
      </p:sp>
      <p:sp>
        <p:nvSpPr>
          <p:cNvPr id="6" name="Slide Number Placeholder 5">
            <a:extLst>
              <a:ext uri="{FF2B5EF4-FFF2-40B4-BE49-F238E27FC236}">
                <a16:creationId xmlns:a16="http://schemas.microsoft.com/office/drawing/2014/main" id="{1C589959-A065-456D-BE4A-A4D413594D65}"/>
              </a:ext>
            </a:extLst>
          </p:cNvPr>
          <p:cNvSpPr>
            <a:spLocks noGrp="1"/>
          </p:cNvSpPr>
          <p:nvPr>
            <p:ph type="sldNum" sz="quarter" idx="11"/>
          </p:nvPr>
        </p:nvSpPr>
        <p:spPr/>
        <p:txBody>
          <a:bodyPr/>
          <a:lstStyle/>
          <a:p>
            <a:pPr>
              <a:defRPr/>
            </a:pPr>
            <a:r>
              <a:rPr lang="en-US"/>
              <a:t>1-</a:t>
            </a:r>
            <a:fld id="{39D7CB99-6293-4525-9A31-B56D19FBB6E6}" type="slidenum">
              <a:rPr lang="en-US" smtClean="0"/>
              <a:pPr>
                <a:defRPr/>
              </a:pPr>
              <a:t>49</a:t>
            </a:fld>
            <a:endParaRPr lang="en-US"/>
          </a:p>
        </p:txBody>
      </p:sp>
    </p:spTree>
    <p:extLst>
      <p:ext uri="{BB962C8B-B14F-4D97-AF65-F5344CB8AC3E}">
        <p14:creationId xmlns:p14="http://schemas.microsoft.com/office/powerpoint/2010/main" val="2603220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50B9D18B-0F5E-4B11-8A88-65FB4B37949E}"/>
              </a:ext>
            </a:extLst>
          </p:cNvPr>
          <p:cNvSpPr>
            <a:spLocks noChangeArrowheads="1"/>
          </p:cNvSpPr>
          <p:nvPr/>
        </p:nvSpPr>
        <p:spPr bwMode="auto">
          <a:xfrm>
            <a:off x="5372100" y="2057400"/>
            <a:ext cx="304800" cy="4191000"/>
          </a:xfrm>
          <a:prstGeom prst="rect">
            <a:avLst/>
          </a:prstGeom>
          <a:solidFill>
            <a:srgbClr val="FFFF99"/>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US" altLang="en-US" sz="1800"/>
          </a:p>
        </p:txBody>
      </p:sp>
      <p:sp>
        <p:nvSpPr>
          <p:cNvPr id="32771" name="Rectangle 3">
            <a:extLst>
              <a:ext uri="{FF2B5EF4-FFF2-40B4-BE49-F238E27FC236}">
                <a16:creationId xmlns:a16="http://schemas.microsoft.com/office/drawing/2014/main" id="{EF5682B0-3F00-4DF0-AC84-641437E1C498}"/>
              </a:ext>
            </a:extLst>
          </p:cNvPr>
          <p:cNvSpPr>
            <a:spLocks noGrp="1" noChangeArrowheads="1"/>
          </p:cNvSpPr>
          <p:nvPr>
            <p:ph type="title"/>
          </p:nvPr>
        </p:nvSpPr>
        <p:spPr>
          <a:xfrm>
            <a:off x="990600" y="304800"/>
            <a:ext cx="7378700" cy="1143000"/>
          </a:xfrm>
        </p:spPr>
        <p:txBody>
          <a:bodyPr/>
          <a:lstStyle/>
          <a:p>
            <a:pPr eaLnBrk="1" hangingPunct="1"/>
            <a:r>
              <a:rPr lang="en-US" altLang="en-US"/>
              <a:t>Models provide a bridge</a:t>
            </a:r>
          </a:p>
        </p:txBody>
      </p:sp>
      <p:sp>
        <p:nvSpPr>
          <p:cNvPr id="32772" name="AutoShape 4">
            <a:extLst>
              <a:ext uri="{FF2B5EF4-FFF2-40B4-BE49-F238E27FC236}">
                <a16:creationId xmlns:a16="http://schemas.microsoft.com/office/drawing/2014/main" id="{71D2A665-57AF-468C-847D-D5CD0C38BA61}"/>
              </a:ext>
            </a:extLst>
          </p:cNvPr>
          <p:cNvSpPr>
            <a:spLocks noChangeArrowheads="1"/>
          </p:cNvSpPr>
          <p:nvPr/>
        </p:nvSpPr>
        <p:spPr bwMode="auto">
          <a:xfrm>
            <a:off x="1219200" y="2514600"/>
            <a:ext cx="2057400" cy="6096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Problem</a:t>
            </a:r>
          </a:p>
        </p:txBody>
      </p:sp>
      <p:sp>
        <p:nvSpPr>
          <p:cNvPr id="32773" name="Rectangle 5">
            <a:extLst>
              <a:ext uri="{FF2B5EF4-FFF2-40B4-BE49-F238E27FC236}">
                <a16:creationId xmlns:a16="http://schemas.microsoft.com/office/drawing/2014/main" id="{FD6FDB15-CDE4-4075-B364-3FFDDBB2D134}"/>
              </a:ext>
            </a:extLst>
          </p:cNvPr>
          <p:cNvSpPr>
            <a:spLocks noChangeArrowheads="1"/>
          </p:cNvSpPr>
          <p:nvPr/>
        </p:nvSpPr>
        <p:spPr bwMode="auto">
          <a:xfrm>
            <a:off x="1219200" y="4191000"/>
            <a:ext cx="2057400" cy="1143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Decisions</a:t>
            </a:r>
          </a:p>
        </p:txBody>
      </p:sp>
      <p:sp>
        <p:nvSpPr>
          <p:cNvPr id="32774" name="Oval 6">
            <a:extLst>
              <a:ext uri="{FF2B5EF4-FFF2-40B4-BE49-F238E27FC236}">
                <a16:creationId xmlns:a16="http://schemas.microsoft.com/office/drawing/2014/main" id="{1C79212B-244F-491E-B6D7-9657A7C3B40C}"/>
              </a:ext>
            </a:extLst>
          </p:cNvPr>
          <p:cNvSpPr>
            <a:spLocks noChangeArrowheads="1"/>
          </p:cNvSpPr>
          <p:nvPr/>
        </p:nvSpPr>
        <p:spPr bwMode="auto">
          <a:xfrm>
            <a:off x="4686300" y="2133600"/>
            <a:ext cx="1676400" cy="13716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Model</a:t>
            </a:r>
          </a:p>
        </p:txBody>
      </p:sp>
      <p:sp>
        <p:nvSpPr>
          <p:cNvPr id="32775" name="Oval 7">
            <a:extLst>
              <a:ext uri="{FF2B5EF4-FFF2-40B4-BE49-F238E27FC236}">
                <a16:creationId xmlns:a16="http://schemas.microsoft.com/office/drawing/2014/main" id="{0A11D409-A9D4-472E-8743-9DFD8EAEB835}"/>
              </a:ext>
            </a:extLst>
          </p:cNvPr>
          <p:cNvSpPr>
            <a:spLocks noChangeArrowheads="1"/>
          </p:cNvSpPr>
          <p:nvPr/>
        </p:nvSpPr>
        <p:spPr bwMode="auto">
          <a:xfrm>
            <a:off x="4572000" y="4038600"/>
            <a:ext cx="1905000" cy="14478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Interpretation</a:t>
            </a:r>
          </a:p>
        </p:txBody>
      </p:sp>
      <p:sp>
        <p:nvSpPr>
          <p:cNvPr id="32776" name="Oval 8">
            <a:extLst>
              <a:ext uri="{FF2B5EF4-FFF2-40B4-BE49-F238E27FC236}">
                <a16:creationId xmlns:a16="http://schemas.microsoft.com/office/drawing/2014/main" id="{4A1E7312-E8D4-44C8-9BBE-CA7A6DF22973}"/>
              </a:ext>
            </a:extLst>
          </p:cNvPr>
          <p:cNvSpPr>
            <a:spLocks noChangeArrowheads="1"/>
          </p:cNvSpPr>
          <p:nvPr/>
        </p:nvSpPr>
        <p:spPr bwMode="auto">
          <a:xfrm>
            <a:off x="7010400" y="3048000"/>
            <a:ext cx="1600200" cy="1524000"/>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600"/>
              <a:t>Excel Workbook</a:t>
            </a:r>
          </a:p>
          <a:p>
            <a:pPr algn="ctr">
              <a:spcBef>
                <a:spcPct val="0"/>
              </a:spcBef>
              <a:buClrTx/>
              <a:buSzTx/>
              <a:buFontTx/>
              <a:buNone/>
            </a:pPr>
            <a:r>
              <a:rPr lang="en-US" altLang="en-US" sz="1600"/>
              <a:t>(calculations)</a:t>
            </a:r>
          </a:p>
        </p:txBody>
      </p:sp>
      <p:sp>
        <p:nvSpPr>
          <p:cNvPr id="32777" name="Text Box 9">
            <a:extLst>
              <a:ext uri="{FF2B5EF4-FFF2-40B4-BE49-F238E27FC236}">
                <a16:creationId xmlns:a16="http://schemas.microsoft.com/office/drawing/2014/main" id="{4CAEE80A-CAA6-49E5-A2B0-5260F19A46EF}"/>
              </a:ext>
            </a:extLst>
          </p:cNvPr>
          <p:cNvSpPr txBox="1">
            <a:spLocks noChangeArrowheads="1"/>
          </p:cNvSpPr>
          <p:nvPr/>
        </p:nvSpPr>
        <p:spPr bwMode="auto">
          <a:xfrm>
            <a:off x="609600" y="6376988"/>
            <a:ext cx="563562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200"/>
              <a:t>From Monahan, G., “Management Decision Making”, Cambridge University Press, 2000</a:t>
            </a:r>
          </a:p>
        </p:txBody>
      </p:sp>
      <p:cxnSp>
        <p:nvCxnSpPr>
          <p:cNvPr id="32778" name="AutoShape 10">
            <a:extLst>
              <a:ext uri="{FF2B5EF4-FFF2-40B4-BE49-F238E27FC236}">
                <a16:creationId xmlns:a16="http://schemas.microsoft.com/office/drawing/2014/main" id="{39231782-062B-4A02-A1A0-47181FE7BE0C}"/>
              </a:ext>
            </a:extLst>
          </p:cNvPr>
          <p:cNvCxnSpPr>
            <a:cxnSpLocks noChangeShapeType="1"/>
            <a:stCxn id="32772" idx="3"/>
            <a:endCxn id="32774" idx="2"/>
          </p:cNvCxnSpPr>
          <p:nvPr/>
        </p:nvCxnSpPr>
        <p:spPr bwMode="auto">
          <a:xfrm>
            <a:off x="3276600" y="2819400"/>
            <a:ext cx="1409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79" name="AutoShape 11">
            <a:extLst>
              <a:ext uri="{FF2B5EF4-FFF2-40B4-BE49-F238E27FC236}">
                <a16:creationId xmlns:a16="http://schemas.microsoft.com/office/drawing/2014/main" id="{440C7B5D-1EF8-4BE3-917B-A3E18F92FA7C}"/>
              </a:ext>
            </a:extLst>
          </p:cNvPr>
          <p:cNvCxnSpPr>
            <a:cxnSpLocks noChangeShapeType="1"/>
            <a:stCxn id="32775" idx="2"/>
            <a:endCxn id="32773" idx="3"/>
          </p:cNvCxnSpPr>
          <p:nvPr/>
        </p:nvCxnSpPr>
        <p:spPr bwMode="auto">
          <a:xfrm flipH="1">
            <a:off x="3276600" y="4762500"/>
            <a:ext cx="12954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2780" name="AutoShape 12">
            <a:extLst>
              <a:ext uri="{FF2B5EF4-FFF2-40B4-BE49-F238E27FC236}">
                <a16:creationId xmlns:a16="http://schemas.microsoft.com/office/drawing/2014/main" id="{5C761651-4B86-4ADE-95A1-4A51B98EC442}"/>
              </a:ext>
            </a:extLst>
          </p:cNvPr>
          <p:cNvCxnSpPr>
            <a:cxnSpLocks noChangeShapeType="1"/>
            <a:stCxn id="32774" idx="4"/>
            <a:endCxn id="32775" idx="0"/>
          </p:cNvCxnSpPr>
          <p:nvPr/>
        </p:nvCxnSpPr>
        <p:spPr bwMode="auto">
          <a:xfrm>
            <a:off x="5524500" y="3505200"/>
            <a:ext cx="0" cy="5334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1" name="AutoShape 13">
            <a:extLst>
              <a:ext uri="{FF2B5EF4-FFF2-40B4-BE49-F238E27FC236}">
                <a16:creationId xmlns:a16="http://schemas.microsoft.com/office/drawing/2014/main" id="{4DEB155D-56D2-4C48-A778-ECA2452B4077}"/>
              </a:ext>
            </a:extLst>
          </p:cNvPr>
          <p:cNvCxnSpPr>
            <a:cxnSpLocks noChangeShapeType="1"/>
            <a:stCxn id="32774" idx="6"/>
            <a:endCxn id="32776" idx="0"/>
          </p:cNvCxnSpPr>
          <p:nvPr/>
        </p:nvCxnSpPr>
        <p:spPr bwMode="auto">
          <a:xfrm>
            <a:off x="6362700" y="2819400"/>
            <a:ext cx="1447800" cy="2286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cxnSp>
        <p:nvCxnSpPr>
          <p:cNvPr id="32782" name="AutoShape 14">
            <a:extLst>
              <a:ext uri="{FF2B5EF4-FFF2-40B4-BE49-F238E27FC236}">
                <a16:creationId xmlns:a16="http://schemas.microsoft.com/office/drawing/2014/main" id="{226E4822-2EEA-423C-BE8E-5CB480C947AF}"/>
              </a:ext>
            </a:extLst>
          </p:cNvPr>
          <p:cNvCxnSpPr>
            <a:cxnSpLocks noChangeShapeType="1"/>
            <a:stCxn id="32775" idx="6"/>
            <a:endCxn id="32776" idx="4"/>
          </p:cNvCxnSpPr>
          <p:nvPr/>
        </p:nvCxnSpPr>
        <p:spPr bwMode="auto">
          <a:xfrm flipV="1">
            <a:off x="6477000" y="4572000"/>
            <a:ext cx="1333500" cy="190500"/>
          </a:xfrm>
          <a:prstGeom prst="straightConnector1">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32783" name="Text Box 15">
            <a:extLst>
              <a:ext uri="{FF2B5EF4-FFF2-40B4-BE49-F238E27FC236}">
                <a16:creationId xmlns:a16="http://schemas.microsoft.com/office/drawing/2014/main" id="{237E1A1F-E3EE-40DA-83BB-57057948E690}"/>
              </a:ext>
            </a:extLst>
          </p:cNvPr>
          <p:cNvSpPr txBox="1">
            <a:spLocks noChangeArrowheads="1"/>
          </p:cNvSpPr>
          <p:nvPr/>
        </p:nvSpPr>
        <p:spPr bwMode="auto">
          <a:xfrm>
            <a:off x="3184525" y="5451475"/>
            <a:ext cx="101123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“Real”</a:t>
            </a:r>
          </a:p>
          <a:p>
            <a:pPr algn="ctr">
              <a:spcBef>
                <a:spcPct val="0"/>
              </a:spcBef>
              <a:buClrTx/>
              <a:buSzTx/>
              <a:buFontTx/>
              <a:buNone/>
            </a:pPr>
            <a:r>
              <a:rPr lang="en-US" altLang="en-US" sz="2400"/>
              <a:t>World</a:t>
            </a:r>
          </a:p>
        </p:txBody>
      </p:sp>
      <p:sp>
        <p:nvSpPr>
          <p:cNvPr id="32784" name="Text Box 16">
            <a:extLst>
              <a:ext uri="{FF2B5EF4-FFF2-40B4-BE49-F238E27FC236}">
                <a16:creationId xmlns:a16="http://schemas.microsoft.com/office/drawing/2014/main" id="{A5017C2F-D70E-458F-9289-28E0EFA9EECC}"/>
              </a:ext>
            </a:extLst>
          </p:cNvPr>
          <p:cNvSpPr txBox="1">
            <a:spLocks noChangeArrowheads="1"/>
          </p:cNvSpPr>
          <p:nvPr/>
        </p:nvSpPr>
        <p:spPr bwMode="auto">
          <a:xfrm>
            <a:off x="6689725" y="5375275"/>
            <a:ext cx="125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2400"/>
              <a:t>Analysts</a:t>
            </a:r>
          </a:p>
          <a:p>
            <a:pPr algn="ctr">
              <a:spcBef>
                <a:spcPct val="0"/>
              </a:spcBef>
              <a:buClrTx/>
              <a:buSzTx/>
              <a:buFontTx/>
              <a:buNone/>
            </a:pPr>
            <a:r>
              <a:rPr lang="en-US" altLang="en-US" sz="2400"/>
              <a:t>World</a:t>
            </a:r>
          </a:p>
        </p:txBody>
      </p:sp>
      <p:sp>
        <p:nvSpPr>
          <p:cNvPr id="32785" name="Text Box 17">
            <a:extLst>
              <a:ext uri="{FF2B5EF4-FFF2-40B4-BE49-F238E27FC236}">
                <a16:creationId xmlns:a16="http://schemas.microsoft.com/office/drawing/2014/main" id="{22544B8B-AED7-4FB7-8C46-421835828263}"/>
              </a:ext>
            </a:extLst>
          </p:cNvPr>
          <p:cNvSpPr txBox="1">
            <a:spLocks noChangeArrowheads="1"/>
          </p:cNvSpPr>
          <p:nvPr/>
        </p:nvSpPr>
        <p:spPr bwMode="auto">
          <a:xfrm>
            <a:off x="3200400" y="1295400"/>
            <a:ext cx="1692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t>Simplified abstraction of reality</a:t>
            </a:r>
          </a:p>
        </p:txBody>
      </p:sp>
      <p:sp>
        <p:nvSpPr>
          <p:cNvPr id="32786" name="Text Box 18">
            <a:extLst>
              <a:ext uri="{FF2B5EF4-FFF2-40B4-BE49-F238E27FC236}">
                <a16:creationId xmlns:a16="http://schemas.microsoft.com/office/drawing/2014/main" id="{1392B9EC-558D-4397-BF02-762A217130E3}"/>
              </a:ext>
            </a:extLst>
          </p:cNvPr>
          <p:cNvSpPr txBox="1">
            <a:spLocks noChangeArrowheads="1"/>
          </p:cNvSpPr>
          <p:nvPr/>
        </p:nvSpPr>
        <p:spPr bwMode="auto">
          <a:xfrm>
            <a:off x="6248400" y="1371600"/>
            <a:ext cx="1692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lgn="ctr">
              <a:spcBef>
                <a:spcPct val="0"/>
              </a:spcBef>
              <a:buClrTx/>
              <a:buSzTx/>
              <a:buFontTx/>
              <a:buNone/>
            </a:pPr>
            <a:r>
              <a:rPr lang="en-US" altLang="en-US" sz="1800"/>
              <a:t>Capture essence of problem</a:t>
            </a:r>
          </a:p>
        </p:txBody>
      </p:sp>
    </p:spTree>
    <p:extLst>
      <p:ext uri="{BB962C8B-B14F-4D97-AF65-F5344CB8AC3E}">
        <p14:creationId xmlns:p14="http://schemas.microsoft.com/office/powerpoint/2010/main" val="220762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547BA22-9805-4D6E-841E-6DFA3B656B57}"/>
              </a:ext>
            </a:extLst>
          </p:cNvPr>
          <p:cNvSpPr>
            <a:spLocks noGrp="1" noChangeArrowheads="1"/>
          </p:cNvSpPr>
          <p:nvPr>
            <p:ph type="title"/>
          </p:nvPr>
        </p:nvSpPr>
        <p:spPr/>
        <p:txBody>
          <a:bodyPr lIns="92075" tIns="46038" rIns="92075" bIns="46038"/>
          <a:lstStyle/>
          <a:p>
            <a:pPr eaLnBrk="1" hangingPunct="1"/>
            <a:r>
              <a:rPr lang="en-US" altLang="en-US" sz="3600" i="1">
                <a:solidFill>
                  <a:schemeClr val="hlink"/>
                </a:solidFill>
              </a:rPr>
              <a:t>Characteristics of Models</a:t>
            </a:r>
          </a:p>
        </p:txBody>
      </p:sp>
      <p:sp>
        <p:nvSpPr>
          <p:cNvPr id="15363" name="Rectangle 3">
            <a:extLst>
              <a:ext uri="{FF2B5EF4-FFF2-40B4-BE49-F238E27FC236}">
                <a16:creationId xmlns:a16="http://schemas.microsoft.com/office/drawing/2014/main" id="{A4432226-5CD5-438D-8687-C2DF6BFC2FBD}"/>
              </a:ext>
            </a:extLst>
          </p:cNvPr>
          <p:cNvSpPr>
            <a:spLocks noGrp="1" noChangeArrowheads="1"/>
          </p:cNvSpPr>
          <p:nvPr>
            <p:ph idx="1"/>
          </p:nvPr>
        </p:nvSpPr>
        <p:spPr>
          <a:xfrm>
            <a:off x="457200" y="1717675"/>
            <a:ext cx="8229600" cy="2930525"/>
          </a:xfrm>
        </p:spPr>
        <p:txBody>
          <a:bodyPr lIns="92075" tIns="46038" rIns="92075" bIns="46038"/>
          <a:lstStyle/>
          <a:p>
            <a:pPr marL="466725" indent="-466725" eaLnBrk="1" hangingPunct="1"/>
            <a:r>
              <a:rPr lang="en-US" altLang="en-US"/>
              <a:t>Models are usually </a:t>
            </a:r>
            <a:r>
              <a:rPr lang="en-US" altLang="en-US" u="sng"/>
              <a:t>simplified</a:t>
            </a:r>
            <a:r>
              <a:rPr lang="en-US" altLang="en-US"/>
              <a:t> versions of the things they represent</a:t>
            </a:r>
          </a:p>
          <a:p>
            <a:pPr marL="466725" indent="-466725" eaLnBrk="1" hangingPunct="1"/>
            <a:r>
              <a:rPr lang="en-US" altLang="en-US"/>
              <a:t>A </a:t>
            </a:r>
            <a:r>
              <a:rPr lang="en-US" altLang="en-US" u="sng"/>
              <a:t>valid</a:t>
            </a:r>
            <a:r>
              <a:rPr lang="en-US" altLang="en-US"/>
              <a:t> model faithfully represents the relevant characteristics of the object or decision being studied</a:t>
            </a:r>
          </a:p>
        </p:txBody>
      </p:sp>
      <p:sp>
        <p:nvSpPr>
          <p:cNvPr id="36868" name="Rectangle 1">
            <a:extLst>
              <a:ext uri="{FF2B5EF4-FFF2-40B4-BE49-F238E27FC236}">
                <a16:creationId xmlns:a16="http://schemas.microsoft.com/office/drawing/2014/main" id="{C282316C-B214-43B1-87B3-2A7BC0820541}"/>
              </a:ext>
            </a:extLst>
          </p:cNvPr>
          <p:cNvSpPr>
            <a:spLocks noChangeArrowheads="1"/>
          </p:cNvSpPr>
          <p:nvPr/>
        </p:nvSpPr>
        <p:spPr bwMode="auto">
          <a:xfrm>
            <a:off x="914400" y="4800600"/>
            <a:ext cx="708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800"/>
              <a:t>"Essentially, all models are wrong, but some[times] are useful."</a:t>
            </a:r>
          </a:p>
          <a:p>
            <a:pPr>
              <a:spcBef>
                <a:spcPct val="0"/>
              </a:spcBef>
              <a:buClrTx/>
              <a:buSzTx/>
              <a:buFontTx/>
              <a:buNone/>
            </a:pPr>
            <a:r>
              <a:rPr lang="en-US" altLang="en-US" sz="1800"/>
              <a:t>--- Box, George E. P.</a:t>
            </a:r>
          </a:p>
        </p:txBody>
      </p:sp>
    </p:spTree>
    <p:extLst>
      <p:ext uri="{BB962C8B-B14F-4D97-AF65-F5344CB8AC3E}">
        <p14:creationId xmlns:p14="http://schemas.microsoft.com/office/powerpoint/2010/main" val="38857993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AD82EAC-D801-4CF2-B0C1-3FE69CA82DA5}"/>
              </a:ext>
            </a:extLst>
          </p:cNvPr>
          <p:cNvSpPr>
            <a:spLocks noGrp="1" noChangeArrowheads="1"/>
          </p:cNvSpPr>
          <p:nvPr>
            <p:ph type="title"/>
          </p:nvPr>
        </p:nvSpPr>
        <p:spPr>
          <a:xfrm>
            <a:off x="457200" y="376238"/>
            <a:ext cx="7772400" cy="561975"/>
          </a:xfrm>
        </p:spPr>
        <p:txBody>
          <a:bodyPr lIns="92075" tIns="46038" rIns="92075" bIns="46038">
            <a:normAutofit fontScale="90000"/>
          </a:bodyPr>
          <a:lstStyle/>
          <a:p>
            <a:pPr eaLnBrk="1" hangingPunct="1"/>
            <a:r>
              <a:rPr lang="en-US" altLang="en-US" sz="3600" i="1">
                <a:solidFill>
                  <a:schemeClr val="hlink"/>
                </a:solidFill>
              </a:rPr>
              <a:t>Benefits of Modeling</a:t>
            </a:r>
          </a:p>
        </p:txBody>
      </p:sp>
      <p:sp>
        <p:nvSpPr>
          <p:cNvPr id="16387" name="Rectangle 3">
            <a:extLst>
              <a:ext uri="{FF2B5EF4-FFF2-40B4-BE49-F238E27FC236}">
                <a16:creationId xmlns:a16="http://schemas.microsoft.com/office/drawing/2014/main" id="{A76322D2-0A47-4173-B5F9-ABB432786AE9}"/>
              </a:ext>
            </a:extLst>
          </p:cNvPr>
          <p:cNvSpPr>
            <a:spLocks noGrp="1" noChangeArrowheads="1"/>
          </p:cNvSpPr>
          <p:nvPr>
            <p:ph idx="1"/>
          </p:nvPr>
        </p:nvSpPr>
        <p:spPr>
          <a:xfrm>
            <a:off x="457200" y="952500"/>
            <a:ext cx="7772400" cy="5372100"/>
          </a:xfrm>
        </p:spPr>
        <p:txBody>
          <a:bodyPr lIns="92075" tIns="46038" rIns="92075" bIns="46038"/>
          <a:lstStyle/>
          <a:p>
            <a:pPr marL="466725" indent="-466725" eaLnBrk="1" hangingPunct="1"/>
            <a:r>
              <a:rPr lang="en-US" altLang="en-US" u="sng"/>
              <a:t>Economy</a:t>
            </a:r>
            <a:r>
              <a:rPr lang="en-US" altLang="en-US"/>
              <a:t> - It is often less costly to analyze decision problems using models.</a:t>
            </a:r>
          </a:p>
          <a:p>
            <a:pPr marL="466725" indent="-466725" eaLnBrk="1" hangingPunct="1"/>
            <a:r>
              <a:rPr lang="en-US" altLang="en-US" u="sng"/>
              <a:t>Timeliness</a:t>
            </a:r>
            <a:r>
              <a:rPr lang="en-US" altLang="en-US"/>
              <a:t> - Models often deliver needed information more quickly than their real-world counterparts.</a:t>
            </a:r>
          </a:p>
          <a:p>
            <a:pPr marL="466725" indent="-466725" eaLnBrk="1" hangingPunct="1"/>
            <a:r>
              <a:rPr lang="en-US" altLang="en-US" u="sng"/>
              <a:t>Feasibility</a:t>
            </a:r>
            <a:r>
              <a:rPr lang="en-US" altLang="en-US"/>
              <a:t> - Models can be used to do things that would be impossible.</a:t>
            </a:r>
          </a:p>
          <a:p>
            <a:pPr marL="466725" indent="-466725" eaLnBrk="1" hangingPunct="1"/>
            <a:r>
              <a:rPr lang="en-US" altLang="en-US"/>
              <a:t>Models give us </a:t>
            </a:r>
            <a:r>
              <a:rPr lang="en-US" altLang="en-US" u="sng"/>
              <a:t>insight</a:t>
            </a:r>
            <a:r>
              <a:rPr lang="en-US" altLang="en-US"/>
              <a:t> &amp; </a:t>
            </a:r>
            <a:r>
              <a:rPr lang="en-US" altLang="en-US" u="sng"/>
              <a:t>understanding</a:t>
            </a:r>
            <a:r>
              <a:rPr lang="en-US" altLang="en-US"/>
              <a:t> that improves decision making.</a:t>
            </a:r>
          </a:p>
          <a:p>
            <a:pPr marL="866775" lvl="1" indent="-466725" eaLnBrk="1" hangingPunct="1"/>
            <a:r>
              <a:rPr lang="en-US" altLang="en-US" sz="2000"/>
              <a:t>They are not magic and are only as good as the assumptions they re based on are valid</a:t>
            </a:r>
          </a:p>
        </p:txBody>
      </p:sp>
    </p:spTree>
    <p:extLst>
      <p:ext uri="{BB962C8B-B14F-4D97-AF65-F5344CB8AC3E}">
        <p14:creationId xmlns:p14="http://schemas.microsoft.com/office/powerpoint/2010/main" val="2464078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0" end="0"/>
                                            </p:txEl>
                                          </p:spTgt>
                                        </p:tgtEl>
                                        <p:attrNameLst>
                                          <p:attrName>ppt_c</p:attrName>
                                        </p:attrNameLst>
                                      </p:cBhvr>
                                      <p:to>
                                        <a:srgbClr val="C0C0C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1" end="1"/>
                                            </p:txEl>
                                          </p:spTgt>
                                        </p:tgtEl>
                                        <p:attrNameLst>
                                          <p:attrName>ppt_c</p:attrName>
                                        </p:attrNameLst>
                                      </p:cBhvr>
                                      <p:to>
                                        <a:srgbClr val="C0C0C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387">
                                            <p:txEl>
                                              <p:pRg st="2" end="2"/>
                                            </p:txEl>
                                          </p:spTgt>
                                        </p:tgtEl>
                                        <p:attrNameLst>
                                          <p:attrName>ppt_c</p:attrName>
                                        </p:attrNameLst>
                                      </p:cBhvr>
                                      <p:to>
                                        <a:srgbClr val="C0C0C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63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3731E8F-43F4-41CC-A34E-E882AADCF3D6}"/>
              </a:ext>
            </a:extLst>
          </p:cNvPr>
          <p:cNvSpPr>
            <a:spLocks noGrp="1" noChangeArrowheads="1"/>
          </p:cNvSpPr>
          <p:nvPr>
            <p:ph type="title"/>
          </p:nvPr>
        </p:nvSpPr>
        <p:spPr>
          <a:xfrm>
            <a:off x="477838" y="539750"/>
            <a:ext cx="7999412" cy="758825"/>
          </a:xfrm>
        </p:spPr>
        <p:txBody>
          <a:bodyPr lIns="92075" tIns="46038" rIns="92075" bIns="46038">
            <a:normAutofit fontScale="90000"/>
          </a:bodyPr>
          <a:lstStyle/>
          <a:p>
            <a:pPr eaLnBrk="1" hangingPunct="1"/>
            <a:r>
              <a:rPr lang="en-US" altLang="en-US" sz="3600" i="1">
                <a:solidFill>
                  <a:schemeClr val="hlink"/>
                </a:solidFill>
              </a:rPr>
              <a:t>The Modeling Approach </a:t>
            </a:r>
            <a:br>
              <a:rPr lang="en-US" altLang="en-US" sz="3600" i="1">
                <a:solidFill>
                  <a:schemeClr val="hlink"/>
                </a:solidFill>
              </a:rPr>
            </a:br>
            <a:r>
              <a:rPr lang="en-US" altLang="en-US" sz="3600" i="1">
                <a:solidFill>
                  <a:schemeClr val="hlink"/>
                </a:solidFill>
              </a:rPr>
              <a:t>to Decision Making</a:t>
            </a:r>
          </a:p>
        </p:txBody>
      </p:sp>
      <p:sp>
        <p:nvSpPr>
          <p:cNvPr id="14339" name="Rectangle 3">
            <a:extLst>
              <a:ext uri="{FF2B5EF4-FFF2-40B4-BE49-F238E27FC236}">
                <a16:creationId xmlns:a16="http://schemas.microsoft.com/office/drawing/2014/main" id="{1AE32E0D-E52C-49CE-B0B9-549458EF5B3D}"/>
              </a:ext>
            </a:extLst>
          </p:cNvPr>
          <p:cNvSpPr>
            <a:spLocks noGrp="1" noChangeArrowheads="1"/>
          </p:cNvSpPr>
          <p:nvPr>
            <p:ph idx="1"/>
          </p:nvPr>
        </p:nvSpPr>
        <p:spPr>
          <a:xfrm>
            <a:off x="685800" y="1676400"/>
            <a:ext cx="7772400" cy="5105400"/>
          </a:xfrm>
        </p:spPr>
        <p:txBody>
          <a:bodyPr lIns="92075" tIns="46038" rIns="92075" bIns="46038"/>
          <a:lstStyle/>
          <a:p>
            <a:pPr eaLnBrk="1" hangingPunct="1"/>
            <a:r>
              <a:rPr lang="en-US" altLang="en-US" sz="2400" dirty="0"/>
              <a:t>A model is representation of a concept built on (usually simplifying) assumptions </a:t>
            </a:r>
          </a:p>
          <a:p>
            <a:pPr eaLnBrk="1" hangingPunct="1"/>
            <a:r>
              <a:rPr lang="en-US" altLang="en-US" sz="2400" dirty="0"/>
              <a:t>Everyone uses models to make decisions.</a:t>
            </a:r>
          </a:p>
          <a:p>
            <a:pPr lvl="1" eaLnBrk="1" hangingPunct="1"/>
            <a:r>
              <a:rPr lang="en-US" altLang="en-US" sz="2000" dirty="0"/>
              <a:t>Models are as valid as their assumptions and to the degree they are </a:t>
            </a:r>
            <a:r>
              <a:rPr lang="en-US" altLang="en-US" sz="2000" u="sng" dirty="0"/>
              <a:t>useful</a:t>
            </a:r>
          </a:p>
          <a:p>
            <a:pPr lvl="1" algn="ctr" eaLnBrk="1" hangingPunct="1">
              <a:buFont typeface="Wingdings" panose="05000000000000000000" pitchFamily="2" charset="2"/>
              <a:buNone/>
            </a:pPr>
            <a:br>
              <a:rPr lang="en-US" altLang="en-US" sz="2000" u="sng" dirty="0"/>
            </a:br>
            <a:r>
              <a:rPr lang="en-US" altLang="en-US" sz="2000" i="1" dirty="0"/>
              <a:t>“All models are wrong, but some are useful.”  - </a:t>
            </a:r>
            <a:r>
              <a:rPr lang="en-US" altLang="en-US" sz="1600" i="1" dirty="0"/>
              <a:t>George Box</a:t>
            </a:r>
          </a:p>
          <a:p>
            <a:pPr eaLnBrk="1" hangingPunct="1"/>
            <a:r>
              <a:rPr lang="en-US" altLang="en-US" sz="2400" dirty="0"/>
              <a:t>Types of models:</a:t>
            </a:r>
          </a:p>
          <a:p>
            <a:pPr lvl="1" eaLnBrk="1" hangingPunct="1">
              <a:buFont typeface="Tahoma" panose="020B0604030504040204" pitchFamily="34" charset="0"/>
              <a:buChar char="–"/>
            </a:pPr>
            <a:r>
              <a:rPr lang="en-US" altLang="en-US" sz="2000" dirty="0"/>
              <a:t>Mental (arranging furniture)</a:t>
            </a:r>
          </a:p>
          <a:p>
            <a:pPr lvl="1" eaLnBrk="1" hangingPunct="1">
              <a:buFont typeface="Tahoma" panose="020B0604030504040204" pitchFamily="34" charset="0"/>
              <a:buChar char="–"/>
            </a:pPr>
            <a:r>
              <a:rPr lang="en-US" altLang="en-US" sz="2000" dirty="0"/>
              <a:t>Visual (blueprints, road maps)</a:t>
            </a:r>
          </a:p>
          <a:p>
            <a:pPr lvl="1" eaLnBrk="1" hangingPunct="1">
              <a:buFont typeface="Tahoma" panose="020B0604030504040204" pitchFamily="34" charset="0"/>
              <a:buChar char="–"/>
            </a:pPr>
            <a:r>
              <a:rPr lang="en-US" altLang="en-US" sz="2000" dirty="0"/>
              <a:t>Physical/Scale (aerodynamics, buildings)</a:t>
            </a:r>
          </a:p>
          <a:p>
            <a:pPr lvl="1" eaLnBrk="1" hangingPunct="1">
              <a:buFont typeface="Tahoma" panose="020B0604030504040204" pitchFamily="34" charset="0"/>
              <a:buChar char="–"/>
            </a:pPr>
            <a:r>
              <a:rPr lang="en-US" altLang="en-US" sz="2000" dirty="0"/>
              <a:t>Mathematical (what we’ll be studying</a:t>
            </a:r>
            <a:r>
              <a:rPr lang="en-US" altLang="en-US" dirty="0"/>
              <a:t>) </a:t>
            </a:r>
          </a:p>
        </p:txBody>
      </p:sp>
    </p:spTree>
    <p:extLst>
      <p:ext uri="{BB962C8B-B14F-4D97-AF65-F5344CB8AC3E}">
        <p14:creationId xmlns:p14="http://schemas.microsoft.com/office/powerpoint/2010/main" val="34974126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3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43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433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43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0ED73B3-488A-48D0-A61A-506207DD1C4F}"/>
              </a:ext>
            </a:extLst>
          </p:cNvPr>
          <p:cNvSpPr>
            <a:spLocks noGrp="1" noChangeArrowheads="1"/>
          </p:cNvSpPr>
          <p:nvPr>
            <p:ph type="title"/>
          </p:nvPr>
        </p:nvSpPr>
        <p:spPr>
          <a:xfrm>
            <a:off x="457200" y="274638"/>
            <a:ext cx="8229600" cy="788987"/>
          </a:xfrm>
        </p:spPr>
        <p:txBody>
          <a:bodyPr/>
          <a:lstStyle/>
          <a:p>
            <a:pPr eaLnBrk="1" hangingPunct="1"/>
            <a:r>
              <a:rPr lang="en-US" altLang="en-US" sz="3600" i="1">
                <a:solidFill>
                  <a:schemeClr val="hlink"/>
                </a:solidFill>
              </a:rPr>
              <a:t>The Psychology of Decision Making</a:t>
            </a:r>
          </a:p>
        </p:txBody>
      </p:sp>
      <p:sp>
        <p:nvSpPr>
          <p:cNvPr id="18435" name="Rectangle 3">
            <a:extLst>
              <a:ext uri="{FF2B5EF4-FFF2-40B4-BE49-F238E27FC236}">
                <a16:creationId xmlns:a16="http://schemas.microsoft.com/office/drawing/2014/main" id="{3303E95F-A465-43A8-A780-05DB64A63C01}"/>
              </a:ext>
            </a:extLst>
          </p:cNvPr>
          <p:cNvSpPr>
            <a:spLocks noGrp="1" noChangeArrowheads="1"/>
          </p:cNvSpPr>
          <p:nvPr>
            <p:ph idx="1"/>
          </p:nvPr>
        </p:nvSpPr>
        <p:spPr>
          <a:xfrm>
            <a:off x="609600" y="1524000"/>
            <a:ext cx="7772400" cy="4953000"/>
          </a:xfrm>
        </p:spPr>
        <p:txBody>
          <a:bodyPr/>
          <a:lstStyle/>
          <a:p>
            <a:pPr eaLnBrk="1" hangingPunct="1"/>
            <a:r>
              <a:rPr lang="en-US" altLang="en-US" sz="2000" dirty="0"/>
              <a:t>Models can be used for </a:t>
            </a:r>
            <a:r>
              <a:rPr lang="en-US" altLang="en-US" sz="2000" dirty="0" err="1"/>
              <a:t>structurable</a:t>
            </a:r>
            <a:r>
              <a:rPr lang="en-US" altLang="en-US" sz="2000" dirty="0"/>
              <a:t> aspects of decision problems.</a:t>
            </a:r>
          </a:p>
          <a:p>
            <a:pPr eaLnBrk="1" hangingPunct="1"/>
            <a:r>
              <a:rPr lang="en-US" altLang="en-US" sz="2000" dirty="0"/>
              <a:t>Other aspects cannot be structured easily, requiring intuition and judgment.</a:t>
            </a:r>
          </a:p>
          <a:p>
            <a:pPr eaLnBrk="1" hangingPunct="1"/>
            <a:r>
              <a:rPr lang="en-US" altLang="en-US" sz="2000" i="1" dirty="0"/>
              <a:t>Caution</a:t>
            </a:r>
            <a:r>
              <a:rPr lang="en-US" altLang="en-US" sz="2000" dirty="0"/>
              <a:t>: Human judgment and intuition is not always rational and rarely unbiased! </a:t>
            </a:r>
          </a:p>
          <a:p>
            <a:pPr lvl="1" eaLnBrk="1" hangingPunct="1"/>
            <a:r>
              <a:rPr lang="en-US" altLang="en-US" sz="1800" dirty="0"/>
              <a:t>Let’s take a look at how decisions may be biased.</a:t>
            </a:r>
            <a:endParaRPr lang="en-US" altLang="en-US" dirty="0"/>
          </a:p>
        </p:txBody>
      </p:sp>
      <p:pic>
        <p:nvPicPr>
          <p:cNvPr id="3074" name="Picture 2" descr="Every Single Cognitive Bias in One Infographic">
            <a:extLst>
              <a:ext uri="{FF2B5EF4-FFF2-40B4-BE49-F238E27FC236}">
                <a16:creationId xmlns:a16="http://schemas.microsoft.com/office/drawing/2014/main" id="{5787994C-4C53-7D93-71E6-DB161A991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3875332"/>
            <a:ext cx="3888432" cy="2917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9482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5630</TotalTime>
  <Words>2509</Words>
  <Application>Microsoft Macintosh PowerPoint</Application>
  <PresentationFormat>On-screen Show (4:3)</PresentationFormat>
  <Paragraphs>345</Paragraphs>
  <Slides>49</Slides>
  <Notes>10</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3" baseType="lpstr">
      <vt:lpstr>Arial</vt:lpstr>
      <vt:lpstr>Calibri</vt:lpstr>
      <vt:lpstr>Monotype Sorts</vt:lpstr>
      <vt:lpstr>Quicksand</vt:lpstr>
      <vt:lpstr>Quicksand Book</vt:lpstr>
      <vt:lpstr>Tahoma</vt:lpstr>
      <vt:lpstr>Times New Roman</vt:lpstr>
      <vt:lpstr>Verdana</vt:lpstr>
      <vt:lpstr>Wingdings</vt:lpstr>
      <vt:lpstr>Wingdings 2</vt:lpstr>
      <vt:lpstr>Wingdings 3</vt:lpstr>
      <vt:lpstr>Concourse</vt:lpstr>
      <vt:lpstr>Clip</vt:lpstr>
      <vt:lpstr>Document</vt:lpstr>
      <vt:lpstr>Decision Modeling</vt:lpstr>
      <vt:lpstr>Introduction Topics</vt:lpstr>
      <vt:lpstr>Decision Models</vt:lpstr>
      <vt:lpstr>Hierarchy of Modeling Skills</vt:lpstr>
      <vt:lpstr>Models provide a bridge</vt:lpstr>
      <vt:lpstr>Characteristics of Models</vt:lpstr>
      <vt:lpstr>Benefits of Modeling</vt:lpstr>
      <vt:lpstr>The Modeling Approach  to Decision Making</vt:lpstr>
      <vt:lpstr>The Psychology of Decision Making</vt:lpstr>
      <vt:lpstr>What are Cognitive Biases?</vt:lpstr>
      <vt:lpstr>PowerPoint Presentation</vt:lpstr>
      <vt:lpstr>Why do we model for decision making?</vt:lpstr>
      <vt:lpstr>Good Decisions vs. Good Outcomes</vt:lpstr>
      <vt:lpstr>Decisions &amp; Outcomes</vt:lpstr>
      <vt:lpstr>PowerPoint Presentation</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Decision Models</vt:lpstr>
      <vt:lpstr>Problem Solving and Decision Making</vt:lpstr>
      <vt:lpstr>Problem Solving and Decision Making</vt:lpstr>
      <vt:lpstr>Problem Solving and Decision Making</vt:lpstr>
      <vt:lpstr>Problem Solving and Decision Making</vt:lpstr>
      <vt:lpstr>Problem Solving and Decision Making</vt:lpstr>
      <vt:lpstr>Problem Solving and Decision Making</vt:lpstr>
      <vt:lpstr>Problem Solving and Decision Making</vt:lpstr>
      <vt:lpstr>Statistics Review Case Studies</vt:lpstr>
      <vt:lpstr>The Decision Situation</vt:lpstr>
      <vt:lpstr>An Example</vt:lpstr>
      <vt:lpstr>The Decision Situation: An Example</vt:lpstr>
      <vt:lpstr>The Payoff Table: An Example</vt:lpstr>
      <vt:lpstr>The Decision Tree</vt:lpstr>
      <vt:lpstr>The Decision Tree: An Example</vt:lpstr>
      <vt:lpstr>Non-Bayesian Decision Theory: Strategies Without Probabilities </vt:lpstr>
      <vt:lpstr>Non-Bayesian Decision Theory: An Example</vt:lpstr>
      <vt:lpstr>Bayesian Decision Theory: Strategies With Probabilities </vt:lpstr>
      <vt:lpstr>Expected Value: An Example</vt:lpstr>
      <vt:lpstr>Expected Value: An Example</vt:lpstr>
      <vt:lpstr>Exercise: Decision Modeling for YMCA Hallowine</vt:lpstr>
    </vt:vector>
  </TitlesOfParts>
  <Company>University of South Carolina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Business Analytics</dc:title>
  <dc:creator>Joan Donohue</dc:creator>
  <cp:lastModifiedBy>Dan Port</cp:lastModifiedBy>
  <cp:revision>123</cp:revision>
  <dcterms:created xsi:type="dcterms:W3CDTF">2011-11-27T17:51:45Z</dcterms:created>
  <dcterms:modified xsi:type="dcterms:W3CDTF">2023-01-13T20:30:02Z</dcterms:modified>
</cp:coreProperties>
</file>