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9.xml" ContentType="application/vnd.openxmlformats-officedocument.presentationml.notesSlide+xml"/>
  <Override PartName="/ppt/embeddings/oleObject3.bin" ContentType="application/vnd.openxmlformats-officedocument.oleObject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33"/>
  </p:notesMasterIdLst>
  <p:sldIdLst>
    <p:sldId id="355" r:id="rId2"/>
    <p:sldId id="365" r:id="rId3"/>
    <p:sldId id="380" r:id="rId4"/>
    <p:sldId id="356" r:id="rId5"/>
    <p:sldId id="357" r:id="rId6"/>
    <p:sldId id="358" r:id="rId7"/>
    <p:sldId id="359" r:id="rId8"/>
    <p:sldId id="360" r:id="rId9"/>
    <p:sldId id="378" r:id="rId10"/>
    <p:sldId id="361" r:id="rId11"/>
    <p:sldId id="379" r:id="rId12"/>
    <p:sldId id="363" r:id="rId13"/>
    <p:sldId id="364" r:id="rId14"/>
    <p:sldId id="367" r:id="rId15"/>
    <p:sldId id="368" r:id="rId16"/>
    <p:sldId id="369" r:id="rId17"/>
    <p:sldId id="370" r:id="rId18"/>
    <p:sldId id="371" r:id="rId19"/>
    <p:sldId id="372" r:id="rId20"/>
    <p:sldId id="381" r:id="rId21"/>
    <p:sldId id="373" r:id="rId22"/>
    <p:sldId id="374" r:id="rId23"/>
    <p:sldId id="382" r:id="rId24"/>
    <p:sldId id="383" r:id="rId25"/>
    <p:sldId id="384" r:id="rId26"/>
    <p:sldId id="375" r:id="rId27"/>
    <p:sldId id="385" r:id="rId28"/>
    <p:sldId id="376" r:id="rId29"/>
    <p:sldId id="386" r:id="rId30"/>
    <p:sldId id="377" r:id="rId31"/>
    <p:sldId id="352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06"/>
  </p:normalViewPr>
  <p:slideViewPr>
    <p:cSldViewPr>
      <p:cViewPr varScale="1">
        <p:scale>
          <a:sx n="90" d="100"/>
          <a:sy n="90" d="100"/>
        </p:scale>
        <p:origin x="10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-63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7BCE49-C01C-40B4-B513-60EACB6E7079}" type="datetimeFigureOut">
              <a:rPr lang="en-US"/>
              <a:pPr>
                <a:defRPr/>
              </a:pPr>
              <a:t>2/13/2018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7020D2-998C-41A3-AB81-64C3DB5FD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0E47E47-E566-49B1-B1CD-63BB4A55933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156264-3A86-4441-931A-14CCC7BEA310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3995F64-B2F1-4044-B7CB-C7D7149DEB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46C4F7B-168F-49AA-8A6D-8C8456CE2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446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A3C7A8-4DD9-4409-93B8-670D64D19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fld id="{28ADE587-9CB3-469E-9F77-C0EF786EEEA7}" type="slidenum">
              <a:rPr lang="zh-TW" altLang="en-US"/>
              <a:pPr>
                <a:defRPr/>
              </a:pPr>
              <a:t>20</a:t>
            </a:fld>
            <a:endParaRPr lang="zh-TW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338566B-211B-4CA9-9705-FF4267E9B0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09613"/>
            <a:ext cx="4454525" cy="3340100"/>
          </a:xfrm>
          <a:ln cap="flat"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F2256D6-90C4-40B6-A5EF-C9EC5E708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892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C90FF3-1B32-490C-BB22-612581DFE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fld id="{EB160644-B1E1-49CA-AFA6-7D0D84A1C32E}" type="slidenum">
              <a:rPr lang="zh-TW" altLang="en-US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160770" name="Rectangle 1026">
            <a:extLst>
              <a:ext uri="{FF2B5EF4-FFF2-40B4-BE49-F238E27FC236}">
                <a16:creationId xmlns:a16="http://schemas.microsoft.com/office/drawing/2014/main" id="{5E81FDD6-19C5-4A30-B6EB-3685DD9A4E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09613"/>
            <a:ext cx="4454525" cy="3340100"/>
          </a:xfrm>
          <a:ln cap="flat"/>
        </p:spPr>
      </p:sp>
      <p:sp>
        <p:nvSpPr>
          <p:cNvPr id="160771" name="Rectangle 1027">
            <a:extLst>
              <a:ext uri="{FF2B5EF4-FFF2-40B4-BE49-F238E27FC236}">
                <a16:creationId xmlns:a16="http://schemas.microsoft.com/office/drawing/2014/main" id="{F951980E-6986-42A1-9143-41A725EA9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347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CCCF0-D6D1-4408-8D9E-501344C56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fld id="{D0903B23-3508-44D9-B246-A70642416C79}" type="slidenum">
              <a:rPr lang="zh-TW" altLang="en-US"/>
              <a:pPr>
                <a:defRPr/>
              </a:pPr>
              <a:t>24</a:t>
            </a:fld>
            <a:endParaRPr lang="zh-TW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3E39930-E609-4CC7-8BD8-86620D5B2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09613"/>
            <a:ext cx="4454525" cy="3340100"/>
          </a:xfrm>
          <a:ln cap="flat"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E71F225-1EF2-4D64-9F0D-B74B5187C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99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93A25FA-42EA-4B82-90B6-9062553E238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1F20B7-FF5F-4EEE-8BD0-133A7E57D2E0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23AFFE2-8787-4A31-A51D-00E083F2B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F890A95-822D-4844-8C74-BB7B007EE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3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E595C9A-96A8-421A-BF3E-9A2007B10EA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7C71F2-3BDE-45B6-9ED5-20B5A48116BA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DD9046F-BD0C-476E-B2B1-E7A66CF07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1EC6E18-E4FC-49E1-848A-E379FD891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5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1A28BF4-C0D5-4E60-9C0E-4C9B1E98041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9910C2A-F067-4353-AB93-E27CB48FCA26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95073FE-E4BD-4C3A-9C87-DB342B1AB6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D4AACC58-D231-414C-B717-D8662F3F3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70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094F8A4-CEB5-4485-8E45-6FE70F06BFA9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2319C52-461E-45F5-B4CC-F4D24DAA98D8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CBF8399-45A6-4070-8921-971CA9444C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63AEBE8-8A10-48DB-823F-C65D0EFF3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87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B3590EC-0628-4A89-B883-5BF9D20EE7E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858CFA2-7ED8-4760-A210-33CEFFB7453B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C2B7544-A7B9-45D9-AF9E-52992C8AB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3E841D8-4E1C-4317-8F80-EA328ED92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038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B3590EC-0628-4A89-B883-5BF9D20EE7E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858CFA2-7ED8-4760-A210-33CEFFB7453B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C2B7544-A7B9-45D9-AF9E-52992C8AB4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3E841D8-4E1C-4317-8F80-EA328ED92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840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E1EBBF1-7798-4A8E-A731-84A8DC9E133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16F21D-679D-4149-B47E-0766DD8379D9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E71288F-32DE-49A4-AEB7-1AAB78DC5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6F8273F-ECAE-4169-8C73-EE99D612F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368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0DC276A5-74E6-427A-ADDF-CA74B160EE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A579FC98-EAB9-4993-9E06-824DBFDDA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9130F871-F535-4E87-B5FC-2B6A63B916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7AFE7F-BE98-4B28-8020-15B4565A3DCD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3158D01-D938-4B2F-8473-B1826DA0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57971DF-1CB6-48FB-B676-BEDC5D80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DEC989-278B-4E0E-A693-2F75FE7B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80F76F-417A-424B-8EB4-6B57CE9D3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191C-31AD-4E3D-81BB-7680A039B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E62AA-B1CF-44BB-B351-FA6307BD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98B0E-CE2D-4C0D-A0A5-13689E61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7E0E-4BF7-458A-8283-179357DF5126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C0DC-77E0-4E93-AB6B-607036C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C0B22-8EC8-4712-B41D-32C6C71B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40-4BE7-4379-A3DD-C6B6D820F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98DF4D-5F31-409A-9950-EDF041908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9" r:id="rId2"/>
    <p:sldLayoutId id="2147483878" r:id="rId3"/>
    <p:sldLayoutId id="2147483877" r:id="rId4"/>
    <p:sldLayoutId id="2147483876" r:id="rId5"/>
    <p:sldLayoutId id="2147483875" r:id="rId6"/>
    <p:sldLayoutId id="2147483881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itm-vm.shidler.hawaii.edu/itm660/Anchorin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37AC-183B-4E16-B84F-28C69512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and 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BCF82-A73C-431E-A955-E5F573269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8E8F46F-23AF-4ADB-9404-10467B456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1063230"/>
            <a:ext cx="6172200" cy="59174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700" i="1" dirty="0">
                <a:solidFill>
                  <a:schemeClr val="hlink"/>
                </a:solidFill>
              </a:rPr>
              <a:t>Framing Effects</a:t>
            </a:r>
            <a:r>
              <a:rPr lang="en-US" altLang="en-US" i="1" dirty="0">
                <a:solidFill>
                  <a:schemeClr val="hlink"/>
                </a:solidFill>
              </a:rPr>
              <a:t> </a:t>
            </a:r>
            <a:r>
              <a:rPr lang="en-US" altLang="en-US" sz="2700" i="1" dirty="0">
                <a:solidFill>
                  <a:schemeClr val="hlink"/>
                </a:solidFill>
              </a:rPr>
              <a:t>(Exercise Part 2)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0F8CE64-FDCF-4865-9F63-3B39BBCEE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0200" y="2000250"/>
            <a:ext cx="5829300" cy="3660998"/>
          </a:xfrm>
        </p:spPr>
        <p:txBody>
          <a:bodyPr/>
          <a:lstStyle/>
          <a:p>
            <a:pPr eaLnBrk="1" hangingPunct="1"/>
            <a:r>
              <a:rPr lang="en-US" altLang="en-US" dirty="0"/>
              <a:t>Now suppose you’ve been given $2000 and must choose between:</a:t>
            </a:r>
          </a:p>
          <a:p>
            <a:pPr lvl="2" eaLnBrk="1" hangingPunct="1">
              <a:buFont typeface="Tahoma" panose="020B0604030504040204" pitchFamily="34" charset="0"/>
              <a:buChar char="–"/>
            </a:pPr>
            <a:r>
              <a:rPr lang="en-US" altLang="en-US" dirty="0"/>
              <a:t>A. Give back $500 immediately</a:t>
            </a:r>
          </a:p>
          <a:p>
            <a:pPr lvl="2" eaLnBrk="1" hangingPunct="1">
              <a:buFont typeface="Tahoma" panose="020B0604030504040204" pitchFamily="34" charset="0"/>
              <a:buChar char="–"/>
            </a:pPr>
            <a:r>
              <a:rPr lang="en-US" altLang="en-US" dirty="0"/>
              <a:t>B. Flip a coin and give back $0 if heads occurs or give back $1000 if tails occurs</a:t>
            </a:r>
          </a:p>
          <a:p>
            <a:pPr eaLnBrk="1" hangingPunct="1">
              <a:buFont typeface="Tahoma" panose="020B0604030504040204" pitchFamily="34" charset="0"/>
              <a:buChar char="–"/>
            </a:pPr>
            <a:r>
              <a:rPr lang="en-US" altLang="en-US" dirty="0"/>
              <a:t>Write down your choice (A or B)</a:t>
            </a:r>
          </a:p>
          <a:p>
            <a:pPr eaLnBrk="1" hangingPunct="1">
              <a:buFont typeface="Tahoma" panose="020B0604030504040204" pitchFamily="34" charset="0"/>
              <a:buChar char="–"/>
            </a:pPr>
            <a:r>
              <a:rPr lang="en-US" altLang="en-US" dirty="0"/>
              <a:t>What is the “value” of each choice?</a:t>
            </a:r>
          </a:p>
          <a:p>
            <a:pPr lvl="2" eaLnBrk="1" hangingPunct="1">
              <a:buFont typeface="Tahoma" panose="020B0604030504040204" pitchFamily="34" charset="0"/>
              <a:buChar char="–"/>
            </a:pPr>
            <a:endParaRPr lang="en-US" altLang="en-US" dirty="0"/>
          </a:p>
          <a:p>
            <a:pPr lvl="2" eaLnBrk="1" hangingPunct="1">
              <a:buFont typeface="Tahoma" panose="020B0604030504040204" pitchFamily="34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30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30454C-43CF-4ACB-BBBC-4C5385C37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229600" cy="4525963"/>
          </a:xfrm>
        </p:spPr>
        <p:txBody>
          <a:bodyPr/>
          <a:lstStyle/>
          <a:p>
            <a:r>
              <a:rPr lang="en-US" dirty="0"/>
              <a:t>Explain the difference between choice A and choice B</a:t>
            </a:r>
          </a:p>
          <a:p>
            <a:r>
              <a:rPr lang="en-US" dirty="0"/>
              <a:t>If you did not pick the same choice for both situations (i.e. both A or both B) explain why.</a:t>
            </a:r>
          </a:p>
          <a:p>
            <a:r>
              <a:rPr lang="en-US" dirty="0"/>
              <a:t>What does this say about “risk” assessment in decision making?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B433F4-0C1B-4AEC-8145-E97D2ACE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400" i="1" dirty="0">
                <a:solidFill>
                  <a:schemeClr val="hlink"/>
                </a:solidFill>
              </a:rPr>
              <a:t>Framing Effects Exercise Part 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128D4-C3A7-48C0-84D7-6AC3399D5C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8B52-7C32-40C0-94B5-DA525FEB8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7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0B762A8-E7E9-4E62-8D97-038AD5FAA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8775" y="257769"/>
            <a:ext cx="5829300" cy="513160"/>
          </a:xfrm>
        </p:spPr>
        <p:txBody>
          <a:bodyPr vert="horz" lIns="69056" tIns="34529" rIns="69056" bIns="34529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en-US" altLang="en-US" sz="2700" i="1" dirty="0">
                <a:solidFill>
                  <a:schemeClr val="hlink"/>
                </a:solidFill>
              </a:rPr>
              <a:t>Good Decisions vs. Good Outcomes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0BB57C7-38DD-49BC-8836-5033C3D9B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0" y="911014"/>
            <a:ext cx="6343650" cy="742950"/>
          </a:xfrm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50044" indent="-350044"/>
            <a:r>
              <a:rPr lang="en-US" altLang="en-US" dirty="0"/>
              <a:t>While good quality decisions do not always lead to good outcomes...</a:t>
            </a:r>
          </a:p>
          <a:p>
            <a:pPr marL="350044" indent="-350044">
              <a:buNone/>
            </a:pPr>
            <a:endParaRPr lang="en-US" altLang="en-US" dirty="0"/>
          </a:p>
          <a:p>
            <a:pPr marL="350044" indent="-350044">
              <a:buNone/>
            </a:pPr>
            <a:endParaRPr lang="en-US" altLang="en-US" dirty="0"/>
          </a:p>
          <a:p>
            <a:pPr marL="350044" indent="-350044">
              <a:buNone/>
            </a:pPr>
            <a:endParaRPr lang="en-US" altLang="en-US" dirty="0"/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CBA13907-C2B6-47A6-B55B-1FCEEA307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0790"/>
              </p:ext>
            </p:extLst>
          </p:nvPr>
        </p:nvGraphicFramePr>
        <p:xfrm>
          <a:off x="3714750" y="2134220"/>
          <a:ext cx="1214438" cy="122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Clip" r:id="rId5" imgW="1620317" imgH="1630375" progId="MS_ClipArt_Gallery.5">
                  <p:embed/>
                </p:oleObj>
              </mc:Choice>
              <mc:Fallback>
                <p:oleObj name="Clip" r:id="rId5" imgW="1620317" imgH="1630375" progId="MS_ClipArt_Gallery.5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CBA13907-C2B6-47A6-B55B-1FCEEA307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134220"/>
                        <a:ext cx="1214438" cy="1222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7">
            <a:extLst>
              <a:ext uri="{FF2B5EF4-FFF2-40B4-BE49-F238E27FC236}">
                <a16:creationId xmlns:a16="http://schemas.microsoft.com/office/drawing/2014/main" id="{86AC6B4F-DE3E-4052-9A79-1F4FBCC89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909" y="4137878"/>
            <a:ext cx="6286500" cy="22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466725" indent="-4667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</a:rPr>
              <a:t>A structured, modeling approach to decision making helps us make good quality decisions and </a:t>
            </a:r>
            <a:r>
              <a:rPr lang="en-US" altLang="en-US" sz="2400" u="sng" dirty="0">
                <a:latin typeface="Tahoma" panose="020B0604030504040204" pitchFamily="34" charset="0"/>
              </a:rPr>
              <a:t>reduce bias</a:t>
            </a:r>
            <a:r>
              <a:rPr lang="en-US" altLang="en-US" sz="2400" dirty="0">
                <a:latin typeface="Tahoma" panose="020B0604030504040204" pitchFamily="34" charset="0"/>
              </a:rPr>
              <a:t>, but can’t guarantee good outcomes.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ahoma" panose="020B0604030504040204" pitchFamily="34" charset="0"/>
              </a:rPr>
              <a:t>But poor quality decisions add risk leading to </a:t>
            </a:r>
            <a:r>
              <a:rPr lang="en-US" altLang="en-US" sz="2000" u="sng" dirty="0">
                <a:latin typeface="Tahoma" panose="020B0604030504040204" pitchFamily="34" charset="0"/>
              </a:rPr>
              <a:t>less reliable </a:t>
            </a:r>
            <a:r>
              <a:rPr lang="en-US" altLang="en-US" sz="2000" dirty="0">
                <a:latin typeface="Tahoma" panose="020B0604030504040204" pitchFamily="34" charset="0"/>
              </a:rPr>
              <a:t>outcomes. </a:t>
            </a:r>
          </a:p>
        </p:txBody>
      </p: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1CCDE55D-829E-4A90-BC69-3CCC6CD49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64122"/>
              </p:ext>
            </p:extLst>
          </p:nvPr>
        </p:nvGraphicFramePr>
        <p:xfrm>
          <a:off x="3771900" y="2019919"/>
          <a:ext cx="1029891" cy="130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Clip" r:id="rId7" imgW="2744709" imgH="3468986" progId="MS_ClipArt_Gallery.5">
                  <p:embed/>
                </p:oleObj>
              </mc:Choice>
              <mc:Fallback>
                <p:oleObj name="Clip" r:id="rId7" imgW="2744709" imgH="3468986" progId="MS_ClipArt_Gallery.5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id="{1CCDE55D-829E-4A90-BC69-3CCC6CD49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2019919"/>
                        <a:ext cx="1029891" cy="1301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AutoShape 10">
            <a:extLst>
              <a:ext uri="{FF2B5EF4-FFF2-40B4-BE49-F238E27FC236}">
                <a16:creationId xmlns:a16="http://schemas.microsoft.com/office/drawing/2014/main" id="{8C293BBD-F312-4AE5-A054-0F9526A7114F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2857500" y="2743200"/>
            <a:ext cx="2457450" cy="51435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24587" name="AutoShape 11">
            <a:extLst>
              <a:ext uri="{FF2B5EF4-FFF2-40B4-BE49-F238E27FC236}">
                <a16:creationId xmlns:a16="http://schemas.microsoft.com/office/drawing/2014/main" id="{4E14C008-3531-460E-92D7-EB8231DAF124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3143250" y="2800350"/>
            <a:ext cx="2457450" cy="51435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24588" name="AutoShape 12">
            <a:extLst>
              <a:ext uri="{FF2B5EF4-FFF2-40B4-BE49-F238E27FC236}">
                <a16:creationId xmlns:a16="http://schemas.microsoft.com/office/drawing/2014/main" id="{1004801D-DC1C-4A75-893A-F751A4AA4EC3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3314700" y="2914650"/>
            <a:ext cx="2457450" cy="51435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28486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 advAuto="0"/>
      <p:bldP spid="24583" grpId="0" autoUpdateAnimBg="0"/>
      <p:bldP spid="24586" grpId="0" animBg="1"/>
      <p:bldP spid="24587" grpId="0" animBg="1"/>
      <p:bldP spid="245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55D21D6-B78C-4559-A789-98F3DC3CA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i="1">
                <a:solidFill>
                  <a:schemeClr val="hlink"/>
                </a:solidFill>
              </a:rPr>
              <a:t>Decisions &amp;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5B8E20-C8ED-4FF6-9B7B-23DDDEE81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437063"/>
              </p:ext>
            </p:extLst>
          </p:nvPr>
        </p:nvGraphicFramePr>
        <p:xfrm>
          <a:off x="1547664" y="1417638"/>
          <a:ext cx="5657850" cy="1188256"/>
        </p:xfrm>
        <a:graphic>
          <a:graphicData uri="http://schemas.openxmlformats.org/drawingml/2006/table">
            <a:tbl>
              <a:tblPr/>
              <a:tblGrid>
                <a:gridCol w="1362075">
                  <a:extLst>
                    <a:ext uri="{9D8B030D-6E8A-4147-A177-3AD203B41FA5}">
                      <a16:colId xmlns:a16="http://schemas.microsoft.com/office/drawing/2014/main" val="4293456107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6874504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570249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932026209"/>
                    </a:ext>
                  </a:extLst>
                </a:gridCol>
              </a:tblGrid>
              <a:tr h="29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32" marB="342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32" marB="342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Outcome Quality</a:t>
                      </a:r>
                    </a:p>
                  </a:txBody>
                  <a:tcPr marL="68580" marR="68580" marT="34232" marB="342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58394"/>
                  </a:ext>
                </a:extLst>
              </a:tr>
              <a:tr h="29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32" marB="342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32" marB="342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961189"/>
                  </a:ext>
                </a:extLst>
              </a:tr>
              <a:tr h="2970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Decision </a:t>
                      </a:r>
                      <a:b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Quality</a:t>
                      </a:r>
                    </a:p>
                  </a:txBody>
                  <a:tcPr marL="68580" marR="68580" marT="34232" marB="342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Deserved Success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 Luck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56735"/>
                  </a:ext>
                </a:extLst>
              </a:tr>
              <a:tr h="297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Dumb Luck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Poetic Justice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615516"/>
                  </a:ext>
                </a:extLst>
              </a:tr>
            </a:tbl>
          </a:graphicData>
        </a:graphic>
      </p:graphicFrame>
      <p:sp>
        <p:nvSpPr>
          <p:cNvPr id="30746" name="Rectangle 4">
            <a:extLst>
              <a:ext uri="{FF2B5EF4-FFF2-40B4-BE49-F238E27FC236}">
                <a16:creationId xmlns:a16="http://schemas.microsoft.com/office/drawing/2014/main" id="{47CB39D4-89BA-44AD-AAA2-8DC0B8B05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168" y="2890961"/>
            <a:ext cx="58864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Decision Risk: The potential loss from a bad quality decision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The loss is the difference between the outcome of the best good quality decision and the outcome of the bad quality decision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@ What is the main problem with bad quality decisions we are trying to avoid by using models?</a:t>
            </a:r>
          </a:p>
        </p:txBody>
      </p:sp>
    </p:spTree>
    <p:extLst>
      <p:ext uri="{BB962C8B-B14F-4D97-AF65-F5344CB8AC3E}">
        <p14:creationId xmlns:p14="http://schemas.microsoft.com/office/powerpoint/2010/main" val="3196949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3E641C7-BEB2-4DC9-A0FC-8671A5CE0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Modeling a Decision Situation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EBC7E3C-ED76-4CA8-9CA7-C5755AD53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96944" cy="3590056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dirty="0"/>
              <a:t>One basic model is the </a:t>
            </a:r>
            <a:r>
              <a:rPr lang="en-US" altLang="en-US" u="sng" dirty="0"/>
              <a:t>payoff matrix/table</a:t>
            </a:r>
          </a:p>
          <a:p>
            <a:pPr>
              <a:buSzTx/>
              <a:buFontTx/>
              <a:buChar char="•"/>
            </a:pPr>
            <a:r>
              <a:rPr lang="en-US" altLang="en-US" dirty="0"/>
              <a:t>The decision maker can control which decision alternative (</a:t>
            </a:r>
            <a:r>
              <a:rPr lang="en-US" altLang="en-US" i="1" dirty="0"/>
              <a:t>row</a:t>
            </a:r>
            <a:r>
              <a:rPr lang="en-US" altLang="en-US" dirty="0"/>
              <a:t>) is selected but cannot determine which state of nature (</a:t>
            </a:r>
            <a:r>
              <a:rPr lang="en-US" altLang="en-US" i="1" dirty="0"/>
              <a:t>column</a:t>
            </a:r>
            <a:r>
              <a:rPr lang="en-US" altLang="en-US" dirty="0"/>
              <a:t>) will occur.</a:t>
            </a:r>
          </a:p>
          <a:p>
            <a:pPr>
              <a:buSzTx/>
              <a:buFontTx/>
              <a:buChar char="•"/>
            </a:pPr>
            <a:r>
              <a:rPr lang="en-US" altLang="en-US" dirty="0"/>
              <a:t>The decision alternative is assumed selected prior to knowing the state of nature.</a:t>
            </a:r>
          </a:p>
          <a:p>
            <a:pPr>
              <a:buSzTx/>
              <a:buFontTx/>
              <a:buChar char="•"/>
            </a:pPr>
            <a:r>
              <a:rPr lang="en-US" altLang="en-US" dirty="0"/>
              <a:t>The table entries contain the benefit for each decision alternative under each state of nature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FE2ED9-42F0-4583-9783-EB7F1D539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59555"/>
              </p:ext>
            </p:extLst>
          </p:nvPr>
        </p:nvGraphicFramePr>
        <p:xfrm>
          <a:off x="3995936" y="4786808"/>
          <a:ext cx="4572000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657868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383162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79179040"/>
                    </a:ext>
                  </a:extLst>
                </a:gridCol>
              </a:tblGrid>
              <a:tr h="242916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 of Nature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4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Decision 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Payoff 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Payoff A-2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1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Payoff B-1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Payoff B-2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0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663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F7335EB-9D6C-4E4D-B49C-36CB95E22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1286" y="538461"/>
            <a:ext cx="5829300" cy="5965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An Example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0D2BA87-F832-4491-8BDB-C580C246B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5940" y="1657350"/>
            <a:ext cx="6292443" cy="4363937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2000" dirty="0"/>
              <a:t>A ski resort operator must decide before the winter season whether he will lease a snow-making machine. If he has no machine, he will make $20,000 if the winter is mild, $30,000 if it is typical, and $50,000 if the winter is severe. If he decides to lease the machine, his profits for these conditions will be $30,000, $35,000, and $40,000, respectively. </a:t>
            </a:r>
          </a:p>
          <a:p>
            <a:pPr>
              <a:buSzTx/>
              <a:buFontTx/>
              <a:buChar char="•"/>
            </a:pPr>
            <a:r>
              <a:rPr lang="en-US" altLang="en-US" sz="2000" dirty="0"/>
              <a:t>The probability of a mild winter is 0.3, with a 0.5 chance of a typical winter and a 0.2 chance of a severe winter. If the operator wants to maximize his expected profit, should he lease the machine? What is the most he should be willing to pay for a perfect forecast?</a:t>
            </a:r>
          </a:p>
        </p:txBody>
      </p:sp>
    </p:spTree>
    <p:extLst>
      <p:ext uri="{BB962C8B-B14F-4D97-AF65-F5344CB8AC3E}">
        <p14:creationId xmlns:p14="http://schemas.microsoft.com/office/powerpoint/2010/main" val="4300131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6C4E36C-F637-4571-9176-1AC720F61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The Decision Situation: An 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D08303F-D42A-4408-A738-AB50EF5F2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696" y="1417638"/>
            <a:ext cx="5657850" cy="3811562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decision alternatives </a:t>
            </a:r>
            <a:r>
              <a:rPr lang="en-US" altLang="en-US" dirty="0"/>
              <a:t>are:</a:t>
            </a:r>
          </a:p>
          <a:p>
            <a:pPr lvl="1"/>
            <a:r>
              <a:rPr lang="en-US" altLang="en-US" dirty="0"/>
              <a:t>The operator does not lease the snow-making machine.</a:t>
            </a:r>
          </a:p>
          <a:p>
            <a:pPr lvl="1"/>
            <a:r>
              <a:rPr lang="en-US" altLang="en-US" dirty="0"/>
              <a:t>The operator does lease the snow-making machine.</a:t>
            </a:r>
          </a:p>
          <a:p>
            <a:pPr lvl="1"/>
            <a:endParaRPr lang="en-US" altLang="en-US" dirty="0"/>
          </a:p>
          <a:p>
            <a:pPr>
              <a:buSzTx/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states of nature </a:t>
            </a:r>
            <a:r>
              <a:rPr lang="en-US" altLang="en-US" dirty="0"/>
              <a:t>are:</a:t>
            </a:r>
            <a:endParaRPr lang="en-US" altLang="en-US" sz="1800" dirty="0"/>
          </a:p>
          <a:p>
            <a:pPr lvl="1"/>
            <a:r>
              <a:rPr lang="en-US" altLang="en-US" dirty="0"/>
              <a:t>The winter is mild.</a:t>
            </a:r>
          </a:p>
          <a:p>
            <a:pPr lvl="1"/>
            <a:r>
              <a:rPr lang="en-US" altLang="en-US" dirty="0"/>
              <a:t>The winter is typical.</a:t>
            </a:r>
          </a:p>
          <a:p>
            <a:pPr lvl="1"/>
            <a:r>
              <a:rPr lang="en-US" altLang="en-US" dirty="0"/>
              <a:t>The winter is severe.</a:t>
            </a:r>
          </a:p>
        </p:txBody>
      </p:sp>
    </p:spTree>
    <p:extLst>
      <p:ext uri="{BB962C8B-B14F-4D97-AF65-F5344CB8AC3E}">
        <p14:creationId xmlns:p14="http://schemas.microsoft.com/office/powerpoint/2010/main" val="150563373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971F350-54BC-4F4F-AA5E-08FD63FDF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Payoff Table: An 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C1BB58B-576E-4925-843E-57D0D4F33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0" y="1600200"/>
            <a:ext cx="6400800" cy="3657600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endParaRPr lang="en-US" altLang="en-US"/>
          </a:p>
          <a:p>
            <a:pPr>
              <a:buFont typeface="Monotype Sorts" charset="0"/>
              <a:buNone/>
            </a:pPr>
            <a:endParaRPr lang="en-US" altLang="en-US"/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1EA082A8-DCD6-4081-ADD8-920260DD5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640375"/>
              </p:ext>
            </p:extLst>
          </p:nvPr>
        </p:nvGraphicFramePr>
        <p:xfrm>
          <a:off x="997454" y="1124744"/>
          <a:ext cx="6670890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Document" r:id="rId3" imgW="5829120" imgH="4419360" progId="Word.Document.8">
                  <p:embed/>
                </p:oleObj>
              </mc:Choice>
              <mc:Fallback>
                <p:oleObj name="Document" r:id="rId3" imgW="5829120" imgH="441936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EA082A8-DCD6-4081-ADD8-920260DD51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454" y="1124744"/>
                        <a:ext cx="6670890" cy="504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34094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7268CB1-5EAA-4B04-A387-18812C294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The Decision Tree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AF5862E5-71BA-4894-9749-FDFC2F50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6359" y="403414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B0FCBCB8-ADB9-419F-826E-3C7F549E4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6359" y="3176893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EF4D6D14-F107-4B61-83D2-E4722C34D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6359" y="4034143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C30482F1-3D98-426C-8ECB-4BAA67A1B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972" y="3124506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8ED01D8B-EA5E-4604-82F2-9D84DFF4C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5159" y="4034143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94D88928-B6FA-43BE-B608-E008E105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509" y="3176893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82843CDB-4F23-42FA-AED4-3AD806EC1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8109" y="289114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C64BD487-7C3A-49BE-9AFB-49BED48738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8109" y="346264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D1164A8E-C820-43D5-A686-922C83141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51" y="2608965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13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96E7FA66-3075-4098-A290-FB1BF360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110" y="3519793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23</a:t>
            </a:r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957FF662-9A1A-402A-AC96-21D68BAA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110" y="4377043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33</a:t>
            </a:r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AF1E8FEB-4F97-48BD-A6B9-E96EB1A3E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9509" y="2891143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D098C146-ED7F-4C17-AF68-41082F0497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9509" y="3176893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F8EE274B-5052-4C8C-9F0E-7303EF36A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5159" y="4034143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6" name="Line 18">
            <a:extLst>
              <a:ext uri="{FF2B5EF4-FFF2-40B4-BE49-F238E27FC236}">
                <a16:creationId xmlns:a16="http://schemas.microsoft.com/office/drawing/2014/main" id="{995F500D-3046-4998-8E35-54A058E2C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9259" y="3176893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7" name="Oval 19">
            <a:extLst>
              <a:ext uri="{FF2B5EF4-FFF2-40B4-BE49-F238E27FC236}">
                <a16:creationId xmlns:a16="http://schemas.microsoft.com/office/drawing/2014/main" id="{FB2226C1-D367-4D38-9530-D6065390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972" y="3981756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4729D5AE-8800-4400-9476-BC733F0FB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509" y="4034143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A819C093-2CA4-49A5-8838-7F5F5DA42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8109" y="374839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339F7202-A16B-46E4-9961-6176C4410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8109" y="431989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37839B0C-526A-42E7-8D09-22E1DF380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9509" y="3748393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2" name="Line 24">
            <a:extLst>
              <a:ext uri="{FF2B5EF4-FFF2-40B4-BE49-F238E27FC236}">
                <a16:creationId xmlns:a16="http://schemas.microsoft.com/office/drawing/2014/main" id="{50B6B3E6-6F3C-4137-9CE9-BFEF121898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9509" y="4034143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3" name="Line 25">
            <a:extLst>
              <a:ext uri="{FF2B5EF4-FFF2-40B4-BE49-F238E27FC236}">
                <a16:creationId xmlns:a16="http://schemas.microsoft.com/office/drawing/2014/main" id="{1682EE2D-0C94-4D54-B888-139DF9869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9259" y="4034143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4" name="Oval 26">
            <a:extLst>
              <a:ext uri="{FF2B5EF4-FFF2-40B4-BE49-F238E27FC236}">
                <a16:creationId xmlns:a16="http://schemas.microsoft.com/office/drawing/2014/main" id="{6567FDAA-36B6-454F-A4D7-677400D5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972" y="4839006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AE52B784-BC81-4562-89C2-93592D704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509" y="4891393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6" name="Line 28">
            <a:extLst>
              <a:ext uri="{FF2B5EF4-FFF2-40B4-BE49-F238E27FC236}">
                <a16:creationId xmlns:a16="http://schemas.microsoft.com/office/drawing/2014/main" id="{5D2E6824-8306-4C79-86B9-AF0B907D0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8109" y="460564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7" name="Line 29">
            <a:extLst>
              <a:ext uri="{FF2B5EF4-FFF2-40B4-BE49-F238E27FC236}">
                <a16:creationId xmlns:a16="http://schemas.microsoft.com/office/drawing/2014/main" id="{33D7E0EB-A6E9-4BEA-8EDE-9148D5F5B9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8109" y="517714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D30A4819-04E1-424A-A2F8-CF5BF6245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9509" y="4605643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342BF447-542B-482C-BDF8-A3A4CE1B71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9509" y="4891393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519F51A4-A3B8-481E-AA2E-BC84A1813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9259" y="4891393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9195566F-B344-402A-A8BA-D0EE6D34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510" y="2894716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1</a:t>
            </a:r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86696897-D460-46CE-8E3A-EAB1A9827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510" y="3737679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2</a:t>
            </a:r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C34A6FF3-A92D-424F-AE75-5CE20179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510" y="4609216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3</a:t>
            </a:r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B8B9E6E4-47CB-4C77-BBD5-01287203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460" y="2231538"/>
            <a:ext cx="5218510" cy="62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 dirty="0"/>
              <a:t>Decision Alternatives    State of Nature    Payoff</a:t>
            </a:r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D09FD919-14A3-4A01-801B-6F23C6AF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3953181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1CED0-177A-4DA0-B81E-B89D09066E48}"/>
              </a:ext>
            </a:extLst>
          </p:cNvPr>
          <p:cNvSpPr/>
          <p:nvPr/>
        </p:nvSpPr>
        <p:spPr>
          <a:xfrm>
            <a:off x="588775" y="1322627"/>
            <a:ext cx="7632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Tx/>
              <a:buFontTx/>
              <a:buChar char="•"/>
            </a:pPr>
            <a:r>
              <a:rPr lang="en-US" altLang="en-US" dirty="0"/>
              <a:t>An alternative basic model is the </a:t>
            </a:r>
            <a:r>
              <a:rPr lang="en-US" altLang="en-US" u="sng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5572127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74F2FB6-B747-4398-A17D-BAD1B9016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/>
        </p:spPr>
        <p:txBody>
          <a:bodyPr/>
          <a:lstStyle/>
          <a:p>
            <a:r>
              <a:rPr lang="en-US" altLang="en-US" dirty="0"/>
              <a:t>The Decision Tree: An Example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86ABA4FD-5779-4FC5-906E-FE9E6B044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526292A7-B7C6-492D-8CF9-3FB9F9C02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1AEFCF87-3C3B-4434-BF42-E3E56805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0EC8CF1C-E6DD-4F61-9F21-B7E8FFCA0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B2DACD0A-82E2-4327-9DAF-8799348CD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F9464C88-7280-4F43-880B-2C50208AB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F6CC05F3-A532-4401-ACA6-D200EB52E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20038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dirty="0"/>
              <a:t>0.3  Winter mild         $20,000</a:t>
            </a:r>
            <a:endParaRPr lang="en-US" altLang="en-US" sz="1500" baseline="-25000" dirty="0"/>
          </a:p>
          <a:p>
            <a:pPr>
              <a:spcBef>
                <a:spcPct val="20000"/>
              </a:spcBef>
            </a:pPr>
            <a:r>
              <a:rPr lang="en-US" altLang="en-US" sz="1500" dirty="0"/>
              <a:t>0.5  Winter typical     $30,000</a:t>
            </a:r>
            <a:endParaRPr lang="en-US" altLang="en-US" sz="1500" baseline="-25000" dirty="0"/>
          </a:p>
          <a:p>
            <a:pPr>
              <a:spcBef>
                <a:spcPct val="20000"/>
              </a:spcBef>
            </a:pPr>
            <a:r>
              <a:rPr lang="en-US" altLang="en-US" sz="1500" dirty="0"/>
              <a:t>0.2  Winter severe      $50,000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065D7515-A345-45AD-AAEA-65E8C080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37183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dirty="0"/>
              <a:t>0.3  Winter mild         $30,000</a:t>
            </a:r>
            <a:endParaRPr lang="en-US" altLang="en-US" sz="1500" baseline="-25000" dirty="0"/>
          </a:p>
          <a:p>
            <a:pPr>
              <a:spcBef>
                <a:spcPct val="20000"/>
              </a:spcBef>
            </a:pPr>
            <a:r>
              <a:rPr lang="en-US" altLang="en-US" sz="1500" dirty="0"/>
              <a:t>0.5  Winter typical     $35,000</a:t>
            </a:r>
            <a:endParaRPr lang="en-US" altLang="en-US" sz="1500" baseline="-25000" dirty="0"/>
          </a:p>
          <a:p>
            <a:pPr>
              <a:spcBef>
                <a:spcPct val="20000"/>
              </a:spcBef>
            </a:pPr>
            <a:r>
              <a:rPr lang="en-US" altLang="en-US" sz="1500" dirty="0"/>
              <a:t>0.2  Winter severe      $40,000</a:t>
            </a:r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03F5EF50-AC1B-4066-A7FE-69757EA7F0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95D88229-DA05-4C62-97A8-7DAB287AD2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0311ACEC-074C-45EC-A633-D55EE9083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529CB9A5-9C13-41FF-8328-40718944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FBC3D0DE-DCB5-4BB2-B8B6-3F02EEE31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B3BB6415-D41F-416B-94B6-A210D06A4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EF462AAF-133E-4622-9374-F22F64AFF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B47D252C-E152-408A-A272-F647019F3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2" name="Line 20">
            <a:extLst>
              <a:ext uri="{FF2B5EF4-FFF2-40B4-BE49-F238E27FC236}">
                <a16:creationId xmlns:a16="http://schemas.microsoft.com/office/drawing/2014/main" id="{1D5700B9-0937-4438-B42F-2BC2D7729E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D646F06C-4826-4740-878F-4E73A7567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4" name="Rectangle 22">
            <a:extLst>
              <a:ext uri="{FF2B5EF4-FFF2-40B4-BE49-F238E27FC236}">
                <a16:creationId xmlns:a16="http://schemas.microsoft.com/office/drawing/2014/main" id="{5138958E-E7E3-4014-ACF0-3B7F55E7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382" y="1800805"/>
            <a:ext cx="1916906" cy="75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dirty="0"/>
              <a:t>Does not lease snow- making machine</a:t>
            </a:r>
          </a:p>
        </p:txBody>
      </p: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840AFECB-075D-4F1A-A1FA-CFE9CFF37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3661174"/>
            <a:ext cx="1669528" cy="57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702D23FA-EB54-4C36-8CAB-ACE42F53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12210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2271DE-DF12-4A3E-B116-E6E227DB4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DFFDB3-7378-41BA-A32E-A3B70179D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624" y="1628800"/>
            <a:ext cx="6718548" cy="3904456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1800" dirty="0"/>
              <a:t>Understand the role of data and modeling in decision making</a:t>
            </a:r>
          </a:p>
          <a:p>
            <a:pPr>
              <a:buSzTx/>
              <a:buFontTx/>
              <a:buChar char="•"/>
            </a:pPr>
            <a:r>
              <a:rPr lang="en-US" altLang="en-US" sz="1800" dirty="0"/>
              <a:t>Express a decision situation in terms of decision alternatives, states of nature, and payoffs.</a:t>
            </a:r>
          </a:p>
          <a:p>
            <a:pPr>
              <a:buSzTx/>
              <a:buFontTx/>
              <a:buChar char="•"/>
            </a:pPr>
            <a:r>
              <a:rPr lang="en-US" altLang="en-US" sz="1800" dirty="0"/>
              <a:t>Differentiate between non-Bayesian and Bayesian decision criteria.</a:t>
            </a:r>
          </a:p>
          <a:p>
            <a:pPr>
              <a:buSzTx/>
              <a:buFontTx/>
              <a:buChar char="•"/>
            </a:pPr>
            <a:r>
              <a:rPr lang="en-US" altLang="en-US" sz="1800" dirty="0"/>
              <a:t>Determine the expected payoff for a decision alternative.</a:t>
            </a:r>
          </a:p>
          <a:p>
            <a:pPr>
              <a:buSzTx/>
              <a:buFontTx/>
              <a:buChar char="•"/>
            </a:pPr>
            <a:r>
              <a:rPr lang="en-US" altLang="en-US" sz="1800" dirty="0"/>
              <a:t>Calculate and interpret</a:t>
            </a:r>
            <a:r>
              <a:rPr lang="en-US" altLang="en-US" dirty="0"/>
              <a:t> </a:t>
            </a:r>
            <a:r>
              <a:rPr lang="en-US" altLang="en-US" sz="1800" dirty="0"/>
              <a:t>the expected value of perfect information.</a:t>
            </a:r>
            <a:endParaRPr lang="en-US" altLang="en-US" dirty="0"/>
          </a:p>
          <a:p>
            <a:pPr>
              <a:buSzTx/>
              <a:buFontTx/>
              <a:buChar char="•"/>
            </a:pPr>
            <a:r>
              <a:rPr lang="en-US" altLang="en-US" sz="1800" dirty="0"/>
              <a:t>Express and analyze the decision situation in terms of opportunity loss and expected opportunity loss.</a:t>
            </a:r>
          </a:p>
        </p:txBody>
      </p:sp>
    </p:spTree>
    <p:extLst>
      <p:ext uri="{BB962C8B-B14F-4D97-AF65-F5344CB8AC3E}">
        <p14:creationId xmlns:p14="http://schemas.microsoft.com/office/powerpoint/2010/main" val="10851980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156884-CEA9-4B07-B58B-E35EBB6C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75BEFD9-EEA6-4C1C-A9D8-D6FC11066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Decision Making Criteria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6C63569-2006-4EED-9819-F726BB12A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456613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Classifying decision-making criteria</a:t>
            </a:r>
          </a:p>
          <a:p>
            <a:pPr lvl="1">
              <a:lnSpc>
                <a:spcPct val="50000"/>
              </a:lnSpc>
              <a:buFontTx/>
              <a:buNone/>
              <a:defRPr/>
            </a:pPr>
            <a:endParaRPr lang="en-US" altLang="zh-TW" dirty="0">
              <a:ea typeface="新細明體" charset="-12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Decision making under certainty.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The future state-of-nature is assumed known.</a:t>
            </a:r>
          </a:p>
          <a:p>
            <a:pPr lvl="2">
              <a:lnSpc>
                <a:spcPct val="90000"/>
              </a:lnSpc>
              <a:defRPr/>
            </a:pPr>
            <a:endParaRPr lang="en-US" altLang="zh-TW" dirty="0">
              <a:ea typeface="新細明體" charset="-12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Decision making under risk.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There is some knowledge of the probability of the states of nature occurring.</a:t>
            </a:r>
          </a:p>
          <a:p>
            <a:pPr lvl="2">
              <a:lnSpc>
                <a:spcPct val="90000"/>
              </a:lnSpc>
              <a:defRPr/>
            </a:pPr>
            <a:endParaRPr lang="en-US" altLang="zh-TW" dirty="0">
              <a:ea typeface="新細明體" charset="-12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 Decision making under uncertainty.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There is no knowledge about the probability of the states of nature occurring.</a:t>
            </a:r>
          </a:p>
        </p:txBody>
      </p:sp>
    </p:spTree>
    <p:extLst>
      <p:ext uri="{BB962C8B-B14F-4D97-AF65-F5344CB8AC3E}">
        <p14:creationId xmlns:p14="http://schemas.microsoft.com/office/powerpoint/2010/main" val="3770104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555AFC1-C3F8-4A01-8178-E6D135466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516" y="260648"/>
            <a:ext cx="8604956" cy="1368152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Non-Bayesian Decision Theory:</a:t>
            </a:r>
            <a:br>
              <a:rPr lang="en-US" altLang="en-US" dirty="0"/>
            </a:br>
            <a:r>
              <a:rPr lang="en-US" altLang="en-US" dirty="0"/>
              <a:t>Strategies Without Probabilities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80B7C99-51DE-4DE9-BD93-CF5A723B0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384" y="1772816"/>
            <a:ext cx="7703232" cy="4392488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i="1" dirty="0"/>
              <a:t>Maximin Strategy </a:t>
            </a:r>
            <a:r>
              <a:rPr lang="en-US" altLang="en-US" dirty="0"/>
              <a:t>- Select the alternative with the least unfavorable possible outcome.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  <a:p>
            <a:pPr>
              <a:buSzTx/>
              <a:buFontTx/>
              <a:buChar char="•"/>
            </a:pPr>
            <a:r>
              <a:rPr lang="en-US" altLang="en-US" i="1" dirty="0"/>
              <a:t>Maximax Strategy </a:t>
            </a:r>
            <a:r>
              <a:rPr lang="en-US" altLang="en-US" dirty="0"/>
              <a:t>- Select the alternative with the best possible outcome.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  <a:p>
            <a:pPr>
              <a:buSzTx/>
              <a:buFontTx/>
              <a:buChar char="•"/>
            </a:pPr>
            <a:r>
              <a:rPr lang="en-US" altLang="en-US" i="1" dirty="0"/>
              <a:t>Minimax Regret </a:t>
            </a:r>
            <a:r>
              <a:rPr lang="en-US" altLang="en-US" dirty="0"/>
              <a:t>- Select the alternative that minimizes the regret the decision maker will experience after the state of nature is known.</a:t>
            </a:r>
          </a:p>
        </p:txBody>
      </p:sp>
    </p:spTree>
    <p:extLst>
      <p:ext uri="{BB962C8B-B14F-4D97-AF65-F5344CB8AC3E}">
        <p14:creationId xmlns:p14="http://schemas.microsoft.com/office/powerpoint/2010/main" val="359042941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09A0A44-E7A6-4A6A-B5D0-9DFA23215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319714" cy="10537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Non-Bayesian Decision Theory:</a:t>
            </a:r>
            <a:br>
              <a:rPr lang="en-US" altLang="en-US" dirty="0"/>
            </a:br>
            <a:r>
              <a:rPr lang="en-US" altLang="en-US" dirty="0"/>
              <a:t>An Example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0AF1DEF-C4C3-41D9-8E7E-608500451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1200" y="1314350"/>
            <a:ext cx="6286500" cy="5283001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Maximin Strategy: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Decide to lease the snow-making machine because the minimum payoff for that alternative is $30,000, which beats the minimum payoff of $20,000 for the alternative to not lease the snow-making machine. </a:t>
            </a:r>
            <a:r>
              <a:rPr lang="en-US" altLang="en-US" dirty="0">
                <a:solidFill>
                  <a:srgbClr val="FF0000"/>
                </a:solidFill>
              </a:rPr>
              <a:t>Pessimistic? Risk averse?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 Maximax Strategy: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Decide to not lease the snow-making machine because the maximum payoff for that alternative is $50,000, which beats the maximum payoff of $40,000 for the alternative to lease the snow-making machine. </a:t>
            </a:r>
            <a:r>
              <a:rPr lang="en-US" altLang="en-US" dirty="0">
                <a:solidFill>
                  <a:srgbClr val="FF0000"/>
                </a:solidFill>
              </a:rPr>
              <a:t>Optimistic? Risk seeking?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056050-9B38-4B0C-BA1C-DAAFF788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" y="1899975"/>
            <a:ext cx="3340156" cy="15421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AD200C-4009-4BA1-A0F2-A6B85213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4984"/>
            <a:ext cx="3466402" cy="158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35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C028E-D68A-42D0-BCB8-08DE141B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fld id="{7AA28131-4926-443B-A127-2AFC20C45A51}" type="slidenum">
              <a:rPr lang="zh-TW" altLang="en-US"/>
              <a:pPr>
                <a:defRPr/>
              </a:pPr>
              <a:t>23</a:t>
            </a:fld>
            <a:endParaRPr lang="zh-TW" altLang="en-US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5E57EF34-7982-4617-AE74-68094826E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6792"/>
            <a:ext cx="8153400" cy="4032448"/>
          </a:xfrm>
        </p:spPr>
        <p:txBody>
          <a:bodyPr/>
          <a:lstStyle/>
          <a:p>
            <a:pPr marL="165100" lvl="1" indent="-50800">
              <a:buFontTx/>
              <a:buChar char="•"/>
              <a:tabLst>
                <a:tab pos="620713" algn="l"/>
              </a:tabLst>
              <a:defRPr/>
            </a:pPr>
            <a:r>
              <a:rPr lang="zh-TW" altLang="en-US" sz="3200" dirty="0">
                <a:ea typeface="新細明體" charset="-120"/>
              </a:rPr>
              <a:t> 	</a:t>
            </a:r>
            <a:r>
              <a:rPr lang="en-US" altLang="zh-TW" sz="3200" dirty="0">
                <a:ea typeface="新細明體" charset="-120"/>
              </a:rPr>
              <a:t>The Minimax Regret Criterion</a:t>
            </a:r>
          </a:p>
          <a:p>
            <a:pPr marL="1138238" lvl="3" indent="-517525">
              <a:tabLst>
                <a:tab pos="620713" algn="l"/>
              </a:tabLst>
              <a:defRPr/>
            </a:pPr>
            <a:r>
              <a:rPr lang="en-US" altLang="zh-TW" sz="2800" dirty="0">
                <a:ea typeface="新細明體" charset="-120"/>
              </a:rPr>
              <a:t>This criterion fits both a pessimistic and a risk averse decision maker approach.</a:t>
            </a:r>
          </a:p>
          <a:p>
            <a:pPr marL="1138238" lvl="3" indent="-517525">
              <a:tabLst>
                <a:tab pos="620713" algn="l"/>
              </a:tabLst>
              <a:defRPr/>
            </a:pPr>
            <a:r>
              <a:rPr lang="en-US" altLang="zh-TW" sz="2800" dirty="0">
                <a:ea typeface="新細明體" charset="-120"/>
              </a:rPr>
              <a:t>The payoff table is based on “lost opportunity,” or “regret.”</a:t>
            </a:r>
          </a:p>
          <a:p>
            <a:pPr marL="1138238" lvl="3" indent="-517525">
              <a:tabLst>
                <a:tab pos="620713" algn="l"/>
              </a:tabLst>
              <a:defRPr/>
            </a:pPr>
            <a:r>
              <a:rPr lang="en-US" altLang="zh-TW" sz="2800" dirty="0">
                <a:ea typeface="新細明體" charset="-120"/>
              </a:rPr>
              <a:t>The decision maker incurs regret by failing to choose the “best” decision.</a:t>
            </a:r>
          </a:p>
        </p:txBody>
      </p:sp>
      <p:sp>
        <p:nvSpPr>
          <p:cNvPr id="159751" name="Rectangle 7">
            <a:extLst>
              <a:ext uri="{FF2B5EF4-FFF2-40B4-BE49-F238E27FC236}">
                <a16:creationId xmlns:a16="http://schemas.microsoft.com/office/drawing/2014/main" id="{B52CDFDE-0BFA-4606-B8ED-9F4803DCB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The Minimax Regret Criterion</a:t>
            </a:r>
          </a:p>
        </p:txBody>
      </p:sp>
    </p:spTree>
    <p:extLst>
      <p:ext uri="{BB962C8B-B14F-4D97-AF65-F5344CB8AC3E}">
        <p14:creationId xmlns:p14="http://schemas.microsoft.com/office/powerpoint/2010/main" val="1844948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F1F94C-8B6F-4679-9D7D-55B17EA1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B77E522-0618-4400-A991-7B2F89143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The Minimax Regret Criterion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To find an optimal decision, for </a:t>
            </a:r>
            <a:r>
              <a:rPr lang="en-US" altLang="zh-TW" b="1" dirty="0">
                <a:ea typeface="新細明體" charset="-120"/>
              </a:rPr>
              <a:t>each state of nature: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Determine the best payoff over all decisions.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zh-TW" dirty="0">
                <a:ea typeface="新細明體" charset="-120"/>
              </a:rPr>
              <a:t>Calculate the regret for each decision alternative as the difference between its payoff value and this best payoff value.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For each decision find the maximum regret over all states of nature.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Select the decision alternative that has the minimum of these “maximum regrets.”</a:t>
            </a:r>
          </a:p>
        </p:txBody>
      </p:sp>
      <p:sp>
        <p:nvSpPr>
          <p:cNvPr id="32783" name="Rectangle 15">
            <a:extLst>
              <a:ext uri="{FF2B5EF4-FFF2-40B4-BE49-F238E27FC236}">
                <a16:creationId xmlns:a16="http://schemas.microsoft.com/office/drawing/2014/main" id="{60FE82A8-DA80-46D4-8D13-516A47F56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The Minimax Regret Criterion</a:t>
            </a:r>
          </a:p>
        </p:txBody>
      </p:sp>
    </p:spTree>
    <p:extLst>
      <p:ext uri="{BB962C8B-B14F-4D97-AF65-F5344CB8AC3E}">
        <p14:creationId xmlns:p14="http://schemas.microsoft.com/office/powerpoint/2010/main" val="1183593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62E5B7-36AC-47F2-928F-5A0CD5EE6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286" y="3218320"/>
            <a:ext cx="8201514" cy="3190418"/>
          </a:xfrm>
        </p:spPr>
        <p:txBody>
          <a:bodyPr/>
          <a:lstStyle/>
          <a:p>
            <a:r>
              <a:rPr lang="en-US" dirty="0"/>
              <a:t>Difference from best outcome</a:t>
            </a:r>
          </a:p>
          <a:p>
            <a:r>
              <a:rPr lang="en-US" dirty="0"/>
              <a:t>This is a “loss” not a benefit so lower is better</a:t>
            </a:r>
          </a:p>
          <a:p>
            <a:r>
              <a:rPr lang="en-US" dirty="0"/>
              <a:t>Minimax Regret</a:t>
            </a:r>
          </a:p>
          <a:p>
            <a:pPr lvl="1"/>
            <a:r>
              <a:rPr lang="en-US" dirty="0"/>
              <a:t> </a:t>
            </a:r>
            <a:r>
              <a:rPr lang="en-US" altLang="en-US" dirty="0"/>
              <a:t>Decide to lease the snow-making machine because the Maximum regret for that alternative is $10,000, which beats the maximum regret of $30,000 for the alternative to not lease the snow-making machine.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DB6877-1FB1-49F0-A24A-5E85D1AC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Regret Table (Opportunity Loss)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72D5-547D-4087-A7C1-06F467633B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FD46-4BC5-4F6E-9DCD-383611A14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8F61C4-90FA-42B7-822A-C8F0619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55409"/>
              </p:ext>
            </p:extLst>
          </p:nvPr>
        </p:nvGraphicFramePr>
        <p:xfrm>
          <a:off x="971600" y="1444219"/>
          <a:ext cx="6984775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55">
                  <a:extLst>
                    <a:ext uri="{9D8B030D-6E8A-4147-A177-3AD203B41FA5}">
                      <a16:colId xmlns:a16="http://schemas.microsoft.com/office/drawing/2014/main" val="2065786840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3838316262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1679179040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905342508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1513578923"/>
                    </a:ext>
                  </a:extLst>
                </a:gridCol>
              </a:tblGrid>
              <a:tr h="298372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 of Nature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4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Decision 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Severe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1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0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060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0AA2EB-561B-4FE3-A7CE-DE4B3507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378" y="44624"/>
            <a:ext cx="8496944" cy="1746649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Bayesian Decision Theory:</a:t>
            </a:r>
            <a:br>
              <a:rPr lang="en-US" altLang="en-US" dirty="0"/>
            </a:br>
            <a:r>
              <a:rPr lang="en-US" altLang="en-US" dirty="0"/>
              <a:t>Strategies With Probabilities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76CAE2A-3D2F-457A-AB73-D5DE2FECC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446" y="1628800"/>
            <a:ext cx="7545982" cy="4464496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dirty="0"/>
              <a:t>Expected Payoff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  <a:p>
            <a:pPr>
              <a:buSzTx/>
              <a:buFontTx/>
              <a:buChar char="•"/>
            </a:pPr>
            <a:endParaRPr lang="en-US" altLang="en-US" dirty="0"/>
          </a:p>
          <a:p>
            <a:pPr>
              <a:buSzTx/>
              <a:buFontTx/>
              <a:buChar char="•"/>
            </a:pPr>
            <a:endParaRPr lang="en-US" altLang="en-US" dirty="0"/>
          </a:p>
          <a:p>
            <a:pPr>
              <a:buSzTx/>
              <a:buFontTx/>
              <a:buChar char="•"/>
            </a:pPr>
            <a:r>
              <a:rPr lang="en-US" altLang="en-US" dirty="0"/>
              <a:t>Expected Opportunity Loss Criterion (EOL): Select the decision alternative with the minimum expected regret value.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BC5BDA-B4CB-4B94-90E3-371991C5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04864"/>
            <a:ext cx="6858000" cy="9604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3200" b="1" dirty="0">
                <a:latin typeface="Arial Narrow" charset="0"/>
                <a:ea typeface="新細明體" charset="-120"/>
              </a:rPr>
              <a:t>Expected Payoff = </a:t>
            </a:r>
            <a:r>
              <a:rPr lang="en-US" altLang="zh-TW" sz="3200" b="1" dirty="0">
                <a:latin typeface="Symbol" charset="2"/>
                <a:ea typeface="新細明體" charset="-120"/>
              </a:rPr>
              <a:t>S</a:t>
            </a:r>
            <a:r>
              <a:rPr lang="en-US" altLang="zh-TW" sz="3200" b="1" dirty="0">
                <a:latin typeface="Arial Narrow" charset="0"/>
                <a:ea typeface="新細明體" charset="-120"/>
              </a:rPr>
              <a:t>(Probability)(Payoff)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85C5B-34D4-44FD-95F4-70691939F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20" y="4941168"/>
            <a:ext cx="6858000" cy="9604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3200" b="1" dirty="0">
                <a:latin typeface="Arial Narrow" charset="0"/>
                <a:ea typeface="新細明體" charset="-120"/>
              </a:rPr>
              <a:t>Expected Regret = </a:t>
            </a:r>
            <a:r>
              <a:rPr lang="en-US" altLang="zh-TW" sz="3200" b="1" dirty="0">
                <a:latin typeface="Symbol" charset="2"/>
                <a:ea typeface="新細明體" charset="-120"/>
              </a:rPr>
              <a:t>S</a:t>
            </a:r>
            <a:r>
              <a:rPr lang="en-US" altLang="zh-TW" sz="3200" b="1" dirty="0">
                <a:latin typeface="Arial Narrow" charset="0"/>
                <a:ea typeface="新細明體" charset="-120"/>
              </a:rPr>
              <a:t>(Probability)(Regret)</a:t>
            </a:r>
          </a:p>
        </p:txBody>
      </p:sp>
    </p:spTree>
    <p:extLst>
      <p:ext uri="{BB962C8B-B14F-4D97-AF65-F5344CB8AC3E}">
        <p14:creationId xmlns:p14="http://schemas.microsoft.com/office/powerpoint/2010/main" val="318960382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0AA2EB-561B-4FE3-A7CE-DE4B3507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378" y="44624"/>
            <a:ext cx="8496944" cy="1746649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Bayesian Decision Theory:</a:t>
            </a:r>
            <a:br>
              <a:rPr lang="en-US" altLang="en-US" dirty="0"/>
            </a:br>
            <a:r>
              <a:rPr lang="en-US" altLang="en-US" dirty="0"/>
              <a:t>Strategies With Probabilities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76CAE2A-3D2F-457A-AB73-D5DE2FECC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446" y="1628800"/>
            <a:ext cx="7545982" cy="4464496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2400" dirty="0"/>
              <a:t>Expected Payoff (or Expected Monetary Value - EMV) Criterion: Select the alternative where the expected value for the payoff is the best.</a:t>
            </a:r>
          </a:p>
          <a:p>
            <a:pPr>
              <a:buSzTx/>
              <a:buFontTx/>
              <a:buChar char="•"/>
            </a:pPr>
            <a:endParaRPr lang="en-US" altLang="en-US" sz="2400" dirty="0"/>
          </a:p>
          <a:p>
            <a:pPr>
              <a:buSzTx/>
              <a:buFontTx/>
              <a:buChar char="•"/>
            </a:pPr>
            <a:r>
              <a:rPr lang="en-US" altLang="en-US" sz="2400" dirty="0"/>
              <a:t>Expected Opportunity Loss Criterion (EOL): Select the decision alternative with the minimum expected regret value.</a:t>
            </a:r>
          </a:p>
          <a:p>
            <a:pPr>
              <a:buSzTx/>
              <a:buFontTx/>
              <a:buChar char="•"/>
            </a:pPr>
            <a:endParaRPr lang="en-US" altLang="en-US" sz="2400" dirty="0"/>
          </a:p>
          <a:p>
            <a:pPr>
              <a:buSzTx/>
              <a:buFontTx/>
              <a:buChar char="•"/>
            </a:pPr>
            <a:r>
              <a:rPr lang="en-US" altLang="en-US" sz="2400" dirty="0"/>
              <a:t>It can be shown that these two criteria are equivalent!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157428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F6E6607-19B9-4F72-9CBB-1E3B8699B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Expected Value: An Example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E22FF37A-2C52-4FCD-9945-F5E6B6200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30ECD02E-755F-4C13-AD0B-EF950808A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CD200124-1001-4AA4-BA1D-E6FADE70C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6B35A8D2-76E3-40E4-9CBE-593522E4D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157701C0-920D-496E-891A-C0323795B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34CC48E2-7AFB-4B70-99E8-D87E68E25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BD6FC0AA-CD57-47D0-BE00-5D9E4E18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20038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$20,000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$50,000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DFCD6535-09E7-46C9-A634-B253E83B7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37183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$35,000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$40,000</a:t>
            </a:r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B3D1ABB7-2064-4280-B72C-4DBDB27012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112F5DC9-A36A-49B1-B819-36D9881B48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7931928B-31E5-405C-9BCA-F81AB40EC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4C7BA295-7B8D-4E2E-9D76-125E055B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F80F14DB-A3DF-4FE6-8A37-6AE882311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F2C0D74F-18B9-4B8C-93AD-D9AB57E4D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F547B7A2-950D-4DAF-8C27-99EF370A2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8BE34112-0D6F-4A3A-BF92-CA9F8CB4A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5CDCAD5D-5100-43A4-95FB-09BB88E5FD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CE35E416-5716-4E4C-BA13-3D2496BC9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7BF2A043-238D-4F28-9B87-875C83C2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229" y="1708610"/>
            <a:ext cx="1916906" cy="80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not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95579D82-7850-440A-AD00-9F7499BA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3661174"/>
            <a:ext cx="1669528" cy="57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4B398D41-5C92-4288-8269-AF650C859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61D077A1-60B3-4D0A-8DDA-AD69B1A9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086" y="2883695"/>
            <a:ext cx="5683448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 dirty="0"/>
              <a:t>0.3($20,000) + 0.5($30,000) + 0.2($50,000) = $31,000</a:t>
            </a:r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38D6AEB8-9E6B-4798-8CA5-77BF4789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941" y="4598195"/>
            <a:ext cx="6001415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 dirty="0"/>
              <a:t>0.3($30,000) + 0.5($35,000) + 0.2($40,000) = $34,500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DFCC4DF5-AF2C-44CD-8A9C-E750F3D9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4" y="2924175"/>
            <a:ext cx="5663210" cy="266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6EC309FB-3546-4AEE-BA3E-F889C6827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4" y="4638675"/>
            <a:ext cx="5663207" cy="266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898BCD22-8F54-4401-8A08-D00EC4723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3434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33979193-E6BD-4FAB-A8D0-F42702EA2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6289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14140A-E846-470F-B1A7-0D01704E6C46}"/>
              </a:ext>
            </a:extLst>
          </p:cNvPr>
          <p:cNvSpPr/>
          <p:nvPr/>
        </p:nvSpPr>
        <p:spPr>
          <a:xfrm>
            <a:off x="1858128" y="5343030"/>
            <a:ext cx="5884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Choose to lease because its EMV </a:t>
            </a:r>
            <a:r>
              <a:rPr lang="en-US" u="sng" dirty="0"/>
              <a:t>highest</a:t>
            </a:r>
          </a:p>
        </p:txBody>
      </p:sp>
    </p:spTree>
    <p:extLst>
      <p:ext uri="{BB962C8B-B14F-4D97-AF65-F5344CB8AC3E}">
        <p14:creationId xmlns:p14="http://schemas.microsoft.com/office/powerpoint/2010/main" val="259479595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62E5B7-36AC-47F2-928F-5A0CD5EE6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372" y="3634800"/>
            <a:ext cx="8201514" cy="1747520"/>
          </a:xfrm>
        </p:spPr>
        <p:txBody>
          <a:bodyPr/>
          <a:lstStyle/>
          <a:p>
            <a:r>
              <a:rPr lang="en-US" dirty="0"/>
              <a:t>Choose to Lease because its EOL is </a:t>
            </a:r>
            <a:r>
              <a:rPr lang="en-US" u="sng" dirty="0"/>
              <a:t>lowest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DB6877-1FB1-49F0-A24A-5E85D1AC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Regret Table (Opportunity Loss)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72D5-547D-4087-A7C1-06F467633B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FD46-4BC5-4F6E-9DCD-383611A14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8F61C4-90FA-42B7-822A-C8F0619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40501"/>
              </p:ext>
            </p:extLst>
          </p:nvPr>
        </p:nvGraphicFramePr>
        <p:xfrm>
          <a:off x="971600" y="1444219"/>
          <a:ext cx="6984775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55">
                  <a:extLst>
                    <a:ext uri="{9D8B030D-6E8A-4147-A177-3AD203B41FA5}">
                      <a16:colId xmlns:a16="http://schemas.microsoft.com/office/drawing/2014/main" val="2065786840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3838316262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1679179040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905342508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1513578923"/>
                    </a:ext>
                  </a:extLst>
                </a:gridCol>
              </a:tblGrid>
              <a:tr h="298372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 of Nature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4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Decision 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</a:t>
                      </a:r>
                    </a:p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Severe</a:t>
                      </a:r>
                    </a:p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$10,900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1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$5,500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0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12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050EF06-4B3A-415C-A8E0-6F771854D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Key Terms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62FA6BB-FEC8-45B9-AFCF-B1320CF614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1640" y="1417638"/>
            <a:ext cx="3086100" cy="3378994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dirty="0"/>
              <a:t>Levels of doubt</a:t>
            </a:r>
          </a:p>
          <a:p>
            <a:pPr lvl="1"/>
            <a:r>
              <a:rPr lang="en-US" altLang="en-US" dirty="0"/>
              <a:t>Risk</a:t>
            </a:r>
          </a:p>
          <a:p>
            <a:pPr lvl="1"/>
            <a:r>
              <a:rPr lang="en-US" altLang="en-US" dirty="0"/>
              <a:t>Uncertainty</a:t>
            </a:r>
          </a:p>
          <a:p>
            <a:pPr lvl="1"/>
            <a:r>
              <a:rPr lang="en-US" altLang="en-US" dirty="0"/>
              <a:t>Ignorance</a:t>
            </a:r>
          </a:p>
          <a:p>
            <a:pPr>
              <a:buSzTx/>
              <a:buFontTx/>
              <a:buChar char="•"/>
            </a:pPr>
            <a:r>
              <a:rPr lang="en-US" altLang="en-US" dirty="0"/>
              <a:t>Decision situation</a:t>
            </a:r>
          </a:p>
          <a:p>
            <a:pPr lvl="1"/>
            <a:r>
              <a:rPr lang="en-US" altLang="en-US" dirty="0"/>
              <a:t>Decision alternatives</a:t>
            </a:r>
          </a:p>
          <a:p>
            <a:pPr lvl="1"/>
            <a:r>
              <a:rPr lang="en-US" altLang="en-US" dirty="0"/>
              <a:t>States of nature</a:t>
            </a:r>
          </a:p>
          <a:p>
            <a:pPr lvl="1"/>
            <a:r>
              <a:rPr lang="en-US" altLang="en-US" dirty="0"/>
              <a:t>Probabilities</a:t>
            </a:r>
          </a:p>
          <a:p>
            <a:pPr lvl="1"/>
            <a:r>
              <a:rPr lang="en-US" altLang="en-US" dirty="0"/>
              <a:t>Expected payoff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7536E25-EAE5-41F1-8B12-3D9CABACAD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32040" y="1417638"/>
            <a:ext cx="3086100" cy="4747666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2400" dirty="0"/>
              <a:t>Maximin criteria</a:t>
            </a:r>
          </a:p>
          <a:p>
            <a:pPr>
              <a:buSzTx/>
              <a:buFontTx/>
              <a:buChar char="•"/>
            </a:pPr>
            <a:r>
              <a:rPr lang="en-US" altLang="en-US" sz="2400" dirty="0"/>
              <a:t>Maximax criteria</a:t>
            </a:r>
          </a:p>
          <a:p>
            <a:pPr>
              <a:buSzTx/>
              <a:buFontTx/>
              <a:buChar char="•"/>
            </a:pPr>
            <a:r>
              <a:rPr lang="en-US" altLang="en-US" sz="2400" dirty="0"/>
              <a:t>Minimax regret</a:t>
            </a:r>
          </a:p>
          <a:p>
            <a:pPr>
              <a:buSzTx/>
              <a:buFontTx/>
              <a:buChar char="•"/>
            </a:pPr>
            <a:r>
              <a:rPr lang="en-US" altLang="en-US" sz="2400" dirty="0"/>
              <a:t>Expected value of perfect information</a:t>
            </a:r>
          </a:p>
          <a:p>
            <a:pPr>
              <a:buSzTx/>
              <a:buFontTx/>
              <a:buChar char="•"/>
            </a:pPr>
            <a:r>
              <a:rPr lang="en-US" altLang="en-US" sz="2400" dirty="0"/>
              <a:t>Expected opportunity loss</a:t>
            </a:r>
          </a:p>
          <a:p>
            <a:pPr>
              <a:buSzTx/>
              <a:buFontTx/>
              <a:buChar char="•"/>
            </a:pPr>
            <a:r>
              <a:rPr lang="en-US" altLang="en-US" sz="2400" dirty="0"/>
              <a:t>Decision risk</a:t>
            </a:r>
          </a:p>
        </p:txBody>
      </p:sp>
    </p:spTree>
    <p:extLst>
      <p:ext uri="{BB962C8B-B14F-4D97-AF65-F5344CB8AC3E}">
        <p14:creationId xmlns:p14="http://schemas.microsoft.com/office/powerpoint/2010/main" val="314270167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E96CD15-0E46-4FA1-820F-6266829CE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Expected Value: An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F64BCBE-DAF8-46C8-A9A9-9EA4900C5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417638"/>
            <a:ext cx="8229600" cy="5272607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altLang="en-US" dirty="0"/>
              <a:t>	In the long run, the operator will expect to earn $34,500 if he does lease the snow-making machine compared to $31,000 if he does not lease the snow-making machine.</a:t>
            </a:r>
          </a:p>
          <a:p>
            <a:pPr>
              <a:buFont typeface="Monotype Sorts" charset="0"/>
              <a:buNone/>
            </a:pPr>
            <a:r>
              <a:rPr lang="en-US" altLang="en-US" sz="900" dirty="0"/>
              <a:t> </a:t>
            </a:r>
          </a:p>
          <a:p>
            <a:pPr>
              <a:buSzTx/>
              <a:buFontTx/>
              <a:buChar char="•"/>
            </a:pPr>
            <a:r>
              <a:rPr lang="en-US" altLang="en-US" dirty="0"/>
              <a:t>Best Decision: Lease the snow-making machine.</a:t>
            </a:r>
          </a:p>
          <a:p>
            <a:pPr>
              <a:defRPr/>
            </a:pPr>
            <a:r>
              <a:rPr lang="en-US" altLang="zh-TW" dirty="0">
                <a:ea typeface="新細明體" charset="-120"/>
              </a:rPr>
              <a:t>The expected value criterion is useful generally in two cases:</a:t>
            </a:r>
          </a:p>
          <a:p>
            <a:pPr lvl="1">
              <a:defRPr/>
            </a:pPr>
            <a:r>
              <a:rPr lang="en-US" altLang="zh-TW" dirty="0">
                <a:ea typeface="新細明體" charset="-120"/>
              </a:rPr>
              <a:t>Long run planning is appropriate, and decision situations repeat themselves.</a:t>
            </a:r>
          </a:p>
          <a:p>
            <a:pPr lvl="1">
              <a:defRPr/>
            </a:pPr>
            <a:r>
              <a:rPr lang="en-US" altLang="zh-TW" dirty="0">
                <a:ea typeface="新細明體" charset="-120"/>
              </a:rPr>
              <a:t>The decision maker is risk neutral.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29283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162700-038C-417F-99C3-DD57B70F3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8363272" cy="4755984"/>
          </a:xfrm>
        </p:spPr>
        <p:txBody>
          <a:bodyPr/>
          <a:lstStyle/>
          <a:p>
            <a:pPr marL="109537" indent="0">
              <a:buNone/>
            </a:pPr>
            <a:r>
              <a:rPr lang="en-US" sz="1800" dirty="0"/>
              <a:t>The Monte Hall problem is a classic decision problem where bias and questionable modeling assumptions lead to poor decision making. “Suppose you're on a game show, and you're given the choice of three doors: Behind one door is a car; behind the others, goats. You pick a door, say No. 1, and the host, who knows what's behind the doors, opens another door, say No. 3, which has a goat. He then says to you, "Do you want to pick door No. 2?" </a:t>
            </a:r>
          </a:p>
          <a:p>
            <a:pPr marL="109537" indent="0">
              <a:buNone/>
            </a:pPr>
            <a:endParaRPr lang="en-US" sz="1800" dirty="0"/>
          </a:p>
          <a:p>
            <a:pPr marL="109537" indent="0">
              <a:buNone/>
            </a:pPr>
            <a:r>
              <a:rPr lang="en-US" sz="2000" dirty="0"/>
              <a:t>a.	What do you believe is the best decision? Explain why.</a:t>
            </a:r>
          </a:p>
          <a:p>
            <a:pPr marL="109537" indent="0">
              <a:buNone/>
            </a:pPr>
            <a:r>
              <a:rPr lang="en-US" sz="2000" dirty="0"/>
              <a:t>b.	Create a payoff matrix for the decision to keep door 1 or switch to door 2. Assume the goat has zero value and the car has value of 1. </a:t>
            </a:r>
            <a:r>
              <a:rPr lang="en-US" sz="1600" b="1" dirty="0"/>
              <a:t>Hint</a:t>
            </a:r>
            <a:r>
              <a:rPr lang="en-US" sz="1600" dirty="0"/>
              <a:t>: Note that the states of nature are that your initial door choice was a winner and initial choice was not a winner (it is </a:t>
            </a:r>
            <a:r>
              <a:rPr lang="en-US" sz="1600" u="sng" dirty="0"/>
              <a:t>not</a:t>
            </a:r>
            <a:r>
              <a:rPr lang="en-US" sz="1600" dirty="0"/>
              <a:t> door 1,2,3)</a:t>
            </a:r>
          </a:p>
          <a:p>
            <a:pPr marL="109537" indent="0">
              <a:buNone/>
            </a:pPr>
            <a:r>
              <a:rPr lang="en-US" sz="2000" dirty="0"/>
              <a:t>c.	Determine from the decision model what the best decision is and explain why.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36808E-6F90-4F7E-8598-33011B25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Modeling Exercise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D63A2-58E3-493C-9869-D252CCCE4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89959-A065-456D-BE4A-A4D413594D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2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A8BB526-3A4A-44E6-8365-F9B7F8D2A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6161" y="1071562"/>
            <a:ext cx="5831681" cy="757238"/>
          </a:xfrm>
        </p:spPr>
        <p:txBody>
          <a:bodyPr vert="horz" lIns="69056" tIns="34529" rIns="69056" bIns="34529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en-US" altLang="en-US" sz="3000" i="1" dirty="0">
                <a:solidFill>
                  <a:schemeClr val="hlink"/>
                </a:solidFill>
              </a:rPr>
              <a:t>Introduction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E8ABA47-5CAF-4CB9-9875-F547FAE178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1828800"/>
            <a:ext cx="8208912" cy="4048472"/>
          </a:xfrm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0044" indent="-350044"/>
            <a:r>
              <a:rPr lang="en-US" altLang="en-US" dirty="0"/>
              <a:t>We face numerous decisions in life &amp; business.</a:t>
            </a:r>
          </a:p>
          <a:p>
            <a:pPr marL="350044" indent="-350044"/>
            <a:r>
              <a:rPr lang="en-US" altLang="en-US" dirty="0"/>
              <a:t>We can analyze data and the potential outcomes of decision alternatives to determine “best” options.</a:t>
            </a:r>
          </a:p>
          <a:p>
            <a:pPr marL="350044" indent="-350044"/>
            <a:r>
              <a:rPr lang="en-US" altLang="en-US" dirty="0"/>
              <a:t>Decision modeling is the tool of choice for today’s managers when faced with complex decisions especially with uncertainty and risk.</a:t>
            </a:r>
          </a:p>
          <a:p>
            <a:pPr marL="350044" indent="-350044"/>
            <a:r>
              <a:rPr lang="en-US" altLang="en-US" dirty="0"/>
              <a:t>The field of decision analysis provides a framework for making important decisions.</a:t>
            </a:r>
          </a:p>
          <a:p>
            <a:pPr marL="350044" indent="-350044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82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B5279F9-3CB2-4A75-B899-B870499C8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6863" cy="569119"/>
          </a:xfrm>
        </p:spPr>
        <p:txBody>
          <a:bodyPr vert="horz" lIns="69056" tIns="34529" rIns="69056" bIns="34529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en-US" altLang="en-US" sz="2800" i="1" dirty="0">
                <a:solidFill>
                  <a:schemeClr val="hlink"/>
                </a:solidFill>
              </a:rPr>
              <a:t>The Modeling Approach to Decision Making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84F6571-D1F0-4CE6-9AFD-8BE8B68CC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7349" y="857376"/>
            <a:ext cx="5829300" cy="3829050"/>
          </a:xfrm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2400" dirty="0"/>
              <a:t>A model is representation of a concept built on (usually simplifying) assumptions </a:t>
            </a:r>
          </a:p>
          <a:p>
            <a:pPr eaLnBrk="1" hangingPunct="1"/>
            <a:r>
              <a:rPr lang="en-US" altLang="en-US" sz="2400" dirty="0"/>
              <a:t>Everyone uses models to make decisions.</a:t>
            </a:r>
          </a:p>
          <a:p>
            <a:pPr lvl="1" eaLnBrk="1" hangingPunct="1"/>
            <a:r>
              <a:rPr lang="en-US" altLang="en-US" sz="1800" dirty="0"/>
              <a:t>Models are as valid as much as their assumptions and to the degree they are </a:t>
            </a:r>
            <a:r>
              <a:rPr lang="en-US" altLang="en-US" sz="1800" u="sng" dirty="0"/>
              <a:t>useful</a:t>
            </a:r>
          </a:p>
          <a:p>
            <a:pPr marL="392113" lvl="1" indent="0" eaLnBrk="1" hangingPunct="1">
              <a:buNone/>
            </a:pPr>
            <a:br>
              <a:rPr lang="en-US" altLang="en-US" sz="1800" u="sng" dirty="0"/>
            </a:br>
            <a:r>
              <a:rPr lang="en-US" altLang="en-US" sz="1800" i="1" dirty="0"/>
              <a:t>“All models are wrong, but some are useful.”  - </a:t>
            </a:r>
            <a:r>
              <a:rPr lang="en-US" altLang="en-US" sz="1600" i="1" dirty="0"/>
              <a:t>George Box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Types of models: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1800" dirty="0"/>
              <a:t>Mental (arranging furniture)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1800" dirty="0"/>
              <a:t>Visual (blueprints, road maps)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1800" dirty="0"/>
              <a:t>Physical/Scale (aerodynamics, buildings)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1800" dirty="0"/>
              <a:t>Mathematical (what we’ll be studying</a:t>
            </a:r>
            <a:r>
              <a:rPr lang="en-US" altLang="en-US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471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32CE494-823B-4BBD-982C-5BF87E58E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188640"/>
            <a:ext cx="6172200" cy="591740"/>
          </a:xfrm>
        </p:spPr>
        <p:txBody>
          <a:bodyPr/>
          <a:lstStyle/>
          <a:p>
            <a:pPr eaLnBrk="1" hangingPunct="1"/>
            <a:r>
              <a:rPr lang="en-US" altLang="en-US" sz="2700" i="1">
                <a:solidFill>
                  <a:schemeClr val="hlink"/>
                </a:solidFill>
              </a:rPr>
              <a:t>The Psychology of Decision Making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4F627ED-7EF3-4426-B7A3-88014E1251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909636"/>
            <a:ext cx="7704856" cy="5543700"/>
          </a:xfrm>
        </p:spPr>
        <p:txBody>
          <a:bodyPr/>
          <a:lstStyle/>
          <a:p>
            <a:pPr eaLnBrk="1" hangingPunct="1"/>
            <a:r>
              <a:rPr lang="en-US" altLang="en-US" dirty="0"/>
              <a:t>Models can be used for structural aspects of decision problems.</a:t>
            </a:r>
          </a:p>
          <a:p>
            <a:pPr eaLnBrk="1" hangingPunct="1"/>
            <a:r>
              <a:rPr lang="en-US" altLang="en-US" dirty="0"/>
              <a:t>Models are always required to make use of data objectively in decision making.</a:t>
            </a:r>
          </a:p>
          <a:p>
            <a:pPr eaLnBrk="1" hangingPunct="1"/>
            <a:r>
              <a:rPr lang="en-US" altLang="en-US" dirty="0"/>
              <a:t>Other aspects cannot be structured easily, requiring </a:t>
            </a:r>
            <a:r>
              <a:rPr lang="en-US" altLang="en-US" u="sng" dirty="0"/>
              <a:t>intuition</a:t>
            </a:r>
            <a:r>
              <a:rPr lang="en-US" altLang="en-US" dirty="0"/>
              <a:t> and </a:t>
            </a:r>
            <a:r>
              <a:rPr lang="en-US" altLang="en-US" u="sng" dirty="0"/>
              <a:t>judgment.</a:t>
            </a:r>
          </a:p>
          <a:p>
            <a:pPr eaLnBrk="1" hangingPunct="1"/>
            <a:endParaRPr lang="en-US" altLang="en-US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Caution</a:t>
            </a:r>
            <a:r>
              <a:rPr lang="en-US" altLang="en-US" dirty="0"/>
              <a:t>: Human judgment and intuition is not always rational and rarely unbiased even in highly structured decision problems! </a:t>
            </a:r>
          </a:p>
          <a:p>
            <a:pPr lvl="1" eaLnBrk="1" hangingPunct="1"/>
            <a:r>
              <a:rPr lang="en-US" altLang="en-US" dirty="0"/>
              <a:t>Let’s take a look at how decisions may be biased.</a:t>
            </a:r>
          </a:p>
        </p:txBody>
      </p:sp>
    </p:spTree>
    <p:extLst>
      <p:ext uri="{BB962C8B-B14F-4D97-AF65-F5344CB8AC3E}">
        <p14:creationId xmlns:p14="http://schemas.microsoft.com/office/powerpoint/2010/main" val="5448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D945D3A-0188-4B84-ABDF-5A07A68B0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632" y="116632"/>
            <a:ext cx="6172200" cy="591740"/>
          </a:xfrm>
        </p:spPr>
        <p:txBody>
          <a:bodyPr/>
          <a:lstStyle/>
          <a:p>
            <a:pPr eaLnBrk="1" hangingPunct="1"/>
            <a:r>
              <a:rPr lang="en-US" altLang="en-US" sz="2700" i="1" dirty="0">
                <a:solidFill>
                  <a:schemeClr val="hlink"/>
                </a:solidFill>
              </a:rPr>
              <a:t>Anchoring Effects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B10F54F-A7AE-4C7E-9CF6-8B5D523D0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68" y="980728"/>
            <a:ext cx="7776864" cy="5472608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Arise when trivial factors influence initial thinking about a problem.</a:t>
            </a:r>
          </a:p>
          <a:p>
            <a:pPr eaLnBrk="1" hangingPunct="1"/>
            <a:r>
              <a:rPr lang="en-US" altLang="en-US" sz="2000" dirty="0"/>
              <a:t>Decision-makers usually under-adjust from their initial “anchor”.</a:t>
            </a:r>
          </a:p>
          <a:p>
            <a:pPr eaLnBrk="1" hangingPunct="1"/>
            <a:r>
              <a:rPr lang="en-US" altLang="en-US" sz="2000" dirty="0">
                <a:solidFill>
                  <a:srgbClr val="FF0000"/>
                </a:solidFill>
              </a:rPr>
              <a:t>Exercise</a:t>
            </a:r>
            <a:r>
              <a:rPr lang="en-US" altLang="en-US" sz="2000" dirty="0"/>
              <a:t>:</a:t>
            </a:r>
          </a:p>
          <a:p>
            <a:pPr lvl="1" eaLnBrk="1" hangingPunct="1"/>
            <a:r>
              <a:rPr lang="en-US" altLang="en-US" sz="1800" dirty="0"/>
              <a:t>Go to the following website and make a quick estimating for a large multiplication problem</a:t>
            </a:r>
          </a:p>
          <a:p>
            <a:pPr lvl="1" eaLnBrk="1" hangingPunct="1">
              <a:buFontTx/>
              <a:buNone/>
            </a:pPr>
            <a:r>
              <a:rPr lang="en-US" altLang="en-US" sz="1800" dirty="0">
                <a:hlinkClick r:id="rId3"/>
              </a:rPr>
              <a:t>http://itm-vm.shidler.hawaii.edu/itm660/Anchoring/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/>
              <a:t>After everyone gives an estimate, grab the data and do the following analysis:</a:t>
            </a:r>
          </a:p>
          <a:p>
            <a:pPr lvl="2" eaLnBrk="1" hangingPunct="1"/>
            <a:r>
              <a:rPr lang="en-US" altLang="en-US" sz="1800" dirty="0"/>
              <a:t>Compare the distributions of the two estimate groups. Is what you observe what you expected?</a:t>
            </a:r>
          </a:p>
          <a:p>
            <a:pPr lvl="2" eaLnBrk="1" hangingPunct="1"/>
            <a:r>
              <a:rPr lang="en-US" altLang="en-US" sz="1800" dirty="0"/>
              <a:t>Compare the proportion of under-estimates for the two groups to a hypothesized value and then between the two,</a:t>
            </a:r>
          </a:p>
          <a:p>
            <a:pPr lvl="1" eaLnBrk="1" hangingPunct="1"/>
            <a:r>
              <a:rPr lang="en-US" altLang="en-US" sz="2000" dirty="0"/>
              <a:t>Is there evidence of bias in the estimates? If so what is the bias and what may be the cause?</a:t>
            </a:r>
          </a:p>
          <a:p>
            <a:pPr lvl="1" eaLnBrk="1" hangingPunct="1"/>
            <a:r>
              <a:rPr lang="en-US" altLang="en-US" sz="2000" dirty="0"/>
              <a:t>How does bias effect decision making?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6486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9190013-5F77-4BC9-9DB4-27B314A06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188640"/>
            <a:ext cx="6172200" cy="591740"/>
          </a:xfrm>
        </p:spPr>
        <p:txBody>
          <a:bodyPr/>
          <a:lstStyle/>
          <a:p>
            <a:pPr eaLnBrk="1" hangingPunct="1"/>
            <a:r>
              <a:rPr lang="en-US" altLang="en-US" sz="2700" i="1" dirty="0">
                <a:solidFill>
                  <a:schemeClr val="hlink"/>
                </a:solidFill>
              </a:rPr>
              <a:t>Framing Effects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C67017B-605D-4B5C-9C02-CF1F587D7E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7350" y="791564"/>
            <a:ext cx="5829300" cy="5373740"/>
          </a:xfrm>
        </p:spPr>
        <p:txBody>
          <a:bodyPr/>
          <a:lstStyle/>
          <a:p>
            <a:pPr eaLnBrk="1" hangingPunct="1"/>
            <a:r>
              <a:rPr lang="en-US" altLang="en-US" dirty="0"/>
              <a:t>Refers to how decision-makers view a problem from a win-loss perspective.</a:t>
            </a:r>
          </a:p>
          <a:p>
            <a:pPr eaLnBrk="1" hangingPunct="1"/>
            <a:r>
              <a:rPr lang="en-US" altLang="en-US" dirty="0"/>
              <a:t>The way a problem is framed often influences choices in irrational ways…</a:t>
            </a:r>
          </a:p>
          <a:p>
            <a:pPr eaLnBrk="1" hangingPunct="1"/>
            <a:r>
              <a:rPr lang="en-US" altLang="en-US" dirty="0"/>
              <a:t>Another </a:t>
            </a:r>
            <a:r>
              <a:rPr lang="en-US" altLang="en-US" dirty="0">
                <a:solidFill>
                  <a:srgbClr val="FF0000"/>
                </a:solidFill>
              </a:rPr>
              <a:t>exercise</a:t>
            </a:r>
            <a:r>
              <a:rPr lang="en-US" altLang="en-US" dirty="0"/>
              <a:t> (next two slides)</a:t>
            </a:r>
          </a:p>
        </p:txBody>
      </p:sp>
    </p:spTree>
    <p:extLst>
      <p:ext uri="{BB962C8B-B14F-4D97-AF65-F5344CB8AC3E}">
        <p14:creationId xmlns:p14="http://schemas.microsoft.com/office/powerpoint/2010/main" val="34233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8E8F46F-23AF-4ADB-9404-10467B456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1063230"/>
            <a:ext cx="6172200" cy="59174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700" i="1" dirty="0">
                <a:solidFill>
                  <a:schemeClr val="hlink"/>
                </a:solidFill>
              </a:rPr>
              <a:t>Framing Effects</a:t>
            </a:r>
            <a:r>
              <a:rPr lang="en-US" altLang="en-US" i="1" dirty="0">
                <a:solidFill>
                  <a:schemeClr val="hlink"/>
                </a:solidFill>
              </a:rPr>
              <a:t> </a:t>
            </a:r>
            <a:r>
              <a:rPr lang="en-US" altLang="en-US" sz="2700" i="1" dirty="0">
                <a:solidFill>
                  <a:schemeClr val="hlink"/>
                </a:solidFill>
              </a:rPr>
              <a:t>(Exercise Part 1)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0F8CE64-FDCF-4865-9F63-3B39BBCEE3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0200" y="2000250"/>
            <a:ext cx="5829300" cy="3877022"/>
          </a:xfrm>
        </p:spPr>
        <p:txBody>
          <a:bodyPr/>
          <a:lstStyle/>
          <a:p>
            <a:pPr eaLnBrk="1" hangingPunct="1"/>
            <a:r>
              <a:rPr lang="en-US" altLang="en-US" dirty="0"/>
              <a:t>Suppose you’ve been given $1000 and must choose between:</a:t>
            </a:r>
          </a:p>
          <a:p>
            <a:pPr lvl="2" eaLnBrk="1" hangingPunct="1">
              <a:buFont typeface="Tahoma" panose="020B0604030504040204" pitchFamily="34" charset="0"/>
              <a:buChar char="–"/>
            </a:pPr>
            <a:r>
              <a:rPr lang="en-US" altLang="en-US" dirty="0"/>
              <a:t>A. Receive $500 more immediately</a:t>
            </a:r>
          </a:p>
          <a:p>
            <a:pPr lvl="2" eaLnBrk="1" hangingPunct="1">
              <a:buFont typeface="Tahoma" panose="020B0604030504040204" pitchFamily="34" charset="0"/>
              <a:buChar char="–"/>
            </a:pPr>
            <a:r>
              <a:rPr lang="en-US" altLang="en-US" dirty="0"/>
              <a:t>B. Flip a coin and receive $1000 more if heads occurs or $0 more if tails occurs</a:t>
            </a:r>
          </a:p>
          <a:p>
            <a:pPr eaLnBrk="1" hangingPunct="1">
              <a:buFont typeface="Tahoma" panose="020B0604030504040204" pitchFamily="34" charset="0"/>
              <a:buChar char="–"/>
            </a:pPr>
            <a:r>
              <a:rPr lang="en-US" altLang="en-US" dirty="0"/>
              <a:t>Write down your choice (A or B)</a:t>
            </a:r>
          </a:p>
          <a:p>
            <a:pPr eaLnBrk="1" hangingPunct="1">
              <a:buFont typeface="Tahoma" panose="020B0604030504040204" pitchFamily="34" charset="0"/>
              <a:buChar char="–"/>
            </a:pPr>
            <a:r>
              <a:rPr lang="en-US" altLang="en-US" dirty="0"/>
              <a:t>What is the “value” of each choice?</a:t>
            </a:r>
          </a:p>
          <a:p>
            <a:pPr lvl="2" eaLnBrk="1" hangingPunct="1">
              <a:buFont typeface="Tahoma" panose="020B0604030504040204" pitchFamily="34" charset="0"/>
              <a:buNone/>
            </a:pPr>
            <a:endParaRPr lang="en-US" altLang="en-US" dirty="0"/>
          </a:p>
          <a:p>
            <a:pPr lvl="2" eaLnBrk="1" hangingPunct="1">
              <a:buFont typeface="Tahoma" panose="020B0604030504040204" pitchFamily="34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905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1866</Words>
  <Application>Microsoft Office PowerPoint</Application>
  <PresentationFormat>On-screen Show (4:3)</PresentationFormat>
  <Paragraphs>285</Paragraphs>
  <Slides>31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8" baseType="lpstr">
      <vt:lpstr>Monotype Sorts</vt:lpstr>
      <vt:lpstr>MS PGothic</vt:lpstr>
      <vt:lpstr>MS PGothic</vt:lpstr>
      <vt:lpstr>新細明體</vt:lpstr>
      <vt:lpstr>Arial</vt:lpstr>
      <vt:lpstr>Arial Narrow</vt:lpstr>
      <vt:lpstr>Calibri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Clip</vt:lpstr>
      <vt:lpstr>Document</vt:lpstr>
      <vt:lpstr>Data and Decisions</vt:lpstr>
      <vt:lpstr>Learning Objectives</vt:lpstr>
      <vt:lpstr>Key Terms</vt:lpstr>
      <vt:lpstr>Introduction</vt:lpstr>
      <vt:lpstr>The Modeling Approach to Decision Making</vt:lpstr>
      <vt:lpstr>The Psychology of Decision Making</vt:lpstr>
      <vt:lpstr>Anchoring Effects</vt:lpstr>
      <vt:lpstr>Framing Effects</vt:lpstr>
      <vt:lpstr>Framing Effects (Exercise Part 1)</vt:lpstr>
      <vt:lpstr>Framing Effects (Exercise Part 2)</vt:lpstr>
      <vt:lpstr>Framing Effects Exercise Part 3</vt:lpstr>
      <vt:lpstr>Good Decisions vs. Good Outcomes</vt:lpstr>
      <vt:lpstr>Decisions &amp; Outcomes</vt:lpstr>
      <vt:lpstr>Modeling a Decision Situation</vt:lpstr>
      <vt:lpstr>An Example</vt:lpstr>
      <vt:lpstr>The Decision Situation: An Example</vt:lpstr>
      <vt:lpstr>The Payoff Table: An Example</vt:lpstr>
      <vt:lpstr>The Decision Tree</vt:lpstr>
      <vt:lpstr>The Decision Tree: An Example</vt:lpstr>
      <vt:lpstr>Decision Making Criteria</vt:lpstr>
      <vt:lpstr>Non-Bayesian Decision Theory: Strategies Without Probabilities</vt:lpstr>
      <vt:lpstr>Non-Bayesian Decision Theory: An Example</vt:lpstr>
      <vt:lpstr>The Minimax Regret Criterion</vt:lpstr>
      <vt:lpstr>The Minimax Regret Criterion</vt:lpstr>
      <vt:lpstr>Regret Table (Opportunity Loss)</vt:lpstr>
      <vt:lpstr>Bayesian Decision Theory: Strategies With Probabilities</vt:lpstr>
      <vt:lpstr>Bayesian Decision Theory: Strategies With Probabilities</vt:lpstr>
      <vt:lpstr>Expected Value: An Example</vt:lpstr>
      <vt:lpstr>Regret Table (Opportunity Loss)</vt:lpstr>
      <vt:lpstr>Expected Value: An Example</vt:lpstr>
      <vt:lpstr>Decision Modeling Exercise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D Port</cp:lastModifiedBy>
  <cp:revision>130</cp:revision>
  <dcterms:created xsi:type="dcterms:W3CDTF">2011-11-27T17:51:45Z</dcterms:created>
  <dcterms:modified xsi:type="dcterms:W3CDTF">2018-02-14T05:15:22Z</dcterms:modified>
</cp:coreProperties>
</file>