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5" r:id="rId1"/>
  </p:sldMasterIdLst>
  <p:notesMasterIdLst>
    <p:notesMasterId r:id="rId47"/>
  </p:notesMasterIdLst>
  <p:sldIdLst>
    <p:sldId id="355" r:id="rId2"/>
    <p:sldId id="330" r:id="rId3"/>
    <p:sldId id="331" r:id="rId4"/>
    <p:sldId id="336" r:id="rId5"/>
    <p:sldId id="338" r:id="rId6"/>
    <p:sldId id="339" r:id="rId7"/>
    <p:sldId id="332" r:id="rId8"/>
    <p:sldId id="333" r:id="rId9"/>
    <p:sldId id="340" r:id="rId10"/>
    <p:sldId id="334" r:id="rId11"/>
    <p:sldId id="335" r:id="rId12"/>
    <p:sldId id="317" r:id="rId13"/>
    <p:sldId id="302" r:id="rId14"/>
    <p:sldId id="301" r:id="rId15"/>
    <p:sldId id="280" r:id="rId16"/>
    <p:sldId id="303" r:id="rId17"/>
    <p:sldId id="304" r:id="rId18"/>
    <p:sldId id="282" r:id="rId19"/>
    <p:sldId id="283" r:id="rId20"/>
    <p:sldId id="306" r:id="rId21"/>
    <p:sldId id="305" r:id="rId22"/>
    <p:sldId id="307" r:id="rId23"/>
    <p:sldId id="286" r:id="rId24"/>
    <p:sldId id="287" r:id="rId25"/>
    <p:sldId id="308" r:id="rId26"/>
    <p:sldId id="268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/>
    <p:restoredTop sz="94729"/>
  </p:normalViewPr>
  <p:slideViewPr>
    <p:cSldViewPr>
      <p:cViewPr varScale="1">
        <p:scale>
          <a:sx n="154" d="100"/>
          <a:sy n="154" d="100"/>
        </p:scale>
        <p:origin x="190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132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>
            <a:extLst>
              <a:ext uri="{FF2B5EF4-FFF2-40B4-BE49-F238E27FC236}">
                <a16:creationId xmlns:a16="http://schemas.microsoft.com/office/drawing/2014/main" id="{9A0B4975-AB2A-4345-9B07-914077D2A296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542303A-4372-4D6F-9A4B-459546E0A3D9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F2EEB1C-CB24-4E32-9874-6C1A294A2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CA5B735-F318-4E21-B331-8BCC0131E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8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20D2-998C-41A3-AB81-64C3DB5FDC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7CC91305-3CB9-4542-986D-B483227C1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7D3DFC6-DE26-416E-977E-AEF95A6F8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70C4639E-07B1-42DD-A7A6-F24639C196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D939E5-7726-4064-B910-1D95FBDEFBB3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69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348A62-6BBB-4E5E-9EF2-253706128A7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ABBDA45-B3A1-422B-90A1-946A01F12B8D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CA9BAA3-2481-48D2-9438-89117FE24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2A4401E-6E39-441B-8F4F-EDAA25DC5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24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CE65D3-60D7-4638-AE2C-69E9C954453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7F33CB-A6E0-453E-BE00-EF4FB3B6609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20CB227-DCE1-4E4C-AE6F-8719DD5FE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5822CA7-8C5F-48FC-8287-759CF9891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92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ACC3207-A630-4FFF-A63B-DF756A7B7D0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9EE1DB3-654E-4885-BEBD-9152904FF987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F49F2D-60B3-4853-A73A-C40DF4F8D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93C7A85-6BD0-4404-AE43-40B85EAB7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3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E7241FE-F3EA-418E-914F-5DCFA998151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A2AB51-4F6C-491B-A5C1-5DFC50F44227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2649495-DE21-47BB-8520-64EA04426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6160C9F-A3B2-4DBC-8E0E-C7B097899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91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5574C18D-208F-4878-B5D9-C0D5979144F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CA4167-9A84-4FBB-B44B-E23C63215B8F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BFB122B-934D-42B4-9F4E-973E9C89E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133AA56-02A8-432C-92B1-A47F12346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To build a model of a system, you really need to dig into the system from multiple angles and really understand it.</a:t>
            </a:r>
          </a:p>
        </p:txBody>
      </p:sp>
    </p:spTree>
    <p:extLst>
      <p:ext uri="{BB962C8B-B14F-4D97-AF65-F5344CB8AC3E}">
        <p14:creationId xmlns:p14="http://schemas.microsoft.com/office/powerpoint/2010/main" val="228824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C87637B-6E94-475A-9FA4-DE8503AC2A3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DE9DDA-F1C6-489D-9CB9-29B4708287B6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8F75811-D087-4CAF-80D3-538B74D3A1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5A987C0-4B25-4F8F-8807-492C3DB2F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18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67B1FB84-92AA-4E6F-8BF2-416EDE646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03B20C6-38DD-4016-98A2-F9058239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22871A7-34CD-405D-AE78-19015C2259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0C3E91-2467-40EA-B5F5-6619673EDAFB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25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191C-31AD-4E3D-81BB-7680A039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E62AA-B1CF-44BB-B351-FA6307BD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8B0E-CE2D-4C0D-A0A5-13689E6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7E0E-4BF7-458A-8283-179357DF512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C0DC-77E0-4E93-AB6B-607036C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0B22-8EC8-4712-B41D-32C6C71B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40-4BE7-4379-A3DD-C6B6D820F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  <p:sldLayoutId id="214748388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37AC-183B-4E16-B84F-28C69512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Models and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BCF82-A73C-431E-A955-E5F573269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20962B3-B596-46CB-928B-DC28E1623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7825"/>
            <a:ext cx="7772400" cy="684213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Good Decisions vs. Good Outcomes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26645C0-5652-41DC-B8E4-EE939391A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458200" cy="990600"/>
          </a:xfrm>
        </p:spPr>
        <p:txBody>
          <a:bodyPr lIns="92075" tIns="46038" rIns="92075" bIns="46038"/>
          <a:lstStyle/>
          <a:p>
            <a:pPr marL="466725" indent="-466725" eaLnBrk="1" hangingPunct="1">
              <a:lnSpc>
                <a:spcPct val="90000"/>
              </a:lnSpc>
            </a:pPr>
            <a:r>
              <a:rPr lang="en-US" altLang="en-US"/>
              <a:t>Good decisions do not always lead to good outcomes...</a:t>
            </a:r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 marL="466725" indent="-46672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10BB7F36-0DB0-4150-B6A5-9E177C696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286000"/>
          <a:ext cx="161925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620317" imgH="1630375" progId="MS_ClipArt_Gallery.5">
                  <p:embed/>
                </p:oleObj>
              </mc:Choice>
              <mc:Fallback>
                <p:oleObj name="Clip" r:id="rId4" imgW="1620317" imgH="1630375" progId="MS_ClipArt_Gallery.5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10BB7F36-0DB0-4150-B6A5-9E177C696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86000"/>
                        <a:ext cx="161925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>
            <a:extLst>
              <a:ext uri="{FF2B5EF4-FFF2-40B4-BE49-F238E27FC236}">
                <a16:creationId xmlns:a16="http://schemas.microsoft.com/office/drawing/2014/main" id="{E952D40D-24C3-4E9A-A083-E580AA17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91000"/>
            <a:ext cx="8382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6725" indent="-4667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>
                <a:latin typeface="Tahoma" panose="020B0604030504040204" pitchFamily="34" charset="0"/>
              </a:rPr>
              <a:t>A structured, modeling approach to decision making helps us make good decisions and </a:t>
            </a:r>
            <a:r>
              <a:rPr lang="en-US" altLang="en-US" u="sng">
                <a:latin typeface="Tahoma" panose="020B0604030504040204" pitchFamily="34" charset="0"/>
              </a:rPr>
              <a:t>reduce bias</a:t>
            </a:r>
            <a:r>
              <a:rPr lang="en-US" altLang="en-US">
                <a:latin typeface="Tahoma" panose="020B0604030504040204" pitchFamily="34" charset="0"/>
              </a:rPr>
              <a:t>, but can’t guarantee good outcomes.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7C377A3D-2D89-4BFB-B4A1-372C108AA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133600"/>
          <a:ext cx="13731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2744709" imgH="3468986" progId="MS_ClipArt_Gallery.5">
                  <p:embed/>
                </p:oleObj>
              </mc:Choice>
              <mc:Fallback>
                <p:oleObj name="Clip" r:id="rId6" imgW="2744709" imgH="3468986" progId="MS_ClipArt_Gallery.5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7C377A3D-2D89-4BFB-B4A1-372C108AA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13731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>
            <a:extLst>
              <a:ext uri="{FF2B5EF4-FFF2-40B4-BE49-F238E27FC236}">
                <a16:creationId xmlns:a16="http://schemas.microsoft.com/office/drawing/2014/main" id="{F5E39851-5B7A-4F6C-822D-C2BB0AD5F4E4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286000" y="25146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7" name="AutoShape 11">
            <a:extLst>
              <a:ext uri="{FF2B5EF4-FFF2-40B4-BE49-F238E27FC236}">
                <a16:creationId xmlns:a16="http://schemas.microsoft.com/office/drawing/2014/main" id="{6DF4C51B-AAAF-4FF0-A37C-87D1B96E0C0A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667000" y="25908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940E0A29-5E2E-4B64-8892-A73821E7D24F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895600" y="2743200"/>
            <a:ext cx="3276600" cy="68580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4698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 advAuto="0"/>
      <p:bldP spid="24583" grpId="0" autoUpdateAnimBg="0"/>
      <p:bldP spid="24586" grpId="0" animBg="1"/>
      <p:bldP spid="24587" grpId="0" animBg="1"/>
      <p:bldP spid="245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3D79EE2-F91E-406F-B816-C3F35F62C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>
                <a:solidFill>
                  <a:schemeClr val="hlink"/>
                </a:solidFill>
              </a:rPr>
              <a:t>Decisions &amp;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B8E20-C8ED-4FF6-9B7B-23DDDEE810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752600"/>
          <a:ext cx="7543800" cy="1584336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42934561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8745048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570249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932026209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Outcome Quality</a:t>
                      </a: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58394"/>
                  </a:ext>
                </a:extLst>
              </a:tr>
              <a:tr h="3960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42" marB="4564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61189"/>
                  </a:ext>
                </a:extLst>
              </a:tr>
              <a:tr h="39608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Decision 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Quality</a:t>
                      </a:r>
                    </a:p>
                  </a:txBody>
                  <a:tcPr marT="45642" marB="4564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Deserved Success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 Luck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56735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Dumb Luck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Poetic Justice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615516"/>
                  </a:ext>
                </a:extLst>
              </a:tr>
            </a:tbl>
          </a:graphicData>
        </a:graphic>
      </p:graphicFrame>
      <p:sp>
        <p:nvSpPr>
          <p:cNvPr id="30746" name="Rectangle 4">
            <a:extLst>
              <a:ext uri="{FF2B5EF4-FFF2-40B4-BE49-F238E27FC236}">
                <a16:creationId xmlns:a16="http://schemas.microsoft.com/office/drawing/2014/main" id="{9D135145-F931-43CA-8657-B177DD51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7848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Decision Risk: The potential loss from a bad quality decision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The loss is the difference between the outcome of the best good quality decision and the outcome of the bad quality decision</a:t>
            </a:r>
            <a:br>
              <a:rPr lang="en-US" altLang="en-US" sz="1800"/>
            </a:br>
            <a:endParaRPr lang="en-US" altLang="en-US" sz="1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@ What is the main problem with bad quality decisions we are trying to avoid by using models?</a:t>
            </a:r>
          </a:p>
        </p:txBody>
      </p:sp>
    </p:spTree>
    <p:extLst>
      <p:ext uri="{BB962C8B-B14F-4D97-AF65-F5344CB8AC3E}">
        <p14:creationId xmlns:p14="http://schemas.microsoft.com/office/powerpoint/2010/main" val="187696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143000" y="381000"/>
            <a:ext cx="339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Decision Models</a:t>
            </a:r>
            <a:endParaRPr lang="en-US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143000"/>
            <a:ext cx="5405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u="sng"/>
              <a:t>Example 1.4   Three Forms of a Model</a:t>
            </a:r>
            <a:endParaRPr lang="en-US"/>
          </a:p>
          <a:p>
            <a:endParaRPr 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479550" y="1230313"/>
            <a:ext cx="667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1981200" y="1447800"/>
            <a:ext cx="556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676400" y="144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1066800" y="1676400"/>
            <a:ext cx="69818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The sales of a new produce, such as a first-</a:t>
            </a:r>
          </a:p>
          <a:p>
            <a:r>
              <a:rPr lang="en-US"/>
              <a:t>generation iPad or 3D television, often follow a</a:t>
            </a:r>
          </a:p>
          <a:p>
            <a:r>
              <a:rPr lang="en-US"/>
              <a:t>common pattern.</a:t>
            </a:r>
          </a:p>
          <a:p>
            <a:pPr>
              <a:buFontTx/>
              <a:buChar char="•"/>
            </a:pPr>
            <a:r>
              <a:rPr lang="en-US"/>
              <a:t>  Sales might grow at an increasing rate over time</a:t>
            </a:r>
          </a:p>
          <a:p>
            <a:r>
              <a:rPr lang="en-US"/>
              <a:t>as positive customer feedback spreads.</a:t>
            </a:r>
          </a:p>
          <a:p>
            <a:r>
              <a:rPr lang="en-US"/>
              <a:t>(See the </a:t>
            </a:r>
            <a:r>
              <a:rPr lang="en-US" i="1"/>
              <a:t>S</a:t>
            </a:r>
            <a:r>
              <a:rPr lang="en-US"/>
              <a:t>-shaped curve on the following slide.)</a:t>
            </a:r>
          </a:p>
          <a:p>
            <a:pPr>
              <a:buFontTx/>
              <a:buChar char="•"/>
            </a:pPr>
            <a:r>
              <a:rPr lang="en-US"/>
              <a:t>  A mathematical model of the S-curve can be </a:t>
            </a:r>
          </a:p>
          <a:p>
            <a:r>
              <a:rPr lang="en-US"/>
              <a:t>identified; for example,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ae</a:t>
            </a:r>
            <a:r>
              <a:rPr lang="en-US" i="1" baseline="30000"/>
              <a:t>be</a:t>
            </a:r>
            <a:r>
              <a:rPr lang="en-US" i="1" baseline="46000"/>
              <a:t>ct</a:t>
            </a:r>
            <a:r>
              <a:rPr lang="en-US"/>
              <a:t>, where </a:t>
            </a:r>
            <a:r>
              <a:rPr lang="en-US" i="1"/>
              <a:t>S</a:t>
            </a:r>
            <a:r>
              <a:rPr lang="en-US"/>
              <a:t> is</a:t>
            </a:r>
          </a:p>
          <a:p>
            <a:r>
              <a:rPr lang="en-US"/>
              <a:t>sales, </a:t>
            </a:r>
            <a:r>
              <a:rPr lang="en-US" i="1"/>
              <a:t>t</a:t>
            </a:r>
            <a:r>
              <a:rPr lang="en-US"/>
              <a:t> is time, </a:t>
            </a:r>
            <a:r>
              <a:rPr lang="en-US" i="1"/>
              <a:t>e</a:t>
            </a:r>
            <a:r>
              <a:rPr lang="en-US"/>
              <a:t> is the base of natural logarithms,</a:t>
            </a:r>
          </a:p>
          <a:p>
            <a:r>
              <a:rPr lang="en-US"/>
              <a:t>and </a:t>
            </a:r>
            <a:r>
              <a:rPr lang="en-US" i="1"/>
              <a:t>a</a:t>
            </a:r>
            <a:r>
              <a:rPr lang="en-US"/>
              <a:t>, </a:t>
            </a:r>
            <a:r>
              <a:rPr lang="en-US" i="1"/>
              <a:t>b</a:t>
            </a:r>
            <a:r>
              <a:rPr lang="en-US"/>
              <a:t> and </a:t>
            </a:r>
            <a:r>
              <a:rPr lang="en-US" i="1"/>
              <a:t>c</a:t>
            </a:r>
            <a:r>
              <a:rPr lang="en-US"/>
              <a:t> are constants.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8534400" y="6553200"/>
            <a:ext cx="4127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900"/>
              <a:t>1-23</a:t>
            </a:r>
            <a:endParaRPr lang="en-US"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120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120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9CDA63C-D943-4267-A418-79CCA32AFDDD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2771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7127875" y="596741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 </a:t>
            </a:r>
            <a:r>
              <a:rPr lang="en-US" u="sng" dirty="0">
                <a:ea typeface="+mn-ea"/>
                <a:cs typeface="+mn-cs"/>
              </a:rPr>
              <a:t>decision model</a:t>
            </a:r>
            <a:r>
              <a:rPr lang="en-US" dirty="0">
                <a:ea typeface="+mn-ea"/>
                <a:cs typeface="+mn-cs"/>
              </a:rPr>
              <a:t> is a model used to understand, analyze, or facilitate decision making.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Types of model </a:t>
            </a:r>
            <a:r>
              <a:rPr lang="en-US" u="sng" dirty="0">
                <a:ea typeface="+mn-ea"/>
                <a:cs typeface="+mn-cs"/>
              </a:rPr>
              <a:t>input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data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uncontrollable variables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decision variables (controllable)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Types of model </a:t>
            </a:r>
            <a:r>
              <a:rPr lang="en-US" u="sng" dirty="0">
                <a:ea typeface="+mn-ea"/>
                <a:cs typeface="+mn-cs"/>
              </a:rPr>
              <a:t>output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performance measures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behavioral measures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222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222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0329A75-5562-474A-B8C7-6344837BF09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                   Nature of Decision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975" y="2362200"/>
            <a:ext cx="7667625" cy="239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3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1EB83CC7-8F51-4C5E-952E-61C8E5FDCA5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7696200" y="4757738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54500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1.5   A Sales-Promotion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In the grocery industry, managers typically need to know how best to use pricing, coupons and advertising strategies to influence sales.</a:t>
            </a:r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/>
              <a:t>Using Business Analytics, a grocer can develop a model that predicts sales using price, coupons and advertising.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427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427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B86FB15-217F-4059-9C7B-63C35E9FF88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5298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5299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F06B0FD-3D37-4C00-8E06-D41F820B1C5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95400"/>
            <a:ext cx="71628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990600" y="5181600"/>
            <a:ext cx="7239000" cy="1096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Sales = 500 – 0.05(price) + 30(coupons)</a:t>
            </a:r>
          </a:p>
          <a:p>
            <a:pPr marL="10972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            +0.08(advertising) + 0.25(price)(advertising)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5668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Descriptive Decision Models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Simply tell “what is” and describe relationships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Do not tell managers what to do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6057" y="152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6323" name="Content Placeholder 1"/>
          <p:cNvSpPr txBox="1">
            <a:spLocks/>
          </p:cNvSpPr>
          <p:nvPr/>
        </p:nvSpPr>
        <p:spPr bwMode="auto">
          <a:xfrm>
            <a:off x="739775" y="3810000"/>
            <a:ext cx="4060825" cy="232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0953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72" charset="2"/>
              <a:buNone/>
            </a:pPr>
            <a:r>
              <a:rPr lang="en-US" sz="2700"/>
              <a:t>Influence Diagrams visually show how various model elements relate to one another.</a:t>
            </a: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533400" y="3028950"/>
            <a:ext cx="7569200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u="sng"/>
              <a:t>Example 1.6  An Influence Diagram for Total Cost</a:t>
            </a:r>
          </a:p>
          <a:p>
            <a:endParaRPr lang="en-US" sz="1800"/>
          </a:p>
        </p:txBody>
      </p:sp>
      <p:sp>
        <p:nvSpPr>
          <p:cNvPr id="56325" name="Footer Placeholder 9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6" name="Slide Number Placeholder 10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FA684607-583E-4632-BA24-39166F3616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6327" name="TextBox 8"/>
          <p:cNvSpPr txBox="1">
            <a:spLocks noChangeArrowheads="1"/>
          </p:cNvSpPr>
          <p:nvPr/>
        </p:nvSpPr>
        <p:spPr bwMode="auto">
          <a:xfrm>
            <a:off x="7712075" y="60753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1.5</a:t>
            </a: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8350" y="3886200"/>
            <a:ext cx="3736975" cy="2176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1.7  A Mathematical Model for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</a:t>
            </a:r>
            <a:r>
              <a:rPr lang="en-US" i="1"/>
              <a:t>TC = F +VQ</a:t>
            </a: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 is Total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F</a:t>
            </a:r>
            <a:r>
              <a:rPr lang="en-US"/>
              <a:t> is Fixed cost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V</a:t>
            </a:r>
            <a:r>
              <a:rPr lang="en-US"/>
              <a:t> is Variable unit cost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Q</a:t>
            </a:r>
            <a:r>
              <a:rPr lang="en-US"/>
              <a:t> is Quantity produced</a:t>
            </a:r>
          </a:p>
          <a:p>
            <a:pPr marL="109538" indent="0" eaLnBrk="1" hangingPunct="1">
              <a:buFont typeface="Wingdings 3" pitchFamily="-72" charset="2"/>
              <a:buNone/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4863" y="2438400"/>
            <a:ext cx="3775075" cy="276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48" name="Footer Placeholder 8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49" name="Slide Number Placeholder 9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8BDF409-904F-47EB-B3DE-91AC97CABC2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7350" name="TextBox 6"/>
          <p:cNvSpPr txBox="1">
            <a:spLocks noChangeArrowheads="1"/>
          </p:cNvSpPr>
          <p:nvPr/>
        </p:nvSpPr>
        <p:spPr bwMode="auto">
          <a:xfrm>
            <a:off x="7700963" y="52038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  <a:defRPr/>
            </a:pPr>
            <a:r>
              <a:rPr lang="en-US" u="sng" dirty="0">
                <a:ea typeface="+mn-ea"/>
                <a:cs typeface="+mn-cs"/>
              </a:rPr>
              <a:t>Model</a:t>
            </a:r>
            <a:r>
              <a:rPr lang="en-US" dirty="0">
                <a:ea typeface="+mn-ea"/>
                <a:cs typeface="+mn-cs"/>
              </a:rPr>
              <a:t>: 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 abstraction or representation of a real system, idea, or object based on simplifying </a:t>
            </a:r>
            <a:r>
              <a:rPr lang="en-US" i="1" dirty="0">
                <a:ea typeface="+mn-ea"/>
                <a:cs typeface="+mn-cs"/>
              </a:rPr>
              <a:t>assumptions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Captures the most important features</a:t>
            </a:r>
          </a:p>
          <a:p>
            <a:pPr marL="274320" indent="-192024"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Can be a written or verbal description, a visual display, a mathematical formula, or a spreadsheet representation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Decision Models</a:t>
            </a:r>
          </a:p>
        </p:txBody>
      </p:sp>
      <p:sp>
        <p:nvSpPr>
          <p:cNvPr id="4915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4915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E7B2E48C-2B81-4658-97EC-959A74A2B71C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C70E4-928F-464B-9673-AC83F3739F06}"/>
              </a:ext>
            </a:extLst>
          </p:cNvPr>
          <p:cNvSpPr/>
          <p:nvPr/>
        </p:nvSpPr>
        <p:spPr>
          <a:xfrm>
            <a:off x="2117558" y="46574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"Essentially, all models are wrong, but some are useful."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--- Box, George E. P.</a:t>
            </a:r>
          </a:p>
        </p:txBody>
      </p:sp>
    </p:spTree>
    <p:extLst>
      <p:ext uri="{BB962C8B-B14F-4D97-AF65-F5344CB8AC3E}">
        <p14:creationId xmlns:p14="http://schemas.microsoft.com/office/powerpoint/2010/main" val="3416331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1.8   A Break-even Decision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(manufacturing) = $50,000 + $125*</a:t>
            </a:r>
            <a:r>
              <a:rPr lang="en-US" i="1"/>
              <a:t>Q</a:t>
            </a:r>
            <a:endParaRPr lang="en-US"/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i="1"/>
              <a:t>TC</a:t>
            </a:r>
            <a:r>
              <a:rPr lang="en-US"/>
              <a:t>(outsourcing) = $175*</a:t>
            </a:r>
            <a:r>
              <a:rPr lang="en-US" i="1"/>
              <a:t>Q</a:t>
            </a:r>
            <a:endParaRPr lang="en-US"/>
          </a:p>
          <a:p>
            <a:pPr marL="109538" indent="0" eaLnBrk="1" hangingPunct="1">
              <a:spcBef>
                <a:spcPts val="1200"/>
              </a:spcBef>
              <a:buFont typeface="Wingdings 3" pitchFamily="-72" charset="2"/>
              <a:buNone/>
            </a:pPr>
            <a:r>
              <a:rPr lang="en-US" u="sng"/>
              <a:t>Breakeven Point</a:t>
            </a:r>
            <a:r>
              <a:rPr lang="en-US"/>
              <a:t>: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Set </a:t>
            </a:r>
            <a:r>
              <a:rPr lang="en-US" i="1"/>
              <a:t>TC</a:t>
            </a:r>
            <a:r>
              <a:rPr lang="en-US"/>
              <a:t>(manufacturing) 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      = </a:t>
            </a:r>
            <a:r>
              <a:rPr lang="en-US" i="1"/>
              <a:t>TC</a:t>
            </a:r>
            <a:r>
              <a:rPr lang="en-US"/>
              <a:t>(outsourcing)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Solve for </a:t>
            </a:r>
            <a:r>
              <a:rPr lang="en-US" i="1"/>
              <a:t>Q</a:t>
            </a:r>
            <a:r>
              <a:rPr lang="en-US"/>
              <a:t> = 1000 units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5837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837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8991C370-EFD4-4B20-884B-7408BA79BC9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819400"/>
            <a:ext cx="4306888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6"/>
          <p:cNvSpPr txBox="1">
            <a:spLocks noChangeArrowheads="1"/>
          </p:cNvSpPr>
          <p:nvPr/>
        </p:nvSpPr>
        <p:spPr bwMode="auto">
          <a:xfrm>
            <a:off x="8037513" y="5410200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u="sng"/>
              <a:t>Example 1.9    A 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/>
              <a:t>As price increases, demand falls.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3538" y="2362200"/>
            <a:ext cx="57150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6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7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5061575-0BF5-4FF7-8D8F-CA73D92AC58A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59398" name="TextBox 6"/>
          <p:cNvSpPr txBox="1">
            <a:spLocks noChangeArrowheads="1"/>
          </p:cNvSpPr>
          <p:nvPr/>
        </p:nvSpPr>
        <p:spPr bwMode="auto">
          <a:xfrm>
            <a:off x="6589713" y="5775325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Content Placeholder 1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marL="109538" indent="0" eaLnBrk="1" hangingPunct="1">
              <a:buFont typeface="Wingdings 3" pitchFamily="-72" charset="2"/>
              <a:buNone/>
            </a:pPr>
            <a:r>
              <a:rPr lang="en-US" sz="2600" u="sng"/>
              <a:t>Example 1.10   A Nonlinear Demand Prediction Model</a:t>
            </a:r>
          </a:p>
          <a:p>
            <a:pPr marL="109538" indent="0" eaLnBrk="1" hangingPunct="1">
              <a:buFont typeface="Wingdings 3" pitchFamily="-72" charset="2"/>
              <a:buNone/>
            </a:pPr>
            <a:r>
              <a:rPr lang="en-US" sz="2600"/>
              <a:t>Assumes price elasticity (constant ratio of % change in demand to % change in price)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041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042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37156255-925C-472C-854E-7A77F1594D7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  <p:pic>
        <p:nvPicPr>
          <p:cNvPr id="6042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590800"/>
            <a:ext cx="5715000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2" name="TextBox 6"/>
          <p:cNvSpPr txBox="1">
            <a:spLocks noChangeArrowheads="1"/>
          </p:cNvSpPr>
          <p:nvPr/>
        </p:nvSpPr>
        <p:spPr bwMode="auto">
          <a:xfrm>
            <a:off x="6562725" y="6062663"/>
            <a:ext cx="755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Figure 1.9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Predictive Decision Models often incorporate uncertainty to help managers analyze risk.</a:t>
            </a:r>
          </a:p>
          <a:p>
            <a:pPr eaLnBrk="1" hangingPunct="1"/>
            <a:r>
              <a:rPr lang="en-US"/>
              <a:t>Aim to predict what will happen in the future.</a:t>
            </a:r>
          </a:p>
          <a:p>
            <a:pPr eaLnBrk="1" hangingPunct="1"/>
            <a:r>
              <a:rPr lang="en-US" u="sng"/>
              <a:t>Uncertainty</a:t>
            </a:r>
            <a:r>
              <a:rPr lang="en-US"/>
              <a:t> is imperfect knowledge of what will happen in the future.</a:t>
            </a:r>
          </a:p>
          <a:p>
            <a:pPr eaLnBrk="1" hangingPunct="1"/>
            <a:r>
              <a:rPr lang="en-US" u="sng"/>
              <a:t>Risk</a:t>
            </a:r>
            <a:r>
              <a:rPr lang="en-US"/>
              <a:t> is associated with the consequences of what actually happens.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144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144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07C0465-1E8E-4D16-A8C1-F695016D3332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Prescriptive Decision Models</a:t>
            </a:r>
            <a:r>
              <a:rPr lang="en-US" dirty="0">
                <a:ea typeface="+mn-ea"/>
                <a:cs typeface="+mn-cs"/>
              </a:rPr>
              <a:t> help decision makers identify the best solution.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Optimization</a:t>
            </a:r>
            <a:r>
              <a:rPr lang="en-US" dirty="0">
                <a:ea typeface="+mn-ea"/>
                <a:cs typeface="+mn-cs"/>
              </a:rPr>
              <a:t> - finding values of decision variables that minimize (or maximize) something such as cost (or profit).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Objective function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- the equation that minimizes (or maximizes) the quantity of interest.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Constraints</a:t>
            </a:r>
            <a:r>
              <a:rPr lang="en-US" dirty="0">
                <a:ea typeface="+mn-ea"/>
                <a:cs typeface="+mn-cs"/>
              </a:rPr>
              <a:t> - limitations or restrictions.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Optimal solution</a:t>
            </a:r>
            <a:r>
              <a:rPr lang="en-US" dirty="0">
                <a:ea typeface="+mn-ea"/>
                <a:cs typeface="+mn-cs"/>
              </a:rPr>
              <a:t> - values of the decision variables at the minimum (or maximum) point.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246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246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9CE56E1-8D5D-47A7-9521-6E424CD5497E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u="sng" dirty="0">
                <a:ea typeface="+mn-ea"/>
                <a:cs typeface="+mn-cs"/>
              </a:rPr>
              <a:t>Example 1.11  A Pricing Model</a:t>
            </a: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 firm wishes to determine the best pricing for one of its products in order to maximize revenue.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Analysts determined the following model: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Sales = -2.9485(price) + 3240.9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Total revenue = (price)(sales)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 the price that maximizes total revenue, subject to any constraints that might exist.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349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349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DE821500-969E-4A15-976F-A6CDA5B5B69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Deterministic</a:t>
            </a:r>
            <a:r>
              <a:rPr lang="en-US"/>
              <a:t> prescriptive models have inputs that are known with certainty.</a:t>
            </a:r>
          </a:p>
          <a:p>
            <a:pPr eaLnBrk="1" hangingPunct="1"/>
            <a:r>
              <a:rPr lang="en-US" u="sng"/>
              <a:t>Stochastic</a:t>
            </a:r>
            <a:r>
              <a:rPr lang="en-US"/>
              <a:t> prescriptive models have one or more inputs that are </a:t>
            </a:r>
            <a:r>
              <a:rPr lang="en-US" u="sng"/>
              <a:t>not</a:t>
            </a:r>
            <a:r>
              <a:rPr lang="en-US"/>
              <a:t> known with certainty.</a:t>
            </a:r>
          </a:p>
          <a:p>
            <a:pPr eaLnBrk="1" hangingPunct="1"/>
            <a:r>
              <a:rPr lang="en-US" u="sng"/>
              <a:t>Algorithms</a:t>
            </a:r>
            <a:r>
              <a:rPr lang="en-US"/>
              <a:t> are systematic procedures used to find optimal solutions to decision models.</a:t>
            </a:r>
          </a:p>
          <a:p>
            <a:pPr eaLnBrk="1" hangingPunct="1"/>
            <a:r>
              <a:rPr lang="en-US" u="sng"/>
              <a:t>Search algorithms</a:t>
            </a:r>
            <a:r>
              <a:rPr lang="en-US" b="1"/>
              <a:t> </a:t>
            </a:r>
            <a:r>
              <a:rPr lang="en-US"/>
              <a:t>are used for complex problems to find a good solution without guaranteeing an optimal solution.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Decision Models</a:t>
            </a:r>
          </a:p>
        </p:txBody>
      </p:sp>
      <p:sp>
        <p:nvSpPr>
          <p:cNvPr id="6451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451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A1873CE8-23B2-4E03-AB7C-9003A6CB975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BA represents only a portion of the overall problem solving and decision making process.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u="sng" dirty="0">
                <a:ea typeface="+mn-ea"/>
                <a:cs typeface="+mn-cs"/>
              </a:rPr>
              <a:t>Six steps in the problem solving process</a:t>
            </a: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1. Recognizing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2. Defining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3. Structuring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4. Analyzing the problem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5. Interpreting results and making a decision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6. Implementing the solution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553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554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E7D267A-09EB-48E3-8C62-FC607211EE04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1. </a:t>
            </a:r>
            <a:r>
              <a:rPr lang="en-US" u="sng" dirty="0">
                <a:ea typeface="+mn-ea"/>
                <a:cs typeface="+mn-cs"/>
              </a:rPr>
              <a:t>Recognizing the Problem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Problems exist when there is a gap between what is happening and what we think should be happening.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For example, costs are too high compared with competitors.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656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656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36D0EAF-C52A-4B4D-A5CD-311D6AA7CFEF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2. </a:t>
            </a:r>
            <a:r>
              <a:rPr lang="en-US" u="sng" dirty="0">
                <a:ea typeface="+mn-ea"/>
                <a:cs typeface="+mn-cs"/>
              </a:rPr>
              <a:t>Defining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Clearly defining the problem is not a trivial task.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Complexity increases when the following occur: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large number of courses of action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several competing objectives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external groups are affected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problem owner and problem solver are not the 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  same person</a:t>
            </a: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   - time constraints exist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7587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7588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648E6976-9CE8-476B-974C-03F781BB1681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7502617-D1FA-46A9-808A-F1B3AA3E8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5084" y="547182"/>
            <a:ext cx="6774508" cy="519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Hierarchy of Modeling Skills</a:t>
            </a:r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A8967B4E-F11C-4039-80EA-19D7F9191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514600"/>
            <a:ext cx="3829050" cy="30289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2DD1F2E9-3ABD-4ED5-BE6A-AF5853B15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57750"/>
            <a:ext cx="291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F82DE299-39B1-4B4E-A400-30461ADEA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1" y="5029200"/>
            <a:ext cx="2271776" cy="3000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Numeracy and logical skills</a:t>
            </a:r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D4D27AE4-E8C4-4DC2-B302-FC5165134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4286250"/>
            <a:ext cx="2228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41AD1BDE-6393-419E-8A29-64CBC061A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819" y="4400550"/>
            <a:ext cx="1781257" cy="30008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Basic modeling skills</a:t>
            </a:r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16ECFCD8-000B-437B-AF90-AD0979CF1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14750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A3AB8072-311F-407E-AFDF-1E850FEE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711" y="3886200"/>
            <a:ext cx="2096690" cy="507831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Advanced modeling skills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9FF6581D-1E4E-400A-ABA9-C929BFC65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2971800"/>
            <a:ext cx="2181225" cy="7429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Business analytics (mgt science) tools and applications</a:t>
            </a:r>
          </a:p>
        </p:txBody>
      </p:sp>
      <p:sp>
        <p:nvSpPr>
          <p:cNvPr id="10251" name="TextBox 12">
            <a:extLst>
              <a:ext uri="{FF2B5EF4-FFF2-40B4-BE49-F238E27FC236}">
                <a16:creationId xmlns:a16="http://schemas.microsoft.com/office/drawing/2014/main" id="{6A9B3FC8-4FB5-492F-A221-0D45E20E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1656160"/>
            <a:ext cx="430117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Learning “</a:t>
            </a:r>
            <a:r>
              <a:rPr lang="en-US" altLang="en-US" sz="1350" b="1"/>
              <a:t>modeling</a:t>
            </a:r>
            <a:r>
              <a:rPr lang="en-US" altLang="en-US" sz="1350"/>
              <a:t>” versus learning “</a:t>
            </a:r>
            <a:r>
              <a:rPr lang="en-US" altLang="en-US" sz="1350" b="1"/>
              <a:t>about models</a:t>
            </a:r>
            <a:r>
              <a:rPr lang="en-US" altLang="en-US" sz="1350"/>
              <a:t>”</a:t>
            </a:r>
          </a:p>
        </p:txBody>
      </p:sp>
      <p:sp>
        <p:nvSpPr>
          <p:cNvPr id="10252" name="Smiley Face 1">
            <a:extLst>
              <a:ext uri="{FF2B5EF4-FFF2-40B4-BE49-F238E27FC236}">
                <a16:creationId xmlns:a16="http://schemas.microsoft.com/office/drawing/2014/main" id="{2561AD4B-0516-4F2E-8C64-C602F440A6CF}"/>
              </a:ext>
            </a:extLst>
          </p:cNvPr>
          <p:cNvSpPr>
            <a:spLocks noChangeArrowheads="1"/>
          </p:cNvSpPr>
          <p:nvPr/>
        </p:nvSpPr>
        <p:spPr bwMode="auto">
          <a:xfrm rot="-900000">
            <a:off x="4248150" y="2190750"/>
            <a:ext cx="342900" cy="342900"/>
          </a:xfrm>
          <a:prstGeom prst="smileyFace">
            <a:avLst>
              <a:gd name="adj" fmla="val 4653"/>
            </a:avLst>
          </a:prstGeom>
          <a:solidFill>
            <a:srgbClr val="FFC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10253" name="TextBox 2">
            <a:extLst>
              <a:ext uri="{FF2B5EF4-FFF2-40B4-BE49-F238E27FC236}">
                <a16:creationId xmlns:a16="http://schemas.microsoft.com/office/drawing/2014/main" id="{FC0959DB-B5A8-49B6-8DAC-CC5E431F4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00250"/>
            <a:ext cx="9144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/>
              <a:t>You</a:t>
            </a:r>
          </a:p>
        </p:txBody>
      </p:sp>
      <p:cxnSp>
        <p:nvCxnSpPr>
          <p:cNvPr id="10254" name="Straight Arrow Connector 4">
            <a:extLst>
              <a:ext uri="{FF2B5EF4-FFF2-40B4-BE49-F238E27FC236}">
                <a16:creationId xmlns:a16="http://schemas.microsoft.com/office/drawing/2014/main" id="{A6884D09-5B71-4784-B3FC-DC8FDBF88299}"/>
              </a:ext>
            </a:extLst>
          </p:cNvPr>
          <p:cNvCxnSpPr>
            <a:cxnSpLocks noChangeShapeType="1"/>
            <a:stCxn id="10253" idx="1"/>
          </p:cNvCxnSpPr>
          <p:nvPr/>
        </p:nvCxnSpPr>
        <p:spPr bwMode="auto">
          <a:xfrm flipH="1">
            <a:off x="4629150" y="2150291"/>
            <a:ext cx="171450" cy="4403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88863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3. </a:t>
            </a:r>
            <a:r>
              <a:rPr lang="en-US" u="sng" dirty="0">
                <a:ea typeface="+mn-ea"/>
                <a:cs typeface="+mn-cs"/>
              </a:rPr>
              <a:t>Structuring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Stating goals and objectives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Characterizing the possible decisions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Identifying any constraints or restrictions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8611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8612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BB7B961-2DD7-40F9-802A-A92D965B93BB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4. </a:t>
            </a:r>
            <a:r>
              <a:rPr lang="en-US" u="sng" dirty="0">
                <a:ea typeface="+mn-ea"/>
                <a:cs typeface="+mn-cs"/>
              </a:rPr>
              <a:t>Analyzing the Problem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Identifying and applying appropriate Business Analytics techniques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Typically involves experimentation, statistical analysis, or a solution process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Much of this course is devoted to learning BA techniques for use in Step 4.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69635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69636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7DC80AE-7605-441D-B0E8-72812C90AB07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5. </a:t>
            </a:r>
            <a:r>
              <a:rPr lang="en-US" u="sng" dirty="0">
                <a:ea typeface="+mn-ea"/>
                <a:cs typeface="+mn-cs"/>
              </a:rPr>
              <a:t>Interpreting Results and Making a Decision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Managers interpret the results from the analysis phase.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Incorporate subjective judgment as needed.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Understand limitations and model assumptions.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Make a decision utilizing the above information.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70659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0660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9DDA9C06-1985-41DD-9DAB-FD312D31AAA0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ea typeface="+mn-ea"/>
                <a:cs typeface="+mn-cs"/>
              </a:rPr>
              <a:t>6. </a:t>
            </a:r>
            <a:r>
              <a:rPr lang="en-US" u="sng" dirty="0">
                <a:ea typeface="+mn-ea"/>
                <a:cs typeface="+mn-cs"/>
              </a:rPr>
              <a:t>Implementing the Solution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Translate the results of the model back to the real world.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ea typeface="+mn-ea"/>
                <a:cs typeface="+mn-cs"/>
              </a:rPr>
              <a:t>Make the solution work in the organization by providing adequate training and resources.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>
                <a:ea typeface="+mj-ea"/>
                <a:cs typeface="+mj-cs"/>
              </a:rPr>
              <a:t>Problem Solving and Decision Making</a:t>
            </a:r>
          </a:p>
        </p:txBody>
      </p:sp>
      <p:sp>
        <p:nvSpPr>
          <p:cNvPr id="71683" name="Footer Placeholder 7"/>
          <p:cNvSpPr>
            <a:spLocks noGrp="1"/>
          </p:cNvSpPr>
          <p:nvPr>
            <p:ph type="ftr" sz="quarter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pitchFamily="-72" charset="-128"/>
              <a:cs typeface="ＭＳ Ｐゴシック" pitchFamily="-72" charset="-128"/>
            </a:endParaRPr>
          </a:p>
        </p:txBody>
      </p:sp>
      <p:sp>
        <p:nvSpPr>
          <p:cNvPr id="71684" name="Slide Number Placeholder 8"/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ea typeface="ＭＳ Ｐゴシック" pitchFamily="-72" charset="-128"/>
                <a:cs typeface="ＭＳ Ｐゴシック" pitchFamily="-72" charset="-128"/>
              </a:rPr>
              <a:t>1-</a:t>
            </a:r>
            <a:fld id="{5F2CC946-9EDC-4F87-A58D-7E11889E9156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E641C7-BEB2-4DC9-A0FC-8671A5CE0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Situation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BC7E3C-ED76-4CA8-9CA7-C5755AD53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The decision maker can control which decision alternative (</a:t>
            </a:r>
            <a:r>
              <a:rPr lang="en-US" altLang="en-US" i="1"/>
              <a:t>row</a:t>
            </a:r>
            <a:r>
              <a:rPr lang="en-US" altLang="en-US"/>
              <a:t>) is selected but cannot determine which state of nature (</a:t>
            </a:r>
            <a:r>
              <a:rPr lang="en-US" altLang="en-US" i="1"/>
              <a:t>column</a:t>
            </a:r>
            <a:r>
              <a:rPr lang="en-US" altLang="en-US"/>
              <a:t>) will occur.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The decision alternative is selected prior to knowing the state of nature.</a:t>
            </a:r>
          </a:p>
        </p:txBody>
      </p:sp>
    </p:spTree>
    <p:extLst>
      <p:ext uri="{BB962C8B-B14F-4D97-AF65-F5344CB8AC3E}">
        <p14:creationId xmlns:p14="http://schemas.microsoft.com/office/powerpoint/2010/main" val="255398527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7335EB-9D6C-4E4D-B49C-36CB95E22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060848"/>
            <a:ext cx="5829300" cy="5965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An 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D2BA87-F832-4491-8BDB-C580C246B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7350" y="1714500"/>
            <a:ext cx="5943600" cy="3771900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1800" b="1"/>
              <a:t>Problem 19.34: </a:t>
            </a:r>
            <a:r>
              <a:rPr lang="en-US" altLang="en-US" sz="1800"/>
              <a:t>A ski resort operator must decide before the winter season whether he will lease a snow-making machine. If he has no machine, he will make $20,000 if the winter is mild, $30,000 if it is typical, and $50,000 if the winter is severe. If he decides to lease the machine, his profits for these conditions will be $30,000, $35,000, and $40,000, respectively. The probability of a mild winter is 0.3, with a 0.5 chance of a typical winter and a 0.2 chance of a severe winter. If the operater wants to maximize his expected profit, should he lease the machine? What is the most he should be willing to pay for a perfect forecast?</a:t>
            </a:r>
          </a:p>
        </p:txBody>
      </p:sp>
    </p:spTree>
    <p:extLst>
      <p:ext uri="{BB962C8B-B14F-4D97-AF65-F5344CB8AC3E}">
        <p14:creationId xmlns:p14="http://schemas.microsoft.com/office/powerpoint/2010/main" val="13845655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C4E36C-F637-4571-9176-1AC720F6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Decision Situation: An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08303F-D42A-4408-A738-AB50EF5F2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3100" y="2114550"/>
            <a:ext cx="5657850" cy="3200400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/>
              <a:t>decision alternatives </a:t>
            </a:r>
            <a:r>
              <a:rPr lang="en-US" altLang="en-US"/>
              <a:t>are:</a:t>
            </a:r>
          </a:p>
          <a:p>
            <a:pPr lvl="1"/>
            <a:r>
              <a:rPr lang="en-US" altLang="en-US"/>
              <a:t>The operator does not lease the snow-making machine.</a:t>
            </a:r>
          </a:p>
          <a:p>
            <a:pPr lvl="1"/>
            <a:r>
              <a:rPr lang="en-US" altLang="en-US"/>
              <a:t>The operator does lease the snow-making machine.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The </a:t>
            </a:r>
            <a:r>
              <a:rPr lang="en-US" altLang="en-US" b="1"/>
              <a:t>states of nature </a:t>
            </a:r>
            <a:r>
              <a:rPr lang="en-US" altLang="en-US"/>
              <a:t>are:</a:t>
            </a:r>
            <a:endParaRPr lang="en-US" altLang="en-US" sz="1800"/>
          </a:p>
          <a:p>
            <a:pPr lvl="1"/>
            <a:r>
              <a:rPr lang="en-US" altLang="en-US"/>
              <a:t>The winter is mild.</a:t>
            </a:r>
          </a:p>
          <a:p>
            <a:pPr lvl="1"/>
            <a:r>
              <a:rPr lang="en-US" altLang="en-US"/>
              <a:t>The winter is typical.</a:t>
            </a:r>
          </a:p>
          <a:p>
            <a:pPr lvl="1"/>
            <a:r>
              <a:rPr lang="en-US" altLang="en-US"/>
              <a:t>The winter is severe.</a:t>
            </a:r>
          </a:p>
        </p:txBody>
      </p:sp>
    </p:spTree>
    <p:extLst>
      <p:ext uri="{BB962C8B-B14F-4D97-AF65-F5344CB8AC3E}">
        <p14:creationId xmlns:p14="http://schemas.microsoft.com/office/powerpoint/2010/main" val="186768099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971F350-54BC-4F4F-AA5E-08FD63FD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Payoff Table: An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C1BB58B-576E-4925-843E-57D0D4F33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600200"/>
            <a:ext cx="6400800" cy="3657600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endParaRPr lang="en-US" altLang="en-US"/>
          </a:p>
          <a:p>
            <a:pPr>
              <a:buFont typeface="Monotype Sorts" charset="0"/>
              <a:buNone/>
            </a:pPr>
            <a:endParaRPr lang="en-US" altLang="en-US"/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1EA082A8-DCD6-4081-ADD8-920260DD51F3}"/>
              </a:ext>
            </a:extLst>
          </p:cNvPr>
          <p:cNvGraphicFramePr>
            <a:graphicFrameLocks/>
          </p:cNvGraphicFramePr>
          <p:nvPr/>
        </p:nvGraphicFramePr>
        <p:xfrm>
          <a:off x="1314450" y="1200150"/>
          <a:ext cx="5819775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29120" imgH="4419360" progId="Word.Document.8">
                  <p:embed/>
                </p:oleObj>
              </mc:Choice>
              <mc:Fallback>
                <p:oleObj name="Document" r:id="rId2" imgW="5829120" imgH="441936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EA082A8-DCD6-4081-ADD8-920260DD5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200150"/>
                        <a:ext cx="5819775" cy="441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22755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268CB1-5EAA-4B04-A387-18812C29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Tree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AF5862E5-71BA-4894-9749-FDFC2F50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0FCBCB8-ADB9-419F-826E-3C7F549E4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EF4D6D14-F107-4B61-83D2-E4722C34D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C30482F1-3D98-426C-8ECB-4BAA67A1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8ED01D8B-EA5E-4604-82F2-9D84DFF4C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94D88928-B6FA-43BE-B608-E008E105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82843CDB-4F23-42FA-AED4-3AD806EC1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C64BD487-7C3A-49BE-9AFB-49BED4873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D1164A8E-C820-43D5-A686-922C8314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2" y="2003822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13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96E7FA66-3075-4098-A290-FB1BF360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2914650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23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957FF662-9A1A-402A-AC96-21D68BAA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1" y="3771900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33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AF1E8FEB-4F97-48BD-A6B9-E96EB1A3E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D098C146-ED7F-4C17-AF68-41082F0497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F8EE274B-5052-4C8C-9F0E-7303EF36A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470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995F500D-3046-4998-8E35-54A058E2C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FB2226C1-D367-4D38-9530-D6065390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337661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4729D5AE-8800-4400-9476-BC733F0FB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342900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A819C093-2CA4-49A5-8838-7F5F5DA42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314325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339F7202-A16B-46E4-9961-6176C4410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371475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37839B0C-526A-42E7-8D09-22E1DF380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3143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0B6B3E6-6F3C-4137-9CE9-BFEF121898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3429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1682EE2D-0C94-4D54-B888-139DF9869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6567FDAA-36B6-454F-A4D7-677400D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AE52B784-BC81-4562-89C2-93592D70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5D2E6824-8306-4C79-86B9-AF0B907D0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33D7E0EB-A6E9-4BEA-8EDE-9148D5F5B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D30A4819-04E1-424A-A2F8-CF5BF6245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342BF447-542B-482C-BDF8-A3A4CE1B71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519F51A4-A3B8-481E-AA2E-BC84A181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9195566F-B344-402A-A8BA-D0EE6D34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2289573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1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86696897-D460-46CE-8E3A-EAB1A982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3132536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2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C34A6FF3-A92D-424F-AE75-5CE20179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1" y="4004073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3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B8B9E6E4-47CB-4C77-BBD5-01287203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626395"/>
            <a:ext cx="5218510" cy="6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/>
              <a:t>Decision Alternatives    State of Nature    Payoff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D09FD919-14A3-4A01-801B-6F23C6AF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001704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4F2FB6-B747-4398-A17D-BAD1B901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Decision Tree: An Example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86ABA4FD-5779-4FC5-906E-FE9E6B044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526292A7-B7C6-492D-8CF9-3FB9F9C02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1AEFCF87-3C3B-4434-BF42-E3E56805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0EC8CF1C-E6DD-4F61-9F21-B7E8FFCA0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B2DACD0A-82E2-4327-9DAF-8799348CD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F9464C88-7280-4F43-880B-2C50208AB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F6CC05F3-A532-4401-ACA6-D200EB52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65D7515-A345-45AD-AAEA-65E8C080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03F5EF50-AC1B-4066-A7FE-69757EA7F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95D88229-DA05-4C62-97A8-7DAB287AD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0311ACEC-074C-45EC-A633-D55EE9083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529CB9A5-9C13-41FF-8328-40718944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FBC3D0DE-DCB5-4BB2-B8B6-3F02EEE31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BB6415-D41F-416B-94B6-A210D06A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EF462AAF-133E-4622-9374-F22F64AFF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B47D252C-E152-408A-A272-F647019F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1D5700B9-0937-4438-B42F-2BC2D7729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D646F06C-4826-4740-878F-4E73A756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5138958E-E7E3-4014-ACF0-3B7F55E7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42" y="1944292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840AFECB-075D-4F1A-A1FA-CFE9CFF3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702D23FA-EB54-4C36-8CAB-ACE42F53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125211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B9D18B-0F5E-4B11-8A88-65FB4B37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057400"/>
            <a:ext cx="304800" cy="419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F5682B0-3F00-4DF0-AC84-641437E1C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en-US"/>
              <a:t>Models provide a bridge</a:t>
            </a:r>
          </a:p>
        </p:txBody>
      </p:sp>
      <p:sp>
        <p:nvSpPr>
          <p:cNvPr id="32772" name="AutoShape 4">
            <a:extLst>
              <a:ext uri="{FF2B5EF4-FFF2-40B4-BE49-F238E27FC236}">
                <a16:creationId xmlns:a16="http://schemas.microsoft.com/office/drawing/2014/main" id="{71D2A665-57AF-468C-847D-D5CD0C38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14600"/>
            <a:ext cx="2057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Problem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D6FDB15-CDE4-4075-B364-3FFDDBB2D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2057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Decisions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1C79212B-244F-491E-B6D7-9657A7C3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2133600"/>
            <a:ext cx="16764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Model</a:t>
            </a: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0A11D409-A9D4-472E-8743-9DFD8EAE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905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Interpretation</a:t>
            </a: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4A1E7312-E8D4-44C8-9BBE-CA7A6DF22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0"/>
            <a:ext cx="1600200" cy="1524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Excel Workbook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(calculations)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4CAEE80A-CAA6-49E5-A2B0-5260F19A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376988"/>
            <a:ext cx="5635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From Monahan, G., “Management Decision Making”, Cambridge University Press, 2000</a:t>
            </a:r>
          </a:p>
        </p:txBody>
      </p:sp>
      <p:cxnSp>
        <p:nvCxnSpPr>
          <p:cNvPr id="32778" name="AutoShape 10">
            <a:extLst>
              <a:ext uri="{FF2B5EF4-FFF2-40B4-BE49-F238E27FC236}">
                <a16:creationId xmlns:a16="http://schemas.microsoft.com/office/drawing/2014/main" id="{39231782-062B-4A02-A1A0-47181FE7BE0C}"/>
              </a:ext>
            </a:extLst>
          </p:cNvPr>
          <p:cNvCxnSpPr>
            <a:cxnSpLocks noChangeShapeType="1"/>
            <a:stCxn id="32772" idx="3"/>
            <a:endCxn id="32774" idx="2"/>
          </p:cNvCxnSpPr>
          <p:nvPr/>
        </p:nvCxnSpPr>
        <p:spPr bwMode="auto">
          <a:xfrm>
            <a:off x="3276600" y="2819400"/>
            <a:ext cx="1409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AutoShape 11">
            <a:extLst>
              <a:ext uri="{FF2B5EF4-FFF2-40B4-BE49-F238E27FC236}">
                <a16:creationId xmlns:a16="http://schemas.microsoft.com/office/drawing/2014/main" id="{440C7B5D-1EF8-4BE3-917B-A3E18F92FA7C}"/>
              </a:ext>
            </a:extLst>
          </p:cNvPr>
          <p:cNvCxnSpPr>
            <a:cxnSpLocks noChangeShapeType="1"/>
            <a:stCxn id="32775" idx="2"/>
            <a:endCxn id="32773" idx="3"/>
          </p:cNvCxnSpPr>
          <p:nvPr/>
        </p:nvCxnSpPr>
        <p:spPr bwMode="auto">
          <a:xfrm flipH="1">
            <a:off x="3276600" y="4762500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AutoShape 12">
            <a:extLst>
              <a:ext uri="{FF2B5EF4-FFF2-40B4-BE49-F238E27FC236}">
                <a16:creationId xmlns:a16="http://schemas.microsoft.com/office/drawing/2014/main" id="{5C761651-4B86-4ADE-95A1-4A51B98EC442}"/>
              </a:ext>
            </a:extLst>
          </p:cNvPr>
          <p:cNvCxnSpPr>
            <a:cxnSpLocks noChangeShapeType="1"/>
            <a:stCxn id="32774" idx="4"/>
            <a:endCxn id="32775" idx="0"/>
          </p:cNvCxnSpPr>
          <p:nvPr/>
        </p:nvCxnSpPr>
        <p:spPr bwMode="auto">
          <a:xfrm>
            <a:off x="5524500" y="35052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AutoShape 13">
            <a:extLst>
              <a:ext uri="{FF2B5EF4-FFF2-40B4-BE49-F238E27FC236}">
                <a16:creationId xmlns:a16="http://schemas.microsoft.com/office/drawing/2014/main" id="{4DEB155D-56D2-4C48-A778-ECA2452B4077}"/>
              </a:ext>
            </a:extLst>
          </p:cNvPr>
          <p:cNvCxnSpPr>
            <a:cxnSpLocks noChangeShapeType="1"/>
            <a:stCxn id="32774" idx="6"/>
            <a:endCxn id="32776" idx="0"/>
          </p:cNvCxnSpPr>
          <p:nvPr/>
        </p:nvCxnSpPr>
        <p:spPr bwMode="auto">
          <a:xfrm>
            <a:off x="6362700" y="2819400"/>
            <a:ext cx="1447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2" name="AutoShape 14">
            <a:extLst>
              <a:ext uri="{FF2B5EF4-FFF2-40B4-BE49-F238E27FC236}">
                <a16:creationId xmlns:a16="http://schemas.microsoft.com/office/drawing/2014/main" id="{226E4822-2EEA-423C-BE8E-5CB480C947AF}"/>
              </a:ext>
            </a:extLst>
          </p:cNvPr>
          <p:cNvCxnSpPr>
            <a:cxnSpLocks noChangeShapeType="1"/>
            <a:stCxn id="32775" idx="6"/>
            <a:endCxn id="32776" idx="4"/>
          </p:cNvCxnSpPr>
          <p:nvPr/>
        </p:nvCxnSpPr>
        <p:spPr bwMode="auto">
          <a:xfrm flipV="1">
            <a:off x="6477000" y="4572000"/>
            <a:ext cx="13335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Text Box 15">
            <a:extLst>
              <a:ext uri="{FF2B5EF4-FFF2-40B4-BE49-F238E27FC236}">
                <a16:creationId xmlns:a16="http://schemas.microsoft.com/office/drawing/2014/main" id="{237E1A1F-E3EE-40DA-83BB-57057948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451475"/>
            <a:ext cx="10112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“Real”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World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A5017C2F-D70E-458F-9289-28E0EFA9E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375275"/>
            <a:ext cx="1250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Analysts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World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22544B8B-AED7-4FB7-8C46-42183582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954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Simplified abstraction of reality</a:t>
            </a:r>
          </a:p>
        </p:txBody>
      </p:sp>
      <p:sp>
        <p:nvSpPr>
          <p:cNvPr id="32786" name="Text Box 18">
            <a:extLst>
              <a:ext uri="{FF2B5EF4-FFF2-40B4-BE49-F238E27FC236}">
                <a16:creationId xmlns:a16="http://schemas.microsoft.com/office/drawing/2014/main" id="{1392B9EC-558D-4397-BF02-762A2171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71600"/>
            <a:ext cx="16922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Capture essence of problem</a:t>
            </a:r>
          </a:p>
        </p:txBody>
      </p:sp>
    </p:spTree>
    <p:extLst>
      <p:ext uri="{BB962C8B-B14F-4D97-AF65-F5344CB8AC3E}">
        <p14:creationId xmlns:p14="http://schemas.microsoft.com/office/powerpoint/2010/main" val="2207620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55AFC1-C3F8-4A01-8178-E6D135466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980478"/>
            <a:ext cx="8280920" cy="99655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Strategies Without Probabilities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0B7C99-51DE-4DE9-BD93-CF5A723B0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2228851"/>
            <a:ext cx="6515100" cy="31503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Maximin Strategy - Select the alternative with the least unfavorable possible outcome.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Maximax Strategy - Select the alternative with the best possible outcome.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Minimax Regret - Select the alternative that minimizes the regret the decision maker will experience after the state of nature is known.</a:t>
            </a:r>
          </a:p>
        </p:txBody>
      </p:sp>
    </p:spTree>
    <p:extLst>
      <p:ext uri="{BB962C8B-B14F-4D97-AF65-F5344CB8AC3E}">
        <p14:creationId xmlns:p14="http://schemas.microsoft.com/office/powerpoint/2010/main" val="89126813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9A0A44-E7A6-4A6A-B5D0-9DFA23215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7751762" cy="10537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An 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AF1DEF-C4C3-41D9-8E7E-60850045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9632" y="1628800"/>
            <a:ext cx="6286500" cy="3150394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Maximin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lease the snow-making machine because the minimum payoff for that alternative is $30,000, which beats the minimum payoff of $20,000 for the alternative to not lease the snow-making machine.</a:t>
            </a:r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 Maximax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not lease the snow-making machine because the maximum payoff for that alternative is $50,000, which beats the maximum payoff of $40,000 for the alternative to lease the snow-making machine.</a:t>
            </a:r>
          </a:p>
        </p:txBody>
      </p:sp>
    </p:spTree>
    <p:extLst>
      <p:ext uri="{BB962C8B-B14F-4D97-AF65-F5344CB8AC3E}">
        <p14:creationId xmlns:p14="http://schemas.microsoft.com/office/powerpoint/2010/main" val="310403828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0AA2EB-561B-4FE3-A7CE-DE4B3507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060848"/>
            <a:ext cx="8280920" cy="99655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Bayesian Decision Theory:</a:t>
            </a:r>
            <a:br>
              <a:rPr lang="en-US" altLang="en-US" dirty="0"/>
            </a:br>
            <a:r>
              <a:rPr lang="en-US" altLang="en-US" dirty="0"/>
              <a:t>Strategies With Probabilities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6CAE2A-3D2F-457A-AB73-D5DE2FEC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3050" y="2228851"/>
            <a:ext cx="5943600" cy="31503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/>
              <a:t>Expected Payoff (or Expected Monetary Value) Criterion: Select the alternative where the expected value for the payoff is the best.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Expected Opportunity Loss Criterion: Select the decision alternative with the minimum expected regret value.</a:t>
            </a:r>
          </a:p>
        </p:txBody>
      </p:sp>
    </p:spTree>
    <p:extLst>
      <p:ext uri="{BB962C8B-B14F-4D97-AF65-F5344CB8AC3E}">
        <p14:creationId xmlns:p14="http://schemas.microsoft.com/office/powerpoint/2010/main" val="31445615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6E6607-19B9-4F72-9CBB-1E3B8699B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22FF37A-2C52-4FCD-9945-F5E6B6200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0ECD02E-755F-4C13-AD0B-EF950808A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CD200124-1001-4AA4-BA1D-E6FADE70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6B35A8D2-76E3-40E4-9CBE-593522E4D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157701C0-920D-496E-891A-C0323795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4CC48E2-7AFB-4B70-99E8-D87E68E25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BD6FC0AA-CD57-47D0-BE00-5D9E4E18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DFCD6535-09E7-46C9-A634-B253E83B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B3D1ABB7-2064-4280-B72C-4DBDB27012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112F5DC9-A36A-49B1-B819-36D9881B4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7931928B-31E5-405C-9BCA-F81AB40EC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4C7BA295-7B8D-4E2E-9D76-125E055B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F80F14DB-A3DF-4FE6-8A37-6AE88231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F2C0D74F-18B9-4B8C-93AD-D9AB57E4D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F547B7A2-950D-4DAF-8C27-99EF370A2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8BE34112-0D6F-4A3A-BF92-CA9F8CB4A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5CDCAD5D-5100-43A4-95FB-09BB88E5F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CE35E416-5716-4E4C-BA13-3D2496BC9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7BF2A043-238D-4F28-9B87-875C83C2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142" y="1944292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95579D82-7850-440A-AD00-9F7499BA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4B398D41-5C92-4288-8269-AF650C85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61D077A1-60B3-4D0A-8DDA-AD69B1A9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6" y="28836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/>
              <a:t>0.3($20,000) + 0.5($30,000) + 0.2($50,000) = $31,000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38D6AEB8-9E6B-4798-8CA5-77BF4789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42" y="45981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0.3($30,000) + 0.5($35,000) + 0.2($40,000) = $34,500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FCC4DF5-AF2C-44CD-8A9C-E750F3D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2924175"/>
            <a:ext cx="5656061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6EC309FB-3546-4AEE-BA3E-F889C682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4638675"/>
            <a:ext cx="5656053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898BCD22-8F54-4401-8A08-D00EC4723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33979193-E6BD-4FAB-A8D0-F42702EA2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289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3217132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96CD15-0E46-4FA1-820F-6266829C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F64BCBE-DAF8-46C8-A9A9-9EA4900C5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828801"/>
            <a:ext cx="5886450" cy="3378994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/>
              <a:t>	In the long run, the operator will expect to earn $34,500 if he does lease the snow-making machine compared to $31,000 if he does not lease the snow-making machine.</a:t>
            </a:r>
          </a:p>
          <a:p>
            <a:pPr>
              <a:buFont typeface="Monotype Sorts" charset="0"/>
              <a:buNone/>
            </a:pPr>
            <a:r>
              <a:rPr lang="en-US" altLang="en-US" sz="900"/>
              <a:t> </a:t>
            </a:r>
          </a:p>
          <a:p>
            <a:pPr>
              <a:buSzTx/>
              <a:buFontTx/>
              <a:buChar char="•"/>
            </a:pPr>
            <a:r>
              <a:rPr lang="en-US" altLang="en-US"/>
              <a:t>Best Decision: Lease the snow-making machine.	</a:t>
            </a:r>
          </a:p>
        </p:txBody>
      </p:sp>
    </p:spTree>
    <p:extLst>
      <p:ext uri="{BB962C8B-B14F-4D97-AF65-F5344CB8AC3E}">
        <p14:creationId xmlns:p14="http://schemas.microsoft.com/office/powerpoint/2010/main" val="225405882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162700-038C-417F-99C3-DD57B70F3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63272" cy="4525963"/>
          </a:xfrm>
        </p:spPr>
        <p:txBody>
          <a:bodyPr/>
          <a:lstStyle/>
          <a:p>
            <a:r>
              <a:rPr lang="en-US" sz="1600" dirty="0"/>
              <a:t>The Monte Hall problem is a classic decision problem where bias and questionable modeling assumptions lead to poor decision making. “Suppose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</a:t>
            </a:r>
          </a:p>
          <a:p>
            <a:r>
              <a:rPr lang="en-US" sz="2000" dirty="0"/>
              <a:t>a.	What do you believe is the best decision? Explain why.</a:t>
            </a:r>
          </a:p>
          <a:p>
            <a:r>
              <a:rPr lang="en-US" sz="2000" dirty="0"/>
              <a:t>b.	Create a payoff matrix for the decision to keep door 1 or switch to door 2. Assume the goat has zero value and the car has some large positive value. 	 </a:t>
            </a:r>
          </a:p>
          <a:p>
            <a:r>
              <a:rPr lang="en-US" sz="2000" dirty="0"/>
              <a:t>c.	Determine from the decision model what the best decision is and explain why.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36808E-6F90-4F7E-8598-33011B25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Fun Application of Decision Modeling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63A2-58E3-493C-9869-D252CCCE4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959-A065-456D-BE4A-A4D413594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547BA22-9805-4D6E-841E-6DFA3B656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Characteristics of Models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4432226-5CD5-438D-8687-C2DF6BFC2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7675"/>
            <a:ext cx="8229600" cy="2930525"/>
          </a:xfrm>
        </p:spPr>
        <p:txBody>
          <a:bodyPr lIns="92075" tIns="46038" rIns="92075" bIns="46038"/>
          <a:lstStyle/>
          <a:p>
            <a:pPr marL="466725" indent="-466725" eaLnBrk="1" hangingPunct="1"/>
            <a:r>
              <a:rPr lang="en-US" altLang="en-US"/>
              <a:t>Models are usually </a:t>
            </a:r>
            <a:r>
              <a:rPr lang="en-US" altLang="en-US" u="sng"/>
              <a:t>simplified</a:t>
            </a:r>
            <a:r>
              <a:rPr lang="en-US" altLang="en-US"/>
              <a:t> versions of the things they represent</a:t>
            </a:r>
          </a:p>
          <a:p>
            <a:pPr marL="466725" indent="-466725" eaLnBrk="1" hangingPunct="1"/>
            <a:r>
              <a:rPr lang="en-US" altLang="en-US"/>
              <a:t>A </a:t>
            </a:r>
            <a:r>
              <a:rPr lang="en-US" altLang="en-US" u="sng"/>
              <a:t>valid</a:t>
            </a:r>
            <a:r>
              <a:rPr lang="en-US" altLang="en-US"/>
              <a:t> model faithfully represents the relevant characteristics of the object or decision being studied</a:t>
            </a:r>
          </a:p>
        </p:txBody>
      </p:sp>
      <p:sp>
        <p:nvSpPr>
          <p:cNvPr id="36868" name="Rectangle 1">
            <a:extLst>
              <a:ext uri="{FF2B5EF4-FFF2-40B4-BE49-F238E27FC236}">
                <a16:creationId xmlns:a16="http://schemas.microsoft.com/office/drawing/2014/main" id="{C282316C-B214-43B1-87B3-2A7BC0820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7086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"Essentially, all models are wrong, but some[times] are useful."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--- Box, George E. P.</a:t>
            </a:r>
          </a:p>
        </p:txBody>
      </p:sp>
    </p:spTree>
    <p:extLst>
      <p:ext uri="{BB962C8B-B14F-4D97-AF65-F5344CB8AC3E}">
        <p14:creationId xmlns:p14="http://schemas.microsoft.com/office/powerpoint/2010/main" val="388579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AD82EAC-D801-4CF2-B0C1-3FE69CA82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76238"/>
            <a:ext cx="7772400" cy="56197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Benefits of Modeling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76322D2-0A47-4173-B5F9-ABB432786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52500"/>
            <a:ext cx="7772400" cy="5372100"/>
          </a:xfrm>
        </p:spPr>
        <p:txBody>
          <a:bodyPr lIns="92075" tIns="46038" rIns="92075" bIns="46038"/>
          <a:lstStyle/>
          <a:p>
            <a:pPr marL="466725" indent="-466725" eaLnBrk="1" hangingPunct="1"/>
            <a:r>
              <a:rPr lang="en-US" altLang="en-US" u="sng"/>
              <a:t>Economy</a:t>
            </a:r>
            <a:r>
              <a:rPr lang="en-US" altLang="en-US"/>
              <a:t> - It is often less costly to analyze decision problems using models.</a:t>
            </a:r>
          </a:p>
          <a:p>
            <a:pPr marL="466725" indent="-466725" eaLnBrk="1" hangingPunct="1"/>
            <a:r>
              <a:rPr lang="en-US" altLang="en-US" u="sng"/>
              <a:t>Timeliness</a:t>
            </a:r>
            <a:r>
              <a:rPr lang="en-US" altLang="en-US"/>
              <a:t> - Models often deliver needed information more quickly than their real-world counterparts.</a:t>
            </a:r>
          </a:p>
          <a:p>
            <a:pPr marL="466725" indent="-466725" eaLnBrk="1" hangingPunct="1"/>
            <a:r>
              <a:rPr lang="en-US" altLang="en-US" u="sng"/>
              <a:t>Feasibility</a:t>
            </a:r>
            <a:r>
              <a:rPr lang="en-US" altLang="en-US"/>
              <a:t> - Models can be used to do things that would be impossible.</a:t>
            </a:r>
          </a:p>
          <a:p>
            <a:pPr marL="466725" indent="-466725" eaLnBrk="1" hangingPunct="1"/>
            <a:r>
              <a:rPr lang="en-US" altLang="en-US"/>
              <a:t>Models give us </a:t>
            </a:r>
            <a:r>
              <a:rPr lang="en-US" altLang="en-US" u="sng"/>
              <a:t>insight</a:t>
            </a:r>
            <a:r>
              <a:rPr lang="en-US" altLang="en-US"/>
              <a:t> &amp; </a:t>
            </a:r>
            <a:r>
              <a:rPr lang="en-US" altLang="en-US" u="sng"/>
              <a:t>understanding</a:t>
            </a:r>
            <a:r>
              <a:rPr lang="en-US" altLang="en-US"/>
              <a:t> that improves decision making.</a:t>
            </a:r>
          </a:p>
          <a:p>
            <a:pPr marL="866775" lvl="1" indent="-466725" eaLnBrk="1" hangingPunct="1"/>
            <a:r>
              <a:rPr lang="en-US" altLang="en-US" sz="2000"/>
              <a:t>They are not magic and are only as good as the assumptions they re based on are valid</a:t>
            </a:r>
          </a:p>
        </p:txBody>
      </p:sp>
    </p:spTree>
    <p:extLst>
      <p:ext uri="{BB962C8B-B14F-4D97-AF65-F5344CB8AC3E}">
        <p14:creationId xmlns:p14="http://schemas.microsoft.com/office/powerpoint/2010/main" val="24640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3731E8F-43F4-41CC-A34E-E882AADCF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7838" y="539750"/>
            <a:ext cx="7999412" cy="758825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The Modeling Approach </a:t>
            </a:r>
            <a:br>
              <a:rPr lang="en-US" altLang="en-US" sz="3600" i="1">
                <a:solidFill>
                  <a:schemeClr val="hlink"/>
                </a:solidFill>
              </a:rPr>
            </a:br>
            <a:r>
              <a:rPr lang="en-US" altLang="en-US" sz="3600" i="1">
                <a:solidFill>
                  <a:schemeClr val="hlink"/>
                </a:solidFill>
              </a:rPr>
              <a:t>to Decision Making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E32E0D-E52C-49CE-B0B9-549458EF5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510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/>
              <a:t>A model is representation of a concept built on (usually simplifying) assumptions </a:t>
            </a:r>
          </a:p>
          <a:p>
            <a:pPr eaLnBrk="1" hangingPunct="1"/>
            <a:r>
              <a:rPr lang="en-US" altLang="en-US" sz="2400"/>
              <a:t>Everyone uses models to make decisions.</a:t>
            </a:r>
          </a:p>
          <a:p>
            <a:pPr lvl="1" eaLnBrk="1" hangingPunct="1"/>
            <a:r>
              <a:rPr lang="en-US" altLang="en-US" sz="2000"/>
              <a:t>Models are as valid as their assumptions and to the degree they are </a:t>
            </a:r>
            <a:r>
              <a:rPr lang="en-US" altLang="en-US" sz="2000" u="sng"/>
              <a:t>useful</a:t>
            </a:r>
          </a:p>
          <a:p>
            <a:pPr lvl="1" algn="ctr" eaLnBrk="1" hangingPunct="1">
              <a:buFont typeface="Wingdings" panose="05000000000000000000" pitchFamily="2" charset="2"/>
              <a:buNone/>
            </a:pPr>
            <a:br>
              <a:rPr lang="en-US" altLang="en-US" sz="2000" u="sng"/>
            </a:br>
            <a:r>
              <a:rPr lang="en-US" altLang="en-US" sz="2000" i="1"/>
              <a:t>“All models are wrong, but some are useful.”  - </a:t>
            </a:r>
            <a:r>
              <a:rPr lang="en-US" altLang="en-US" sz="1600" i="1"/>
              <a:t>George Box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Types of models: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Mental (arranging furniture)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Visual (blueprints, road maps)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Physical/Scale (aerodynamics, buildings)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2000"/>
              <a:t>Mathematical (what we’ll be studying</a:t>
            </a:r>
            <a:r>
              <a:rPr lang="en-US" altLang="en-US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974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0ED73B3-488A-48D0-A61A-506207DD1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8987"/>
          </a:xfrm>
        </p:spPr>
        <p:txBody>
          <a:bodyPr/>
          <a:lstStyle/>
          <a:p>
            <a:pPr eaLnBrk="1" hangingPunct="1"/>
            <a:r>
              <a:rPr lang="en-US" altLang="en-US" sz="3600" i="1">
                <a:solidFill>
                  <a:schemeClr val="hlink"/>
                </a:solidFill>
              </a:rPr>
              <a:t>The Psychology of Decision Making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303E95F-A465-43A8-A780-05DB64A63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/>
              <a:t>Models can be used for structurable aspects of decision problems.</a:t>
            </a:r>
          </a:p>
          <a:p>
            <a:pPr eaLnBrk="1" hangingPunct="1"/>
            <a:r>
              <a:rPr lang="en-US" altLang="en-US"/>
              <a:t>Other aspects cannot be structured easily, requiring intuition and judgment.</a:t>
            </a:r>
          </a:p>
          <a:p>
            <a:pPr eaLnBrk="1" hangingPunct="1"/>
            <a:r>
              <a:rPr lang="en-US" altLang="en-US" i="1"/>
              <a:t>Caution</a:t>
            </a:r>
            <a:r>
              <a:rPr lang="en-US" altLang="en-US"/>
              <a:t>: Human judgment and intuition is not always rational and rarely unbiased! </a:t>
            </a:r>
          </a:p>
          <a:p>
            <a:pPr lvl="1" eaLnBrk="1" hangingPunct="1"/>
            <a:r>
              <a:rPr lang="en-US" altLang="en-US"/>
              <a:t>Let’s take a look at how decisions may be biased.</a:t>
            </a:r>
          </a:p>
        </p:txBody>
      </p:sp>
    </p:spTree>
    <p:extLst>
      <p:ext uri="{BB962C8B-B14F-4D97-AF65-F5344CB8AC3E}">
        <p14:creationId xmlns:p14="http://schemas.microsoft.com/office/powerpoint/2010/main" val="183094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62D338B-E61C-44C8-8FBF-F331A1A72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Why do we model for decision making?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2394F81-3386-42C5-82A1-7B728EC4CF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Building model forces detailed examination and thought about a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structures our thinking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must articulate our assumptions, preconceived notions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Model building may illuminate solution without actually using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Searching for general insights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form of relationship between key variables involved in decision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importance of various parameters on decisions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Looking for specific numeric answers to a decision making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If we add 1 lab tech between 7a-3p, how much reduction can we expect in test turnaround time?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Find the best way to do something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What price for our product will maximize profit?</a:t>
            </a:r>
          </a:p>
        </p:txBody>
      </p:sp>
    </p:spTree>
    <p:extLst>
      <p:ext uri="{BB962C8B-B14F-4D97-AF65-F5344CB8AC3E}">
        <p14:creationId xmlns:p14="http://schemas.microsoft.com/office/powerpoint/2010/main" val="2925263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2512</Words>
  <Application>Microsoft Office PowerPoint</Application>
  <PresentationFormat>On-screen Show (4:3)</PresentationFormat>
  <Paragraphs>329</Paragraphs>
  <Slides>45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ＭＳ Ｐゴシック</vt:lpstr>
      <vt:lpstr>Arial</vt:lpstr>
      <vt:lpstr>Calibri</vt:lpstr>
      <vt:lpstr>Monotype Sorts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Clip</vt:lpstr>
      <vt:lpstr>Document</vt:lpstr>
      <vt:lpstr>Decision Models and Problem Solving</vt:lpstr>
      <vt:lpstr>Decision Models</vt:lpstr>
      <vt:lpstr>Hierarchy of Modeling Skills</vt:lpstr>
      <vt:lpstr>Models provide a bridge</vt:lpstr>
      <vt:lpstr>Characteristics of Models</vt:lpstr>
      <vt:lpstr>Benefits of Modeling</vt:lpstr>
      <vt:lpstr>The Modeling Approach  to Decision Making</vt:lpstr>
      <vt:lpstr>The Psychology of Decision Making</vt:lpstr>
      <vt:lpstr>Why do we model for decision making?</vt:lpstr>
      <vt:lpstr>Good Decisions vs. Good Outcomes</vt:lpstr>
      <vt:lpstr>Decisions &amp; Outcomes</vt:lpstr>
      <vt:lpstr>PowerPoint Presentation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Decision Models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Problem Solving and Decision Making</vt:lpstr>
      <vt:lpstr>The Decision Situation</vt:lpstr>
      <vt:lpstr>An Example</vt:lpstr>
      <vt:lpstr>The Decision Situation: An Example</vt:lpstr>
      <vt:lpstr>The Payoff Table: An Example</vt:lpstr>
      <vt:lpstr>The Decision Tree</vt:lpstr>
      <vt:lpstr>The Decision Tree: An Example</vt:lpstr>
      <vt:lpstr>Non-Bayesian Decision Theory: Strategies Without Probabilities </vt:lpstr>
      <vt:lpstr>Non-Bayesian Decision Theory: An Example</vt:lpstr>
      <vt:lpstr>Bayesian Decision Theory: Strategies With Probabilities </vt:lpstr>
      <vt:lpstr>Expected Value: An Example</vt:lpstr>
      <vt:lpstr>Expected Value: An Example</vt:lpstr>
      <vt:lpstr>A Fun Application of Decision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2024-05-11T07:30:13Z</dcterms:created>
  <dcterms:modified xsi:type="dcterms:W3CDTF">2024-05-11T07:30:19Z</dcterms:modified>
</cp:coreProperties>
</file>