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notesSlides/notesSlide5.xml" ContentType="application/vnd.openxmlformats-officedocument.presentationml.notesSlide+xml"/>
  <Override PartName="/ppt/embeddings/oleObject3.bin" ContentType="application/vnd.openxmlformats-officedocument.oleObject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27"/>
  </p:notesMasterIdLst>
  <p:sldIdLst>
    <p:sldId id="355" r:id="rId2"/>
    <p:sldId id="365" r:id="rId3"/>
    <p:sldId id="380" r:id="rId4"/>
    <p:sldId id="356" r:id="rId5"/>
    <p:sldId id="357" r:id="rId6"/>
    <p:sldId id="358" r:id="rId7"/>
    <p:sldId id="363" r:id="rId8"/>
    <p:sldId id="364" r:id="rId9"/>
    <p:sldId id="367" r:id="rId10"/>
    <p:sldId id="368" r:id="rId11"/>
    <p:sldId id="369" r:id="rId12"/>
    <p:sldId id="370" r:id="rId13"/>
    <p:sldId id="371" r:id="rId14"/>
    <p:sldId id="372" r:id="rId15"/>
    <p:sldId id="381" r:id="rId16"/>
    <p:sldId id="373" r:id="rId17"/>
    <p:sldId id="374" r:id="rId18"/>
    <p:sldId id="382" r:id="rId19"/>
    <p:sldId id="383" r:id="rId20"/>
    <p:sldId id="384" r:id="rId21"/>
    <p:sldId id="375" r:id="rId22"/>
    <p:sldId id="385" r:id="rId23"/>
    <p:sldId id="376" r:id="rId24"/>
    <p:sldId id="386" r:id="rId25"/>
    <p:sldId id="37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1"/>
    <p:restoredTop sz="94706"/>
  </p:normalViewPr>
  <p:slideViewPr>
    <p:cSldViewPr>
      <p:cViewPr varScale="1">
        <p:scale>
          <a:sx n="113" d="100"/>
          <a:sy n="113" d="100"/>
        </p:scale>
        <p:origin x="15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C7BCE49-C01C-40B4-B513-60EACB6E7079}" type="datetimeFigureOut">
              <a:rPr lang="en-US"/>
              <a:pPr>
                <a:defRPr/>
              </a:pPr>
              <a:t>1/21/2020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C7020D2-998C-41A3-AB81-64C3DB5FDC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90E47E47-E566-49B1-B1CD-63BB4A55933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D156264-3A86-4441-931A-14CCC7BEA310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3995F64-B2F1-4044-B7CB-C7D7149DEB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446C4F7B-168F-49AA-8A6D-8C8456CE23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344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93A25FA-42EA-4B82-90B6-9062553E238D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A1F20B7-FF5F-4EEE-8BD0-133A7E57D2E0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23AFFE2-8787-4A31-A51D-00E083F2B8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F890A95-822D-4844-8C74-BB7B007EE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39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BE595C9A-96A8-421A-BF3E-9A2007B10EA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47C71F2-3BDE-45B6-9ED5-20B5A48116BA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8DD9046F-BD0C-476E-B2B1-E7A66CF07B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1EC6E18-E4FC-49E1-848A-E379FD891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451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E1EBBF1-7798-4A8E-A731-84A8DC9E1337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F16F21D-679D-4149-B47E-0766DD8379D9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1E71288F-32DE-49A4-AEB7-1AAB78DC5F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6F8273F-ECAE-4169-8C73-EE99D612F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36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0DC276A5-74E6-427A-ADDF-CA74B160EE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A579FC98-EAB9-4993-9E06-824DBFDDA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9130F871-F535-4E87-B5FC-2B6A63B916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17AFE7F-BE98-4B28-8020-15B4565A3DCD}" type="slidenum">
              <a:rPr lang="en-US" altLang="en-US" sz="180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2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BA3C7A8-4DD9-4409-93B8-670D64D192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28ADE587-9CB3-469E-9F77-C0EF786EEEA7}" type="slidenum">
              <a:rPr lang="zh-TW" altLang="en-US"/>
              <a:pPr>
                <a:defRPr/>
              </a:pPr>
              <a:t>15</a:t>
            </a:fld>
            <a:endParaRPr lang="zh-TW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F338566B-211B-4CA9-9705-FF4267E9B0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09613"/>
            <a:ext cx="4454525" cy="3340100"/>
          </a:xfrm>
          <a:ln cap="flat"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F2256D6-90C4-40B6-A5EF-C9EC5E708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7892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9C90FF3-1B32-490C-BB22-612581DFE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EB160644-B1E1-49CA-AFA6-7D0D84A1C32E}" type="slidenum">
              <a:rPr lang="zh-TW" altLang="en-US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160770" name="Rectangle 1026">
            <a:extLst>
              <a:ext uri="{FF2B5EF4-FFF2-40B4-BE49-F238E27FC236}">
                <a16:creationId xmlns:a16="http://schemas.microsoft.com/office/drawing/2014/main" id="{5E81FDD6-19C5-4A30-B6EB-3685DD9A4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09613"/>
            <a:ext cx="4454525" cy="3340100"/>
          </a:xfrm>
          <a:ln cap="flat"/>
        </p:spPr>
      </p:sp>
      <p:sp>
        <p:nvSpPr>
          <p:cNvPr id="160771" name="Rectangle 1027">
            <a:extLst>
              <a:ext uri="{FF2B5EF4-FFF2-40B4-BE49-F238E27FC236}">
                <a16:creationId xmlns:a16="http://schemas.microsoft.com/office/drawing/2014/main" id="{F951980E-6986-42A1-9143-41A725EA92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134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D4CCCF0-D6D1-4408-8D9E-501344C56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D0903B23-3508-44D9-B246-A70642416C79}" type="slidenum">
              <a:rPr lang="zh-TW" altLang="en-US"/>
              <a:pPr>
                <a:defRPr/>
              </a:pPr>
              <a:t>19</a:t>
            </a:fld>
            <a:endParaRPr lang="zh-TW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23E39930-E609-4CC7-8BD8-86620D5B2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1738" y="709613"/>
            <a:ext cx="4454525" cy="3340100"/>
          </a:xfrm>
          <a:ln cap="flat"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E71F225-1EF2-4D64-9F0D-B74B5187C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eaLnBrk="1" hangingPunct="1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998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4953000" y="6408738"/>
            <a:ext cx="2590800" cy="3651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05800" y="6408738"/>
            <a:ext cx="7080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E3158D01-D938-4B2F-8473-B1826DA02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4F687238-5878-4A1E-B810-D106C9B93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057971DF-1CB6-48FB-B676-BEDC5D8002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4DEC989-278B-4E0E-A693-2F75FE7BB9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</a:t>
            </a:r>
            <a:fld id="{A380F76F-417A-424B-8EB4-6B57CE9D3D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191C-31AD-4E3D-81BB-7680A039B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E62AA-B1CF-44BB-B351-FA6307BD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98B0E-CE2D-4C0D-A0A5-13689E61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47E0E-4BF7-458A-8283-179357DF5126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C0DC-77E0-4E93-AB6B-607036CC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C0B22-8EC8-4712-B41D-32C6C71B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97E40-4BE7-4379-A3DD-C6B6D820F1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8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+mn-lt"/>
              <a:ea typeface="+mn-ea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9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32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3087687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382000" y="6408738"/>
            <a:ext cx="631825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F498DF4D-5F31-409A-9950-EDF041908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79" r:id="rId2"/>
    <p:sldLayoutId id="2147483878" r:id="rId3"/>
    <p:sldLayoutId id="2147483877" r:id="rId4"/>
    <p:sldLayoutId id="2147483876" r:id="rId5"/>
    <p:sldLayoutId id="2147483875" r:id="rId6"/>
    <p:sldLayoutId id="2147483881" r:id="rId7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72" charset="-128"/>
          <a:cs typeface="ＭＳ Ｐゴシック" pitchFamily="-72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72" charset="2"/>
        <a:buChar char=""/>
        <a:defRPr sz="2700" kern="1200">
          <a:solidFill>
            <a:schemeClr val="tx1"/>
          </a:solidFill>
          <a:latin typeface="+mn-lt"/>
          <a:ea typeface="ＭＳ Ｐゴシック" pitchFamily="-72" charset="-128"/>
          <a:cs typeface="ＭＳ Ｐゴシック" pitchFamily="-72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72" charset="0"/>
        <a:buChar char="◦"/>
        <a:defRPr sz="23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72" charset="2"/>
        <a:buChar char=""/>
        <a:defRPr sz="21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sz="1900"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72" charset="2"/>
        <a:buChar char=""/>
        <a:defRPr kern="1200">
          <a:solidFill>
            <a:schemeClr val="tx1"/>
          </a:solidFill>
          <a:latin typeface="+mn-lt"/>
          <a:ea typeface="ＭＳ Ｐゴシック" pitchFamily="-7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audio" Target="../media/audio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37AC-183B-4E16-B84F-28C69512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and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BCF82-A73C-431E-A955-E5F573269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0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F7335EB-9D6C-4E4D-B49C-36CB95E22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1286" y="538461"/>
            <a:ext cx="5829300" cy="5965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An Example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0D2BA87-F832-4491-8BDB-C580C246B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5940" y="1657350"/>
            <a:ext cx="6292443" cy="4363937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000" dirty="0"/>
              <a:t>A ski resort operator must decide before the winter season whether he will lease a snow-making machine. If he has no machine, he will make $20,000 if the winter is mild, $30,000 if it is typical, and $50,000 if the winter is severe. If he decides to lease the machine, his profits for these conditions will be $30,000, $35,000, and $40,000, respectively. </a:t>
            </a:r>
          </a:p>
          <a:p>
            <a:pPr>
              <a:buSzTx/>
              <a:buFontTx/>
              <a:buChar char="•"/>
            </a:pPr>
            <a:r>
              <a:rPr lang="en-US" altLang="en-US" sz="2000" dirty="0"/>
              <a:t>The probability of a mild winter is 0.3, with a 0.5 chance of a typical winter and a 0.2 chance of a severe winter. If the operator wants to maximize his expected profit, should he lease the machine? What is the most he should be willing to pay for a perfect forecast?</a:t>
            </a:r>
          </a:p>
        </p:txBody>
      </p:sp>
    </p:spTree>
    <p:extLst>
      <p:ext uri="{BB962C8B-B14F-4D97-AF65-F5344CB8AC3E}">
        <p14:creationId xmlns:p14="http://schemas.microsoft.com/office/powerpoint/2010/main" val="43001313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6C4E36C-F637-4571-9176-1AC720F6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 fontScale="90000"/>
          </a:bodyPr>
          <a:lstStyle/>
          <a:p>
            <a:r>
              <a:rPr lang="en-US" altLang="en-US"/>
              <a:t>The Decision Situation: An Example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08303F-D42A-4408-A738-AB50EF5F26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5696" y="1417638"/>
            <a:ext cx="5657850" cy="3811562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decision alternatives </a:t>
            </a:r>
            <a:r>
              <a:rPr lang="en-US" altLang="en-US" dirty="0"/>
              <a:t>are:</a:t>
            </a:r>
          </a:p>
          <a:p>
            <a:pPr lvl="1"/>
            <a:r>
              <a:rPr lang="en-US" altLang="en-US" dirty="0"/>
              <a:t>The operator does not lease the snow-making machine.</a:t>
            </a:r>
          </a:p>
          <a:p>
            <a:pPr lvl="1"/>
            <a:r>
              <a:rPr lang="en-US" altLang="en-US" dirty="0"/>
              <a:t>The operator does lease the snow-making machine.</a:t>
            </a:r>
          </a:p>
          <a:p>
            <a:pPr lvl="1"/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dirty="0"/>
              <a:t>The </a:t>
            </a:r>
            <a:r>
              <a:rPr lang="en-US" altLang="en-US" b="1" dirty="0"/>
              <a:t>states of nature </a:t>
            </a:r>
            <a:r>
              <a:rPr lang="en-US" altLang="en-US" dirty="0"/>
              <a:t>are:</a:t>
            </a:r>
            <a:endParaRPr lang="en-US" altLang="en-US" sz="1800" dirty="0"/>
          </a:p>
          <a:p>
            <a:pPr lvl="1"/>
            <a:r>
              <a:rPr lang="en-US" altLang="en-US" dirty="0"/>
              <a:t>The winter is mild.</a:t>
            </a:r>
          </a:p>
          <a:p>
            <a:pPr lvl="1"/>
            <a:r>
              <a:rPr lang="en-US" altLang="en-US" dirty="0"/>
              <a:t>The winter is typical.</a:t>
            </a:r>
          </a:p>
          <a:p>
            <a:pPr lvl="1"/>
            <a:r>
              <a:rPr lang="en-US" altLang="en-US" dirty="0"/>
              <a:t>The winter is severe.</a:t>
            </a:r>
          </a:p>
        </p:txBody>
      </p:sp>
    </p:spTree>
    <p:extLst>
      <p:ext uri="{BB962C8B-B14F-4D97-AF65-F5344CB8AC3E}">
        <p14:creationId xmlns:p14="http://schemas.microsoft.com/office/powerpoint/2010/main" val="150563373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971F350-54BC-4F4F-AA5E-08FD63FDF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The Payoff Table: An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C1BB58B-576E-4925-843E-57D0D4F332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28750" y="1600200"/>
            <a:ext cx="6400800" cy="3657600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endParaRPr lang="en-US" altLang="en-US"/>
          </a:p>
          <a:p>
            <a:pPr>
              <a:buFont typeface="Monotype Sorts" charset="0"/>
              <a:buNone/>
            </a:pPr>
            <a:endParaRPr lang="en-US" altLang="en-US"/>
          </a:p>
        </p:txBody>
      </p:sp>
      <p:graphicFrame>
        <p:nvGraphicFramePr>
          <p:cNvPr id="11269" name="Object 5">
            <a:hlinkClick r:id="" action="ppaction://ole?verb=0"/>
            <a:extLst>
              <a:ext uri="{FF2B5EF4-FFF2-40B4-BE49-F238E27FC236}">
                <a16:creationId xmlns:a16="http://schemas.microsoft.com/office/drawing/2014/main" id="{1EA082A8-DCD6-4081-ADD8-920260DD5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5640375"/>
              </p:ext>
            </p:extLst>
          </p:nvPr>
        </p:nvGraphicFramePr>
        <p:xfrm>
          <a:off x="997454" y="1124744"/>
          <a:ext cx="6670890" cy="50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Document" r:id="rId3" imgW="5829120" imgH="4419360" progId="Word.Document.8">
                  <p:embed/>
                </p:oleObj>
              </mc:Choice>
              <mc:Fallback>
                <p:oleObj name="Document" r:id="rId3" imgW="5829120" imgH="4419360" progId="Word.Document.8">
                  <p:embed/>
                  <p:pic>
                    <p:nvPicPr>
                      <p:cNvPr id="11269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1EA082A8-DCD6-4081-ADD8-920260DD51F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454" y="1124744"/>
                        <a:ext cx="6670890" cy="5040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034094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268CB1-5EAA-4B04-A387-18812C294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The Decision Tree</a:t>
            </a:r>
          </a:p>
        </p:txBody>
      </p:sp>
      <p:sp>
        <p:nvSpPr>
          <p:cNvPr id="12292" name="Line 4">
            <a:extLst>
              <a:ext uri="{FF2B5EF4-FFF2-40B4-BE49-F238E27FC236}">
                <a16:creationId xmlns:a16="http://schemas.microsoft.com/office/drawing/2014/main" id="{AF5862E5-71BA-4894-9749-FDFC2F508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359" y="40341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B0FCBCB8-ADB9-419F-826E-3C7F549E4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86359" y="3176893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EF4D6D14-F107-4B61-83D2-E4722C34D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6359" y="4034143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5" name="Oval 7">
            <a:extLst>
              <a:ext uri="{FF2B5EF4-FFF2-40B4-BE49-F238E27FC236}">
                <a16:creationId xmlns:a16="http://schemas.microsoft.com/office/drawing/2014/main" id="{C30482F1-3D98-426C-8ECB-4BAA67A1B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972" y="3124506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8ED01D8B-EA5E-4604-82F2-9D84DFF4C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5159" y="403414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94D88928-B6FA-43BE-B608-E008E10504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509" y="317689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8" name="Line 10">
            <a:extLst>
              <a:ext uri="{FF2B5EF4-FFF2-40B4-BE49-F238E27FC236}">
                <a16:creationId xmlns:a16="http://schemas.microsoft.com/office/drawing/2014/main" id="{82843CDB-4F23-42FA-AED4-3AD806EC1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109" y="28911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C64BD487-7C3A-49BE-9AFB-49BED48738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8109" y="34626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D1164A8E-C820-43D5-A686-922C83141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51" y="2608965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13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96E7FA66-3075-4098-A290-FB1BF3609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110" y="3519793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23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957FF662-9A1A-402A-AC96-21D68BAA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110" y="4377043"/>
            <a:ext cx="24998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1</a:t>
            </a:r>
            <a:r>
              <a:rPr lang="en-US" altLang="en-US" sz="1500"/>
              <a:t>  State 1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31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2</a:t>
            </a:r>
            <a:r>
              <a:rPr lang="en-US" altLang="en-US" sz="1500"/>
              <a:t>  State 2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32</a:t>
            </a:r>
          </a:p>
          <a:p>
            <a:pPr>
              <a:spcBef>
                <a:spcPct val="20000"/>
              </a:spcBef>
            </a:pPr>
            <a:r>
              <a:rPr lang="en-US" altLang="en-US" sz="1500" i="1"/>
              <a:t>p</a:t>
            </a:r>
            <a:r>
              <a:rPr lang="en-US" altLang="en-US" sz="1500" baseline="-25000"/>
              <a:t>3</a:t>
            </a:r>
            <a:r>
              <a:rPr lang="en-US" altLang="en-US" sz="1500"/>
              <a:t>  State 3 Occurs           </a:t>
            </a:r>
            <a:r>
              <a:rPr lang="en-US" altLang="en-US" sz="1500" i="1">
                <a:latin typeface="Times New Roman" panose="02020603050405020304" pitchFamily="18" charset="0"/>
              </a:rPr>
              <a:t>v</a:t>
            </a:r>
            <a:r>
              <a:rPr lang="en-US" altLang="en-US" sz="1500" baseline="-25000"/>
              <a:t>33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AF1E8FEB-4F97-48BD-A6B9-E96EB1A3EE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9509" y="289114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D098C146-ED7F-4C17-AF68-41082F0497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9509" y="317689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F8EE274B-5052-4C8C-9F0E-7303EF36AA5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5159" y="403414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995F500D-3046-4998-8E35-54A058E2C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259" y="3176893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7" name="Oval 19">
            <a:extLst>
              <a:ext uri="{FF2B5EF4-FFF2-40B4-BE49-F238E27FC236}">
                <a16:creationId xmlns:a16="http://schemas.microsoft.com/office/drawing/2014/main" id="{FB2226C1-D367-4D38-9530-D6065390A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972" y="3981756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4729D5AE-8800-4400-9476-BC733F0FB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509" y="403414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A819C093-2CA4-49A5-8838-7F5F5DA42E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109" y="374839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339F7202-A16B-46E4-9961-6176C44100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8109" y="431989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37839B0C-526A-42E7-8D09-22E1DF380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9509" y="374839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50B6B3E6-6F3C-4137-9CE9-BFEF121898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9509" y="403414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1682EE2D-0C94-4D54-B888-139DF9869D7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259" y="4034143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4" name="Oval 26">
            <a:extLst>
              <a:ext uri="{FF2B5EF4-FFF2-40B4-BE49-F238E27FC236}">
                <a16:creationId xmlns:a16="http://schemas.microsoft.com/office/drawing/2014/main" id="{6567FDAA-36B6-454F-A4D7-677400D58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972" y="4839006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2315" name="Line 27">
            <a:extLst>
              <a:ext uri="{FF2B5EF4-FFF2-40B4-BE49-F238E27FC236}">
                <a16:creationId xmlns:a16="http://schemas.microsoft.com/office/drawing/2014/main" id="{AE52B784-BC81-4562-89C2-93592D704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9509" y="4891393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6" name="Line 28">
            <a:extLst>
              <a:ext uri="{FF2B5EF4-FFF2-40B4-BE49-F238E27FC236}">
                <a16:creationId xmlns:a16="http://schemas.microsoft.com/office/drawing/2014/main" id="{5D2E6824-8306-4C79-86B9-AF0B907D08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8109" y="46056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7" name="Line 29">
            <a:extLst>
              <a:ext uri="{FF2B5EF4-FFF2-40B4-BE49-F238E27FC236}">
                <a16:creationId xmlns:a16="http://schemas.microsoft.com/office/drawing/2014/main" id="{33D7E0EB-A6E9-4BEA-8EDE-9148D5F5B9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8109" y="5177143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8" name="Line 30">
            <a:extLst>
              <a:ext uri="{FF2B5EF4-FFF2-40B4-BE49-F238E27FC236}">
                <a16:creationId xmlns:a16="http://schemas.microsoft.com/office/drawing/2014/main" id="{D30A4819-04E1-424A-A2F8-CF5BF6245D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29509" y="460564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19" name="Line 31">
            <a:extLst>
              <a:ext uri="{FF2B5EF4-FFF2-40B4-BE49-F238E27FC236}">
                <a16:creationId xmlns:a16="http://schemas.microsoft.com/office/drawing/2014/main" id="{342BF447-542B-482C-BDF8-A3A4CE1B714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29509" y="4891393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0" name="Line 32">
            <a:extLst>
              <a:ext uri="{FF2B5EF4-FFF2-40B4-BE49-F238E27FC236}">
                <a16:creationId xmlns:a16="http://schemas.microsoft.com/office/drawing/2014/main" id="{519F51A4-A3B8-481E-AA2E-BC84A1813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9259" y="4891393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321" name="Rectangle 33">
            <a:extLst>
              <a:ext uri="{FF2B5EF4-FFF2-40B4-BE49-F238E27FC236}">
                <a16:creationId xmlns:a16="http://schemas.microsoft.com/office/drawing/2014/main" id="{9195566F-B344-402A-A8BA-D0EE6D34A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510" y="2894716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1</a:t>
            </a:r>
          </a:p>
        </p:txBody>
      </p:sp>
      <p:sp>
        <p:nvSpPr>
          <p:cNvPr id="12322" name="Rectangle 34">
            <a:extLst>
              <a:ext uri="{FF2B5EF4-FFF2-40B4-BE49-F238E27FC236}">
                <a16:creationId xmlns:a16="http://schemas.microsoft.com/office/drawing/2014/main" id="{86696897-D460-46CE-8E3A-EAB1A9827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510" y="3737679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2</a:t>
            </a:r>
          </a:p>
        </p:txBody>
      </p:sp>
      <p:sp>
        <p:nvSpPr>
          <p:cNvPr id="12323" name="Rectangle 35">
            <a:extLst>
              <a:ext uri="{FF2B5EF4-FFF2-40B4-BE49-F238E27FC236}">
                <a16:creationId xmlns:a16="http://schemas.microsoft.com/office/drawing/2014/main" id="{C34A6FF3-A92D-424F-AE75-5CE201790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510" y="4609216"/>
            <a:ext cx="1785522" cy="29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Select Alternative 3</a:t>
            </a:r>
          </a:p>
        </p:txBody>
      </p:sp>
      <p:sp>
        <p:nvSpPr>
          <p:cNvPr id="12324" name="Rectangle 36">
            <a:extLst>
              <a:ext uri="{FF2B5EF4-FFF2-40B4-BE49-F238E27FC236}">
                <a16:creationId xmlns:a16="http://schemas.microsoft.com/office/drawing/2014/main" id="{B8B9E6E4-47CB-4C77-BBD5-012872031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460" y="2231538"/>
            <a:ext cx="5218510" cy="62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Decision Alternatives    State of Nature    Payoff</a:t>
            </a:r>
          </a:p>
        </p:txBody>
      </p:sp>
      <p:sp>
        <p:nvSpPr>
          <p:cNvPr id="12325" name="Rectangle 37">
            <a:extLst>
              <a:ext uri="{FF2B5EF4-FFF2-40B4-BE49-F238E27FC236}">
                <a16:creationId xmlns:a16="http://schemas.microsoft.com/office/drawing/2014/main" id="{D09FD919-14A3-4A01-801B-6F23C6AF0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3953181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D1CED0-177A-4DA0-B81E-B89D09066E48}"/>
              </a:ext>
            </a:extLst>
          </p:cNvPr>
          <p:cNvSpPr/>
          <p:nvPr/>
        </p:nvSpPr>
        <p:spPr>
          <a:xfrm>
            <a:off x="588775" y="1322627"/>
            <a:ext cx="76323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Tx/>
              <a:buFontTx/>
              <a:buChar char="•"/>
            </a:pPr>
            <a:r>
              <a:rPr lang="en-US" altLang="en-US" dirty="0"/>
              <a:t>An alternative basic model is the </a:t>
            </a:r>
            <a:r>
              <a:rPr lang="en-US" altLang="en-US" u="sng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355721277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74F2FB6-B747-4398-A17D-BAD1B9016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/>
        </p:spPr>
        <p:txBody>
          <a:bodyPr/>
          <a:lstStyle/>
          <a:p>
            <a:r>
              <a:rPr lang="en-US" altLang="en-US" dirty="0"/>
              <a:t>The Decision Tree: An Example</a:t>
            </a:r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86ABA4FD-5779-4FC5-906E-FE9E6B0444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526292A7-B7C6-492D-8CF9-3FB9F9C02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18" name="Oval 6">
            <a:extLst>
              <a:ext uri="{FF2B5EF4-FFF2-40B4-BE49-F238E27FC236}">
                <a16:creationId xmlns:a16="http://schemas.microsoft.com/office/drawing/2014/main" id="{1AEFCF87-3C3B-4434-BF42-E3E56805B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0EC8CF1C-E6DD-4F61-9F21-B7E8FFCA0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B2DACD0A-82E2-4327-9DAF-8799348CD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F9464C88-7280-4F43-880B-2C50208AB4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F6CC05F3-A532-4401-ACA6-D200EB52E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dirty="0"/>
              <a:t>0.3  Winter mild         $20,000</a:t>
            </a:r>
            <a:endParaRPr lang="en-US" altLang="en-US" sz="1500" baseline="-25000" dirty="0"/>
          </a:p>
          <a:p>
            <a:pPr>
              <a:spcBef>
                <a:spcPct val="20000"/>
              </a:spcBef>
            </a:pPr>
            <a:r>
              <a:rPr lang="en-US" altLang="en-US" sz="1500" dirty="0"/>
              <a:t>0.5  Winter typical     $30,000</a:t>
            </a:r>
            <a:endParaRPr lang="en-US" altLang="en-US" sz="1500" baseline="-25000" dirty="0"/>
          </a:p>
          <a:p>
            <a:pPr>
              <a:spcBef>
                <a:spcPct val="20000"/>
              </a:spcBef>
            </a:pPr>
            <a:r>
              <a:rPr lang="en-US" altLang="en-US" sz="1500" dirty="0"/>
              <a:t>0.2  Winter severe      $50,000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065D7515-A345-45AD-AAEA-65E8C0809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dirty="0"/>
              <a:t>0.3  Winter mild         $30,000</a:t>
            </a:r>
            <a:endParaRPr lang="en-US" altLang="en-US" sz="1500" baseline="-25000" dirty="0"/>
          </a:p>
          <a:p>
            <a:pPr>
              <a:spcBef>
                <a:spcPct val="20000"/>
              </a:spcBef>
            </a:pPr>
            <a:r>
              <a:rPr lang="en-US" altLang="en-US" sz="1500" dirty="0"/>
              <a:t>0.5  Winter typical     $35,000</a:t>
            </a:r>
            <a:endParaRPr lang="en-US" altLang="en-US" sz="1500" baseline="-25000" dirty="0"/>
          </a:p>
          <a:p>
            <a:pPr>
              <a:spcBef>
                <a:spcPct val="20000"/>
              </a:spcBef>
            </a:pPr>
            <a:r>
              <a:rPr lang="en-US" altLang="en-US" sz="1500" dirty="0"/>
              <a:t>0.2  Winter severe      $40,000</a:t>
            </a:r>
          </a:p>
        </p:txBody>
      </p:sp>
      <p:sp>
        <p:nvSpPr>
          <p:cNvPr id="13324" name="Line 12">
            <a:extLst>
              <a:ext uri="{FF2B5EF4-FFF2-40B4-BE49-F238E27FC236}">
                <a16:creationId xmlns:a16="http://schemas.microsoft.com/office/drawing/2014/main" id="{03F5EF50-AC1B-4066-A7FE-69757EA7F0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5" name="Line 13">
            <a:extLst>
              <a:ext uri="{FF2B5EF4-FFF2-40B4-BE49-F238E27FC236}">
                <a16:creationId xmlns:a16="http://schemas.microsoft.com/office/drawing/2014/main" id="{95D88229-DA05-4C62-97A8-7DAB287AD2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0311ACEC-074C-45EC-A633-D55EE90838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7" name="Oval 15">
            <a:extLst>
              <a:ext uri="{FF2B5EF4-FFF2-40B4-BE49-F238E27FC236}">
                <a16:creationId xmlns:a16="http://schemas.microsoft.com/office/drawing/2014/main" id="{529CB9A5-9C13-41FF-8328-407189445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FBC3D0DE-DCB5-4BB2-B8B6-3F02EEE31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B3BB6415-D41F-416B-94B6-A210D06A4E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0" name="Line 18">
            <a:extLst>
              <a:ext uri="{FF2B5EF4-FFF2-40B4-BE49-F238E27FC236}">
                <a16:creationId xmlns:a16="http://schemas.microsoft.com/office/drawing/2014/main" id="{EF462AAF-133E-4622-9374-F22F64AFF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B47D252C-E152-408A-A272-F647019F3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2" name="Line 20">
            <a:extLst>
              <a:ext uri="{FF2B5EF4-FFF2-40B4-BE49-F238E27FC236}">
                <a16:creationId xmlns:a16="http://schemas.microsoft.com/office/drawing/2014/main" id="{1D5700B9-0937-4438-B42F-2BC2D7729E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3" name="Line 21">
            <a:extLst>
              <a:ext uri="{FF2B5EF4-FFF2-40B4-BE49-F238E27FC236}">
                <a16:creationId xmlns:a16="http://schemas.microsoft.com/office/drawing/2014/main" id="{D646F06C-4826-4740-878F-4E73A75672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334" name="Rectangle 22">
            <a:extLst>
              <a:ext uri="{FF2B5EF4-FFF2-40B4-BE49-F238E27FC236}">
                <a16:creationId xmlns:a16="http://schemas.microsoft.com/office/drawing/2014/main" id="{5138958E-E7E3-4014-ACF0-3B7F55E7B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7382" y="1800805"/>
            <a:ext cx="1916906" cy="759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 dirty="0"/>
              <a:t>Does not lease snow- making machine</a:t>
            </a:r>
          </a:p>
        </p:txBody>
      </p:sp>
      <p:sp>
        <p:nvSpPr>
          <p:cNvPr id="13335" name="Rectangle 23">
            <a:extLst>
              <a:ext uri="{FF2B5EF4-FFF2-40B4-BE49-F238E27FC236}">
                <a16:creationId xmlns:a16="http://schemas.microsoft.com/office/drawing/2014/main" id="{840AFECB-075D-4F1A-A1FA-CFE9CFF37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3336" name="Rectangle 24">
            <a:extLst>
              <a:ext uri="{FF2B5EF4-FFF2-40B4-BE49-F238E27FC236}">
                <a16:creationId xmlns:a16="http://schemas.microsoft.com/office/drawing/2014/main" id="{702D23FA-EB54-4C36-8CAB-ACE42F53C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912210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4156884-CEA9-4B07-B58B-E35EBB6C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75BEFD9-EEA6-4C1C-A9D8-D6FC11066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Decision Making Criteria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6C63569-2006-4EED-9819-F726BB12A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556792"/>
            <a:ext cx="8456613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Classifying decision-making criteria</a:t>
            </a:r>
          </a:p>
          <a:p>
            <a:pPr lvl="1">
              <a:lnSpc>
                <a:spcPct val="50000"/>
              </a:lnSpc>
              <a:buFontTx/>
              <a:buNone/>
              <a:defRPr/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Decision making under certainty.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The future state-of-nature is assumed known.</a:t>
            </a:r>
          </a:p>
          <a:p>
            <a:pPr lvl="2">
              <a:lnSpc>
                <a:spcPct val="90000"/>
              </a:lnSpc>
              <a:defRPr/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Decision making under risk.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There is some knowledge of the probability of the states of nature occurring.</a:t>
            </a:r>
          </a:p>
          <a:p>
            <a:pPr lvl="2">
              <a:lnSpc>
                <a:spcPct val="90000"/>
              </a:lnSpc>
              <a:defRPr/>
            </a:pPr>
            <a:endParaRPr lang="en-US" altLang="zh-TW" dirty="0">
              <a:ea typeface="新細明體" charset="-12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 Decision making under uncertainty.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There is no knowledge about the probability of the states of nature occurring.</a:t>
            </a:r>
          </a:p>
        </p:txBody>
      </p:sp>
    </p:spTree>
    <p:extLst>
      <p:ext uri="{BB962C8B-B14F-4D97-AF65-F5344CB8AC3E}">
        <p14:creationId xmlns:p14="http://schemas.microsoft.com/office/powerpoint/2010/main" val="3770104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555AFC1-C3F8-4A01-8178-E6D1354669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5516" y="260648"/>
            <a:ext cx="8604956" cy="1368152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Strategies Without Probabilities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80B7C99-51DE-4DE9-BD93-CF5A723B0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384" y="1772816"/>
            <a:ext cx="7703232" cy="4392488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i="1" dirty="0"/>
              <a:t>Maximin Strategy </a:t>
            </a:r>
            <a:r>
              <a:rPr lang="en-US" altLang="en-US" dirty="0"/>
              <a:t>- Select the alternative with the least unfavorable possible outcome.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i="1" dirty="0"/>
              <a:t>Maximax Strategy </a:t>
            </a:r>
            <a:r>
              <a:rPr lang="en-US" altLang="en-US" dirty="0"/>
              <a:t>- Select the alternative with the best possible outcome.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i="1" dirty="0"/>
              <a:t>Minimax Regret </a:t>
            </a:r>
            <a:r>
              <a:rPr lang="en-US" altLang="en-US" dirty="0"/>
              <a:t>- Select the alternative that minimizes the regret the decision maker will experience after the state of nature is known.</a:t>
            </a:r>
          </a:p>
        </p:txBody>
      </p:sp>
    </p:spTree>
    <p:extLst>
      <p:ext uri="{BB962C8B-B14F-4D97-AF65-F5344CB8AC3E}">
        <p14:creationId xmlns:p14="http://schemas.microsoft.com/office/powerpoint/2010/main" val="359042941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09A0A44-E7A6-4A6A-B5D0-9DFA23215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319714" cy="1053703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altLang="en-US" dirty="0"/>
              <a:t>Non-Bayesian Decision Theory:</a:t>
            </a:r>
            <a:br>
              <a:rPr lang="en-US" altLang="en-US" dirty="0"/>
            </a:br>
            <a:r>
              <a:rPr lang="en-US" altLang="en-US" dirty="0"/>
              <a:t>An Example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AF1DEF-C4C3-41D9-8E7E-608500451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91200" y="1314350"/>
            <a:ext cx="6286500" cy="5283001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Maximin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lease the snow-making machine because the minimum payoff for that alternative is $30,000, which beats the minimum payoff of $20,000 for the alternative to not lease the snow-making machine. </a:t>
            </a:r>
            <a:r>
              <a:rPr lang="en-US" altLang="en-US" dirty="0">
                <a:solidFill>
                  <a:srgbClr val="FF0000"/>
                </a:solidFill>
              </a:rPr>
              <a:t>Pessimistic? Risk averse?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SzTx/>
              <a:buFontTx/>
              <a:buChar char="•"/>
            </a:pPr>
            <a:r>
              <a:rPr lang="en-US" altLang="en-US" dirty="0"/>
              <a:t> Maximax Strategy: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Decide to not lease the snow-making machine because the maximum payoff for that alternative is $50,000, which beats the maximum payoff of $40,000 for the alternative to lease the snow-making machine. </a:t>
            </a:r>
            <a:r>
              <a:rPr lang="en-US" altLang="en-US" dirty="0">
                <a:solidFill>
                  <a:srgbClr val="FF0000"/>
                </a:solidFill>
              </a:rPr>
              <a:t>Optimistic? Risk seeking?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056050-9B38-4B0C-BA1C-DAAFF788F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1" y="1899975"/>
            <a:ext cx="3340156" cy="15421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AD200C-4009-4BA1-A0F2-A6B852138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24984"/>
            <a:ext cx="3466402" cy="158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35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4C028E-D68A-42D0-BCB8-08DE141B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fld id="{7AA28131-4926-443B-A127-2AFC20C45A51}" type="slidenum">
              <a:rPr lang="zh-TW" altLang="en-US"/>
              <a:pPr>
                <a:defRPr/>
              </a:pPr>
              <a:t>18</a:t>
            </a:fld>
            <a:endParaRPr lang="zh-TW" altLang="en-US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5E57EF34-7982-4617-AE74-68094826E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56792"/>
            <a:ext cx="8153400" cy="4032448"/>
          </a:xfrm>
        </p:spPr>
        <p:txBody>
          <a:bodyPr/>
          <a:lstStyle/>
          <a:p>
            <a:pPr marL="165100" lvl="1" indent="-50800">
              <a:buFontTx/>
              <a:buChar char="•"/>
              <a:tabLst>
                <a:tab pos="620713" algn="l"/>
              </a:tabLst>
              <a:defRPr/>
            </a:pPr>
            <a:r>
              <a:rPr lang="zh-TW" altLang="en-US" sz="3200" dirty="0">
                <a:ea typeface="新細明體" charset="-120"/>
              </a:rPr>
              <a:t> 	</a:t>
            </a:r>
            <a:r>
              <a:rPr lang="en-US" altLang="zh-TW" sz="3200" dirty="0">
                <a:ea typeface="新細明體" charset="-120"/>
              </a:rPr>
              <a:t>The Minimax Regret Criterion</a:t>
            </a:r>
          </a:p>
          <a:p>
            <a:pPr marL="1138238" lvl="3" indent="-517525">
              <a:tabLst>
                <a:tab pos="620713" algn="l"/>
              </a:tabLst>
              <a:defRPr/>
            </a:pPr>
            <a:r>
              <a:rPr lang="en-US" altLang="zh-TW" sz="2800" dirty="0">
                <a:ea typeface="新細明體" charset="-120"/>
              </a:rPr>
              <a:t>This criterion fits both a pessimistic and a risk averse decision maker approach.</a:t>
            </a:r>
          </a:p>
          <a:p>
            <a:pPr marL="1138238" lvl="3" indent="-517525">
              <a:tabLst>
                <a:tab pos="620713" algn="l"/>
              </a:tabLst>
              <a:defRPr/>
            </a:pPr>
            <a:r>
              <a:rPr lang="en-US" altLang="zh-TW" sz="2800" dirty="0">
                <a:ea typeface="新細明體" charset="-120"/>
              </a:rPr>
              <a:t>The payoff table is based on “lost opportunity,” or “regret.”</a:t>
            </a:r>
          </a:p>
          <a:p>
            <a:pPr marL="1138238" lvl="3" indent="-517525">
              <a:tabLst>
                <a:tab pos="620713" algn="l"/>
              </a:tabLst>
              <a:defRPr/>
            </a:pPr>
            <a:r>
              <a:rPr lang="en-US" altLang="zh-TW" sz="2800" dirty="0">
                <a:ea typeface="新細明體" charset="-120"/>
              </a:rPr>
              <a:t>The decision maker incurs regret by failing to choose the “best” decision.</a:t>
            </a:r>
          </a:p>
        </p:txBody>
      </p:sp>
      <p:sp>
        <p:nvSpPr>
          <p:cNvPr id="159751" name="Rectangle 7">
            <a:extLst>
              <a:ext uri="{FF2B5EF4-FFF2-40B4-BE49-F238E27FC236}">
                <a16:creationId xmlns:a16="http://schemas.microsoft.com/office/drawing/2014/main" id="{B52CDFDE-0BFA-4606-B8ED-9F4803DCB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The Minimax Regret Criterion</a:t>
            </a:r>
          </a:p>
        </p:txBody>
      </p:sp>
    </p:spTree>
    <p:extLst>
      <p:ext uri="{BB962C8B-B14F-4D97-AF65-F5344CB8AC3E}">
        <p14:creationId xmlns:p14="http://schemas.microsoft.com/office/powerpoint/2010/main" val="1844948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DF1F94C-8B6F-4679-9D7D-55B17EA1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zh-TW" altLang="en-US" dirty="0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8B77E522-0618-4400-A991-7B2F89143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17638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The Minimax Regret Criterion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To find an optimal decision, for </a:t>
            </a:r>
            <a:r>
              <a:rPr lang="en-US" altLang="zh-TW" b="1" dirty="0">
                <a:ea typeface="新細明體" charset="-120"/>
              </a:rPr>
              <a:t>each state of nature: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Determine the best payoff over all decisions.</a:t>
            </a:r>
          </a:p>
          <a:p>
            <a:pPr lvl="2">
              <a:lnSpc>
                <a:spcPct val="110000"/>
              </a:lnSpc>
              <a:defRPr/>
            </a:pPr>
            <a:r>
              <a:rPr lang="en-US" altLang="zh-TW" dirty="0">
                <a:ea typeface="新細明體" charset="-120"/>
              </a:rPr>
              <a:t>Calculate the regret for each decision alternative as the difference between its payoff value and this best payoff value.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For each decision find the maximum regret over all states of nature.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TW" dirty="0">
                <a:ea typeface="新細明體" charset="-120"/>
              </a:rPr>
              <a:t>Select the decision alternative that has the minimum of these “maximum regrets.”</a:t>
            </a:r>
          </a:p>
        </p:txBody>
      </p:sp>
      <p:sp>
        <p:nvSpPr>
          <p:cNvPr id="32783" name="Rectangle 15">
            <a:extLst>
              <a:ext uri="{FF2B5EF4-FFF2-40B4-BE49-F238E27FC236}">
                <a16:creationId xmlns:a16="http://schemas.microsoft.com/office/drawing/2014/main" id="{60FE82A8-DA80-46D4-8D13-516A47F56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>
                <a:ea typeface="新細明體" charset="-120"/>
              </a:rPr>
              <a:t>The Minimax Regret Criterion</a:t>
            </a:r>
          </a:p>
        </p:txBody>
      </p:sp>
    </p:spTree>
    <p:extLst>
      <p:ext uri="{BB962C8B-B14F-4D97-AF65-F5344CB8AC3E}">
        <p14:creationId xmlns:p14="http://schemas.microsoft.com/office/powerpoint/2010/main" val="118359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2271DE-DF12-4A3E-B116-E6E227DB4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Learning Objectives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DFFDB3-7378-41BA-A32E-A3B70179D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624" y="1628800"/>
            <a:ext cx="6718548" cy="390445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1800" dirty="0"/>
              <a:t>Understand the role of data and modeling in decision making</a:t>
            </a:r>
          </a:p>
          <a:p>
            <a:pPr>
              <a:buSzTx/>
              <a:buFontTx/>
              <a:buChar char="•"/>
            </a:pPr>
            <a:r>
              <a:rPr lang="en-US" altLang="en-US" sz="1800" dirty="0"/>
              <a:t>Express a decision situation in terms of decision alternatives, states of nature, and payoffs.</a:t>
            </a:r>
          </a:p>
          <a:p>
            <a:pPr>
              <a:buSzTx/>
              <a:buFontTx/>
              <a:buChar char="•"/>
            </a:pPr>
            <a:r>
              <a:rPr lang="en-US" altLang="en-US" sz="1800" dirty="0"/>
              <a:t>Differentiate between non-Bayesian and Bayesian decision criteria.</a:t>
            </a:r>
          </a:p>
          <a:p>
            <a:pPr>
              <a:buSzTx/>
              <a:buFontTx/>
              <a:buChar char="•"/>
            </a:pPr>
            <a:r>
              <a:rPr lang="en-US" altLang="en-US" sz="1800" dirty="0"/>
              <a:t>Determine the expected payoff for a decision alternative.</a:t>
            </a:r>
          </a:p>
          <a:p>
            <a:pPr>
              <a:buSzTx/>
              <a:buFontTx/>
              <a:buChar char="•"/>
            </a:pPr>
            <a:r>
              <a:rPr lang="en-US" altLang="en-US" sz="1800" dirty="0"/>
              <a:t>Calculate and interpret</a:t>
            </a:r>
            <a:r>
              <a:rPr lang="en-US" altLang="en-US" dirty="0"/>
              <a:t> </a:t>
            </a:r>
            <a:r>
              <a:rPr lang="en-US" altLang="en-US" sz="1800" dirty="0"/>
              <a:t>the expected value of perfect information.</a:t>
            </a: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sz="1800" dirty="0"/>
              <a:t>Express and analyze the decision situation in terms of opportunity loss and expected opportunity loss.</a:t>
            </a:r>
          </a:p>
        </p:txBody>
      </p:sp>
    </p:spTree>
    <p:extLst>
      <p:ext uri="{BB962C8B-B14F-4D97-AF65-F5344CB8AC3E}">
        <p14:creationId xmlns:p14="http://schemas.microsoft.com/office/powerpoint/2010/main" val="108519808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62E5B7-36AC-47F2-928F-5A0CD5EE6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5286" y="3218320"/>
            <a:ext cx="8201514" cy="3190418"/>
          </a:xfrm>
        </p:spPr>
        <p:txBody>
          <a:bodyPr/>
          <a:lstStyle/>
          <a:p>
            <a:r>
              <a:rPr lang="en-US" dirty="0"/>
              <a:t>Difference from best outcome</a:t>
            </a:r>
          </a:p>
          <a:p>
            <a:r>
              <a:rPr lang="en-US" dirty="0"/>
              <a:t>This is a “loss” not a benefit so lower is better</a:t>
            </a:r>
          </a:p>
          <a:p>
            <a:r>
              <a:rPr lang="en-US" dirty="0"/>
              <a:t>Minimax Regret</a:t>
            </a:r>
          </a:p>
          <a:p>
            <a:pPr lvl="1"/>
            <a:r>
              <a:rPr lang="en-US" dirty="0"/>
              <a:t> </a:t>
            </a:r>
            <a:r>
              <a:rPr lang="en-US" altLang="en-US" dirty="0"/>
              <a:t>Decide to lease the snow-making machine because the Maximum regret for that alternative is $10,000, which beats the maximum regret of $30,000 for the alternative to not lease the snow-making machine.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DB6877-1FB1-49F0-A24A-5E85D1AC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Table (Opportunity Loss)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72D5-547D-4087-A7C1-06F467633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D46-4BC5-4F6E-9DCD-383611A14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8F61C4-90FA-42B7-822A-C8F0619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355409"/>
              </p:ext>
            </p:extLst>
          </p:nvPr>
        </p:nvGraphicFramePr>
        <p:xfrm>
          <a:off x="971600" y="1444219"/>
          <a:ext cx="6984775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55">
                  <a:extLst>
                    <a:ext uri="{9D8B030D-6E8A-4147-A177-3AD203B41FA5}">
                      <a16:colId xmlns:a16="http://schemas.microsoft.com/office/drawing/2014/main" val="206578684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3838316262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67917904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905342508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513578923"/>
                    </a:ext>
                  </a:extLst>
                </a:gridCol>
              </a:tblGrid>
              <a:tr h="298372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 of Nature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Decision 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Severe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1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06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0AA2EB-561B-4FE3-A7CE-DE4B3507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378" y="44624"/>
            <a:ext cx="8496944" cy="1746649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Bayesian Decision Theory:</a:t>
            </a:r>
            <a:br>
              <a:rPr lang="en-US" altLang="en-US" dirty="0"/>
            </a:br>
            <a:r>
              <a:rPr lang="en-US" altLang="en-US" dirty="0"/>
              <a:t>Strategies With Probabilities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6CAE2A-3D2F-457A-AB73-D5DE2FEC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446" y="1628800"/>
            <a:ext cx="7545982" cy="446449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Expected Payoff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endParaRPr lang="en-US" altLang="en-US" dirty="0"/>
          </a:p>
          <a:p>
            <a:pPr>
              <a:buSzTx/>
              <a:buFontTx/>
              <a:buChar char="•"/>
            </a:pPr>
            <a:r>
              <a:rPr lang="en-US" altLang="en-US" dirty="0"/>
              <a:t>Expected Opportunity Loss Criterion (EOL): Select the decision alternative with the minimum expected regret value.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ABC5BDA-B4CB-4B94-90E3-371991C57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04864"/>
            <a:ext cx="6858000" cy="9604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3200" b="1" dirty="0">
                <a:latin typeface="Arial Narrow" charset="0"/>
                <a:ea typeface="新細明體" charset="-120"/>
              </a:rPr>
              <a:t>Expected Payoff = </a:t>
            </a:r>
            <a:r>
              <a:rPr lang="en-US" altLang="zh-TW" sz="3200" b="1" dirty="0">
                <a:latin typeface="Symbol" charset="2"/>
                <a:ea typeface="新細明體" charset="-120"/>
              </a:rPr>
              <a:t>S</a:t>
            </a:r>
            <a:r>
              <a:rPr lang="en-US" altLang="zh-TW" sz="3200" b="1" dirty="0">
                <a:latin typeface="Arial Narrow" charset="0"/>
                <a:ea typeface="新細明體" charset="-120"/>
              </a:rPr>
              <a:t>(Probability)(Payoff)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85C5B-34D4-44FD-95F4-70691939F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220" y="4941168"/>
            <a:ext cx="6858000" cy="960438"/>
          </a:xfrm>
          <a:prstGeom prst="rect">
            <a:avLst/>
          </a:prstGeom>
          <a:solidFill>
            <a:srgbClr val="66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TW" sz="3200" b="1" dirty="0">
                <a:latin typeface="Arial Narrow" charset="0"/>
                <a:ea typeface="新細明體" charset="-120"/>
              </a:rPr>
              <a:t>Expected Regret = </a:t>
            </a:r>
            <a:r>
              <a:rPr lang="en-US" altLang="zh-TW" sz="3200" b="1" dirty="0">
                <a:latin typeface="Symbol" charset="2"/>
                <a:ea typeface="新細明體" charset="-120"/>
              </a:rPr>
              <a:t>S</a:t>
            </a:r>
            <a:r>
              <a:rPr lang="en-US" altLang="zh-TW" sz="3200" b="1" dirty="0">
                <a:latin typeface="Arial Narrow" charset="0"/>
                <a:ea typeface="新細明體" charset="-120"/>
              </a:rPr>
              <a:t>(Probability)(Regret)</a:t>
            </a:r>
          </a:p>
        </p:txBody>
      </p:sp>
    </p:spTree>
    <p:extLst>
      <p:ext uri="{BB962C8B-B14F-4D97-AF65-F5344CB8AC3E}">
        <p14:creationId xmlns:p14="http://schemas.microsoft.com/office/powerpoint/2010/main" val="318960382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50AA2EB-561B-4FE3-A7CE-DE4B3507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378" y="44624"/>
            <a:ext cx="8496944" cy="1746649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Bayesian Decision Theory:</a:t>
            </a:r>
            <a:br>
              <a:rPr lang="en-US" altLang="en-US" dirty="0"/>
            </a:br>
            <a:r>
              <a:rPr lang="en-US" altLang="en-US" dirty="0"/>
              <a:t>Strategies With Probabilities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76CAE2A-3D2F-457A-AB73-D5DE2FECC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446" y="1628800"/>
            <a:ext cx="7545982" cy="446449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400" dirty="0"/>
              <a:t>Expected Payoff (or Expected Monetary Value - EMV) Criterion: Select the alternative where the expected value for the payoff is the best.</a:t>
            </a:r>
          </a:p>
          <a:p>
            <a:pPr>
              <a:buSzTx/>
              <a:buFontTx/>
              <a:buChar char="•"/>
            </a:pPr>
            <a:endParaRPr lang="en-US" altLang="en-US" sz="2400" dirty="0"/>
          </a:p>
          <a:p>
            <a:pPr>
              <a:buSzTx/>
              <a:buFontTx/>
              <a:buChar char="•"/>
            </a:pPr>
            <a:r>
              <a:rPr lang="en-US" altLang="en-US" sz="2400" dirty="0"/>
              <a:t>Expected Opportunity Loss Criterion (EOL): Select the decision alternative with the minimum expected regret value.</a:t>
            </a:r>
          </a:p>
          <a:p>
            <a:pPr>
              <a:buSzTx/>
              <a:buFontTx/>
              <a:buChar char="•"/>
            </a:pPr>
            <a:endParaRPr lang="en-US" altLang="en-US" sz="2400" dirty="0"/>
          </a:p>
          <a:p>
            <a:pPr>
              <a:buSzTx/>
              <a:buFontTx/>
              <a:buChar char="•"/>
            </a:pPr>
            <a:r>
              <a:rPr lang="en-US" altLang="en-US" sz="2400" dirty="0"/>
              <a:t>It can be shown that these two criteria are equivalent!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515742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6E6607-19B9-4F72-9CBB-1E3B8699B4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E22FF37A-2C52-4FCD-9945-F5E6B6200A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85900" y="257175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0ECD02E-755F-4C13-AD0B-EF950808AC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5900" y="3429000"/>
            <a:ext cx="342900" cy="857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4" name="Oval 6">
            <a:extLst>
              <a:ext uri="{FF2B5EF4-FFF2-40B4-BE49-F238E27FC236}">
                <a16:creationId xmlns:a16="http://schemas.microsoft.com/office/drawing/2014/main" id="{CD200124-1001-4AA4-BA1D-E6FADE70C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25193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6B35A8D2-76E3-40E4-9CBE-593522E4D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25717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157701C0-920D-496E-891A-C0323795B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286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34CC48E2-7AFB-4B70-99E8-D87E68E25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2857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BD6FC0AA-CD57-47D0-BE00-5D9E4E184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20038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$20,000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$50,000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DFCD6535-09E7-46C9-A634-B253E83B7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791" y="3718322"/>
            <a:ext cx="2713084" cy="852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0.3  Winter mild         $30,000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0.5  Winter typical     $35,000</a:t>
            </a:r>
            <a:endParaRPr lang="en-US" altLang="en-US" sz="1500" baseline="-25000"/>
          </a:p>
          <a:p>
            <a:pPr>
              <a:spcBef>
                <a:spcPct val="20000"/>
              </a:spcBef>
            </a:pPr>
            <a:r>
              <a:rPr lang="en-US" altLang="en-US" sz="1500"/>
              <a:t>0.2  Winter severe      $40,000</a:t>
            </a:r>
          </a:p>
        </p:txBody>
      </p:sp>
      <p:sp>
        <p:nvSpPr>
          <p:cNvPr id="17420" name="Line 12">
            <a:extLst>
              <a:ext uri="{FF2B5EF4-FFF2-40B4-BE49-F238E27FC236}">
                <a16:creationId xmlns:a16="http://schemas.microsoft.com/office/drawing/2014/main" id="{B3D1ABB7-2064-4280-B72C-4DBDB27012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22860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1" name="Line 13">
            <a:extLst>
              <a:ext uri="{FF2B5EF4-FFF2-40B4-BE49-F238E27FC236}">
                <a16:creationId xmlns:a16="http://schemas.microsoft.com/office/drawing/2014/main" id="{112F5DC9-A36A-49B1-B819-36D9881B48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25717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7931928B-31E5-405C-9BCA-F81AB40EC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17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3" name="Oval 15">
            <a:extLst>
              <a:ext uri="{FF2B5EF4-FFF2-40B4-BE49-F238E27FC236}">
                <a16:creationId xmlns:a16="http://schemas.microsoft.com/office/drawing/2014/main" id="{4C7BA295-7B8D-4E2E-9D76-125E055B6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513" y="4233863"/>
            <a:ext cx="104775" cy="1047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F80F14DB-A3DF-4FE6-8A37-6AE882311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0" y="4286250"/>
            <a:ext cx="1943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5" name="Line 17">
            <a:extLst>
              <a:ext uri="{FF2B5EF4-FFF2-40B4-BE49-F238E27FC236}">
                <a16:creationId xmlns:a16="http://schemas.microsoft.com/office/drawing/2014/main" id="{F2C0D74F-18B9-4B8C-93AD-D9AB57E4D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40005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6" name="Line 18">
            <a:extLst>
              <a:ext uri="{FF2B5EF4-FFF2-40B4-BE49-F238E27FC236}">
                <a16:creationId xmlns:a16="http://schemas.microsoft.com/office/drawing/2014/main" id="{F547B7A2-950D-4DAF-8C27-99EF370A2FE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7650" y="4572000"/>
            <a:ext cx="17145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7" name="Line 19">
            <a:extLst>
              <a:ext uri="{FF2B5EF4-FFF2-40B4-BE49-F238E27FC236}">
                <a16:creationId xmlns:a16="http://schemas.microsoft.com/office/drawing/2014/main" id="{8BE34112-0D6F-4A3A-BF92-CA9F8CB4AE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29050" y="400050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8" name="Line 20">
            <a:extLst>
              <a:ext uri="{FF2B5EF4-FFF2-40B4-BE49-F238E27FC236}">
                <a16:creationId xmlns:a16="http://schemas.microsoft.com/office/drawing/2014/main" id="{5CDCAD5D-5100-43A4-95FB-09BB88E5FD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29050" y="4286250"/>
            <a:ext cx="22860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29" name="Line 21">
            <a:extLst>
              <a:ext uri="{FF2B5EF4-FFF2-40B4-BE49-F238E27FC236}">
                <a16:creationId xmlns:a16="http://schemas.microsoft.com/office/drawing/2014/main" id="{CE35E416-5716-4E4C-BA13-3D2496BC9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286250"/>
            <a:ext cx="1885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0" name="Rectangle 22">
            <a:extLst>
              <a:ext uri="{FF2B5EF4-FFF2-40B4-BE49-F238E27FC236}">
                <a16:creationId xmlns:a16="http://schemas.microsoft.com/office/drawing/2014/main" id="{7BF2A043-238D-4F28-9B87-875C83C2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229" y="1708610"/>
            <a:ext cx="1916906" cy="80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not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1" name="Rectangle 23">
            <a:extLst>
              <a:ext uri="{FF2B5EF4-FFF2-40B4-BE49-F238E27FC236}">
                <a16:creationId xmlns:a16="http://schemas.microsoft.com/office/drawing/2014/main" id="{95579D82-7850-440A-AD00-9F7499BAF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3661174"/>
            <a:ext cx="1669528" cy="575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500"/>
              <a:t>Does lease snow-</a:t>
            </a:r>
          </a:p>
          <a:p>
            <a:pPr>
              <a:spcBef>
                <a:spcPct val="20000"/>
              </a:spcBef>
            </a:pPr>
            <a:r>
              <a:rPr lang="en-US" altLang="en-US" sz="1500"/>
              <a:t>making machine</a:t>
            </a:r>
          </a:p>
        </p:txBody>
      </p:sp>
      <p:sp>
        <p:nvSpPr>
          <p:cNvPr id="17432" name="Rectangle 24">
            <a:extLst>
              <a:ext uri="{FF2B5EF4-FFF2-40B4-BE49-F238E27FC236}">
                <a16:creationId xmlns:a16="http://schemas.microsoft.com/office/drawing/2014/main" id="{4B398D41-5C92-4288-8269-AF650C85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213" y="3348038"/>
            <a:ext cx="161925" cy="161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3" name="Rectangle 25">
            <a:extLst>
              <a:ext uri="{FF2B5EF4-FFF2-40B4-BE49-F238E27FC236}">
                <a16:creationId xmlns:a16="http://schemas.microsoft.com/office/drawing/2014/main" id="{61D077A1-60B3-4D0A-8DDA-AD69B1A9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86" y="2883695"/>
            <a:ext cx="5683448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0.3($20,000) + 0.5($30,000) + 0.2($50,000) = $31,000</a:t>
            </a:r>
          </a:p>
        </p:txBody>
      </p:sp>
      <p:sp>
        <p:nvSpPr>
          <p:cNvPr id="17434" name="Rectangle 26">
            <a:extLst>
              <a:ext uri="{FF2B5EF4-FFF2-40B4-BE49-F238E27FC236}">
                <a16:creationId xmlns:a16="http://schemas.microsoft.com/office/drawing/2014/main" id="{38D6AEB8-9E6B-4798-8CA5-77BF4789E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41" y="4598195"/>
            <a:ext cx="6001415" cy="34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866" tIns="33338" rIns="67866" bIns="33338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en-US" sz="1800" b="1" dirty="0"/>
              <a:t>0.3($30,000) + 0.5($35,000) + 0.2($40,000) = $34,500</a:t>
            </a:r>
          </a:p>
        </p:txBody>
      </p:sp>
      <p:sp>
        <p:nvSpPr>
          <p:cNvPr id="17435" name="Rectangle 27">
            <a:extLst>
              <a:ext uri="{FF2B5EF4-FFF2-40B4-BE49-F238E27FC236}">
                <a16:creationId xmlns:a16="http://schemas.microsoft.com/office/drawing/2014/main" id="{DFCC4DF5-AF2C-44CD-8A9C-E750F3D9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2924175"/>
            <a:ext cx="5663210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6" name="Rectangle 28">
            <a:extLst>
              <a:ext uri="{FF2B5EF4-FFF2-40B4-BE49-F238E27FC236}">
                <a16:creationId xmlns:a16="http://schemas.microsoft.com/office/drawing/2014/main" id="{6EC309FB-3546-4AEE-BA3E-F889C682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4" y="4638675"/>
            <a:ext cx="5663207" cy="2667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7437" name="Line 29">
            <a:extLst>
              <a:ext uri="{FF2B5EF4-FFF2-40B4-BE49-F238E27FC236}">
                <a16:creationId xmlns:a16="http://schemas.microsoft.com/office/drawing/2014/main" id="{898BCD22-8F54-4401-8A08-D00EC47239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43434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7438" name="Line 30">
            <a:extLst>
              <a:ext uri="{FF2B5EF4-FFF2-40B4-BE49-F238E27FC236}">
                <a16:creationId xmlns:a16="http://schemas.microsoft.com/office/drawing/2014/main" id="{33979193-E6BD-4FAB-A8D0-F42702EA2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2628900"/>
            <a:ext cx="0" cy="285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14140A-E846-470F-B1A7-0D01704E6C46}"/>
              </a:ext>
            </a:extLst>
          </p:cNvPr>
          <p:cNvSpPr/>
          <p:nvPr/>
        </p:nvSpPr>
        <p:spPr>
          <a:xfrm>
            <a:off x="1858128" y="5343030"/>
            <a:ext cx="58849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Choose to lease because its EMV </a:t>
            </a:r>
            <a:r>
              <a:rPr lang="en-US" u="sng" dirty="0"/>
              <a:t>highest</a:t>
            </a:r>
          </a:p>
        </p:txBody>
      </p:sp>
    </p:spTree>
    <p:extLst>
      <p:ext uri="{BB962C8B-B14F-4D97-AF65-F5344CB8AC3E}">
        <p14:creationId xmlns:p14="http://schemas.microsoft.com/office/powerpoint/2010/main" val="25947959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62E5B7-36AC-47F2-928F-5A0CD5EE6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372" y="3634800"/>
            <a:ext cx="8201514" cy="1747520"/>
          </a:xfrm>
        </p:spPr>
        <p:txBody>
          <a:bodyPr/>
          <a:lstStyle/>
          <a:p>
            <a:r>
              <a:rPr lang="en-US" dirty="0"/>
              <a:t>Choose to Lease because its EOL is </a:t>
            </a:r>
            <a:r>
              <a:rPr lang="en-US" u="sng" dirty="0"/>
              <a:t>lowest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DB6877-1FB1-49F0-A24A-5E85D1AC4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Regret Table (Opportunity Loss)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72D5-547D-4087-A7C1-06F467633B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6FD46-4BC5-4F6E-9DCD-383611A149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1-</a:t>
            </a:r>
            <a:fld id="{39D7CB99-6293-4525-9A31-B56D19FBB6E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8F61C4-90FA-42B7-822A-C8F0619E1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040501"/>
              </p:ext>
            </p:extLst>
          </p:nvPr>
        </p:nvGraphicFramePr>
        <p:xfrm>
          <a:off x="971600" y="1444219"/>
          <a:ext cx="6984775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6955">
                  <a:extLst>
                    <a:ext uri="{9D8B030D-6E8A-4147-A177-3AD203B41FA5}">
                      <a16:colId xmlns:a16="http://schemas.microsoft.com/office/drawing/2014/main" val="206578684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3838316262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679179040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905342508"/>
                    </a:ext>
                  </a:extLst>
                </a:gridCol>
                <a:gridCol w="1396955">
                  <a:extLst>
                    <a:ext uri="{9D8B030D-6E8A-4147-A177-3AD203B41FA5}">
                      <a16:colId xmlns:a16="http://schemas.microsoft.com/office/drawing/2014/main" val="1513578923"/>
                    </a:ext>
                  </a:extLst>
                </a:gridCol>
              </a:tblGrid>
              <a:tr h="298372"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 of Nature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Decision 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Mild</a:t>
                      </a:r>
                    </a:p>
                    <a:p>
                      <a:pPr algn="ctr"/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Typical</a:t>
                      </a:r>
                    </a:p>
                    <a:p>
                      <a:pPr algn="ctr"/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Severe</a:t>
                      </a:r>
                    </a:p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 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$20,000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1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$5,500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12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E96CD15-0E46-4FA1-820F-6266829CE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Expected Value: An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F64BCBE-DAF8-46C8-A9A9-9EA4900C55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417638"/>
            <a:ext cx="8229600" cy="5272607"/>
          </a:xfrm>
          <a:noFill/>
          <a:ln/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altLang="en-US" dirty="0"/>
              <a:t>	In the long run, the operator will expect to earn $34,500 if he does lease the snow-making machine compared to $31,000 if he does not lease the snow-making machine.</a:t>
            </a:r>
          </a:p>
          <a:p>
            <a:pPr>
              <a:buFont typeface="Monotype Sorts" charset="0"/>
              <a:buNone/>
            </a:pPr>
            <a:r>
              <a:rPr lang="en-US" altLang="en-US" sz="900" dirty="0"/>
              <a:t> 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Best Decision: Lease the snow-making machine.</a:t>
            </a:r>
          </a:p>
          <a:p>
            <a:pPr>
              <a:defRPr/>
            </a:pPr>
            <a:r>
              <a:rPr lang="en-US" altLang="zh-TW" dirty="0">
                <a:ea typeface="新細明體" charset="-120"/>
              </a:rPr>
              <a:t>The expected value criterion is useful generally in two cases:</a:t>
            </a:r>
          </a:p>
          <a:p>
            <a:pPr lvl="1">
              <a:defRPr/>
            </a:pPr>
            <a:r>
              <a:rPr lang="en-US" altLang="zh-TW" dirty="0">
                <a:ea typeface="新細明體" charset="-120"/>
              </a:rPr>
              <a:t>Long run planning is appropriate, and decision situations repeat themselves.</a:t>
            </a:r>
          </a:p>
          <a:p>
            <a:pPr lvl="1">
              <a:defRPr/>
            </a:pPr>
            <a:r>
              <a:rPr lang="en-US" altLang="zh-TW" dirty="0">
                <a:ea typeface="新細明體" charset="-120"/>
              </a:rPr>
              <a:t>The decision maker is risk neutral.</a:t>
            </a:r>
          </a:p>
          <a:p>
            <a:pPr>
              <a:buSzTx/>
              <a:buFontTx/>
              <a:buChar char="•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2928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050EF06-4B3A-415C-A8E0-6F771854D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Key Terms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62FA6BB-FEC8-45B9-AFCF-B1320CF6141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1640" y="1417638"/>
            <a:ext cx="3086100" cy="3378994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Levels of doubt</a:t>
            </a:r>
          </a:p>
          <a:p>
            <a:pPr lvl="1"/>
            <a:r>
              <a:rPr lang="en-US" altLang="en-US" dirty="0"/>
              <a:t>Risk</a:t>
            </a:r>
          </a:p>
          <a:p>
            <a:pPr lvl="1"/>
            <a:r>
              <a:rPr lang="en-US" altLang="en-US" dirty="0"/>
              <a:t>Uncertainty</a:t>
            </a:r>
          </a:p>
          <a:p>
            <a:pPr lvl="1"/>
            <a:r>
              <a:rPr lang="en-US" altLang="en-US" dirty="0"/>
              <a:t>Ignorance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Decision situation</a:t>
            </a:r>
          </a:p>
          <a:p>
            <a:pPr lvl="1"/>
            <a:r>
              <a:rPr lang="en-US" altLang="en-US" dirty="0"/>
              <a:t>Decision alternatives</a:t>
            </a:r>
          </a:p>
          <a:p>
            <a:pPr lvl="1"/>
            <a:r>
              <a:rPr lang="en-US" altLang="en-US" dirty="0"/>
              <a:t>States of nature</a:t>
            </a:r>
          </a:p>
          <a:p>
            <a:pPr lvl="1"/>
            <a:r>
              <a:rPr lang="en-US" altLang="en-US" dirty="0"/>
              <a:t>Probabilities</a:t>
            </a:r>
          </a:p>
          <a:p>
            <a:pPr lvl="1"/>
            <a:r>
              <a:rPr lang="en-US" altLang="en-US" dirty="0"/>
              <a:t>Expected payoff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7536E25-EAE5-41F1-8B12-3D9CABACAD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32040" y="1417638"/>
            <a:ext cx="3086100" cy="474766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sz="2400" dirty="0"/>
              <a:t>Maximin criteria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Maximax criteria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Minimax regret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Expected value of perfect information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Expected opportunity loss</a:t>
            </a:r>
          </a:p>
          <a:p>
            <a:pPr>
              <a:buSzTx/>
              <a:buFontTx/>
              <a:buChar char="•"/>
            </a:pPr>
            <a:r>
              <a:rPr lang="en-US" altLang="en-US" sz="2400" dirty="0"/>
              <a:t>Decision risk</a:t>
            </a:r>
          </a:p>
        </p:txBody>
      </p:sp>
    </p:spTree>
    <p:extLst>
      <p:ext uri="{BB962C8B-B14F-4D97-AF65-F5344CB8AC3E}">
        <p14:creationId xmlns:p14="http://schemas.microsoft.com/office/powerpoint/2010/main" val="314270167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A8BB526-3A4A-44E6-8365-F9B7F8D2A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56161" y="1071562"/>
            <a:ext cx="5831681" cy="757238"/>
          </a:xfrm>
        </p:spPr>
        <p:txBody>
          <a:bodyPr vert="horz" lIns="69056" tIns="34529" rIns="69056" bIns="34529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en-US" altLang="en-US" sz="3000" i="1" dirty="0">
                <a:solidFill>
                  <a:schemeClr val="hlink"/>
                </a:solidFill>
              </a:rPr>
              <a:t>Introduction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E8ABA47-5CAF-4CB9-9875-F547FAE178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552" y="1828800"/>
            <a:ext cx="8208912" cy="4048472"/>
          </a:xfrm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350044" indent="-350044"/>
            <a:r>
              <a:rPr lang="en-US" altLang="en-US" dirty="0"/>
              <a:t>We face numerous decisions in life &amp; business.</a:t>
            </a:r>
          </a:p>
          <a:p>
            <a:pPr marL="350044" indent="-350044"/>
            <a:r>
              <a:rPr lang="en-US" altLang="en-US" dirty="0"/>
              <a:t>We can analyze data and the potential outcomes of decision alternatives to determine “best” options.</a:t>
            </a:r>
          </a:p>
          <a:p>
            <a:pPr marL="350044" indent="-350044"/>
            <a:r>
              <a:rPr lang="en-US" altLang="en-US" dirty="0"/>
              <a:t>Decision modeling is the tool of choice for today’s managers when faced with complex decisions especially with uncertainty and risk.</a:t>
            </a:r>
          </a:p>
          <a:p>
            <a:pPr marL="350044" indent="-350044"/>
            <a:r>
              <a:rPr lang="en-US" altLang="en-US" dirty="0"/>
              <a:t>The field of decision analysis provides a framework for making important decisions.</a:t>
            </a:r>
          </a:p>
          <a:p>
            <a:pPr marL="350044" indent="-350044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823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B5279F9-3CB2-4A75-B899-B870499C8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7776863" cy="569119"/>
          </a:xfrm>
        </p:spPr>
        <p:txBody>
          <a:bodyPr vert="horz" lIns="69056" tIns="34529" rIns="69056" bIns="34529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en-US" altLang="en-US" sz="2800" i="1" dirty="0">
                <a:solidFill>
                  <a:schemeClr val="hlink"/>
                </a:solidFill>
              </a:rPr>
              <a:t>The Modeling Approach to Decision Making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84F6571-D1F0-4CE6-9AFD-8BE8B68CC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7349" y="857376"/>
            <a:ext cx="5829300" cy="3829050"/>
          </a:xfrm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1" hangingPunct="1"/>
            <a:r>
              <a:rPr lang="en-US" altLang="en-US" sz="2400" dirty="0"/>
              <a:t>A model is representation of a concept built on (usually simplifying) assumptions </a:t>
            </a:r>
          </a:p>
          <a:p>
            <a:pPr eaLnBrk="1" hangingPunct="1"/>
            <a:r>
              <a:rPr lang="en-US" altLang="en-US" sz="2400" dirty="0"/>
              <a:t>Everyone uses models to make decisions.</a:t>
            </a:r>
          </a:p>
          <a:p>
            <a:pPr lvl="1" eaLnBrk="1" hangingPunct="1"/>
            <a:r>
              <a:rPr lang="en-US" altLang="en-US" sz="1800" dirty="0"/>
              <a:t>Models are as valid as much as their assumptions and to the degree they are </a:t>
            </a:r>
            <a:r>
              <a:rPr lang="en-US" altLang="en-US" sz="1800" u="sng" dirty="0"/>
              <a:t>useful</a:t>
            </a:r>
          </a:p>
          <a:p>
            <a:pPr marL="392113" lvl="1" indent="0" eaLnBrk="1" hangingPunct="1">
              <a:buNone/>
            </a:pPr>
            <a:br>
              <a:rPr lang="en-US" altLang="en-US" sz="1800" u="sng" dirty="0"/>
            </a:br>
            <a:r>
              <a:rPr lang="en-US" altLang="en-US" sz="1800" i="1" dirty="0"/>
              <a:t>“All models are wrong, but some are useful.”  - </a:t>
            </a:r>
            <a:r>
              <a:rPr lang="en-US" altLang="en-US" sz="1600" i="1" dirty="0"/>
              <a:t>George Box</a:t>
            </a:r>
            <a:endParaRPr lang="en-US" altLang="en-US" sz="2400" dirty="0"/>
          </a:p>
          <a:p>
            <a:pPr eaLnBrk="1" hangingPunct="1"/>
            <a:r>
              <a:rPr lang="en-US" altLang="en-US" sz="2400" dirty="0"/>
              <a:t>Types of models: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1800" dirty="0"/>
              <a:t>Mental (arranging furniture)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1800" dirty="0"/>
              <a:t>Visual (blueprints, road maps)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1800" dirty="0"/>
              <a:t>Physical/Scale (aerodynamics, buildings)</a:t>
            </a:r>
          </a:p>
          <a:p>
            <a:pPr lvl="1" eaLnBrk="1" hangingPunct="1">
              <a:buFont typeface="Tahoma" panose="020B0604030504040204" pitchFamily="34" charset="0"/>
              <a:buChar char="–"/>
            </a:pPr>
            <a:r>
              <a:rPr lang="en-US" altLang="en-US" sz="1800" dirty="0"/>
              <a:t>Mathematical (what we’ll be studying</a:t>
            </a:r>
            <a:r>
              <a:rPr lang="en-US" altLang="en-US" sz="2800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471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32CE494-823B-4BBD-982C-5BF87E58E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5900" y="188640"/>
            <a:ext cx="6172200" cy="591740"/>
          </a:xfrm>
        </p:spPr>
        <p:txBody>
          <a:bodyPr/>
          <a:lstStyle/>
          <a:p>
            <a:pPr eaLnBrk="1" hangingPunct="1"/>
            <a:r>
              <a:rPr lang="en-US" altLang="en-US" sz="2700" i="1">
                <a:solidFill>
                  <a:schemeClr val="hlink"/>
                </a:solidFill>
              </a:rPr>
              <a:t>The Psychology of Decision Making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4F627ED-7EF3-4426-B7A3-88014E1251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576" y="909636"/>
            <a:ext cx="7704856" cy="5543700"/>
          </a:xfrm>
        </p:spPr>
        <p:txBody>
          <a:bodyPr/>
          <a:lstStyle/>
          <a:p>
            <a:pPr eaLnBrk="1" hangingPunct="1"/>
            <a:r>
              <a:rPr lang="en-US" altLang="en-US" dirty="0"/>
              <a:t>Models can be used for structural aspects of decision problems.</a:t>
            </a:r>
          </a:p>
          <a:p>
            <a:pPr eaLnBrk="1" hangingPunct="1"/>
            <a:r>
              <a:rPr lang="en-US" altLang="en-US" dirty="0"/>
              <a:t>Models are always required to make use of data objectively in decision making.</a:t>
            </a:r>
          </a:p>
          <a:p>
            <a:pPr eaLnBrk="1" hangingPunct="1"/>
            <a:r>
              <a:rPr lang="en-US" altLang="en-US" dirty="0"/>
              <a:t>Other aspects cannot be structured easily, requiring </a:t>
            </a:r>
            <a:r>
              <a:rPr lang="en-US" altLang="en-US" u="sng" dirty="0"/>
              <a:t>intuition</a:t>
            </a:r>
            <a:r>
              <a:rPr lang="en-US" altLang="en-US" dirty="0"/>
              <a:t> and </a:t>
            </a:r>
            <a:r>
              <a:rPr lang="en-US" altLang="en-US" u="sng" dirty="0"/>
              <a:t>judgment.</a:t>
            </a:r>
          </a:p>
          <a:p>
            <a:pPr eaLnBrk="1" hangingPunct="1"/>
            <a:endParaRPr lang="en-US" altLang="en-US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i="1" dirty="0">
                <a:solidFill>
                  <a:srgbClr val="FF0000"/>
                </a:solidFill>
              </a:rPr>
              <a:t>Caution</a:t>
            </a:r>
            <a:r>
              <a:rPr lang="en-US" altLang="en-US" dirty="0"/>
              <a:t>: Human judgment and intuition is not always rational and rarely unbiased even in highly structured decision problems! </a:t>
            </a:r>
          </a:p>
          <a:p>
            <a:pPr lvl="1" eaLnBrk="1" hangingPunct="1"/>
            <a:r>
              <a:rPr lang="en-US" altLang="en-US" dirty="0"/>
              <a:t>Let’s take a look at how decisions may be biased.</a:t>
            </a:r>
          </a:p>
        </p:txBody>
      </p:sp>
    </p:spTree>
    <p:extLst>
      <p:ext uri="{BB962C8B-B14F-4D97-AF65-F5344CB8AC3E}">
        <p14:creationId xmlns:p14="http://schemas.microsoft.com/office/powerpoint/2010/main" val="5448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0B762A8-E7E9-4E62-8D97-038AD5FAA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8775" y="257769"/>
            <a:ext cx="5829300" cy="513160"/>
          </a:xfrm>
        </p:spPr>
        <p:txBody>
          <a:bodyPr vert="horz" lIns="69056" tIns="34529" rIns="69056" bIns="34529" rtlCol="0" anchor="ctr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/>
            <a:r>
              <a:rPr lang="en-US" altLang="en-US" sz="2700" i="1" dirty="0">
                <a:solidFill>
                  <a:schemeClr val="hlink"/>
                </a:solidFill>
              </a:rPr>
              <a:t>Good Decisions vs. Good Outcomes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0BB57C7-38DD-49BC-8836-5033C3D9B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8750" y="911014"/>
            <a:ext cx="6343650" cy="742950"/>
          </a:xfrm>
        </p:spPr>
        <p:txBody>
          <a:bodyPr vert="horz" wrap="square" lIns="69056" tIns="34529" rIns="69056" bIns="34529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350044" indent="-350044"/>
            <a:r>
              <a:rPr lang="en-US" altLang="en-US" dirty="0"/>
              <a:t>While good quality decisions do not always lead to good outcomes...</a:t>
            </a:r>
          </a:p>
          <a:p>
            <a:pPr marL="350044" indent="-350044">
              <a:buNone/>
            </a:pPr>
            <a:endParaRPr lang="en-US" altLang="en-US" dirty="0"/>
          </a:p>
          <a:p>
            <a:pPr marL="350044" indent="-350044">
              <a:buNone/>
            </a:pPr>
            <a:endParaRPr lang="en-US" altLang="en-US" dirty="0"/>
          </a:p>
          <a:p>
            <a:pPr marL="350044" indent="-350044">
              <a:buNone/>
            </a:pPr>
            <a:endParaRPr lang="en-US" altLang="en-US" dirty="0"/>
          </a:p>
        </p:txBody>
      </p:sp>
      <p:graphicFrame>
        <p:nvGraphicFramePr>
          <p:cNvPr id="24581" name="Object 5">
            <a:extLst>
              <a:ext uri="{FF2B5EF4-FFF2-40B4-BE49-F238E27FC236}">
                <a16:creationId xmlns:a16="http://schemas.microsoft.com/office/drawing/2014/main" id="{CBA13907-C2B6-47A6-B55B-1FCEEA307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10790"/>
              </p:ext>
            </p:extLst>
          </p:nvPr>
        </p:nvGraphicFramePr>
        <p:xfrm>
          <a:off x="3714750" y="2134220"/>
          <a:ext cx="1214438" cy="1222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Clip" r:id="rId5" imgW="1620317" imgH="1630375" progId="MS_ClipArt_Gallery.5">
                  <p:embed/>
                </p:oleObj>
              </mc:Choice>
              <mc:Fallback>
                <p:oleObj name="Clip" r:id="rId5" imgW="1620317" imgH="1630375" progId="MS_ClipArt_Gallery.5">
                  <p:embed/>
                  <p:pic>
                    <p:nvPicPr>
                      <p:cNvPr id="24581" name="Object 5">
                        <a:extLst>
                          <a:ext uri="{FF2B5EF4-FFF2-40B4-BE49-F238E27FC236}">
                            <a16:creationId xmlns:a16="http://schemas.microsoft.com/office/drawing/2014/main" id="{CBA13907-C2B6-47A6-B55B-1FCEEA3074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2134220"/>
                        <a:ext cx="1214438" cy="12227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7">
            <a:extLst>
              <a:ext uri="{FF2B5EF4-FFF2-40B4-BE49-F238E27FC236}">
                <a16:creationId xmlns:a16="http://schemas.microsoft.com/office/drawing/2014/main" id="{86AC6B4F-DE3E-4052-9A79-1F4FBCC8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909" y="4137878"/>
            <a:ext cx="6286500" cy="22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9056" tIns="34529" rIns="69056" bIns="34529"/>
          <a:lstStyle>
            <a:lvl1pPr marL="466725" indent="-466725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ahoma" panose="020B0604030504040204" pitchFamily="34" charset="0"/>
              </a:rPr>
              <a:t>A structured, modeling approach to decision making helps us make good quality decisions and </a:t>
            </a:r>
            <a:r>
              <a:rPr lang="en-US" altLang="en-US" sz="2400" u="sng" dirty="0">
                <a:latin typeface="Tahoma" panose="020B0604030504040204" pitchFamily="34" charset="0"/>
              </a:rPr>
              <a:t>reduce bias</a:t>
            </a:r>
            <a:r>
              <a:rPr lang="en-US" altLang="en-US" sz="2400" dirty="0">
                <a:latin typeface="Tahoma" panose="020B0604030504040204" pitchFamily="34" charset="0"/>
              </a:rPr>
              <a:t>, but can’t guarantee good outcomes.</a:t>
            </a:r>
          </a:p>
          <a:p>
            <a:pPr lvl="1">
              <a:lnSpc>
                <a:spcPct val="90000"/>
              </a:lnSpc>
              <a:buClr>
                <a:schemeClr val="hlink"/>
              </a:buClr>
              <a:buSzTx/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ahoma" panose="020B0604030504040204" pitchFamily="34" charset="0"/>
              </a:rPr>
              <a:t>But poor quality decisions add risk leading to </a:t>
            </a:r>
            <a:r>
              <a:rPr lang="en-US" altLang="en-US" sz="2000" u="sng" dirty="0">
                <a:latin typeface="Tahoma" panose="020B0604030504040204" pitchFamily="34" charset="0"/>
              </a:rPr>
              <a:t>less reliable </a:t>
            </a:r>
            <a:r>
              <a:rPr lang="en-US" altLang="en-US" sz="2000" dirty="0">
                <a:latin typeface="Tahoma" panose="020B0604030504040204" pitchFamily="34" charset="0"/>
              </a:rPr>
              <a:t>outcomes. </a:t>
            </a:r>
          </a:p>
        </p:txBody>
      </p:sp>
      <p:graphicFrame>
        <p:nvGraphicFramePr>
          <p:cNvPr id="24584" name="Object 8">
            <a:extLst>
              <a:ext uri="{FF2B5EF4-FFF2-40B4-BE49-F238E27FC236}">
                <a16:creationId xmlns:a16="http://schemas.microsoft.com/office/drawing/2014/main" id="{1CCDE55D-829E-4A90-BC69-3CCC6CD49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664122"/>
              </p:ext>
            </p:extLst>
          </p:nvPr>
        </p:nvGraphicFramePr>
        <p:xfrm>
          <a:off x="3771900" y="2019919"/>
          <a:ext cx="1029891" cy="1301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Clip" r:id="rId7" imgW="2744709" imgH="3468986" progId="MS_ClipArt_Gallery.5">
                  <p:embed/>
                </p:oleObj>
              </mc:Choice>
              <mc:Fallback>
                <p:oleObj name="Clip" r:id="rId7" imgW="2744709" imgH="3468986" progId="MS_ClipArt_Gallery.5">
                  <p:embed/>
                  <p:pic>
                    <p:nvPicPr>
                      <p:cNvPr id="24584" name="Object 8">
                        <a:extLst>
                          <a:ext uri="{FF2B5EF4-FFF2-40B4-BE49-F238E27FC236}">
                            <a16:creationId xmlns:a16="http://schemas.microsoft.com/office/drawing/2014/main" id="{1CCDE55D-829E-4A90-BC69-3CCC6CD49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2019919"/>
                        <a:ext cx="1029891" cy="1301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AutoShape 10">
            <a:extLst>
              <a:ext uri="{FF2B5EF4-FFF2-40B4-BE49-F238E27FC236}">
                <a16:creationId xmlns:a16="http://schemas.microsoft.com/office/drawing/2014/main" id="{8C293BBD-F312-4AE5-A054-0F9526A7114F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2857500" y="2743200"/>
            <a:ext cx="2457450" cy="51435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24587" name="AutoShape 11">
            <a:extLst>
              <a:ext uri="{FF2B5EF4-FFF2-40B4-BE49-F238E27FC236}">
                <a16:creationId xmlns:a16="http://schemas.microsoft.com/office/drawing/2014/main" id="{4E14C008-3531-460E-92D7-EB8231DAF124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3143250" y="2800350"/>
            <a:ext cx="2457450" cy="51435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  <p:sp>
        <p:nvSpPr>
          <p:cNvPr id="24588" name="AutoShape 12">
            <a:extLst>
              <a:ext uri="{FF2B5EF4-FFF2-40B4-BE49-F238E27FC236}">
                <a16:creationId xmlns:a16="http://schemas.microsoft.com/office/drawing/2014/main" id="{1004801D-DC1C-4A75-893A-F751A4AA4EC3}"/>
              </a:ext>
            </a:extLst>
          </p:cNvPr>
          <p:cNvSpPr>
            <a:spLocks noChangeArrowheads="1"/>
          </p:cNvSpPr>
          <p:nvPr/>
        </p:nvSpPr>
        <p:spPr bwMode="auto">
          <a:xfrm rot="6771801">
            <a:off x="3314700" y="2914650"/>
            <a:ext cx="2457450" cy="514350"/>
          </a:xfrm>
          <a:prstGeom prst="lightningBolt">
            <a:avLst/>
          </a:prstGeom>
          <a:solidFill>
            <a:srgbClr val="FFFF00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/>
          </a:p>
        </p:txBody>
      </p:sp>
    </p:spTree>
    <p:extLst>
      <p:ext uri="{BB962C8B-B14F-4D97-AF65-F5344CB8AC3E}">
        <p14:creationId xmlns:p14="http://schemas.microsoft.com/office/powerpoint/2010/main" val="28486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7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 advAuto="0"/>
      <p:bldP spid="24583" grpId="0" autoUpdateAnimBg="0"/>
      <p:bldP spid="24586" grpId="0" animBg="1"/>
      <p:bldP spid="24587" grpId="0" animBg="1"/>
      <p:bldP spid="2458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55D21D6-B78C-4559-A789-98F3DC3CA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700" i="1">
                <a:solidFill>
                  <a:schemeClr val="hlink"/>
                </a:solidFill>
              </a:rPr>
              <a:t>Decisions &amp; Outcomes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5B8E20-C8ED-4FF6-9B7B-23DDDEE810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437063"/>
              </p:ext>
            </p:extLst>
          </p:nvPr>
        </p:nvGraphicFramePr>
        <p:xfrm>
          <a:off x="1547664" y="1417638"/>
          <a:ext cx="5657850" cy="1188256"/>
        </p:xfrm>
        <a:graphic>
          <a:graphicData uri="http://schemas.openxmlformats.org/drawingml/2006/table">
            <a:tbl>
              <a:tblPr/>
              <a:tblGrid>
                <a:gridCol w="1362075">
                  <a:extLst>
                    <a:ext uri="{9D8B030D-6E8A-4147-A177-3AD203B41FA5}">
                      <a16:colId xmlns:a16="http://schemas.microsoft.com/office/drawing/2014/main" val="4293456107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68745048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5702491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1932026209"/>
                    </a:ext>
                  </a:extLst>
                </a:gridCol>
              </a:tblGrid>
              <a:tr h="29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Outcome Quality</a:t>
                      </a: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158394"/>
                  </a:ext>
                </a:extLst>
              </a:tr>
              <a:tr h="29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marL="68580" marR="68580" marT="34232" marB="342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961189"/>
                  </a:ext>
                </a:extLst>
              </a:tr>
              <a:tr h="2970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Decision </a:t>
                      </a:r>
                      <a:b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</a:b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Quality</a:t>
                      </a:r>
                    </a:p>
                  </a:txBody>
                  <a:tcPr marL="68580" marR="68580" marT="34232" marB="34232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Good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Deserved Success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 Luck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456735"/>
                  </a:ext>
                </a:extLst>
              </a:tr>
              <a:tr h="2970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Bad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Dumb Luck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Poetic Justice</a:t>
                      </a:r>
                    </a:p>
                  </a:txBody>
                  <a:tcPr marL="68580" marR="68580" marT="34232" marB="342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5615516"/>
                  </a:ext>
                </a:extLst>
              </a:tr>
            </a:tbl>
          </a:graphicData>
        </a:graphic>
      </p:graphicFrame>
      <p:sp>
        <p:nvSpPr>
          <p:cNvPr id="30746" name="Rectangle 4">
            <a:extLst>
              <a:ext uri="{FF2B5EF4-FFF2-40B4-BE49-F238E27FC236}">
                <a16:creationId xmlns:a16="http://schemas.microsoft.com/office/drawing/2014/main" id="{47CB39D4-89BA-44AD-AAA2-8DC0B8B05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168" y="2890961"/>
            <a:ext cx="58864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Decision Risk: The potential loss from a bad quality decision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The loss is the difference between the outcome of the best good quality decision and the outcome of the bad quality decision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@ What is the main problem with bad quality decisions we are trying to avoid by using models?</a:t>
            </a:r>
          </a:p>
        </p:txBody>
      </p:sp>
    </p:spTree>
    <p:extLst>
      <p:ext uri="{BB962C8B-B14F-4D97-AF65-F5344CB8AC3E}">
        <p14:creationId xmlns:p14="http://schemas.microsoft.com/office/powerpoint/2010/main" val="319694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E641C7-BEB2-4DC9-A0FC-8671A5CE05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 dirty="0"/>
              <a:t>Modeling a Decision Situation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EBC7E3C-ED76-4CA8-9CA7-C5755AD53A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528" y="1196752"/>
            <a:ext cx="8496944" cy="3590056"/>
          </a:xfrm>
          <a:noFill/>
          <a:ln/>
        </p:spPr>
        <p:txBody>
          <a:bodyPr/>
          <a:lstStyle/>
          <a:p>
            <a:pPr>
              <a:buSzTx/>
              <a:buFontTx/>
              <a:buChar char="•"/>
            </a:pPr>
            <a:r>
              <a:rPr lang="en-US" altLang="en-US" dirty="0"/>
              <a:t>One basic model is the </a:t>
            </a:r>
            <a:r>
              <a:rPr lang="en-US" altLang="en-US" u="sng" dirty="0"/>
              <a:t>payoff matrix/table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The decision maker can control which decision alternative (</a:t>
            </a:r>
            <a:r>
              <a:rPr lang="en-US" altLang="en-US" i="1" dirty="0"/>
              <a:t>row</a:t>
            </a:r>
            <a:r>
              <a:rPr lang="en-US" altLang="en-US" dirty="0"/>
              <a:t>) is selected but cannot determine which state of nature (</a:t>
            </a:r>
            <a:r>
              <a:rPr lang="en-US" altLang="en-US" i="1" dirty="0"/>
              <a:t>column</a:t>
            </a:r>
            <a:r>
              <a:rPr lang="en-US" altLang="en-US" dirty="0"/>
              <a:t>) will occur.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The decision alternative is assumed selected prior to knowing the state of nature.</a:t>
            </a:r>
          </a:p>
          <a:p>
            <a:pPr>
              <a:buSzTx/>
              <a:buFontTx/>
              <a:buChar char="•"/>
            </a:pPr>
            <a:r>
              <a:rPr lang="en-US" altLang="en-US" dirty="0"/>
              <a:t>The table entries contain the benefit for each decision alternative under each state of nature 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FE2ED9-42F0-4583-9783-EB7F1D539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59555"/>
              </p:ext>
            </p:extLst>
          </p:nvPr>
        </p:nvGraphicFramePr>
        <p:xfrm>
          <a:off x="3995936" y="4786808"/>
          <a:ext cx="4572000" cy="174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6578684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3831626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679179040"/>
                    </a:ext>
                  </a:extLst>
                </a:gridCol>
              </a:tblGrid>
              <a:tr h="242916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State of Nature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4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Decision Alternative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33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Payoff A-1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Payoff A-2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41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Payoff B-1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Payoff B-2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307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6466323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1607</Words>
  <Application>Microsoft Office PowerPoint</Application>
  <PresentationFormat>On-screen Show (4:3)</PresentationFormat>
  <Paragraphs>242</Paragraphs>
  <Slides>25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Monotype Sorts</vt:lpstr>
      <vt:lpstr>Arial</vt:lpstr>
      <vt:lpstr>Arial Narrow</vt:lpstr>
      <vt:lpstr>Calibri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Clip</vt:lpstr>
      <vt:lpstr>Document</vt:lpstr>
      <vt:lpstr>Data and Decisions</vt:lpstr>
      <vt:lpstr>Learning Objectives</vt:lpstr>
      <vt:lpstr>Key Terms</vt:lpstr>
      <vt:lpstr>Introduction</vt:lpstr>
      <vt:lpstr>The Modeling Approach to Decision Making</vt:lpstr>
      <vt:lpstr>The Psychology of Decision Making</vt:lpstr>
      <vt:lpstr>Good Decisions vs. Good Outcomes</vt:lpstr>
      <vt:lpstr>Decisions &amp; Outcomes</vt:lpstr>
      <vt:lpstr>Modeling a Decision Situation</vt:lpstr>
      <vt:lpstr>An Example</vt:lpstr>
      <vt:lpstr>The Decision Situation: An Example</vt:lpstr>
      <vt:lpstr>The Payoff Table: An Example</vt:lpstr>
      <vt:lpstr>The Decision Tree</vt:lpstr>
      <vt:lpstr>The Decision Tree: An Example</vt:lpstr>
      <vt:lpstr>Decision Making Criteria</vt:lpstr>
      <vt:lpstr>Non-Bayesian Decision Theory: Strategies Without Probabilities</vt:lpstr>
      <vt:lpstr>Non-Bayesian Decision Theory: An Example</vt:lpstr>
      <vt:lpstr>The Minimax Regret Criterion</vt:lpstr>
      <vt:lpstr>The Minimax Regret Criterion</vt:lpstr>
      <vt:lpstr>Regret Table (Opportunity Loss)</vt:lpstr>
      <vt:lpstr>Bayesian Decision Theory: Strategies With Probabilities</vt:lpstr>
      <vt:lpstr>Bayesian Decision Theory: Strategies With Probabilities</vt:lpstr>
      <vt:lpstr>Expected Value: An Example</vt:lpstr>
      <vt:lpstr>Regret Table (Opportunity Loss)</vt:lpstr>
      <vt:lpstr>Expected Value: An Example</vt:lpstr>
    </vt:vector>
  </TitlesOfParts>
  <Company>University of South Carolina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Introduction to Business Analytics</dc:title>
  <dc:creator>Joan Donohue</dc:creator>
  <cp:lastModifiedBy>D Port</cp:lastModifiedBy>
  <cp:revision>131</cp:revision>
  <dcterms:created xsi:type="dcterms:W3CDTF">2011-11-27T17:51:45Z</dcterms:created>
  <dcterms:modified xsi:type="dcterms:W3CDTF">2020-01-22T03:36:37Z</dcterms:modified>
</cp:coreProperties>
</file>