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76" r:id="rId4"/>
    <p:sldId id="281" r:id="rId5"/>
    <p:sldId id="260" r:id="rId6"/>
    <p:sldId id="261" r:id="rId7"/>
    <p:sldId id="262" r:id="rId8"/>
    <p:sldId id="263" r:id="rId9"/>
    <p:sldId id="266" r:id="rId10"/>
    <p:sldId id="267" r:id="rId11"/>
    <p:sldId id="268" r:id="rId12"/>
    <p:sldId id="269" r:id="rId13"/>
    <p:sldId id="272" r:id="rId14"/>
    <p:sldId id="273" r:id="rId15"/>
    <p:sldId id="274" r:id="rId16"/>
    <p:sldId id="275" r:id="rId17"/>
    <p:sldId id="278" r:id="rId18"/>
    <p:sldId id="280" r:id="rId19"/>
    <p:sldId id="282" r:id="rId20"/>
    <p:sldId id="283" r:id="rId21"/>
    <p:sldId id="284" r:id="rId22"/>
    <p:sldId id="285" r:id="rId23"/>
    <p:sldId id="286" r:id="rId24"/>
    <p:sldId id="288" r:id="rId25"/>
    <p:sldId id="287" r:id="rId26"/>
    <p:sldId id="289" r:id="rId27"/>
    <p:sldId id="2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Pouzada" initials="DP" lastIdx="1" clrIdx="0">
    <p:extLst>
      <p:ext uri="{19B8F6BF-5375-455C-9EA6-DF929625EA0E}">
        <p15:presenceInfo xmlns:p15="http://schemas.microsoft.com/office/powerpoint/2012/main" userId="1be70fcb65f146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5" d="100"/>
          <a:sy n="65"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D4D8A-D44C-4BEF-9D89-DF8D0A4B00A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04995A-E8B5-4B3E-8C59-ECA1C2839495}">
      <dgm:prSet/>
      <dgm:spPr/>
      <dgm:t>
        <a:bodyPr/>
        <a:lstStyle/>
        <a:p>
          <a:pPr>
            <a:lnSpc>
              <a:spcPct val="100000"/>
            </a:lnSpc>
          </a:pPr>
          <a:r>
            <a:rPr lang="en-US" dirty="0"/>
            <a:t>MANA’s aim: Be the First citizen platform to collect and valorize data assessing the impact of businesses/corporations on the environment on a global scale. </a:t>
          </a:r>
        </a:p>
      </dgm:t>
    </dgm:pt>
    <dgm:pt modelId="{0F8F4D37-F095-4711-B246-00CE1220CD47}" type="parTrans" cxnId="{EA341D1A-FBEB-462D-B77A-826BCFA1B5F0}">
      <dgm:prSet/>
      <dgm:spPr/>
      <dgm:t>
        <a:bodyPr/>
        <a:lstStyle/>
        <a:p>
          <a:endParaRPr lang="en-US"/>
        </a:p>
      </dgm:t>
    </dgm:pt>
    <dgm:pt modelId="{F00223FC-1D65-4A50-9EFC-4FAEC869F757}" type="sibTrans" cxnId="{EA341D1A-FBEB-462D-B77A-826BCFA1B5F0}">
      <dgm:prSet/>
      <dgm:spPr/>
      <dgm:t>
        <a:bodyPr/>
        <a:lstStyle/>
        <a:p>
          <a:endParaRPr lang="en-US"/>
        </a:p>
      </dgm:t>
    </dgm:pt>
    <dgm:pt modelId="{A9634C45-D074-4CA2-A14C-7D22D67B512F}">
      <dgm:prSet/>
      <dgm:spPr/>
      <dgm:t>
        <a:bodyPr/>
        <a:lstStyle/>
        <a:p>
          <a:pPr>
            <a:lnSpc>
              <a:spcPct val="100000"/>
            </a:lnSpc>
          </a:pPr>
          <a:r>
            <a:rPr lang="en-US" dirty="0"/>
            <a:t>How to achieve this goal ?</a:t>
          </a:r>
        </a:p>
      </dgm:t>
    </dgm:pt>
    <dgm:pt modelId="{B0D3D5B2-3E07-4773-89AB-F047D400DFB9}" type="parTrans" cxnId="{5ADBD896-701C-4AF1-90E6-FA14945F37D7}">
      <dgm:prSet/>
      <dgm:spPr/>
      <dgm:t>
        <a:bodyPr/>
        <a:lstStyle/>
        <a:p>
          <a:endParaRPr lang="en-US"/>
        </a:p>
      </dgm:t>
    </dgm:pt>
    <dgm:pt modelId="{DA181AEE-92B7-4B76-9C0F-344B7ACD335F}" type="sibTrans" cxnId="{5ADBD896-701C-4AF1-90E6-FA14945F37D7}">
      <dgm:prSet/>
      <dgm:spPr/>
      <dgm:t>
        <a:bodyPr/>
        <a:lstStyle/>
        <a:p>
          <a:endParaRPr lang="en-US"/>
        </a:p>
      </dgm:t>
    </dgm:pt>
    <dgm:pt modelId="{5602081A-DF6E-4F77-8A6E-333F0B43B560}">
      <dgm:prSet/>
      <dgm:spPr/>
      <dgm:t>
        <a:bodyPr/>
        <a:lstStyle/>
        <a:p>
          <a:pPr>
            <a:lnSpc>
              <a:spcPct val="100000"/>
            </a:lnSpc>
          </a:pPr>
          <a:r>
            <a:rPr lang="en-US" dirty="0"/>
            <a:t>By treating/processing information (articles, tweets) coming from its unique Network made of:</a:t>
          </a:r>
        </a:p>
      </dgm:t>
    </dgm:pt>
    <dgm:pt modelId="{7E658460-B42B-48DC-8D0E-0111847EF938}" type="parTrans" cxnId="{84356374-415C-4447-A26F-AA7160A8409A}">
      <dgm:prSet/>
      <dgm:spPr/>
      <dgm:t>
        <a:bodyPr/>
        <a:lstStyle/>
        <a:p>
          <a:endParaRPr lang="en-US"/>
        </a:p>
      </dgm:t>
    </dgm:pt>
    <dgm:pt modelId="{9326036D-9F62-4038-B1FE-D53429FC72E6}" type="sibTrans" cxnId="{84356374-415C-4447-A26F-AA7160A8409A}">
      <dgm:prSet/>
      <dgm:spPr/>
      <dgm:t>
        <a:bodyPr/>
        <a:lstStyle/>
        <a:p>
          <a:endParaRPr lang="en-US"/>
        </a:p>
      </dgm:t>
    </dgm:pt>
    <dgm:pt modelId="{A1FD0590-98F4-465E-9857-5721C948772E}">
      <dgm:prSet/>
      <dgm:spPr/>
      <dgm:t>
        <a:bodyPr/>
        <a:lstStyle/>
        <a:p>
          <a:pPr>
            <a:lnSpc>
              <a:spcPct val="100000"/>
            </a:lnSpc>
          </a:pPr>
          <a:r>
            <a:rPr lang="fr-FR" dirty="0"/>
            <a:t>1500 sources</a:t>
          </a:r>
          <a:endParaRPr lang="en-US" dirty="0"/>
        </a:p>
      </dgm:t>
    </dgm:pt>
    <dgm:pt modelId="{F4F48AFF-34AF-4AFE-95C3-61F5DEA3B4C8}" type="parTrans" cxnId="{B6B016E6-4199-4721-B3D8-AAB7C2700B85}">
      <dgm:prSet/>
      <dgm:spPr/>
      <dgm:t>
        <a:bodyPr/>
        <a:lstStyle/>
        <a:p>
          <a:endParaRPr lang="en-US"/>
        </a:p>
      </dgm:t>
    </dgm:pt>
    <dgm:pt modelId="{2E72572A-7063-4645-ADB5-24C861FDE68E}" type="sibTrans" cxnId="{B6B016E6-4199-4721-B3D8-AAB7C2700B85}">
      <dgm:prSet/>
      <dgm:spPr/>
      <dgm:t>
        <a:bodyPr/>
        <a:lstStyle/>
        <a:p>
          <a:endParaRPr lang="en-US"/>
        </a:p>
      </dgm:t>
    </dgm:pt>
    <dgm:pt modelId="{EBF54E86-2916-40CC-93ED-911B23F9F0D4}">
      <dgm:prSet/>
      <dgm:spPr/>
      <dgm:t>
        <a:bodyPr/>
        <a:lstStyle/>
        <a:p>
          <a:pPr>
            <a:lnSpc>
              <a:spcPct val="100000"/>
            </a:lnSpc>
          </a:pPr>
          <a:r>
            <a:rPr lang="fr-FR" dirty="0"/>
            <a:t>in 80 </a:t>
          </a:r>
          <a:r>
            <a:rPr lang="fr-FR" dirty="0" err="1"/>
            <a:t>languages</a:t>
          </a:r>
          <a:endParaRPr lang="en-US" dirty="0"/>
        </a:p>
      </dgm:t>
    </dgm:pt>
    <dgm:pt modelId="{42167AA5-A380-4DF3-9A25-4BCF409E1386}" type="parTrans" cxnId="{9A22749B-8464-4BD6-A046-814673D82A0F}">
      <dgm:prSet/>
      <dgm:spPr/>
      <dgm:t>
        <a:bodyPr/>
        <a:lstStyle/>
        <a:p>
          <a:endParaRPr lang="en-US"/>
        </a:p>
      </dgm:t>
    </dgm:pt>
    <dgm:pt modelId="{4752551E-C605-42A7-8CBF-D2BC5587E177}" type="sibTrans" cxnId="{9A22749B-8464-4BD6-A046-814673D82A0F}">
      <dgm:prSet/>
      <dgm:spPr/>
      <dgm:t>
        <a:bodyPr/>
        <a:lstStyle/>
        <a:p>
          <a:endParaRPr lang="en-US"/>
        </a:p>
      </dgm:t>
    </dgm:pt>
    <dgm:pt modelId="{C1E7587E-230C-4FD9-BBFE-52E84D668B87}">
      <dgm:prSet/>
      <dgm:spPr/>
      <dgm:t>
        <a:bodyPr/>
        <a:lstStyle/>
        <a:p>
          <a:pPr>
            <a:lnSpc>
              <a:spcPct val="100000"/>
            </a:lnSpc>
          </a:pPr>
          <a:r>
            <a:rPr lang="fr-FR" dirty="0"/>
            <a:t>=&gt; </a:t>
          </a:r>
          <a:r>
            <a:rPr lang="fr-FR" dirty="0" err="1"/>
            <a:t>Enormous</a:t>
          </a:r>
          <a:r>
            <a:rPr lang="fr-FR" dirty="0"/>
            <a:t> </a:t>
          </a:r>
          <a:r>
            <a:rPr lang="fr-FR" dirty="0" err="1"/>
            <a:t>amounts</a:t>
          </a:r>
          <a:r>
            <a:rPr lang="fr-FR" dirty="0"/>
            <a:t> of articles to </a:t>
          </a:r>
          <a:r>
            <a:rPr lang="fr-FR" dirty="0" err="1"/>
            <a:t>read</a:t>
          </a:r>
          <a:r>
            <a:rPr lang="fr-FR" dirty="0"/>
            <a:t> </a:t>
          </a:r>
          <a:r>
            <a:rPr lang="fr-FR" dirty="0" err="1"/>
            <a:t>through</a:t>
          </a:r>
          <a:endParaRPr lang="en-US" dirty="0"/>
        </a:p>
      </dgm:t>
    </dgm:pt>
    <dgm:pt modelId="{D96CFA5C-ED02-49EE-A97B-6DEB42BFF51A}" type="parTrans" cxnId="{1DDF433C-AB9A-4E77-A6FC-DA2F95CE58B8}">
      <dgm:prSet/>
      <dgm:spPr/>
      <dgm:t>
        <a:bodyPr/>
        <a:lstStyle/>
        <a:p>
          <a:endParaRPr lang="en-US"/>
        </a:p>
      </dgm:t>
    </dgm:pt>
    <dgm:pt modelId="{EEE5988C-C926-41BD-A75D-C3F8B59E4159}" type="sibTrans" cxnId="{1DDF433C-AB9A-4E77-A6FC-DA2F95CE58B8}">
      <dgm:prSet/>
      <dgm:spPr/>
      <dgm:t>
        <a:bodyPr/>
        <a:lstStyle/>
        <a:p>
          <a:endParaRPr lang="en-US"/>
        </a:p>
      </dgm:t>
    </dgm:pt>
    <dgm:pt modelId="{EB0AC523-4EB2-4ADB-A2C8-7839F025E54C}">
      <dgm:prSet/>
      <dgm:spPr/>
      <dgm:t>
        <a:bodyPr/>
        <a:lstStyle/>
        <a:p>
          <a:pPr>
            <a:lnSpc>
              <a:spcPct val="100000"/>
            </a:lnSpc>
          </a:pPr>
          <a:r>
            <a:rPr lang="fr-FR" dirty="0" err="1"/>
            <a:t>Problem</a:t>
          </a:r>
          <a:r>
            <a:rPr lang="fr-FR" dirty="0"/>
            <a:t>: It </a:t>
          </a:r>
          <a:r>
            <a:rPr lang="fr-FR" dirty="0" err="1"/>
            <a:t>is</a:t>
          </a:r>
          <a:r>
            <a:rPr lang="fr-FR" dirty="0"/>
            <a:t> (</a:t>
          </a:r>
          <a:r>
            <a:rPr lang="fr-FR" dirty="0" err="1"/>
            <a:t>linearly</a:t>
          </a:r>
          <a:r>
            <a:rPr lang="fr-FR" dirty="0"/>
            <a:t>) </a:t>
          </a:r>
          <a:r>
            <a:rPr lang="fr-FR" dirty="0" err="1"/>
            <a:t>costly</a:t>
          </a:r>
          <a:r>
            <a:rPr lang="fr-FR" dirty="0"/>
            <a:t> in time for </a:t>
          </a:r>
          <a:r>
            <a:rPr lang="fr-FR" dirty="0" err="1"/>
            <a:t>human</a:t>
          </a:r>
          <a:r>
            <a:rPr lang="fr-FR" dirty="0"/>
            <a:t> </a:t>
          </a:r>
          <a:r>
            <a:rPr lang="fr-FR" dirty="0" err="1"/>
            <a:t>beings</a:t>
          </a:r>
          <a:r>
            <a:rPr lang="fr-FR" dirty="0"/>
            <a:t> to </a:t>
          </a:r>
          <a:r>
            <a:rPr lang="fr-FR" dirty="0" err="1"/>
            <a:t>read</a:t>
          </a:r>
          <a:r>
            <a:rPr lang="fr-FR" dirty="0"/>
            <a:t> </a:t>
          </a:r>
          <a:r>
            <a:rPr lang="fr-FR" dirty="0" err="1"/>
            <a:t>those</a:t>
          </a:r>
          <a:endParaRPr lang="en-US" dirty="0"/>
        </a:p>
      </dgm:t>
    </dgm:pt>
    <dgm:pt modelId="{1CBE5862-D265-490B-BDBB-8D8C4F7ED2FC}" type="parTrans" cxnId="{79C52CE7-4941-4E23-8A7F-B338C39CD513}">
      <dgm:prSet/>
      <dgm:spPr/>
      <dgm:t>
        <a:bodyPr/>
        <a:lstStyle/>
        <a:p>
          <a:endParaRPr lang="en-US"/>
        </a:p>
      </dgm:t>
    </dgm:pt>
    <dgm:pt modelId="{A6432717-17B2-4A49-9A3A-F2C540F48D19}" type="sibTrans" cxnId="{79C52CE7-4941-4E23-8A7F-B338C39CD513}">
      <dgm:prSet/>
      <dgm:spPr/>
      <dgm:t>
        <a:bodyPr/>
        <a:lstStyle/>
        <a:p>
          <a:endParaRPr lang="en-US"/>
        </a:p>
      </dgm:t>
    </dgm:pt>
    <dgm:pt modelId="{28284665-8EE1-46A9-98B4-15FF8A8855D4}">
      <dgm:prSet/>
      <dgm:spPr/>
      <dgm:t>
        <a:bodyPr/>
        <a:lstStyle/>
        <a:p>
          <a:pPr>
            <a:lnSpc>
              <a:spcPct val="100000"/>
            </a:lnSpc>
          </a:pPr>
          <a:r>
            <a:rPr lang="fr-FR" dirty="0"/>
            <a:t>Solution: Watson </a:t>
          </a:r>
          <a:r>
            <a:rPr lang="fr-FR" dirty="0" err="1"/>
            <a:t>Artificial</a:t>
          </a:r>
          <a:r>
            <a:rPr lang="fr-FR" dirty="0"/>
            <a:t> Intelligence </a:t>
          </a:r>
          <a:r>
            <a:rPr lang="fr-FR" dirty="0" err="1"/>
            <a:t>processing</a:t>
          </a:r>
          <a:r>
            <a:rPr lang="fr-FR" dirty="0"/>
            <a:t> power can </a:t>
          </a:r>
          <a:r>
            <a:rPr lang="fr-FR" dirty="0" err="1"/>
            <a:t>dramatically</a:t>
          </a:r>
          <a:r>
            <a:rPr lang="fr-FR" dirty="0"/>
            <a:t> </a:t>
          </a:r>
          <a:r>
            <a:rPr lang="fr-FR" dirty="0" err="1"/>
            <a:t>reduce</a:t>
          </a:r>
          <a:r>
            <a:rPr lang="fr-FR" dirty="0"/>
            <a:t> the </a:t>
          </a:r>
          <a:r>
            <a:rPr lang="fr-FR" dirty="0" err="1"/>
            <a:t>workload</a:t>
          </a:r>
          <a:r>
            <a:rPr lang="fr-FR" dirty="0"/>
            <a:t> </a:t>
          </a:r>
          <a:endParaRPr lang="en-US" dirty="0"/>
        </a:p>
      </dgm:t>
    </dgm:pt>
    <dgm:pt modelId="{ECD14626-E5A7-4B68-86A3-8F06FD20292E}" type="parTrans" cxnId="{43FAA6CE-FD4F-4A15-B49C-905A5D1049B8}">
      <dgm:prSet/>
      <dgm:spPr/>
      <dgm:t>
        <a:bodyPr/>
        <a:lstStyle/>
        <a:p>
          <a:endParaRPr lang="en-US"/>
        </a:p>
      </dgm:t>
    </dgm:pt>
    <dgm:pt modelId="{7EAD9815-E0FF-4D5C-82B6-463696D95142}" type="sibTrans" cxnId="{43FAA6CE-FD4F-4A15-B49C-905A5D1049B8}">
      <dgm:prSet/>
      <dgm:spPr/>
      <dgm:t>
        <a:bodyPr/>
        <a:lstStyle/>
        <a:p>
          <a:endParaRPr lang="en-US"/>
        </a:p>
      </dgm:t>
    </dgm:pt>
    <dgm:pt modelId="{AEB09F77-C68E-4887-8A7E-6B626FE152ED}" type="pres">
      <dgm:prSet presAssocID="{C1FD4D8A-D44C-4BEF-9D89-DF8D0A4B00AE}" presName="root" presStyleCnt="0">
        <dgm:presLayoutVars>
          <dgm:dir/>
          <dgm:resizeHandles val="exact"/>
        </dgm:presLayoutVars>
      </dgm:prSet>
      <dgm:spPr/>
    </dgm:pt>
    <dgm:pt modelId="{17E612E5-C853-4462-83AE-0B8F67C356C2}" type="pres">
      <dgm:prSet presAssocID="{5304995A-E8B5-4B3E-8C59-ECA1C2839495}" presName="compNode" presStyleCnt="0"/>
      <dgm:spPr/>
    </dgm:pt>
    <dgm:pt modelId="{19169197-3923-486D-81C5-1CA7C60D4326}" type="pres">
      <dgm:prSet presAssocID="{5304995A-E8B5-4B3E-8C59-ECA1C2839495}" presName="bgRect" presStyleLbl="bgShp" presStyleIdx="0" presStyleCnt="8"/>
      <dgm:spPr/>
    </dgm:pt>
    <dgm:pt modelId="{35EA24D9-235D-407E-A79D-ED0094EB3336}" type="pres">
      <dgm:prSet presAssocID="{5304995A-E8B5-4B3E-8C59-ECA1C283949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mill"/>
        </a:ext>
      </dgm:extLst>
    </dgm:pt>
    <dgm:pt modelId="{6F9CEC1D-1499-4255-AA76-A5CB8A4BDB7D}" type="pres">
      <dgm:prSet presAssocID="{5304995A-E8B5-4B3E-8C59-ECA1C2839495}" presName="spaceRect" presStyleCnt="0"/>
      <dgm:spPr/>
    </dgm:pt>
    <dgm:pt modelId="{EF859ED3-1BA1-493A-A0EC-CF29C909A4BC}" type="pres">
      <dgm:prSet presAssocID="{5304995A-E8B5-4B3E-8C59-ECA1C2839495}" presName="parTx" presStyleLbl="revTx" presStyleIdx="0" presStyleCnt="8">
        <dgm:presLayoutVars>
          <dgm:chMax val="0"/>
          <dgm:chPref val="0"/>
        </dgm:presLayoutVars>
      </dgm:prSet>
      <dgm:spPr/>
    </dgm:pt>
    <dgm:pt modelId="{A74D54DA-C8D2-480A-A51E-7E5F9EAB6DD7}" type="pres">
      <dgm:prSet presAssocID="{F00223FC-1D65-4A50-9EFC-4FAEC869F757}" presName="sibTrans" presStyleCnt="0"/>
      <dgm:spPr/>
    </dgm:pt>
    <dgm:pt modelId="{3E8C31EB-26C9-49C9-B15F-0DC62D2AB54C}" type="pres">
      <dgm:prSet presAssocID="{A9634C45-D074-4CA2-A14C-7D22D67B512F}" presName="compNode" presStyleCnt="0"/>
      <dgm:spPr/>
    </dgm:pt>
    <dgm:pt modelId="{D4236CEC-3893-4C6B-8AEE-38D9DD51A429}" type="pres">
      <dgm:prSet presAssocID="{A9634C45-D074-4CA2-A14C-7D22D67B512F}" presName="bgRect" presStyleLbl="bgShp" presStyleIdx="1" presStyleCnt="8"/>
      <dgm:spPr/>
    </dgm:pt>
    <dgm:pt modelId="{7A76D2A9-7B97-43E2-900A-D78DCFEC0AA4}" type="pres">
      <dgm:prSet presAssocID="{A9634C45-D074-4CA2-A14C-7D22D67B512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gloo"/>
        </a:ext>
      </dgm:extLst>
    </dgm:pt>
    <dgm:pt modelId="{6E5C8A63-0569-45EA-BA34-F9F722680F24}" type="pres">
      <dgm:prSet presAssocID="{A9634C45-D074-4CA2-A14C-7D22D67B512F}" presName="spaceRect" presStyleCnt="0"/>
      <dgm:spPr/>
    </dgm:pt>
    <dgm:pt modelId="{CD9196E8-A44C-476C-B737-9C1028FE5DBB}" type="pres">
      <dgm:prSet presAssocID="{A9634C45-D074-4CA2-A14C-7D22D67B512F}" presName="parTx" presStyleLbl="revTx" presStyleIdx="1" presStyleCnt="8">
        <dgm:presLayoutVars>
          <dgm:chMax val="0"/>
          <dgm:chPref val="0"/>
        </dgm:presLayoutVars>
      </dgm:prSet>
      <dgm:spPr/>
    </dgm:pt>
    <dgm:pt modelId="{6EC01DD3-F900-4237-B6A8-8F10A723791A}" type="pres">
      <dgm:prSet presAssocID="{DA181AEE-92B7-4B76-9C0F-344B7ACD335F}" presName="sibTrans" presStyleCnt="0"/>
      <dgm:spPr/>
    </dgm:pt>
    <dgm:pt modelId="{314F7CE3-F12B-43EC-995F-1D834D6FF221}" type="pres">
      <dgm:prSet presAssocID="{5602081A-DF6E-4F77-8A6E-333F0B43B560}" presName="compNode" presStyleCnt="0"/>
      <dgm:spPr/>
    </dgm:pt>
    <dgm:pt modelId="{D1B9FFFC-72D6-4F52-8949-98B1485AA85E}" type="pres">
      <dgm:prSet presAssocID="{5602081A-DF6E-4F77-8A6E-333F0B43B560}" presName="bgRect" presStyleLbl="bgShp" presStyleIdx="2" presStyleCnt="8"/>
      <dgm:spPr/>
    </dgm:pt>
    <dgm:pt modelId="{D8BC8B48-2FF1-4F69-8593-669BDE791D4A}" type="pres">
      <dgm:prSet presAssocID="{5602081A-DF6E-4F77-8A6E-333F0B43B56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78D04A9E-185D-4550-8F91-E4F297096676}" type="pres">
      <dgm:prSet presAssocID="{5602081A-DF6E-4F77-8A6E-333F0B43B560}" presName="spaceRect" presStyleCnt="0"/>
      <dgm:spPr/>
    </dgm:pt>
    <dgm:pt modelId="{6E5EB17D-CA77-452D-A77C-A5DBF1A539DB}" type="pres">
      <dgm:prSet presAssocID="{5602081A-DF6E-4F77-8A6E-333F0B43B560}" presName="parTx" presStyleLbl="revTx" presStyleIdx="2" presStyleCnt="8">
        <dgm:presLayoutVars>
          <dgm:chMax val="0"/>
          <dgm:chPref val="0"/>
        </dgm:presLayoutVars>
      </dgm:prSet>
      <dgm:spPr/>
    </dgm:pt>
    <dgm:pt modelId="{8B9DE115-B5A3-497A-81A8-3512EFE1E5D8}" type="pres">
      <dgm:prSet presAssocID="{9326036D-9F62-4038-B1FE-D53429FC72E6}" presName="sibTrans" presStyleCnt="0"/>
      <dgm:spPr/>
    </dgm:pt>
    <dgm:pt modelId="{96AAE062-B25E-4724-B000-20FBC9192540}" type="pres">
      <dgm:prSet presAssocID="{A1FD0590-98F4-465E-9857-5721C948772E}" presName="compNode" presStyleCnt="0"/>
      <dgm:spPr/>
    </dgm:pt>
    <dgm:pt modelId="{859A15E6-AB53-49B3-8E99-3547F8D736C9}" type="pres">
      <dgm:prSet presAssocID="{A1FD0590-98F4-465E-9857-5721C948772E}" presName="bgRect" presStyleLbl="bgShp" presStyleIdx="3" presStyleCnt="8"/>
      <dgm:spPr/>
    </dgm:pt>
    <dgm:pt modelId="{9EB83C69-7298-46AD-ACDF-443CFB5AA86D}" type="pres">
      <dgm:prSet presAssocID="{A1FD0590-98F4-465E-9857-5721C948772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C3C4F93-5B80-423E-BEB4-5A074FEE4748}" type="pres">
      <dgm:prSet presAssocID="{A1FD0590-98F4-465E-9857-5721C948772E}" presName="spaceRect" presStyleCnt="0"/>
      <dgm:spPr/>
    </dgm:pt>
    <dgm:pt modelId="{06D39932-B9E4-4B65-8FED-D4BCF04BFA4D}" type="pres">
      <dgm:prSet presAssocID="{A1FD0590-98F4-465E-9857-5721C948772E}" presName="parTx" presStyleLbl="revTx" presStyleIdx="3" presStyleCnt="8">
        <dgm:presLayoutVars>
          <dgm:chMax val="0"/>
          <dgm:chPref val="0"/>
        </dgm:presLayoutVars>
      </dgm:prSet>
      <dgm:spPr/>
    </dgm:pt>
    <dgm:pt modelId="{E23486C4-5DA5-4674-B1E6-3470E8878D31}" type="pres">
      <dgm:prSet presAssocID="{2E72572A-7063-4645-ADB5-24C861FDE68E}" presName="sibTrans" presStyleCnt="0"/>
      <dgm:spPr/>
    </dgm:pt>
    <dgm:pt modelId="{95CA1CE2-66C6-4D2A-8745-757DF5D62210}" type="pres">
      <dgm:prSet presAssocID="{EBF54E86-2916-40CC-93ED-911B23F9F0D4}" presName="compNode" presStyleCnt="0"/>
      <dgm:spPr/>
    </dgm:pt>
    <dgm:pt modelId="{3AB6F36F-CE31-43E8-A82F-DE8EF9750BF2}" type="pres">
      <dgm:prSet presAssocID="{EBF54E86-2916-40CC-93ED-911B23F9F0D4}" presName="bgRect" presStyleLbl="bgShp" presStyleIdx="4" presStyleCnt="8"/>
      <dgm:spPr/>
    </dgm:pt>
    <dgm:pt modelId="{FE885A83-C9AA-465A-8B09-CFDDC98124EC}" type="pres">
      <dgm:prSet presAssocID="{EBF54E86-2916-40CC-93ED-911B23F9F0D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ngue"/>
        </a:ext>
      </dgm:extLst>
    </dgm:pt>
    <dgm:pt modelId="{B164189C-073A-4C96-A43A-802585F66EBA}" type="pres">
      <dgm:prSet presAssocID="{EBF54E86-2916-40CC-93ED-911B23F9F0D4}" presName="spaceRect" presStyleCnt="0"/>
      <dgm:spPr/>
    </dgm:pt>
    <dgm:pt modelId="{8E80E0E0-625D-40A9-AC60-FEEA418A2025}" type="pres">
      <dgm:prSet presAssocID="{EBF54E86-2916-40CC-93ED-911B23F9F0D4}" presName="parTx" presStyleLbl="revTx" presStyleIdx="4" presStyleCnt="8">
        <dgm:presLayoutVars>
          <dgm:chMax val="0"/>
          <dgm:chPref val="0"/>
        </dgm:presLayoutVars>
      </dgm:prSet>
      <dgm:spPr/>
    </dgm:pt>
    <dgm:pt modelId="{8D7CB839-A2EB-44EC-995A-389F66FFAEF7}" type="pres">
      <dgm:prSet presAssocID="{4752551E-C605-42A7-8CBF-D2BC5587E177}" presName="sibTrans" presStyleCnt="0"/>
      <dgm:spPr/>
    </dgm:pt>
    <dgm:pt modelId="{3B406A44-CF00-46D4-9B17-9559280388DF}" type="pres">
      <dgm:prSet presAssocID="{C1E7587E-230C-4FD9-BBFE-52E84D668B87}" presName="compNode" presStyleCnt="0"/>
      <dgm:spPr/>
    </dgm:pt>
    <dgm:pt modelId="{500D0FDF-7CEE-4CF4-A1B1-BD91A997D7CB}" type="pres">
      <dgm:prSet presAssocID="{C1E7587E-230C-4FD9-BBFE-52E84D668B87}" presName="bgRect" presStyleLbl="bgShp" presStyleIdx="5" presStyleCnt="8"/>
      <dgm:spPr/>
    </dgm:pt>
    <dgm:pt modelId="{F1A9DC54-EDFE-46D2-A654-D2B05D612A32}" type="pres">
      <dgm:prSet presAssocID="{C1E7587E-230C-4FD9-BBFE-52E84D668B8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669F5240-DDF2-451B-84BE-05B10C8AF149}" type="pres">
      <dgm:prSet presAssocID="{C1E7587E-230C-4FD9-BBFE-52E84D668B87}" presName="spaceRect" presStyleCnt="0"/>
      <dgm:spPr/>
    </dgm:pt>
    <dgm:pt modelId="{3F457AAC-9479-4289-B2F4-284D6BE18220}" type="pres">
      <dgm:prSet presAssocID="{C1E7587E-230C-4FD9-BBFE-52E84D668B87}" presName="parTx" presStyleLbl="revTx" presStyleIdx="5" presStyleCnt="8">
        <dgm:presLayoutVars>
          <dgm:chMax val="0"/>
          <dgm:chPref val="0"/>
        </dgm:presLayoutVars>
      </dgm:prSet>
      <dgm:spPr/>
    </dgm:pt>
    <dgm:pt modelId="{5FF96994-B3D9-47FA-B705-1A38D5CBCF3D}" type="pres">
      <dgm:prSet presAssocID="{EEE5988C-C926-41BD-A75D-C3F8B59E4159}" presName="sibTrans" presStyleCnt="0"/>
      <dgm:spPr/>
    </dgm:pt>
    <dgm:pt modelId="{9E415726-F023-4B9F-86A8-8E22B03DA35A}" type="pres">
      <dgm:prSet presAssocID="{EB0AC523-4EB2-4ADB-A2C8-7839F025E54C}" presName="compNode" presStyleCnt="0"/>
      <dgm:spPr/>
    </dgm:pt>
    <dgm:pt modelId="{906BF5C6-D4E0-4D3E-B5CA-5243ED5B28D7}" type="pres">
      <dgm:prSet presAssocID="{EB0AC523-4EB2-4ADB-A2C8-7839F025E54C}" presName="bgRect" presStyleLbl="bgShp" presStyleIdx="6" presStyleCnt="8"/>
      <dgm:spPr/>
    </dgm:pt>
    <dgm:pt modelId="{7DFDBDA9-008A-440F-898A-2544002DF388}" type="pres">
      <dgm:prSet presAssocID="{EB0AC523-4EB2-4ADB-A2C8-7839F025E54C}"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opwatch"/>
        </a:ext>
      </dgm:extLst>
    </dgm:pt>
    <dgm:pt modelId="{5E0E430E-E74B-440C-866C-3894A5AB8BEA}" type="pres">
      <dgm:prSet presAssocID="{EB0AC523-4EB2-4ADB-A2C8-7839F025E54C}" presName="spaceRect" presStyleCnt="0"/>
      <dgm:spPr/>
    </dgm:pt>
    <dgm:pt modelId="{C1A05FC2-D8AC-40FF-A92B-1E21DA933D8D}" type="pres">
      <dgm:prSet presAssocID="{EB0AC523-4EB2-4ADB-A2C8-7839F025E54C}" presName="parTx" presStyleLbl="revTx" presStyleIdx="6" presStyleCnt="8">
        <dgm:presLayoutVars>
          <dgm:chMax val="0"/>
          <dgm:chPref val="0"/>
        </dgm:presLayoutVars>
      </dgm:prSet>
      <dgm:spPr/>
    </dgm:pt>
    <dgm:pt modelId="{E76BF135-2021-453E-A5A3-C9BA67C3955A}" type="pres">
      <dgm:prSet presAssocID="{A6432717-17B2-4A49-9A3A-F2C540F48D19}" presName="sibTrans" presStyleCnt="0"/>
      <dgm:spPr/>
    </dgm:pt>
    <dgm:pt modelId="{3B84A71E-8388-4C75-B178-16203A5C4630}" type="pres">
      <dgm:prSet presAssocID="{28284665-8EE1-46A9-98B4-15FF8A8855D4}" presName="compNode" presStyleCnt="0"/>
      <dgm:spPr/>
    </dgm:pt>
    <dgm:pt modelId="{4C84DC11-6555-4666-A44B-854C35489065}" type="pres">
      <dgm:prSet presAssocID="{28284665-8EE1-46A9-98B4-15FF8A8855D4}" presName="bgRect" presStyleLbl="bgShp" presStyleIdx="7" presStyleCnt="8"/>
      <dgm:spPr/>
    </dgm:pt>
    <dgm:pt modelId="{BCF50865-0F33-45B2-8748-864013085C2E}" type="pres">
      <dgm:prSet presAssocID="{28284665-8EE1-46A9-98B4-15FF8A8855D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Lightbulb"/>
        </a:ext>
      </dgm:extLst>
    </dgm:pt>
    <dgm:pt modelId="{22DAEEA8-C345-4F21-985F-892F7D9BD5BA}" type="pres">
      <dgm:prSet presAssocID="{28284665-8EE1-46A9-98B4-15FF8A8855D4}" presName="spaceRect" presStyleCnt="0"/>
      <dgm:spPr/>
    </dgm:pt>
    <dgm:pt modelId="{340461D5-693E-4E17-B7C4-303168923593}" type="pres">
      <dgm:prSet presAssocID="{28284665-8EE1-46A9-98B4-15FF8A8855D4}" presName="parTx" presStyleLbl="revTx" presStyleIdx="7" presStyleCnt="8">
        <dgm:presLayoutVars>
          <dgm:chMax val="0"/>
          <dgm:chPref val="0"/>
        </dgm:presLayoutVars>
      </dgm:prSet>
      <dgm:spPr/>
    </dgm:pt>
  </dgm:ptLst>
  <dgm:cxnLst>
    <dgm:cxn modelId="{EA341D1A-FBEB-462D-B77A-826BCFA1B5F0}" srcId="{C1FD4D8A-D44C-4BEF-9D89-DF8D0A4B00AE}" destId="{5304995A-E8B5-4B3E-8C59-ECA1C2839495}" srcOrd="0" destOrd="0" parTransId="{0F8F4D37-F095-4711-B246-00CE1220CD47}" sibTransId="{F00223FC-1D65-4A50-9EFC-4FAEC869F757}"/>
    <dgm:cxn modelId="{BD3E622F-DBF7-407F-A74C-1BE480298707}" type="presOf" srcId="{5304995A-E8B5-4B3E-8C59-ECA1C2839495}" destId="{EF859ED3-1BA1-493A-A0EC-CF29C909A4BC}" srcOrd="0" destOrd="0" presId="urn:microsoft.com/office/officeart/2018/2/layout/IconVerticalSolidList"/>
    <dgm:cxn modelId="{6A21073A-565A-48A3-97AE-F28B1110C234}" type="presOf" srcId="{5602081A-DF6E-4F77-8A6E-333F0B43B560}" destId="{6E5EB17D-CA77-452D-A77C-A5DBF1A539DB}" srcOrd="0" destOrd="0" presId="urn:microsoft.com/office/officeart/2018/2/layout/IconVerticalSolidList"/>
    <dgm:cxn modelId="{1DDF433C-AB9A-4E77-A6FC-DA2F95CE58B8}" srcId="{C1FD4D8A-D44C-4BEF-9D89-DF8D0A4B00AE}" destId="{C1E7587E-230C-4FD9-BBFE-52E84D668B87}" srcOrd="5" destOrd="0" parTransId="{D96CFA5C-ED02-49EE-A97B-6DEB42BFF51A}" sibTransId="{EEE5988C-C926-41BD-A75D-C3F8B59E4159}"/>
    <dgm:cxn modelId="{03698F3C-C98E-4F45-84EF-243E9E86BF85}" type="presOf" srcId="{C1FD4D8A-D44C-4BEF-9D89-DF8D0A4B00AE}" destId="{AEB09F77-C68E-4887-8A7E-6B626FE152ED}" srcOrd="0" destOrd="0" presId="urn:microsoft.com/office/officeart/2018/2/layout/IconVerticalSolidList"/>
    <dgm:cxn modelId="{68A2B043-5A62-4BD8-B869-B8568EFE9013}" type="presOf" srcId="{EBF54E86-2916-40CC-93ED-911B23F9F0D4}" destId="{8E80E0E0-625D-40A9-AC60-FEEA418A2025}" srcOrd="0" destOrd="0" presId="urn:microsoft.com/office/officeart/2018/2/layout/IconVerticalSolidList"/>
    <dgm:cxn modelId="{ED86A36C-8277-4904-9438-B10286884D88}" type="presOf" srcId="{C1E7587E-230C-4FD9-BBFE-52E84D668B87}" destId="{3F457AAC-9479-4289-B2F4-284D6BE18220}" srcOrd="0" destOrd="0" presId="urn:microsoft.com/office/officeart/2018/2/layout/IconVerticalSolidList"/>
    <dgm:cxn modelId="{B32FDA51-1064-4ACB-A1CD-EC09CE8BBBF7}" type="presOf" srcId="{A9634C45-D074-4CA2-A14C-7D22D67B512F}" destId="{CD9196E8-A44C-476C-B737-9C1028FE5DBB}" srcOrd="0" destOrd="0" presId="urn:microsoft.com/office/officeart/2018/2/layout/IconVerticalSolidList"/>
    <dgm:cxn modelId="{84356374-415C-4447-A26F-AA7160A8409A}" srcId="{C1FD4D8A-D44C-4BEF-9D89-DF8D0A4B00AE}" destId="{5602081A-DF6E-4F77-8A6E-333F0B43B560}" srcOrd="2" destOrd="0" parTransId="{7E658460-B42B-48DC-8D0E-0111847EF938}" sibTransId="{9326036D-9F62-4038-B1FE-D53429FC72E6}"/>
    <dgm:cxn modelId="{5ADBD896-701C-4AF1-90E6-FA14945F37D7}" srcId="{C1FD4D8A-D44C-4BEF-9D89-DF8D0A4B00AE}" destId="{A9634C45-D074-4CA2-A14C-7D22D67B512F}" srcOrd="1" destOrd="0" parTransId="{B0D3D5B2-3E07-4773-89AB-F047D400DFB9}" sibTransId="{DA181AEE-92B7-4B76-9C0F-344B7ACD335F}"/>
    <dgm:cxn modelId="{9A22749B-8464-4BD6-A046-814673D82A0F}" srcId="{C1FD4D8A-D44C-4BEF-9D89-DF8D0A4B00AE}" destId="{EBF54E86-2916-40CC-93ED-911B23F9F0D4}" srcOrd="4" destOrd="0" parTransId="{42167AA5-A380-4DF3-9A25-4BCF409E1386}" sibTransId="{4752551E-C605-42A7-8CBF-D2BC5587E177}"/>
    <dgm:cxn modelId="{B266BAA7-2F68-4667-A194-D190524ED36A}" type="presOf" srcId="{A1FD0590-98F4-465E-9857-5721C948772E}" destId="{06D39932-B9E4-4B65-8FED-D4BCF04BFA4D}" srcOrd="0" destOrd="0" presId="urn:microsoft.com/office/officeart/2018/2/layout/IconVerticalSolidList"/>
    <dgm:cxn modelId="{9DBDF3AE-AE66-472F-BABD-FF10EFD89687}" type="presOf" srcId="{EB0AC523-4EB2-4ADB-A2C8-7839F025E54C}" destId="{C1A05FC2-D8AC-40FF-A92B-1E21DA933D8D}" srcOrd="0" destOrd="0" presId="urn:microsoft.com/office/officeart/2018/2/layout/IconVerticalSolidList"/>
    <dgm:cxn modelId="{43FAA6CE-FD4F-4A15-B49C-905A5D1049B8}" srcId="{C1FD4D8A-D44C-4BEF-9D89-DF8D0A4B00AE}" destId="{28284665-8EE1-46A9-98B4-15FF8A8855D4}" srcOrd="7" destOrd="0" parTransId="{ECD14626-E5A7-4B68-86A3-8F06FD20292E}" sibTransId="{7EAD9815-E0FF-4D5C-82B6-463696D95142}"/>
    <dgm:cxn modelId="{B6B016E6-4199-4721-B3D8-AAB7C2700B85}" srcId="{C1FD4D8A-D44C-4BEF-9D89-DF8D0A4B00AE}" destId="{A1FD0590-98F4-465E-9857-5721C948772E}" srcOrd="3" destOrd="0" parTransId="{F4F48AFF-34AF-4AFE-95C3-61F5DEA3B4C8}" sibTransId="{2E72572A-7063-4645-ADB5-24C861FDE68E}"/>
    <dgm:cxn modelId="{79C52CE7-4941-4E23-8A7F-B338C39CD513}" srcId="{C1FD4D8A-D44C-4BEF-9D89-DF8D0A4B00AE}" destId="{EB0AC523-4EB2-4ADB-A2C8-7839F025E54C}" srcOrd="6" destOrd="0" parTransId="{1CBE5862-D265-490B-BDBB-8D8C4F7ED2FC}" sibTransId="{A6432717-17B2-4A49-9A3A-F2C540F48D19}"/>
    <dgm:cxn modelId="{1EAF82F4-B147-4E0A-9981-30303BEF0B94}" type="presOf" srcId="{28284665-8EE1-46A9-98B4-15FF8A8855D4}" destId="{340461D5-693E-4E17-B7C4-303168923593}" srcOrd="0" destOrd="0" presId="urn:microsoft.com/office/officeart/2018/2/layout/IconVerticalSolidList"/>
    <dgm:cxn modelId="{68953D9B-D002-4CE0-AE6F-F8CC13D27762}" type="presParOf" srcId="{AEB09F77-C68E-4887-8A7E-6B626FE152ED}" destId="{17E612E5-C853-4462-83AE-0B8F67C356C2}" srcOrd="0" destOrd="0" presId="urn:microsoft.com/office/officeart/2018/2/layout/IconVerticalSolidList"/>
    <dgm:cxn modelId="{1843D922-AF33-43CB-A599-00BED3211DEA}" type="presParOf" srcId="{17E612E5-C853-4462-83AE-0B8F67C356C2}" destId="{19169197-3923-486D-81C5-1CA7C60D4326}" srcOrd="0" destOrd="0" presId="urn:microsoft.com/office/officeart/2018/2/layout/IconVerticalSolidList"/>
    <dgm:cxn modelId="{C1ED5903-FBFC-46E9-8D03-221A78FBD4B0}" type="presParOf" srcId="{17E612E5-C853-4462-83AE-0B8F67C356C2}" destId="{35EA24D9-235D-407E-A79D-ED0094EB3336}" srcOrd="1" destOrd="0" presId="urn:microsoft.com/office/officeart/2018/2/layout/IconVerticalSolidList"/>
    <dgm:cxn modelId="{F11A531B-C785-4959-AEDC-C57188853BC0}" type="presParOf" srcId="{17E612E5-C853-4462-83AE-0B8F67C356C2}" destId="{6F9CEC1D-1499-4255-AA76-A5CB8A4BDB7D}" srcOrd="2" destOrd="0" presId="urn:microsoft.com/office/officeart/2018/2/layout/IconVerticalSolidList"/>
    <dgm:cxn modelId="{A76F9252-410D-4E98-A672-E2EC556F3F35}" type="presParOf" srcId="{17E612E5-C853-4462-83AE-0B8F67C356C2}" destId="{EF859ED3-1BA1-493A-A0EC-CF29C909A4BC}" srcOrd="3" destOrd="0" presId="urn:microsoft.com/office/officeart/2018/2/layout/IconVerticalSolidList"/>
    <dgm:cxn modelId="{655E2ED9-54CB-474A-83EA-28CB68380043}" type="presParOf" srcId="{AEB09F77-C68E-4887-8A7E-6B626FE152ED}" destId="{A74D54DA-C8D2-480A-A51E-7E5F9EAB6DD7}" srcOrd="1" destOrd="0" presId="urn:microsoft.com/office/officeart/2018/2/layout/IconVerticalSolidList"/>
    <dgm:cxn modelId="{9367F3B5-DAA4-43C9-9362-954179F25079}" type="presParOf" srcId="{AEB09F77-C68E-4887-8A7E-6B626FE152ED}" destId="{3E8C31EB-26C9-49C9-B15F-0DC62D2AB54C}" srcOrd="2" destOrd="0" presId="urn:microsoft.com/office/officeart/2018/2/layout/IconVerticalSolidList"/>
    <dgm:cxn modelId="{73020281-A463-4411-9396-AA4BF2FAF8C9}" type="presParOf" srcId="{3E8C31EB-26C9-49C9-B15F-0DC62D2AB54C}" destId="{D4236CEC-3893-4C6B-8AEE-38D9DD51A429}" srcOrd="0" destOrd="0" presId="urn:microsoft.com/office/officeart/2018/2/layout/IconVerticalSolidList"/>
    <dgm:cxn modelId="{FF7AEDDC-3F38-40ED-B48B-25C23C0ABA9C}" type="presParOf" srcId="{3E8C31EB-26C9-49C9-B15F-0DC62D2AB54C}" destId="{7A76D2A9-7B97-43E2-900A-D78DCFEC0AA4}" srcOrd="1" destOrd="0" presId="urn:microsoft.com/office/officeart/2018/2/layout/IconVerticalSolidList"/>
    <dgm:cxn modelId="{B3283C1C-E5EA-472A-BDF4-8FA1C2DFC296}" type="presParOf" srcId="{3E8C31EB-26C9-49C9-B15F-0DC62D2AB54C}" destId="{6E5C8A63-0569-45EA-BA34-F9F722680F24}" srcOrd="2" destOrd="0" presId="urn:microsoft.com/office/officeart/2018/2/layout/IconVerticalSolidList"/>
    <dgm:cxn modelId="{12CCF5C8-65BB-4A63-ADB5-A4138B18423D}" type="presParOf" srcId="{3E8C31EB-26C9-49C9-B15F-0DC62D2AB54C}" destId="{CD9196E8-A44C-476C-B737-9C1028FE5DBB}" srcOrd="3" destOrd="0" presId="urn:microsoft.com/office/officeart/2018/2/layout/IconVerticalSolidList"/>
    <dgm:cxn modelId="{E03D82E7-2EB8-44FD-8FB2-0F8C857A6F59}" type="presParOf" srcId="{AEB09F77-C68E-4887-8A7E-6B626FE152ED}" destId="{6EC01DD3-F900-4237-B6A8-8F10A723791A}" srcOrd="3" destOrd="0" presId="urn:microsoft.com/office/officeart/2018/2/layout/IconVerticalSolidList"/>
    <dgm:cxn modelId="{78427738-91B2-4F7D-A443-4635CC3FBFFC}" type="presParOf" srcId="{AEB09F77-C68E-4887-8A7E-6B626FE152ED}" destId="{314F7CE3-F12B-43EC-995F-1D834D6FF221}" srcOrd="4" destOrd="0" presId="urn:microsoft.com/office/officeart/2018/2/layout/IconVerticalSolidList"/>
    <dgm:cxn modelId="{F7F6F942-B2F1-4C14-939D-EE499C7F53AB}" type="presParOf" srcId="{314F7CE3-F12B-43EC-995F-1D834D6FF221}" destId="{D1B9FFFC-72D6-4F52-8949-98B1485AA85E}" srcOrd="0" destOrd="0" presId="urn:microsoft.com/office/officeart/2018/2/layout/IconVerticalSolidList"/>
    <dgm:cxn modelId="{3CCF19F3-17D5-43A6-B91B-93AB7D35C9BA}" type="presParOf" srcId="{314F7CE3-F12B-43EC-995F-1D834D6FF221}" destId="{D8BC8B48-2FF1-4F69-8593-669BDE791D4A}" srcOrd="1" destOrd="0" presId="urn:microsoft.com/office/officeart/2018/2/layout/IconVerticalSolidList"/>
    <dgm:cxn modelId="{8CDB7F80-28B6-48C1-BDE8-D99E9DDDECB6}" type="presParOf" srcId="{314F7CE3-F12B-43EC-995F-1D834D6FF221}" destId="{78D04A9E-185D-4550-8F91-E4F297096676}" srcOrd="2" destOrd="0" presId="urn:microsoft.com/office/officeart/2018/2/layout/IconVerticalSolidList"/>
    <dgm:cxn modelId="{3F9CC093-331A-4264-ADE4-8A59A55B26D5}" type="presParOf" srcId="{314F7CE3-F12B-43EC-995F-1D834D6FF221}" destId="{6E5EB17D-CA77-452D-A77C-A5DBF1A539DB}" srcOrd="3" destOrd="0" presId="urn:microsoft.com/office/officeart/2018/2/layout/IconVerticalSolidList"/>
    <dgm:cxn modelId="{CB9EFBE7-59DB-486E-B348-DCDE5C10EDA1}" type="presParOf" srcId="{AEB09F77-C68E-4887-8A7E-6B626FE152ED}" destId="{8B9DE115-B5A3-497A-81A8-3512EFE1E5D8}" srcOrd="5" destOrd="0" presId="urn:microsoft.com/office/officeart/2018/2/layout/IconVerticalSolidList"/>
    <dgm:cxn modelId="{37AA34D7-EE34-4168-AFB2-FA93CBD3B964}" type="presParOf" srcId="{AEB09F77-C68E-4887-8A7E-6B626FE152ED}" destId="{96AAE062-B25E-4724-B000-20FBC9192540}" srcOrd="6" destOrd="0" presId="urn:microsoft.com/office/officeart/2018/2/layout/IconVerticalSolidList"/>
    <dgm:cxn modelId="{41063B28-8F73-4EB7-8DB7-CACB3DED5B0A}" type="presParOf" srcId="{96AAE062-B25E-4724-B000-20FBC9192540}" destId="{859A15E6-AB53-49B3-8E99-3547F8D736C9}" srcOrd="0" destOrd="0" presId="urn:microsoft.com/office/officeart/2018/2/layout/IconVerticalSolidList"/>
    <dgm:cxn modelId="{10FE3740-4E4B-4C57-A869-E2C92B790BBD}" type="presParOf" srcId="{96AAE062-B25E-4724-B000-20FBC9192540}" destId="{9EB83C69-7298-46AD-ACDF-443CFB5AA86D}" srcOrd="1" destOrd="0" presId="urn:microsoft.com/office/officeart/2018/2/layout/IconVerticalSolidList"/>
    <dgm:cxn modelId="{303980CB-A50D-4566-9BE0-9BD55F8DD979}" type="presParOf" srcId="{96AAE062-B25E-4724-B000-20FBC9192540}" destId="{4C3C4F93-5B80-423E-BEB4-5A074FEE4748}" srcOrd="2" destOrd="0" presId="urn:microsoft.com/office/officeart/2018/2/layout/IconVerticalSolidList"/>
    <dgm:cxn modelId="{DC7B800E-B868-4D12-9033-0597A209C983}" type="presParOf" srcId="{96AAE062-B25E-4724-B000-20FBC9192540}" destId="{06D39932-B9E4-4B65-8FED-D4BCF04BFA4D}" srcOrd="3" destOrd="0" presId="urn:microsoft.com/office/officeart/2018/2/layout/IconVerticalSolidList"/>
    <dgm:cxn modelId="{BFFEC383-F63F-4DD5-9517-AD4F3C7F2925}" type="presParOf" srcId="{AEB09F77-C68E-4887-8A7E-6B626FE152ED}" destId="{E23486C4-5DA5-4674-B1E6-3470E8878D31}" srcOrd="7" destOrd="0" presId="urn:microsoft.com/office/officeart/2018/2/layout/IconVerticalSolidList"/>
    <dgm:cxn modelId="{1AFFC43A-2B96-46B7-B5BF-E4A8155723A2}" type="presParOf" srcId="{AEB09F77-C68E-4887-8A7E-6B626FE152ED}" destId="{95CA1CE2-66C6-4D2A-8745-757DF5D62210}" srcOrd="8" destOrd="0" presId="urn:microsoft.com/office/officeart/2018/2/layout/IconVerticalSolidList"/>
    <dgm:cxn modelId="{27EFF73E-8A52-4F32-ACA7-306AF232D6BD}" type="presParOf" srcId="{95CA1CE2-66C6-4D2A-8745-757DF5D62210}" destId="{3AB6F36F-CE31-43E8-A82F-DE8EF9750BF2}" srcOrd="0" destOrd="0" presId="urn:microsoft.com/office/officeart/2018/2/layout/IconVerticalSolidList"/>
    <dgm:cxn modelId="{9CAFBE6A-177B-49DD-90D9-131F5FB0A4A2}" type="presParOf" srcId="{95CA1CE2-66C6-4D2A-8745-757DF5D62210}" destId="{FE885A83-C9AA-465A-8B09-CFDDC98124EC}" srcOrd="1" destOrd="0" presId="urn:microsoft.com/office/officeart/2018/2/layout/IconVerticalSolidList"/>
    <dgm:cxn modelId="{6C2753AD-F070-42DE-9B11-982BCCAB7055}" type="presParOf" srcId="{95CA1CE2-66C6-4D2A-8745-757DF5D62210}" destId="{B164189C-073A-4C96-A43A-802585F66EBA}" srcOrd="2" destOrd="0" presId="urn:microsoft.com/office/officeart/2018/2/layout/IconVerticalSolidList"/>
    <dgm:cxn modelId="{2BAA4F79-5DF7-4903-A5F8-DD1396D3332E}" type="presParOf" srcId="{95CA1CE2-66C6-4D2A-8745-757DF5D62210}" destId="{8E80E0E0-625D-40A9-AC60-FEEA418A2025}" srcOrd="3" destOrd="0" presId="urn:microsoft.com/office/officeart/2018/2/layout/IconVerticalSolidList"/>
    <dgm:cxn modelId="{C698B3A6-2F5C-4F61-968A-EBAAF588DF59}" type="presParOf" srcId="{AEB09F77-C68E-4887-8A7E-6B626FE152ED}" destId="{8D7CB839-A2EB-44EC-995A-389F66FFAEF7}" srcOrd="9" destOrd="0" presId="urn:microsoft.com/office/officeart/2018/2/layout/IconVerticalSolidList"/>
    <dgm:cxn modelId="{6ED4F2B3-5644-4055-AF04-A3FFD2CE0C06}" type="presParOf" srcId="{AEB09F77-C68E-4887-8A7E-6B626FE152ED}" destId="{3B406A44-CF00-46D4-9B17-9559280388DF}" srcOrd="10" destOrd="0" presId="urn:microsoft.com/office/officeart/2018/2/layout/IconVerticalSolidList"/>
    <dgm:cxn modelId="{05899C48-6ACB-40F8-8532-34AB57C722D7}" type="presParOf" srcId="{3B406A44-CF00-46D4-9B17-9559280388DF}" destId="{500D0FDF-7CEE-4CF4-A1B1-BD91A997D7CB}" srcOrd="0" destOrd="0" presId="urn:microsoft.com/office/officeart/2018/2/layout/IconVerticalSolidList"/>
    <dgm:cxn modelId="{6645F0AF-8321-407C-8588-43B6FA81CD57}" type="presParOf" srcId="{3B406A44-CF00-46D4-9B17-9559280388DF}" destId="{F1A9DC54-EDFE-46D2-A654-D2B05D612A32}" srcOrd="1" destOrd="0" presId="urn:microsoft.com/office/officeart/2018/2/layout/IconVerticalSolidList"/>
    <dgm:cxn modelId="{DA4A3F4F-4DD4-43F0-9A4A-C75C93EA580A}" type="presParOf" srcId="{3B406A44-CF00-46D4-9B17-9559280388DF}" destId="{669F5240-DDF2-451B-84BE-05B10C8AF149}" srcOrd="2" destOrd="0" presId="urn:microsoft.com/office/officeart/2018/2/layout/IconVerticalSolidList"/>
    <dgm:cxn modelId="{3A057BB7-5805-4F59-83DC-48D832AB2FE7}" type="presParOf" srcId="{3B406A44-CF00-46D4-9B17-9559280388DF}" destId="{3F457AAC-9479-4289-B2F4-284D6BE18220}" srcOrd="3" destOrd="0" presId="urn:microsoft.com/office/officeart/2018/2/layout/IconVerticalSolidList"/>
    <dgm:cxn modelId="{3758F53A-EB4B-45B4-9446-50D7B4CC433A}" type="presParOf" srcId="{AEB09F77-C68E-4887-8A7E-6B626FE152ED}" destId="{5FF96994-B3D9-47FA-B705-1A38D5CBCF3D}" srcOrd="11" destOrd="0" presId="urn:microsoft.com/office/officeart/2018/2/layout/IconVerticalSolidList"/>
    <dgm:cxn modelId="{BFEE69B2-FE3D-43AE-A5EE-9DFF78C4FD00}" type="presParOf" srcId="{AEB09F77-C68E-4887-8A7E-6B626FE152ED}" destId="{9E415726-F023-4B9F-86A8-8E22B03DA35A}" srcOrd="12" destOrd="0" presId="urn:microsoft.com/office/officeart/2018/2/layout/IconVerticalSolidList"/>
    <dgm:cxn modelId="{165DE952-DE3F-4E3B-A9C0-9A6C6E5E207A}" type="presParOf" srcId="{9E415726-F023-4B9F-86A8-8E22B03DA35A}" destId="{906BF5C6-D4E0-4D3E-B5CA-5243ED5B28D7}" srcOrd="0" destOrd="0" presId="urn:microsoft.com/office/officeart/2018/2/layout/IconVerticalSolidList"/>
    <dgm:cxn modelId="{FB28A813-E019-435A-8FDF-10D53954C539}" type="presParOf" srcId="{9E415726-F023-4B9F-86A8-8E22B03DA35A}" destId="{7DFDBDA9-008A-440F-898A-2544002DF388}" srcOrd="1" destOrd="0" presId="urn:microsoft.com/office/officeart/2018/2/layout/IconVerticalSolidList"/>
    <dgm:cxn modelId="{BF005087-4F24-46C5-A8AE-068305CB051C}" type="presParOf" srcId="{9E415726-F023-4B9F-86A8-8E22B03DA35A}" destId="{5E0E430E-E74B-440C-866C-3894A5AB8BEA}" srcOrd="2" destOrd="0" presId="urn:microsoft.com/office/officeart/2018/2/layout/IconVerticalSolidList"/>
    <dgm:cxn modelId="{93FBEB06-F369-4528-9109-C3E745217CC3}" type="presParOf" srcId="{9E415726-F023-4B9F-86A8-8E22B03DA35A}" destId="{C1A05FC2-D8AC-40FF-A92B-1E21DA933D8D}" srcOrd="3" destOrd="0" presId="urn:microsoft.com/office/officeart/2018/2/layout/IconVerticalSolidList"/>
    <dgm:cxn modelId="{3D179C91-211F-4131-BCD0-2F6B17DAF6B0}" type="presParOf" srcId="{AEB09F77-C68E-4887-8A7E-6B626FE152ED}" destId="{E76BF135-2021-453E-A5A3-C9BA67C3955A}" srcOrd="13" destOrd="0" presId="urn:microsoft.com/office/officeart/2018/2/layout/IconVerticalSolidList"/>
    <dgm:cxn modelId="{CC4175C7-6E20-4E23-A5CE-E3A8222E706D}" type="presParOf" srcId="{AEB09F77-C68E-4887-8A7E-6B626FE152ED}" destId="{3B84A71E-8388-4C75-B178-16203A5C4630}" srcOrd="14" destOrd="0" presId="urn:microsoft.com/office/officeart/2018/2/layout/IconVerticalSolidList"/>
    <dgm:cxn modelId="{3E2DE820-09EB-400A-A43F-C0F63E2705BF}" type="presParOf" srcId="{3B84A71E-8388-4C75-B178-16203A5C4630}" destId="{4C84DC11-6555-4666-A44B-854C35489065}" srcOrd="0" destOrd="0" presId="urn:microsoft.com/office/officeart/2018/2/layout/IconVerticalSolidList"/>
    <dgm:cxn modelId="{2B7F9C0E-89AB-49AF-A368-E66E74DAA56E}" type="presParOf" srcId="{3B84A71E-8388-4C75-B178-16203A5C4630}" destId="{BCF50865-0F33-45B2-8748-864013085C2E}" srcOrd="1" destOrd="0" presId="urn:microsoft.com/office/officeart/2018/2/layout/IconVerticalSolidList"/>
    <dgm:cxn modelId="{F2556CA7-F4FA-4B18-BA73-C24413F5AD59}" type="presParOf" srcId="{3B84A71E-8388-4C75-B178-16203A5C4630}" destId="{22DAEEA8-C345-4F21-985F-892F7D9BD5BA}" srcOrd="2" destOrd="0" presId="urn:microsoft.com/office/officeart/2018/2/layout/IconVerticalSolidList"/>
    <dgm:cxn modelId="{77D7FB7C-6DA4-460D-9E73-5BE7AD33BD2A}" type="presParOf" srcId="{3B84A71E-8388-4C75-B178-16203A5C4630}" destId="{340461D5-693E-4E17-B7C4-3031689235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B35EC-1ED6-4E1F-81F6-68880CFECA0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85A275BA-A05B-4DA6-AD35-6338502245DD}">
      <dgm:prSet/>
      <dgm:spPr/>
      <dgm:t>
        <a:bodyPr/>
        <a:lstStyle/>
        <a:p>
          <a:r>
            <a:rPr lang="pt-BR" dirty="0"/>
            <a:t>Watson Natural </a:t>
          </a:r>
          <a:r>
            <a:rPr lang="pt-BR" dirty="0" err="1"/>
            <a:t>Language</a:t>
          </a:r>
          <a:r>
            <a:rPr lang="pt-BR" dirty="0"/>
            <a:t> </a:t>
          </a:r>
          <a:r>
            <a:rPr lang="pt-BR" dirty="0" err="1"/>
            <a:t>Understanding</a:t>
          </a:r>
          <a:r>
            <a:rPr lang="pt-BR" dirty="0"/>
            <a:t> (NLU)</a:t>
          </a:r>
          <a:endParaRPr lang="en-US" dirty="0"/>
        </a:p>
      </dgm:t>
    </dgm:pt>
    <dgm:pt modelId="{F5F3E24B-169C-499E-8FE8-2F8C9834191A}" type="parTrans" cxnId="{E7765989-E684-425D-AF42-7466A89B839B}">
      <dgm:prSet/>
      <dgm:spPr/>
      <dgm:t>
        <a:bodyPr/>
        <a:lstStyle/>
        <a:p>
          <a:endParaRPr lang="en-US"/>
        </a:p>
      </dgm:t>
    </dgm:pt>
    <dgm:pt modelId="{B1351D47-D43D-45E3-83D4-19686F94B059}" type="sibTrans" cxnId="{E7765989-E684-425D-AF42-7466A89B839B}">
      <dgm:prSet/>
      <dgm:spPr/>
      <dgm:t>
        <a:bodyPr/>
        <a:lstStyle/>
        <a:p>
          <a:endParaRPr lang="en-US"/>
        </a:p>
      </dgm:t>
    </dgm:pt>
    <dgm:pt modelId="{58B35C0C-082E-4602-948F-B5E337845C26}">
      <dgm:prSet/>
      <dgm:spPr/>
      <dgm:t>
        <a:bodyPr/>
        <a:lstStyle/>
        <a:p>
          <a:r>
            <a:rPr lang="pt-BR" dirty="0"/>
            <a:t>Watson Natural </a:t>
          </a:r>
          <a:r>
            <a:rPr lang="pt-BR" dirty="0" err="1"/>
            <a:t>Language</a:t>
          </a:r>
          <a:r>
            <a:rPr lang="pt-BR" dirty="0"/>
            <a:t> </a:t>
          </a:r>
          <a:r>
            <a:rPr lang="pt-BR" dirty="0" err="1"/>
            <a:t>Classifier</a:t>
          </a:r>
          <a:r>
            <a:rPr lang="pt-BR" dirty="0"/>
            <a:t> (NLC) </a:t>
          </a:r>
          <a:endParaRPr lang="en-US" dirty="0"/>
        </a:p>
      </dgm:t>
    </dgm:pt>
    <dgm:pt modelId="{0980A7D6-B399-483D-BAFC-AD911AD304E5}" type="parTrans" cxnId="{508C1ABA-CEF1-449B-8D2C-18F7AD0159B7}">
      <dgm:prSet/>
      <dgm:spPr/>
      <dgm:t>
        <a:bodyPr/>
        <a:lstStyle/>
        <a:p>
          <a:endParaRPr lang="en-US"/>
        </a:p>
      </dgm:t>
    </dgm:pt>
    <dgm:pt modelId="{17471631-6F83-4255-93ED-0282045871D6}" type="sibTrans" cxnId="{508C1ABA-CEF1-449B-8D2C-18F7AD0159B7}">
      <dgm:prSet/>
      <dgm:spPr/>
      <dgm:t>
        <a:bodyPr/>
        <a:lstStyle/>
        <a:p>
          <a:endParaRPr lang="en-US"/>
        </a:p>
      </dgm:t>
    </dgm:pt>
    <dgm:pt modelId="{FAA5F543-0766-410C-B3E5-2AD2B5F47593}">
      <dgm:prSet/>
      <dgm:spPr/>
      <dgm:t>
        <a:bodyPr/>
        <a:lstStyle/>
        <a:p>
          <a:r>
            <a:rPr lang="pt-BR" dirty="0"/>
            <a:t>Watson </a:t>
          </a:r>
          <a:r>
            <a:rPr lang="pt-BR" dirty="0" err="1"/>
            <a:t>Assistant</a:t>
          </a:r>
          <a:r>
            <a:rPr lang="pt-BR" dirty="0"/>
            <a:t> (</a:t>
          </a:r>
          <a:r>
            <a:rPr lang="pt-BR" dirty="0" err="1"/>
            <a:t>Chatbot</a:t>
          </a:r>
          <a:r>
            <a:rPr lang="pt-BR" dirty="0"/>
            <a:t>)</a:t>
          </a:r>
          <a:endParaRPr lang="en-US" dirty="0"/>
        </a:p>
      </dgm:t>
    </dgm:pt>
    <dgm:pt modelId="{70844B1F-FC7E-49E7-88DA-13F570743A14}" type="parTrans" cxnId="{93D7C21A-AF53-4281-BECD-DB7A88297C95}">
      <dgm:prSet/>
      <dgm:spPr/>
      <dgm:t>
        <a:bodyPr/>
        <a:lstStyle/>
        <a:p>
          <a:endParaRPr lang="en-US"/>
        </a:p>
      </dgm:t>
    </dgm:pt>
    <dgm:pt modelId="{7CF69D33-32AD-40A2-8496-5CD48A8968FE}" type="sibTrans" cxnId="{93D7C21A-AF53-4281-BECD-DB7A88297C95}">
      <dgm:prSet/>
      <dgm:spPr/>
      <dgm:t>
        <a:bodyPr/>
        <a:lstStyle/>
        <a:p>
          <a:endParaRPr lang="en-US"/>
        </a:p>
      </dgm:t>
    </dgm:pt>
    <dgm:pt modelId="{BABA4F22-5AD6-44BC-AA6F-2E3821682823}" type="pres">
      <dgm:prSet presAssocID="{8DAB35EC-1ED6-4E1F-81F6-68880CFECA0D}" presName="root" presStyleCnt="0">
        <dgm:presLayoutVars>
          <dgm:dir/>
          <dgm:resizeHandles val="exact"/>
        </dgm:presLayoutVars>
      </dgm:prSet>
      <dgm:spPr/>
    </dgm:pt>
    <dgm:pt modelId="{854C1331-8E52-4120-BD54-B71119C946D9}" type="pres">
      <dgm:prSet presAssocID="{85A275BA-A05B-4DA6-AD35-6338502245DD}" presName="compNode" presStyleCnt="0"/>
      <dgm:spPr/>
    </dgm:pt>
    <dgm:pt modelId="{85FD847F-B328-466B-B7E4-7355CF78D57C}" type="pres">
      <dgm:prSet presAssocID="{85A275BA-A05B-4DA6-AD35-6338502245DD}" presName="bgRect" presStyleLbl="bgShp" presStyleIdx="0" presStyleCnt="3"/>
      <dgm:spPr/>
    </dgm:pt>
    <dgm:pt modelId="{C55A726B-9853-4BB6-AD7C-AE5508071C70}" type="pres">
      <dgm:prSet presAssocID="{85A275BA-A05B-4DA6-AD35-6338502245DD}"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E84C0602-21E4-4B3C-9FA7-13CED11CA15C}" type="pres">
      <dgm:prSet presAssocID="{85A275BA-A05B-4DA6-AD35-6338502245DD}" presName="spaceRect" presStyleCnt="0"/>
      <dgm:spPr/>
    </dgm:pt>
    <dgm:pt modelId="{4D4E6CED-9343-46F3-8846-3957C705AD8D}" type="pres">
      <dgm:prSet presAssocID="{85A275BA-A05B-4DA6-AD35-6338502245DD}" presName="parTx" presStyleLbl="revTx" presStyleIdx="0" presStyleCnt="3">
        <dgm:presLayoutVars>
          <dgm:chMax val="0"/>
          <dgm:chPref val="0"/>
        </dgm:presLayoutVars>
      </dgm:prSet>
      <dgm:spPr/>
    </dgm:pt>
    <dgm:pt modelId="{247F102C-D24A-460B-954E-FAA2D5552E5E}" type="pres">
      <dgm:prSet presAssocID="{B1351D47-D43D-45E3-83D4-19686F94B059}" presName="sibTrans" presStyleCnt="0"/>
      <dgm:spPr/>
    </dgm:pt>
    <dgm:pt modelId="{EDFAA459-E687-41F4-BBB7-CE4C8AED4E6F}" type="pres">
      <dgm:prSet presAssocID="{58B35C0C-082E-4602-948F-B5E337845C26}" presName="compNode" presStyleCnt="0"/>
      <dgm:spPr/>
    </dgm:pt>
    <dgm:pt modelId="{91CAA1B0-F997-4DD9-91C1-BE8C4FCFB039}" type="pres">
      <dgm:prSet presAssocID="{58B35C0C-082E-4602-948F-B5E337845C26}" presName="bgRect" presStyleLbl="bgShp" presStyleIdx="1" presStyleCnt="3"/>
      <dgm:spPr/>
    </dgm:pt>
    <dgm:pt modelId="{30CD49EC-2505-4C1A-B4B1-BD81025916EB}" type="pres">
      <dgm:prSet presAssocID="{58B35C0C-082E-4602-948F-B5E337845C26}" presName="iconRect" presStyleLbl="node1" presStyleIdx="1" presStyleCnt="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299BEE51-925A-4C0D-830A-80B685FE00D8}" type="pres">
      <dgm:prSet presAssocID="{58B35C0C-082E-4602-948F-B5E337845C26}" presName="spaceRect" presStyleCnt="0"/>
      <dgm:spPr/>
    </dgm:pt>
    <dgm:pt modelId="{EB2229D4-1E59-447A-8A56-DBD616E8D535}" type="pres">
      <dgm:prSet presAssocID="{58B35C0C-082E-4602-948F-B5E337845C26}" presName="parTx" presStyleLbl="revTx" presStyleIdx="1" presStyleCnt="3">
        <dgm:presLayoutVars>
          <dgm:chMax val="0"/>
          <dgm:chPref val="0"/>
        </dgm:presLayoutVars>
      </dgm:prSet>
      <dgm:spPr/>
    </dgm:pt>
    <dgm:pt modelId="{C778A5FC-71DA-48EF-9E23-0AF92D57A06D}" type="pres">
      <dgm:prSet presAssocID="{17471631-6F83-4255-93ED-0282045871D6}" presName="sibTrans" presStyleCnt="0"/>
      <dgm:spPr/>
    </dgm:pt>
    <dgm:pt modelId="{56851C7D-6834-423C-B1BB-30ED23950B86}" type="pres">
      <dgm:prSet presAssocID="{FAA5F543-0766-410C-B3E5-2AD2B5F47593}" presName="compNode" presStyleCnt="0"/>
      <dgm:spPr/>
    </dgm:pt>
    <dgm:pt modelId="{1F813BD3-7C2C-49E5-863E-CAE26600C42F}" type="pres">
      <dgm:prSet presAssocID="{FAA5F543-0766-410C-B3E5-2AD2B5F47593}" presName="bgRect" presStyleLbl="bgShp" presStyleIdx="2" presStyleCnt="3"/>
      <dgm:spPr/>
    </dgm:pt>
    <dgm:pt modelId="{4A04FAFC-2BD5-40F9-8472-ABB269B1CE28}" type="pres">
      <dgm:prSet presAssocID="{FAA5F543-0766-410C-B3E5-2AD2B5F47593}"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F47669FF-9BF5-4E66-A2AD-A36439258E3E}" type="pres">
      <dgm:prSet presAssocID="{FAA5F543-0766-410C-B3E5-2AD2B5F47593}" presName="spaceRect" presStyleCnt="0"/>
      <dgm:spPr/>
    </dgm:pt>
    <dgm:pt modelId="{019975C1-85F1-4E10-A1BA-B168536C4CF6}" type="pres">
      <dgm:prSet presAssocID="{FAA5F543-0766-410C-B3E5-2AD2B5F47593}" presName="parTx" presStyleLbl="revTx" presStyleIdx="2" presStyleCnt="3">
        <dgm:presLayoutVars>
          <dgm:chMax val="0"/>
          <dgm:chPref val="0"/>
        </dgm:presLayoutVars>
      </dgm:prSet>
      <dgm:spPr/>
    </dgm:pt>
  </dgm:ptLst>
  <dgm:cxnLst>
    <dgm:cxn modelId="{31212B12-61EE-4AC4-86FB-ED5DBB00A2EC}" type="presOf" srcId="{85A275BA-A05B-4DA6-AD35-6338502245DD}" destId="{4D4E6CED-9343-46F3-8846-3957C705AD8D}" srcOrd="0" destOrd="0" presId="urn:microsoft.com/office/officeart/2018/2/layout/IconVerticalSolidList"/>
    <dgm:cxn modelId="{263A6919-ED45-4B71-8357-C1FE7A6FE232}" type="presOf" srcId="{58B35C0C-082E-4602-948F-B5E337845C26}" destId="{EB2229D4-1E59-447A-8A56-DBD616E8D535}" srcOrd="0" destOrd="0" presId="urn:microsoft.com/office/officeart/2018/2/layout/IconVerticalSolidList"/>
    <dgm:cxn modelId="{93D7C21A-AF53-4281-BECD-DB7A88297C95}" srcId="{8DAB35EC-1ED6-4E1F-81F6-68880CFECA0D}" destId="{FAA5F543-0766-410C-B3E5-2AD2B5F47593}" srcOrd="2" destOrd="0" parTransId="{70844B1F-FC7E-49E7-88DA-13F570743A14}" sibTransId="{7CF69D33-32AD-40A2-8496-5CD48A8968FE}"/>
    <dgm:cxn modelId="{E7765989-E684-425D-AF42-7466A89B839B}" srcId="{8DAB35EC-1ED6-4E1F-81F6-68880CFECA0D}" destId="{85A275BA-A05B-4DA6-AD35-6338502245DD}" srcOrd="0" destOrd="0" parTransId="{F5F3E24B-169C-499E-8FE8-2F8C9834191A}" sibTransId="{B1351D47-D43D-45E3-83D4-19686F94B059}"/>
    <dgm:cxn modelId="{F744C98D-1DA5-4268-A8C5-0F11B67F301E}" type="presOf" srcId="{8DAB35EC-1ED6-4E1F-81F6-68880CFECA0D}" destId="{BABA4F22-5AD6-44BC-AA6F-2E3821682823}" srcOrd="0" destOrd="0" presId="urn:microsoft.com/office/officeart/2018/2/layout/IconVerticalSolidList"/>
    <dgm:cxn modelId="{508C1ABA-CEF1-449B-8D2C-18F7AD0159B7}" srcId="{8DAB35EC-1ED6-4E1F-81F6-68880CFECA0D}" destId="{58B35C0C-082E-4602-948F-B5E337845C26}" srcOrd="1" destOrd="0" parTransId="{0980A7D6-B399-483D-BAFC-AD911AD304E5}" sibTransId="{17471631-6F83-4255-93ED-0282045871D6}"/>
    <dgm:cxn modelId="{C815BFFA-DD01-47F9-8253-01D879612E4B}" type="presOf" srcId="{FAA5F543-0766-410C-B3E5-2AD2B5F47593}" destId="{019975C1-85F1-4E10-A1BA-B168536C4CF6}" srcOrd="0" destOrd="0" presId="urn:microsoft.com/office/officeart/2018/2/layout/IconVerticalSolidList"/>
    <dgm:cxn modelId="{7294BEF4-80A7-4D46-8F15-FD81A504949E}" type="presParOf" srcId="{BABA4F22-5AD6-44BC-AA6F-2E3821682823}" destId="{854C1331-8E52-4120-BD54-B71119C946D9}" srcOrd="0" destOrd="0" presId="urn:microsoft.com/office/officeart/2018/2/layout/IconVerticalSolidList"/>
    <dgm:cxn modelId="{94E987C9-7E6D-4F64-A771-11D3C3B439C6}" type="presParOf" srcId="{854C1331-8E52-4120-BD54-B71119C946D9}" destId="{85FD847F-B328-466B-B7E4-7355CF78D57C}" srcOrd="0" destOrd="0" presId="urn:microsoft.com/office/officeart/2018/2/layout/IconVerticalSolidList"/>
    <dgm:cxn modelId="{F1832269-E769-4010-A816-1A48E2624F00}" type="presParOf" srcId="{854C1331-8E52-4120-BD54-B71119C946D9}" destId="{C55A726B-9853-4BB6-AD7C-AE5508071C70}" srcOrd="1" destOrd="0" presId="urn:microsoft.com/office/officeart/2018/2/layout/IconVerticalSolidList"/>
    <dgm:cxn modelId="{436F4A7C-B73D-4047-852F-E96804C142C2}" type="presParOf" srcId="{854C1331-8E52-4120-BD54-B71119C946D9}" destId="{E84C0602-21E4-4B3C-9FA7-13CED11CA15C}" srcOrd="2" destOrd="0" presId="urn:microsoft.com/office/officeart/2018/2/layout/IconVerticalSolidList"/>
    <dgm:cxn modelId="{D64A660E-8DFC-4775-BA15-417708DF0766}" type="presParOf" srcId="{854C1331-8E52-4120-BD54-B71119C946D9}" destId="{4D4E6CED-9343-46F3-8846-3957C705AD8D}" srcOrd="3" destOrd="0" presId="urn:microsoft.com/office/officeart/2018/2/layout/IconVerticalSolidList"/>
    <dgm:cxn modelId="{D55F78EC-0347-4850-BC43-E5DEF5014899}" type="presParOf" srcId="{BABA4F22-5AD6-44BC-AA6F-2E3821682823}" destId="{247F102C-D24A-460B-954E-FAA2D5552E5E}" srcOrd="1" destOrd="0" presId="urn:microsoft.com/office/officeart/2018/2/layout/IconVerticalSolidList"/>
    <dgm:cxn modelId="{CD3B98E9-7DF4-4AEA-9CCF-57E7537C4799}" type="presParOf" srcId="{BABA4F22-5AD6-44BC-AA6F-2E3821682823}" destId="{EDFAA459-E687-41F4-BBB7-CE4C8AED4E6F}" srcOrd="2" destOrd="0" presId="urn:microsoft.com/office/officeart/2018/2/layout/IconVerticalSolidList"/>
    <dgm:cxn modelId="{35DAE6CF-2E0D-4453-B455-D851470FA4A3}" type="presParOf" srcId="{EDFAA459-E687-41F4-BBB7-CE4C8AED4E6F}" destId="{91CAA1B0-F997-4DD9-91C1-BE8C4FCFB039}" srcOrd="0" destOrd="0" presId="urn:microsoft.com/office/officeart/2018/2/layout/IconVerticalSolidList"/>
    <dgm:cxn modelId="{CB08300C-89EB-4179-BE3B-1E7C8B13F981}" type="presParOf" srcId="{EDFAA459-E687-41F4-BBB7-CE4C8AED4E6F}" destId="{30CD49EC-2505-4C1A-B4B1-BD81025916EB}" srcOrd="1" destOrd="0" presId="urn:microsoft.com/office/officeart/2018/2/layout/IconVerticalSolidList"/>
    <dgm:cxn modelId="{6CFF8141-AD78-4978-B7E3-7C44818E6B67}" type="presParOf" srcId="{EDFAA459-E687-41F4-BBB7-CE4C8AED4E6F}" destId="{299BEE51-925A-4C0D-830A-80B685FE00D8}" srcOrd="2" destOrd="0" presId="urn:microsoft.com/office/officeart/2018/2/layout/IconVerticalSolidList"/>
    <dgm:cxn modelId="{AAB6D0D0-B085-4A2F-88E6-6EACDF6A9FE1}" type="presParOf" srcId="{EDFAA459-E687-41F4-BBB7-CE4C8AED4E6F}" destId="{EB2229D4-1E59-447A-8A56-DBD616E8D535}" srcOrd="3" destOrd="0" presId="urn:microsoft.com/office/officeart/2018/2/layout/IconVerticalSolidList"/>
    <dgm:cxn modelId="{7901D9AA-9305-4706-9982-8955ECA712D2}" type="presParOf" srcId="{BABA4F22-5AD6-44BC-AA6F-2E3821682823}" destId="{C778A5FC-71DA-48EF-9E23-0AF92D57A06D}" srcOrd="3" destOrd="0" presId="urn:microsoft.com/office/officeart/2018/2/layout/IconVerticalSolidList"/>
    <dgm:cxn modelId="{39808BE2-71AC-43C3-B659-6750B709BD9D}" type="presParOf" srcId="{BABA4F22-5AD6-44BC-AA6F-2E3821682823}" destId="{56851C7D-6834-423C-B1BB-30ED23950B86}" srcOrd="4" destOrd="0" presId="urn:microsoft.com/office/officeart/2018/2/layout/IconVerticalSolidList"/>
    <dgm:cxn modelId="{367D6A1A-66C4-41B9-9399-7B2E585F2378}" type="presParOf" srcId="{56851C7D-6834-423C-B1BB-30ED23950B86}" destId="{1F813BD3-7C2C-49E5-863E-CAE26600C42F}" srcOrd="0" destOrd="0" presId="urn:microsoft.com/office/officeart/2018/2/layout/IconVerticalSolidList"/>
    <dgm:cxn modelId="{96C7E3A4-9B66-4130-8613-D19891381835}" type="presParOf" srcId="{56851C7D-6834-423C-B1BB-30ED23950B86}" destId="{4A04FAFC-2BD5-40F9-8472-ABB269B1CE28}" srcOrd="1" destOrd="0" presId="urn:microsoft.com/office/officeart/2018/2/layout/IconVerticalSolidList"/>
    <dgm:cxn modelId="{6E2115F8-6D7D-4DCF-8E14-7BA25B337672}" type="presParOf" srcId="{56851C7D-6834-423C-B1BB-30ED23950B86}" destId="{F47669FF-9BF5-4E66-A2AD-A36439258E3E}" srcOrd="2" destOrd="0" presId="urn:microsoft.com/office/officeart/2018/2/layout/IconVerticalSolidList"/>
    <dgm:cxn modelId="{FAB97B29-E4C1-45DC-9902-0644931978C2}" type="presParOf" srcId="{56851C7D-6834-423C-B1BB-30ED23950B86}" destId="{019975C1-85F1-4E10-A1BA-B168536C4C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69197-3923-486D-81C5-1CA7C60D4326}">
      <dsp:nvSpPr>
        <dsp:cNvPr id="0" name=""/>
        <dsp:cNvSpPr/>
      </dsp:nvSpPr>
      <dsp:spPr>
        <a:xfrm>
          <a:off x="0" y="635"/>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A24D9-235D-407E-A79D-ED0094EB3336}">
      <dsp:nvSpPr>
        <dsp:cNvPr id="0" name=""/>
        <dsp:cNvSpPr/>
      </dsp:nvSpPr>
      <dsp:spPr>
        <a:xfrm>
          <a:off x="161410" y="120692"/>
          <a:ext cx="293473" cy="2934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859ED3-1BA1-493A-A0EC-CF29C909A4BC}">
      <dsp:nvSpPr>
        <dsp:cNvPr id="0" name=""/>
        <dsp:cNvSpPr/>
      </dsp:nvSpPr>
      <dsp:spPr>
        <a:xfrm>
          <a:off x="616295" y="635"/>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en-US" sz="1500" kern="1200" dirty="0"/>
            <a:t>MANA’s aim: Be the First citizen platform to collect and valorize data assessing the impact of businesses/corporations on the environment on a global scale. </a:t>
          </a:r>
        </a:p>
      </dsp:txBody>
      <dsp:txXfrm>
        <a:off x="616295" y="635"/>
        <a:ext cx="6861374" cy="533588"/>
      </dsp:txXfrm>
    </dsp:sp>
    <dsp:sp modelId="{D4236CEC-3893-4C6B-8AEE-38D9DD51A429}">
      <dsp:nvSpPr>
        <dsp:cNvPr id="0" name=""/>
        <dsp:cNvSpPr/>
      </dsp:nvSpPr>
      <dsp:spPr>
        <a:xfrm>
          <a:off x="0" y="667621"/>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6D2A9-7B97-43E2-900A-D78DCFEC0AA4}">
      <dsp:nvSpPr>
        <dsp:cNvPr id="0" name=""/>
        <dsp:cNvSpPr/>
      </dsp:nvSpPr>
      <dsp:spPr>
        <a:xfrm>
          <a:off x="161410" y="787678"/>
          <a:ext cx="293473" cy="2934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9196E8-A44C-476C-B737-9C1028FE5DBB}">
      <dsp:nvSpPr>
        <dsp:cNvPr id="0" name=""/>
        <dsp:cNvSpPr/>
      </dsp:nvSpPr>
      <dsp:spPr>
        <a:xfrm>
          <a:off x="616295" y="667621"/>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en-US" sz="1500" kern="1200" dirty="0"/>
            <a:t>How to achieve this goal ?</a:t>
          </a:r>
        </a:p>
      </dsp:txBody>
      <dsp:txXfrm>
        <a:off x="616295" y="667621"/>
        <a:ext cx="6861374" cy="533588"/>
      </dsp:txXfrm>
    </dsp:sp>
    <dsp:sp modelId="{D1B9FFFC-72D6-4F52-8949-98B1485AA85E}">
      <dsp:nvSpPr>
        <dsp:cNvPr id="0" name=""/>
        <dsp:cNvSpPr/>
      </dsp:nvSpPr>
      <dsp:spPr>
        <a:xfrm>
          <a:off x="0" y="1334607"/>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BC8B48-2FF1-4F69-8593-669BDE791D4A}">
      <dsp:nvSpPr>
        <dsp:cNvPr id="0" name=""/>
        <dsp:cNvSpPr/>
      </dsp:nvSpPr>
      <dsp:spPr>
        <a:xfrm>
          <a:off x="161410" y="1454664"/>
          <a:ext cx="293473" cy="2934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EB17D-CA77-452D-A77C-A5DBF1A539DB}">
      <dsp:nvSpPr>
        <dsp:cNvPr id="0" name=""/>
        <dsp:cNvSpPr/>
      </dsp:nvSpPr>
      <dsp:spPr>
        <a:xfrm>
          <a:off x="616295" y="1334607"/>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en-US" sz="1500" kern="1200" dirty="0"/>
            <a:t>By treating/processing information (articles, tweets) coming from its unique Network made of:</a:t>
          </a:r>
        </a:p>
      </dsp:txBody>
      <dsp:txXfrm>
        <a:off x="616295" y="1334607"/>
        <a:ext cx="6861374" cy="533588"/>
      </dsp:txXfrm>
    </dsp:sp>
    <dsp:sp modelId="{859A15E6-AB53-49B3-8E99-3547F8D736C9}">
      <dsp:nvSpPr>
        <dsp:cNvPr id="0" name=""/>
        <dsp:cNvSpPr/>
      </dsp:nvSpPr>
      <dsp:spPr>
        <a:xfrm>
          <a:off x="0" y="2001593"/>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83C69-7298-46AD-ACDF-443CFB5AA86D}">
      <dsp:nvSpPr>
        <dsp:cNvPr id="0" name=""/>
        <dsp:cNvSpPr/>
      </dsp:nvSpPr>
      <dsp:spPr>
        <a:xfrm>
          <a:off x="161410" y="2121651"/>
          <a:ext cx="293473" cy="2934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D39932-B9E4-4B65-8FED-D4BCF04BFA4D}">
      <dsp:nvSpPr>
        <dsp:cNvPr id="0" name=""/>
        <dsp:cNvSpPr/>
      </dsp:nvSpPr>
      <dsp:spPr>
        <a:xfrm>
          <a:off x="616295" y="2001593"/>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a:t>1500 sources</a:t>
          </a:r>
          <a:endParaRPr lang="en-US" sz="1500" kern="1200" dirty="0"/>
        </a:p>
      </dsp:txBody>
      <dsp:txXfrm>
        <a:off x="616295" y="2001593"/>
        <a:ext cx="6861374" cy="533588"/>
      </dsp:txXfrm>
    </dsp:sp>
    <dsp:sp modelId="{3AB6F36F-CE31-43E8-A82F-DE8EF9750BF2}">
      <dsp:nvSpPr>
        <dsp:cNvPr id="0" name=""/>
        <dsp:cNvSpPr/>
      </dsp:nvSpPr>
      <dsp:spPr>
        <a:xfrm>
          <a:off x="0" y="2668579"/>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85A83-C9AA-465A-8B09-CFDDC98124EC}">
      <dsp:nvSpPr>
        <dsp:cNvPr id="0" name=""/>
        <dsp:cNvSpPr/>
      </dsp:nvSpPr>
      <dsp:spPr>
        <a:xfrm>
          <a:off x="161410" y="2788637"/>
          <a:ext cx="293473" cy="2934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80E0E0-625D-40A9-AC60-FEEA418A2025}">
      <dsp:nvSpPr>
        <dsp:cNvPr id="0" name=""/>
        <dsp:cNvSpPr/>
      </dsp:nvSpPr>
      <dsp:spPr>
        <a:xfrm>
          <a:off x="616295" y="2668579"/>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a:t>in 80 </a:t>
          </a:r>
          <a:r>
            <a:rPr lang="fr-FR" sz="1500" kern="1200" dirty="0" err="1"/>
            <a:t>languages</a:t>
          </a:r>
          <a:endParaRPr lang="en-US" sz="1500" kern="1200" dirty="0"/>
        </a:p>
      </dsp:txBody>
      <dsp:txXfrm>
        <a:off x="616295" y="2668579"/>
        <a:ext cx="6861374" cy="533588"/>
      </dsp:txXfrm>
    </dsp:sp>
    <dsp:sp modelId="{500D0FDF-7CEE-4CF4-A1B1-BD91A997D7CB}">
      <dsp:nvSpPr>
        <dsp:cNvPr id="0" name=""/>
        <dsp:cNvSpPr/>
      </dsp:nvSpPr>
      <dsp:spPr>
        <a:xfrm>
          <a:off x="0" y="3335565"/>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A9DC54-EDFE-46D2-A654-D2B05D612A32}">
      <dsp:nvSpPr>
        <dsp:cNvPr id="0" name=""/>
        <dsp:cNvSpPr/>
      </dsp:nvSpPr>
      <dsp:spPr>
        <a:xfrm>
          <a:off x="161410" y="3455623"/>
          <a:ext cx="293473" cy="29347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57AAC-9479-4289-B2F4-284D6BE18220}">
      <dsp:nvSpPr>
        <dsp:cNvPr id="0" name=""/>
        <dsp:cNvSpPr/>
      </dsp:nvSpPr>
      <dsp:spPr>
        <a:xfrm>
          <a:off x="616295" y="3335565"/>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a:t>=&gt; </a:t>
          </a:r>
          <a:r>
            <a:rPr lang="fr-FR" sz="1500" kern="1200" dirty="0" err="1"/>
            <a:t>Enormous</a:t>
          </a:r>
          <a:r>
            <a:rPr lang="fr-FR" sz="1500" kern="1200" dirty="0"/>
            <a:t> </a:t>
          </a:r>
          <a:r>
            <a:rPr lang="fr-FR" sz="1500" kern="1200" dirty="0" err="1"/>
            <a:t>amounts</a:t>
          </a:r>
          <a:r>
            <a:rPr lang="fr-FR" sz="1500" kern="1200" dirty="0"/>
            <a:t> of articles to </a:t>
          </a:r>
          <a:r>
            <a:rPr lang="fr-FR" sz="1500" kern="1200" dirty="0" err="1"/>
            <a:t>read</a:t>
          </a:r>
          <a:r>
            <a:rPr lang="fr-FR" sz="1500" kern="1200" dirty="0"/>
            <a:t> </a:t>
          </a:r>
          <a:r>
            <a:rPr lang="fr-FR" sz="1500" kern="1200" dirty="0" err="1"/>
            <a:t>through</a:t>
          </a:r>
          <a:endParaRPr lang="en-US" sz="1500" kern="1200" dirty="0"/>
        </a:p>
      </dsp:txBody>
      <dsp:txXfrm>
        <a:off x="616295" y="3335565"/>
        <a:ext cx="6861374" cy="533588"/>
      </dsp:txXfrm>
    </dsp:sp>
    <dsp:sp modelId="{906BF5C6-D4E0-4D3E-B5CA-5243ED5B28D7}">
      <dsp:nvSpPr>
        <dsp:cNvPr id="0" name=""/>
        <dsp:cNvSpPr/>
      </dsp:nvSpPr>
      <dsp:spPr>
        <a:xfrm>
          <a:off x="0" y="4002551"/>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DBDA9-008A-440F-898A-2544002DF388}">
      <dsp:nvSpPr>
        <dsp:cNvPr id="0" name=""/>
        <dsp:cNvSpPr/>
      </dsp:nvSpPr>
      <dsp:spPr>
        <a:xfrm>
          <a:off x="161410" y="4122609"/>
          <a:ext cx="293473" cy="29347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A05FC2-D8AC-40FF-A92B-1E21DA933D8D}">
      <dsp:nvSpPr>
        <dsp:cNvPr id="0" name=""/>
        <dsp:cNvSpPr/>
      </dsp:nvSpPr>
      <dsp:spPr>
        <a:xfrm>
          <a:off x="616295" y="4002551"/>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err="1"/>
            <a:t>Problem</a:t>
          </a:r>
          <a:r>
            <a:rPr lang="fr-FR" sz="1500" kern="1200" dirty="0"/>
            <a:t>: It </a:t>
          </a:r>
          <a:r>
            <a:rPr lang="fr-FR" sz="1500" kern="1200" dirty="0" err="1"/>
            <a:t>is</a:t>
          </a:r>
          <a:r>
            <a:rPr lang="fr-FR" sz="1500" kern="1200" dirty="0"/>
            <a:t> (</a:t>
          </a:r>
          <a:r>
            <a:rPr lang="fr-FR" sz="1500" kern="1200" dirty="0" err="1"/>
            <a:t>linearly</a:t>
          </a:r>
          <a:r>
            <a:rPr lang="fr-FR" sz="1500" kern="1200" dirty="0"/>
            <a:t>) </a:t>
          </a:r>
          <a:r>
            <a:rPr lang="fr-FR" sz="1500" kern="1200" dirty="0" err="1"/>
            <a:t>costly</a:t>
          </a:r>
          <a:r>
            <a:rPr lang="fr-FR" sz="1500" kern="1200" dirty="0"/>
            <a:t> in time for </a:t>
          </a:r>
          <a:r>
            <a:rPr lang="fr-FR" sz="1500" kern="1200" dirty="0" err="1"/>
            <a:t>human</a:t>
          </a:r>
          <a:r>
            <a:rPr lang="fr-FR" sz="1500" kern="1200" dirty="0"/>
            <a:t> </a:t>
          </a:r>
          <a:r>
            <a:rPr lang="fr-FR" sz="1500" kern="1200" dirty="0" err="1"/>
            <a:t>beings</a:t>
          </a:r>
          <a:r>
            <a:rPr lang="fr-FR" sz="1500" kern="1200" dirty="0"/>
            <a:t> to </a:t>
          </a:r>
          <a:r>
            <a:rPr lang="fr-FR" sz="1500" kern="1200" dirty="0" err="1"/>
            <a:t>read</a:t>
          </a:r>
          <a:r>
            <a:rPr lang="fr-FR" sz="1500" kern="1200" dirty="0"/>
            <a:t> </a:t>
          </a:r>
          <a:r>
            <a:rPr lang="fr-FR" sz="1500" kern="1200" dirty="0" err="1"/>
            <a:t>those</a:t>
          </a:r>
          <a:endParaRPr lang="en-US" sz="1500" kern="1200" dirty="0"/>
        </a:p>
      </dsp:txBody>
      <dsp:txXfrm>
        <a:off x="616295" y="4002551"/>
        <a:ext cx="6861374" cy="533588"/>
      </dsp:txXfrm>
    </dsp:sp>
    <dsp:sp modelId="{4C84DC11-6555-4666-A44B-854C35489065}">
      <dsp:nvSpPr>
        <dsp:cNvPr id="0" name=""/>
        <dsp:cNvSpPr/>
      </dsp:nvSpPr>
      <dsp:spPr>
        <a:xfrm>
          <a:off x="0" y="4669537"/>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F50865-0F33-45B2-8748-864013085C2E}">
      <dsp:nvSpPr>
        <dsp:cNvPr id="0" name=""/>
        <dsp:cNvSpPr/>
      </dsp:nvSpPr>
      <dsp:spPr>
        <a:xfrm>
          <a:off x="161410" y="4789595"/>
          <a:ext cx="293473" cy="29347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0461D5-693E-4E17-B7C4-303168923593}">
      <dsp:nvSpPr>
        <dsp:cNvPr id="0" name=""/>
        <dsp:cNvSpPr/>
      </dsp:nvSpPr>
      <dsp:spPr>
        <a:xfrm>
          <a:off x="616295" y="4669537"/>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a:t>Solution: Watson </a:t>
          </a:r>
          <a:r>
            <a:rPr lang="fr-FR" sz="1500" kern="1200" dirty="0" err="1"/>
            <a:t>Artificial</a:t>
          </a:r>
          <a:r>
            <a:rPr lang="fr-FR" sz="1500" kern="1200" dirty="0"/>
            <a:t> Intelligence </a:t>
          </a:r>
          <a:r>
            <a:rPr lang="fr-FR" sz="1500" kern="1200" dirty="0" err="1"/>
            <a:t>processing</a:t>
          </a:r>
          <a:r>
            <a:rPr lang="fr-FR" sz="1500" kern="1200" dirty="0"/>
            <a:t> power can </a:t>
          </a:r>
          <a:r>
            <a:rPr lang="fr-FR" sz="1500" kern="1200" dirty="0" err="1"/>
            <a:t>dramatically</a:t>
          </a:r>
          <a:r>
            <a:rPr lang="fr-FR" sz="1500" kern="1200" dirty="0"/>
            <a:t> </a:t>
          </a:r>
          <a:r>
            <a:rPr lang="fr-FR" sz="1500" kern="1200" dirty="0" err="1"/>
            <a:t>reduce</a:t>
          </a:r>
          <a:r>
            <a:rPr lang="fr-FR" sz="1500" kern="1200" dirty="0"/>
            <a:t> the </a:t>
          </a:r>
          <a:r>
            <a:rPr lang="fr-FR" sz="1500" kern="1200" dirty="0" err="1"/>
            <a:t>workload</a:t>
          </a:r>
          <a:r>
            <a:rPr lang="fr-FR" sz="1500" kern="1200" dirty="0"/>
            <a:t> </a:t>
          </a:r>
          <a:endParaRPr lang="en-US" sz="1500" kern="1200" dirty="0"/>
        </a:p>
      </dsp:txBody>
      <dsp:txXfrm>
        <a:off x="616295" y="4669537"/>
        <a:ext cx="6861374" cy="533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D847F-B328-466B-B7E4-7355CF78D57C}">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A726B-9853-4BB6-AD7C-AE5508071C70}">
      <dsp:nvSpPr>
        <dsp:cNvPr id="0" name=""/>
        <dsp:cNvSpPr/>
      </dsp:nvSpPr>
      <dsp:spPr>
        <a:xfrm>
          <a:off x="271554" y="202366"/>
          <a:ext cx="493735" cy="49373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4E6CED-9343-46F3-8846-3957C705AD8D}">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pt-BR" sz="2500" kern="1200" dirty="0"/>
            <a:t>Watson Natural </a:t>
          </a:r>
          <a:r>
            <a:rPr lang="pt-BR" sz="2500" kern="1200" dirty="0" err="1"/>
            <a:t>Language</a:t>
          </a:r>
          <a:r>
            <a:rPr lang="pt-BR" sz="2500" kern="1200" dirty="0"/>
            <a:t> </a:t>
          </a:r>
          <a:r>
            <a:rPr lang="pt-BR" sz="2500" kern="1200" dirty="0" err="1"/>
            <a:t>Understanding</a:t>
          </a:r>
          <a:r>
            <a:rPr lang="pt-BR" sz="2500" kern="1200" dirty="0"/>
            <a:t> (NLU)</a:t>
          </a:r>
          <a:endParaRPr lang="en-US" sz="2500" kern="1200" dirty="0"/>
        </a:p>
      </dsp:txBody>
      <dsp:txXfrm>
        <a:off x="1036844" y="383"/>
        <a:ext cx="8869155" cy="897701"/>
      </dsp:txXfrm>
    </dsp:sp>
    <dsp:sp modelId="{91CAA1B0-F997-4DD9-91C1-BE8C4FCFB039}">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CD49EC-2505-4C1A-B4B1-BD81025916EB}">
      <dsp:nvSpPr>
        <dsp:cNvPr id="0" name=""/>
        <dsp:cNvSpPr/>
      </dsp:nvSpPr>
      <dsp:spPr>
        <a:xfrm>
          <a:off x="271554" y="1324492"/>
          <a:ext cx="493735" cy="493735"/>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2229D4-1E59-447A-8A56-DBD616E8D535}">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pt-BR" sz="2500" kern="1200" dirty="0"/>
            <a:t>Watson Natural </a:t>
          </a:r>
          <a:r>
            <a:rPr lang="pt-BR" sz="2500" kern="1200" dirty="0" err="1"/>
            <a:t>Language</a:t>
          </a:r>
          <a:r>
            <a:rPr lang="pt-BR" sz="2500" kern="1200" dirty="0"/>
            <a:t> </a:t>
          </a:r>
          <a:r>
            <a:rPr lang="pt-BR" sz="2500" kern="1200" dirty="0" err="1"/>
            <a:t>Classifier</a:t>
          </a:r>
          <a:r>
            <a:rPr lang="pt-BR" sz="2500" kern="1200" dirty="0"/>
            <a:t> (NLC) </a:t>
          </a:r>
          <a:endParaRPr lang="en-US" sz="2500" kern="1200" dirty="0"/>
        </a:p>
      </dsp:txBody>
      <dsp:txXfrm>
        <a:off x="1036844" y="1122509"/>
        <a:ext cx="8869155" cy="897701"/>
      </dsp:txXfrm>
    </dsp:sp>
    <dsp:sp modelId="{1F813BD3-7C2C-49E5-863E-CAE26600C42F}">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4FAFC-2BD5-40F9-8472-ABB269B1CE28}">
      <dsp:nvSpPr>
        <dsp:cNvPr id="0" name=""/>
        <dsp:cNvSpPr/>
      </dsp:nvSpPr>
      <dsp:spPr>
        <a:xfrm>
          <a:off x="271554" y="2446619"/>
          <a:ext cx="493735" cy="49373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9975C1-85F1-4E10-A1BA-B168536C4CF6}">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pt-BR" sz="2500" kern="1200" dirty="0"/>
            <a:t>Watson </a:t>
          </a:r>
          <a:r>
            <a:rPr lang="pt-BR" sz="2500" kern="1200" dirty="0" err="1"/>
            <a:t>Assistant</a:t>
          </a:r>
          <a:r>
            <a:rPr lang="pt-BR" sz="2500" kern="1200" dirty="0"/>
            <a:t> (</a:t>
          </a:r>
          <a:r>
            <a:rPr lang="pt-BR" sz="2500" kern="1200" dirty="0" err="1"/>
            <a:t>Chatbot</a:t>
          </a:r>
          <a:r>
            <a:rPr lang="pt-BR" sz="2500" kern="1200" dirty="0"/>
            <a:t>)</a:t>
          </a:r>
          <a:endParaRPr lang="en-US" sz="2500" kern="1200" dirty="0"/>
        </a:p>
      </dsp:txBody>
      <dsp:txXfrm>
        <a:off x="1036844" y="2244636"/>
        <a:ext cx="8869155" cy="8977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hyperlink" Target="https://www.remix3d.com/details/G009SWR5LNP1" TargetMode="External"/><Relationship Id="rId2" Type="http://schemas.microsoft.com/office/2017/06/relationships/model3d" Target="../media/model3d1.glb"/><Relationship Id="rId1" Type="http://schemas.openxmlformats.org/officeDocument/2006/relationships/slideLayout" Target="../slideLayouts/slideLayout2.xml"/><Relationship Id="rId5" Type="http://schemas.openxmlformats.org/officeDocument/2006/relationships/hyperlink" Target="https://www.youtube.com/watch?v=XQkW0PayBgk&amp;feature=youtu.be" TargetMode="Externa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pxZzA1taipc" TargetMode="External"/><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VR6GGreDdQ8&amp;feature=youtu.be" TargetMode="External"/><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jpe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BAF38FE2-68DD-44A1-9531-73BE1BD657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0" name="Rectangle 123">
              <a:extLst>
                <a:ext uri="{FF2B5EF4-FFF2-40B4-BE49-F238E27FC236}">
                  <a16:creationId xmlns:a16="http://schemas.microsoft.com/office/drawing/2014/main" id="{F4C9C6F3-BC85-4B94-814A-18B268B08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5" name="Picture 2">
              <a:extLst>
                <a:ext uri="{FF2B5EF4-FFF2-40B4-BE49-F238E27FC236}">
                  <a16:creationId xmlns:a16="http://schemas.microsoft.com/office/drawing/2014/main" id="{35EEF358-0958-4904-B66F-5F78539806EA}"/>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pic>
        <p:nvPicPr>
          <p:cNvPr id="1032" name="Picture 8" descr="RÃ©sultat de recherche d'images pour &quot;forest and technology&quot;">
            <a:extLst>
              <a:ext uri="{FF2B5EF4-FFF2-40B4-BE49-F238E27FC236}">
                <a16:creationId xmlns:a16="http://schemas.microsoft.com/office/drawing/2014/main" id="{01783113-CF94-486B-9FC6-FA16D9784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0"/>
            <a:ext cx="12206288" cy="6823514"/>
          </a:xfrm>
          <a:prstGeom prst="rect">
            <a:avLst/>
          </a:prstGeom>
          <a:noFill/>
          <a:extLst>
            <a:ext uri="{909E8E84-426E-40DD-AFC4-6F175D3DCCD1}">
              <a14:hiddenFill xmlns:a14="http://schemas.microsoft.com/office/drawing/2010/main">
                <a:solidFill>
                  <a:srgbClr val="FFFFFF"/>
                </a:solidFill>
              </a14:hiddenFill>
            </a:ext>
          </a:extLst>
        </p:spPr>
      </p:pic>
      <p:grpSp>
        <p:nvGrpSpPr>
          <p:cNvPr id="127" name="Group 126">
            <a:extLst>
              <a:ext uri="{FF2B5EF4-FFF2-40B4-BE49-F238E27FC236}">
                <a16:creationId xmlns:a16="http://schemas.microsoft.com/office/drawing/2014/main" id="{A75CD54A-9378-4622-8026-D63D993F25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8" name="Rectangle 5">
              <a:extLst>
                <a:ext uri="{FF2B5EF4-FFF2-40B4-BE49-F238E27FC236}">
                  <a16:creationId xmlns:a16="http://schemas.microsoft.com/office/drawing/2014/main" id="{6FB4754A-0E5F-4E58-9A4E-BB5F271741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29" name="Freeform 6">
              <a:extLst>
                <a:ext uri="{FF2B5EF4-FFF2-40B4-BE49-F238E27FC236}">
                  <a16:creationId xmlns:a16="http://schemas.microsoft.com/office/drawing/2014/main" id="{AC0E4151-7E0D-4717-BD6F-6D4EB5941E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0" name="Freeform 7">
              <a:extLst>
                <a:ext uri="{FF2B5EF4-FFF2-40B4-BE49-F238E27FC236}">
                  <a16:creationId xmlns:a16="http://schemas.microsoft.com/office/drawing/2014/main" id="{884C2DAB-E5FC-40D2-913C-A3DF917699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1" name="Freeform 8">
              <a:extLst>
                <a:ext uri="{FF2B5EF4-FFF2-40B4-BE49-F238E27FC236}">
                  <a16:creationId xmlns:a16="http://schemas.microsoft.com/office/drawing/2014/main" id="{70953999-27B0-4F8E-ADAA-BC0E91EB1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2" name="Freeform 9">
              <a:extLst>
                <a:ext uri="{FF2B5EF4-FFF2-40B4-BE49-F238E27FC236}">
                  <a16:creationId xmlns:a16="http://schemas.microsoft.com/office/drawing/2014/main" id="{5C6BFF9E-6AEA-48FF-82F6-E0AA72C2A8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3" name="Freeform 10">
              <a:extLst>
                <a:ext uri="{FF2B5EF4-FFF2-40B4-BE49-F238E27FC236}">
                  <a16:creationId xmlns:a16="http://schemas.microsoft.com/office/drawing/2014/main" id="{460B98E3-8126-4324-9BDC-8154D84DB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4" name="Freeform 11">
              <a:extLst>
                <a:ext uri="{FF2B5EF4-FFF2-40B4-BE49-F238E27FC236}">
                  <a16:creationId xmlns:a16="http://schemas.microsoft.com/office/drawing/2014/main" id="{3988CD55-7076-4DF0-8FDE-92522B4E90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5" name="Freeform 12">
              <a:extLst>
                <a:ext uri="{FF2B5EF4-FFF2-40B4-BE49-F238E27FC236}">
                  <a16:creationId xmlns:a16="http://schemas.microsoft.com/office/drawing/2014/main" id="{D749177B-A463-4449-9981-A49E4CE3C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6" name="Freeform 13">
              <a:extLst>
                <a:ext uri="{FF2B5EF4-FFF2-40B4-BE49-F238E27FC236}">
                  <a16:creationId xmlns:a16="http://schemas.microsoft.com/office/drawing/2014/main" id="{478890BC-96D0-4713-8082-3FAFE50787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7" name="Freeform 14">
              <a:extLst>
                <a:ext uri="{FF2B5EF4-FFF2-40B4-BE49-F238E27FC236}">
                  <a16:creationId xmlns:a16="http://schemas.microsoft.com/office/drawing/2014/main" id="{1969E0C3-4D6E-49F7-A116-BD9D2EBB4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8" name="Freeform 15">
              <a:extLst>
                <a:ext uri="{FF2B5EF4-FFF2-40B4-BE49-F238E27FC236}">
                  <a16:creationId xmlns:a16="http://schemas.microsoft.com/office/drawing/2014/main" id="{73517889-52CC-4282-A0BF-BC0A21A5E7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39" name="Line 16">
              <a:extLst>
                <a:ext uri="{FF2B5EF4-FFF2-40B4-BE49-F238E27FC236}">
                  <a16:creationId xmlns:a16="http://schemas.microsoft.com/office/drawing/2014/main" id="{C5985628-2ECD-4C21-ACD5-0A2F8E5CC52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0" name="Freeform 17">
              <a:extLst>
                <a:ext uri="{FF2B5EF4-FFF2-40B4-BE49-F238E27FC236}">
                  <a16:creationId xmlns:a16="http://schemas.microsoft.com/office/drawing/2014/main" id="{8E106A09-46AC-407C-ACE4-E394BD962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41" name="Freeform 18">
              <a:extLst>
                <a:ext uri="{FF2B5EF4-FFF2-40B4-BE49-F238E27FC236}">
                  <a16:creationId xmlns:a16="http://schemas.microsoft.com/office/drawing/2014/main" id="{F64E9C02-B967-4EFB-BF90-CB9E20870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42" name="Freeform 19">
              <a:extLst>
                <a:ext uri="{FF2B5EF4-FFF2-40B4-BE49-F238E27FC236}">
                  <a16:creationId xmlns:a16="http://schemas.microsoft.com/office/drawing/2014/main" id="{4C7F0539-7661-467F-9A7F-E787D3644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43" name="Freeform 20">
              <a:extLst>
                <a:ext uri="{FF2B5EF4-FFF2-40B4-BE49-F238E27FC236}">
                  <a16:creationId xmlns:a16="http://schemas.microsoft.com/office/drawing/2014/main" id="{A9F41389-27CB-4D17-994A-41A5B75004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44" name="Rectangle 21">
              <a:extLst>
                <a:ext uri="{FF2B5EF4-FFF2-40B4-BE49-F238E27FC236}">
                  <a16:creationId xmlns:a16="http://schemas.microsoft.com/office/drawing/2014/main" id="{A8DF0362-E70F-444E-9DA7-58EF66C492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45" name="Freeform 22">
              <a:extLst>
                <a:ext uri="{FF2B5EF4-FFF2-40B4-BE49-F238E27FC236}">
                  <a16:creationId xmlns:a16="http://schemas.microsoft.com/office/drawing/2014/main" id="{C960494D-DB4C-4F1E-B0BB-2605A0836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46" name="Freeform 23">
              <a:extLst>
                <a:ext uri="{FF2B5EF4-FFF2-40B4-BE49-F238E27FC236}">
                  <a16:creationId xmlns:a16="http://schemas.microsoft.com/office/drawing/2014/main" id="{CBEBC320-6334-4ED5-A247-E5CC5C3ECA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47" name="Freeform 24">
              <a:extLst>
                <a:ext uri="{FF2B5EF4-FFF2-40B4-BE49-F238E27FC236}">
                  <a16:creationId xmlns:a16="http://schemas.microsoft.com/office/drawing/2014/main" id="{AC1119A6-0EA1-4B53-8358-251874F58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48" name="Freeform 25">
              <a:extLst>
                <a:ext uri="{FF2B5EF4-FFF2-40B4-BE49-F238E27FC236}">
                  <a16:creationId xmlns:a16="http://schemas.microsoft.com/office/drawing/2014/main" id="{2B83777E-95C6-4127-B465-891CDC6D1D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49" name="Freeform 26">
              <a:extLst>
                <a:ext uri="{FF2B5EF4-FFF2-40B4-BE49-F238E27FC236}">
                  <a16:creationId xmlns:a16="http://schemas.microsoft.com/office/drawing/2014/main" id="{B2CAD7FF-81AF-411F-AEF3-E81DEC67D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50" name="Freeform 27">
              <a:extLst>
                <a:ext uri="{FF2B5EF4-FFF2-40B4-BE49-F238E27FC236}">
                  <a16:creationId xmlns:a16="http://schemas.microsoft.com/office/drawing/2014/main" id="{F99505EE-1551-4028-93C3-A7D508A9A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51" name="Freeform 28">
              <a:extLst>
                <a:ext uri="{FF2B5EF4-FFF2-40B4-BE49-F238E27FC236}">
                  <a16:creationId xmlns:a16="http://schemas.microsoft.com/office/drawing/2014/main" id="{227A3EA6-D00C-4721-B42C-2F5B065202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52" name="Freeform 29">
              <a:extLst>
                <a:ext uri="{FF2B5EF4-FFF2-40B4-BE49-F238E27FC236}">
                  <a16:creationId xmlns:a16="http://schemas.microsoft.com/office/drawing/2014/main" id="{FF159E0A-FD64-4563-B2D3-44A2FCB7F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53" name="Freeform 30">
              <a:extLst>
                <a:ext uri="{FF2B5EF4-FFF2-40B4-BE49-F238E27FC236}">
                  <a16:creationId xmlns:a16="http://schemas.microsoft.com/office/drawing/2014/main" id="{22C6AE71-FE0A-4566-8D08-87BF691C3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54" name="Freeform 31">
              <a:extLst>
                <a:ext uri="{FF2B5EF4-FFF2-40B4-BE49-F238E27FC236}">
                  <a16:creationId xmlns:a16="http://schemas.microsoft.com/office/drawing/2014/main" id="{8804CFBA-0424-43E0-A2BE-80B34F135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pic>
        <p:nvPicPr>
          <p:cNvPr id="118" name="Picture 4" descr="RÃ©sultat de recherche d'images pour &quot;ibm watson&quot;">
            <a:extLst>
              <a:ext uri="{FF2B5EF4-FFF2-40B4-BE49-F238E27FC236}">
                <a16:creationId xmlns:a16="http://schemas.microsoft.com/office/drawing/2014/main" id="{871D298C-AC20-43B2-B246-78546087648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70" b="-2"/>
          <a:stretch/>
        </p:blipFill>
        <p:spPr bwMode="auto">
          <a:xfrm>
            <a:off x="861025" y="267404"/>
            <a:ext cx="2949917" cy="2993993"/>
          </a:xfrm>
          <a:custGeom>
            <a:avLst/>
            <a:gdLst>
              <a:gd name="connsiteX0" fmla="*/ 160369 w 4874998"/>
              <a:gd name="connsiteY0" fmla="*/ 0 h 3299778"/>
              <a:gd name="connsiteX1" fmla="*/ 4874998 w 4874998"/>
              <a:gd name="connsiteY1" fmla="*/ 0 h 3299778"/>
              <a:gd name="connsiteX2" fmla="*/ 4874998 w 4874998"/>
              <a:gd name="connsiteY2" fmla="*/ 3299778 h 3299778"/>
              <a:gd name="connsiteX3" fmla="*/ 0 w 4874998"/>
              <a:gd name="connsiteY3" fmla="*/ 3299778 h 3299778"/>
              <a:gd name="connsiteX4" fmla="*/ 0 w 4874998"/>
              <a:gd name="connsiteY4" fmla="*/ 160369 h 3299778"/>
              <a:gd name="connsiteX5" fmla="*/ 160369 w 4874998"/>
              <a:gd name="connsiteY5" fmla="*/ 0 h 329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4998" h="3299778">
                <a:moveTo>
                  <a:pt x="160369" y="0"/>
                </a:moveTo>
                <a:lnTo>
                  <a:pt x="4874998" y="0"/>
                </a:lnTo>
                <a:lnTo>
                  <a:pt x="4874998" y="3299778"/>
                </a:lnTo>
                <a:lnTo>
                  <a:pt x="0" y="3299778"/>
                </a:lnTo>
                <a:lnTo>
                  <a:pt x="0" y="160369"/>
                </a:lnTo>
                <a:cubicBezTo>
                  <a:pt x="0" y="71800"/>
                  <a:pt x="71800" y="0"/>
                  <a:pt x="160369"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7" name="Picture 2" descr="RÃ©sultat de recherche d'images pour &quot;mana vox&quot;">
            <a:extLst>
              <a:ext uri="{FF2B5EF4-FFF2-40B4-BE49-F238E27FC236}">
                <a16:creationId xmlns:a16="http://schemas.microsoft.com/office/drawing/2014/main" id="{CFDBBDC2-0407-485E-BDBF-935A4FA5DB1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737" t="10062" r="14517" b="13564"/>
          <a:stretch/>
        </p:blipFill>
        <p:spPr bwMode="auto">
          <a:xfrm>
            <a:off x="5073445" y="2515153"/>
            <a:ext cx="1795701" cy="1966360"/>
          </a:xfrm>
          <a:custGeom>
            <a:avLst/>
            <a:gdLst>
              <a:gd name="connsiteX0" fmla="*/ 0 w 4873629"/>
              <a:gd name="connsiteY0" fmla="*/ 0 h 3299778"/>
              <a:gd name="connsiteX1" fmla="*/ 4873629 w 4873629"/>
              <a:gd name="connsiteY1" fmla="*/ 0 h 3299778"/>
              <a:gd name="connsiteX2" fmla="*/ 4873629 w 4873629"/>
              <a:gd name="connsiteY2" fmla="*/ 3139409 h 3299778"/>
              <a:gd name="connsiteX3" fmla="*/ 4713260 w 4873629"/>
              <a:gd name="connsiteY3" fmla="*/ 3299778 h 3299778"/>
              <a:gd name="connsiteX4" fmla="*/ 0 w 4873629"/>
              <a:gd name="connsiteY4" fmla="*/ 3299778 h 3299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3629" h="3299778">
                <a:moveTo>
                  <a:pt x="0" y="0"/>
                </a:moveTo>
                <a:lnTo>
                  <a:pt x="4873629" y="0"/>
                </a:lnTo>
                <a:lnTo>
                  <a:pt x="4873629" y="3139409"/>
                </a:lnTo>
                <a:cubicBezTo>
                  <a:pt x="4873629" y="3227978"/>
                  <a:pt x="4801829" y="3299778"/>
                  <a:pt x="4713260" y="3299778"/>
                </a:cubicBezTo>
                <a:lnTo>
                  <a:pt x="0" y="3299778"/>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56" name="Group 155">
            <a:extLst>
              <a:ext uri="{FF2B5EF4-FFF2-40B4-BE49-F238E27FC236}">
                <a16:creationId xmlns:a16="http://schemas.microsoft.com/office/drawing/2014/main" id="{E3C40DE0-0F57-4DFD-B9F4-554B4E49D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7" name="Freeform 32">
              <a:extLst>
                <a:ext uri="{FF2B5EF4-FFF2-40B4-BE49-F238E27FC236}">
                  <a16:creationId xmlns:a16="http://schemas.microsoft.com/office/drawing/2014/main" id="{F2E0D252-6461-4EE1-8070-C41740DCF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58" name="Freeform 33">
              <a:extLst>
                <a:ext uri="{FF2B5EF4-FFF2-40B4-BE49-F238E27FC236}">
                  <a16:creationId xmlns:a16="http://schemas.microsoft.com/office/drawing/2014/main" id="{802C6237-73B1-4A7D-BD0E-9A4489E640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59" name="Freeform 34">
              <a:extLst>
                <a:ext uri="{FF2B5EF4-FFF2-40B4-BE49-F238E27FC236}">
                  <a16:creationId xmlns:a16="http://schemas.microsoft.com/office/drawing/2014/main" id="{50A7811E-76A6-4BA9-8CD6-AA3733EB69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60" name="Freeform 35">
              <a:extLst>
                <a:ext uri="{FF2B5EF4-FFF2-40B4-BE49-F238E27FC236}">
                  <a16:creationId xmlns:a16="http://schemas.microsoft.com/office/drawing/2014/main" id="{220C7CD9-CD5D-4A64-BAA3-DD978484E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61" name="Freeform 36">
              <a:extLst>
                <a:ext uri="{FF2B5EF4-FFF2-40B4-BE49-F238E27FC236}">
                  <a16:creationId xmlns:a16="http://schemas.microsoft.com/office/drawing/2014/main" id="{22A0FB53-071A-458C-88E6-A3FB5B7557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62" name="Freeform 37">
              <a:extLst>
                <a:ext uri="{FF2B5EF4-FFF2-40B4-BE49-F238E27FC236}">
                  <a16:creationId xmlns:a16="http://schemas.microsoft.com/office/drawing/2014/main" id="{D736FB6D-3DD6-4B05-AB81-D8068B748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63" name="Freeform 38">
              <a:extLst>
                <a:ext uri="{FF2B5EF4-FFF2-40B4-BE49-F238E27FC236}">
                  <a16:creationId xmlns:a16="http://schemas.microsoft.com/office/drawing/2014/main" id="{C43EE596-CC17-4010-A575-E8935CBF35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64" name="Freeform 39">
              <a:extLst>
                <a:ext uri="{FF2B5EF4-FFF2-40B4-BE49-F238E27FC236}">
                  <a16:creationId xmlns:a16="http://schemas.microsoft.com/office/drawing/2014/main" id="{D448BBD4-5C04-42AB-8BA0-90D20043A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65" name="Freeform 40">
              <a:extLst>
                <a:ext uri="{FF2B5EF4-FFF2-40B4-BE49-F238E27FC236}">
                  <a16:creationId xmlns:a16="http://schemas.microsoft.com/office/drawing/2014/main" id="{59D89386-2F02-408E-91C8-1D5A050939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66" name="Rectangle 41">
              <a:extLst>
                <a:ext uri="{FF2B5EF4-FFF2-40B4-BE49-F238E27FC236}">
                  <a16:creationId xmlns:a16="http://schemas.microsoft.com/office/drawing/2014/main" id="{AB81D799-C33B-4629-8456-D93428ECF91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sp>
        <p:nvSpPr>
          <p:cNvPr id="2" name="Titre 1">
            <a:extLst>
              <a:ext uri="{FF2B5EF4-FFF2-40B4-BE49-F238E27FC236}">
                <a16:creationId xmlns:a16="http://schemas.microsoft.com/office/drawing/2014/main" id="{EDDFD6E1-AE22-446C-B6DA-A55F8AB2D69B}"/>
              </a:ext>
            </a:extLst>
          </p:cNvPr>
          <p:cNvSpPr>
            <a:spLocks noGrp="1"/>
          </p:cNvSpPr>
          <p:nvPr>
            <p:ph type="ctrTitle"/>
          </p:nvPr>
        </p:nvSpPr>
        <p:spPr>
          <a:xfrm>
            <a:off x="2989792" y="4758266"/>
            <a:ext cx="8830733" cy="936096"/>
          </a:xfrm>
        </p:spPr>
        <p:txBody>
          <a:bodyPr>
            <a:normAutofit/>
          </a:bodyPr>
          <a:lstStyle/>
          <a:p>
            <a:r>
              <a:rPr lang="pt-BR" sz="4400" dirty="0"/>
              <a:t>IBM Watson for mana</a:t>
            </a:r>
          </a:p>
        </p:txBody>
      </p:sp>
      <p:sp>
        <p:nvSpPr>
          <p:cNvPr id="3" name="Sous-titre 2">
            <a:extLst>
              <a:ext uri="{FF2B5EF4-FFF2-40B4-BE49-F238E27FC236}">
                <a16:creationId xmlns:a16="http://schemas.microsoft.com/office/drawing/2014/main" id="{9C61EE43-6366-449D-B95C-86613DF57729}"/>
              </a:ext>
            </a:extLst>
          </p:cNvPr>
          <p:cNvSpPr>
            <a:spLocks noGrp="1"/>
          </p:cNvSpPr>
          <p:nvPr>
            <p:ph type="subTitle" idx="1"/>
          </p:nvPr>
        </p:nvSpPr>
        <p:spPr>
          <a:xfrm>
            <a:off x="1946673" y="5656636"/>
            <a:ext cx="8628193" cy="965288"/>
          </a:xfrm>
        </p:spPr>
        <p:txBody>
          <a:bodyPr anchor="t">
            <a:noAutofit/>
          </a:bodyPr>
          <a:lstStyle/>
          <a:p>
            <a:pPr>
              <a:lnSpc>
                <a:spcPct val="110000"/>
              </a:lnSpc>
            </a:pPr>
            <a:r>
              <a:rPr lang="pt-BR" sz="1800" b="1" dirty="0" err="1"/>
              <a:t>Explaining</a:t>
            </a:r>
            <a:r>
              <a:rPr lang="pt-BR" sz="1800" b="1" dirty="0"/>
              <a:t> </a:t>
            </a:r>
            <a:r>
              <a:rPr lang="pt-BR" sz="1800" b="1" dirty="0" err="1"/>
              <a:t>the</a:t>
            </a:r>
            <a:r>
              <a:rPr lang="pt-BR" sz="1800" b="1" dirty="0"/>
              <a:t> AI </a:t>
            </a:r>
            <a:r>
              <a:rPr lang="pt-BR" sz="1800" b="1" dirty="0" err="1"/>
              <a:t>solution</a:t>
            </a:r>
            <a:r>
              <a:rPr lang="pt-BR" sz="1800" b="1" dirty="0"/>
              <a:t> </a:t>
            </a:r>
            <a:r>
              <a:rPr lang="pt-BR" sz="1800" b="1" dirty="0" err="1"/>
              <a:t>designed</a:t>
            </a:r>
            <a:r>
              <a:rPr lang="pt-BR" sz="1800" b="1" dirty="0"/>
              <a:t> </a:t>
            </a:r>
            <a:r>
              <a:rPr lang="pt-BR" sz="1800" b="1" dirty="0" err="1"/>
              <a:t>and</a:t>
            </a:r>
            <a:r>
              <a:rPr lang="pt-BR" sz="1800" b="1" dirty="0"/>
              <a:t> </a:t>
            </a:r>
            <a:r>
              <a:rPr lang="pt-BR" sz="1800" b="1" dirty="0" err="1"/>
              <a:t>implemented</a:t>
            </a:r>
            <a:r>
              <a:rPr lang="pt-BR" sz="1800" b="1" dirty="0"/>
              <a:t> </a:t>
            </a:r>
            <a:r>
              <a:rPr lang="pt-BR" sz="1800" b="1" dirty="0" err="1"/>
              <a:t>by</a:t>
            </a:r>
            <a:r>
              <a:rPr lang="pt-BR" sz="1800" b="1" dirty="0"/>
              <a:t> </a:t>
            </a:r>
            <a:r>
              <a:rPr lang="pt-BR" sz="1800" b="1" dirty="0" err="1"/>
              <a:t>ibm</a:t>
            </a:r>
            <a:r>
              <a:rPr lang="pt-BR" sz="1800" b="1" dirty="0"/>
              <a:t> </a:t>
            </a:r>
            <a:r>
              <a:rPr lang="pt-BR" sz="1800" b="1" dirty="0" err="1"/>
              <a:t>To</a:t>
            </a:r>
            <a:r>
              <a:rPr lang="pt-BR" sz="1800" b="1" dirty="0"/>
              <a:t> help </a:t>
            </a:r>
          </a:p>
          <a:p>
            <a:pPr>
              <a:lnSpc>
                <a:spcPct val="110000"/>
              </a:lnSpc>
            </a:pPr>
            <a:r>
              <a:rPr lang="pt-BR" sz="1800" b="1" dirty="0"/>
              <a:t>MANA </a:t>
            </a:r>
            <a:r>
              <a:rPr lang="pt-BR" sz="1800" b="1" dirty="0" err="1"/>
              <a:t>identify</a:t>
            </a:r>
            <a:r>
              <a:rPr lang="pt-BR" sz="1800" b="1" dirty="0"/>
              <a:t> </a:t>
            </a:r>
            <a:r>
              <a:rPr lang="pt-BR" sz="1800" b="1" dirty="0" err="1"/>
              <a:t>and</a:t>
            </a:r>
            <a:r>
              <a:rPr lang="pt-BR" sz="1800" b="1" dirty="0"/>
              <a:t> </a:t>
            </a:r>
            <a:r>
              <a:rPr lang="pt-BR" sz="1800" b="1" dirty="0" err="1"/>
              <a:t>extract</a:t>
            </a:r>
            <a:r>
              <a:rPr lang="pt-BR" sz="1800" b="1" dirty="0"/>
              <a:t> </a:t>
            </a:r>
            <a:r>
              <a:rPr lang="pt-BR" sz="1800" b="1" dirty="0" err="1"/>
              <a:t>relevant</a:t>
            </a:r>
            <a:r>
              <a:rPr lang="pt-BR" sz="1800" b="1" dirty="0"/>
              <a:t> </a:t>
            </a:r>
            <a:r>
              <a:rPr lang="pt-BR" sz="1800" b="1" dirty="0" err="1"/>
              <a:t>information</a:t>
            </a:r>
            <a:r>
              <a:rPr lang="pt-BR" sz="1800" b="1" dirty="0"/>
              <a:t> </a:t>
            </a:r>
            <a:r>
              <a:rPr lang="pt-BR" sz="1800" b="1" dirty="0" err="1"/>
              <a:t>from</a:t>
            </a:r>
            <a:r>
              <a:rPr lang="pt-BR" sz="1800" b="1" dirty="0"/>
              <a:t> </a:t>
            </a:r>
            <a:r>
              <a:rPr lang="pt-BR" sz="1800" b="1" dirty="0" err="1"/>
              <a:t>their</a:t>
            </a:r>
            <a:r>
              <a:rPr lang="pt-BR" sz="1800" b="1" dirty="0"/>
              <a:t> </a:t>
            </a:r>
            <a:r>
              <a:rPr lang="pt-BR" sz="1800" b="1" dirty="0" err="1"/>
              <a:t>sources</a:t>
            </a:r>
            <a:endParaRPr lang="pt-BR" sz="1800" b="1" dirty="0"/>
          </a:p>
        </p:txBody>
      </p:sp>
      <p:sp>
        <p:nvSpPr>
          <p:cNvPr id="6" name="ZoneTexte 5">
            <a:extLst>
              <a:ext uri="{FF2B5EF4-FFF2-40B4-BE49-F238E27FC236}">
                <a16:creationId xmlns:a16="http://schemas.microsoft.com/office/drawing/2014/main" id="{9C241AB3-761B-4A94-8786-4953AEE9A3EB}"/>
              </a:ext>
            </a:extLst>
          </p:cNvPr>
          <p:cNvSpPr txBox="1"/>
          <p:nvPr/>
        </p:nvSpPr>
        <p:spPr>
          <a:xfrm>
            <a:off x="3821338" y="246450"/>
            <a:ext cx="5521704" cy="461665"/>
          </a:xfrm>
          <a:prstGeom prst="rect">
            <a:avLst/>
          </a:prstGeom>
          <a:noFill/>
        </p:spPr>
        <p:txBody>
          <a:bodyPr wrap="square" rtlCol="0">
            <a:spAutoFit/>
          </a:bodyPr>
          <a:lstStyle/>
          <a:p>
            <a:r>
              <a:rPr lang="pt-BR" sz="2400" b="1" i="1" dirty="0"/>
              <a:t>Daniel Pouzada – IBM </a:t>
            </a:r>
            <a:r>
              <a:rPr lang="pt-BR" sz="2400" b="1" i="1" dirty="0" err="1"/>
              <a:t>Technical</a:t>
            </a:r>
            <a:r>
              <a:rPr lang="pt-BR" sz="2400" b="1" i="1" dirty="0"/>
              <a:t> Sales Junior</a:t>
            </a:r>
          </a:p>
        </p:txBody>
      </p:sp>
      <p:pic>
        <p:nvPicPr>
          <p:cNvPr id="1038" name="Picture 14" descr="RÃ©sultat de recherche d'images pour &quot;ibm cloud transparent logo&quot;">
            <a:extLst>
              <a:ext uri="{FF2B5EF4-FFF2-40B4-BE49-F238E27FC236}">
                <a16:creationId xmlns:a16="http://schemas.microsoft.com/office/drawing/2014/main" id="{329D0F89-9AB6-4EE2-96BA-ABBF570766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6365" y="448040"/>
            <a:ext cx="4328635" cy="26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02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397486" y="-260149"/>
            <a:ext cx="9751293" cy="1478570"/>
          </a:xfrm>
        </p:spPr>
        <p:txBody>
          <a:bodyPr/>
          <a:lstStyle/>
          <a:p>
            <a:r>
              <a:rPr lang="pt-BR" dirty="0"/>
              <a:t>2) Watson </a:t>
            </a:r>
            <a:r>
              <a:rPr lang="pt-BR" dirty="0" err="1"/>
              <a:t>assistant</a:t>
            </a:r>
            <a:r>
              <a:rPr lang="pt-BR" dirty="0"/>
              <a:t> </a:t>
            </a:r>
            <a:r>
              <a:rPr lang="pt-BR" dirty="0" err="1"/>
              <a:t>entities</a:t>
            </a:r>
            <a:endParaRPr lang="pt-BR" dirty="0"/>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2509291" y="739072"/>
            <a:ext cx="9632490" cy="3609374"/>
          </a:xfrm>
        </p:spPr>
        <p:txBody>
          <a:bodyPr>
            <a:normAutofit/>
          </a:bodyPr>
          <a:lstStyle/>
          <a:p>
            <a:pPr marL="0" indent="0">
              <a:buNone/>
            </a:pPr>
            <a:r>
              <a:rPr lang="pt-BR" dirty="0" err="1"/>
              <a:t>Entities</a:t>
            </a:r>
            <a:r>
              <a:rPr lang="pt-BR" dirty="0"/>
              <a:t> </a:t>
            </a:r>
            <a:r>
              <a:rPr lang="pt-BR" dirty="0" err="1"/>
              <a:t>can</a:t>
            </a:r>
            <a:r>
              <a:rPr lang="pt-BR" dirty="0"/>
              <a:t> </a:t>
            </a:r>
            <a:r>
              <a:rPr lang="pt-BR" dirty="0" err="1"/>
              <a:t>be</a:t>
            </a:r>
            <a:r>
              <a:rPr lang="pt-BR" dirty="0"/>
              <a:t> </a:t>
            </a:r>
            <a:r>
              <a:rPr lang="pt-BR" dirty="0" err="1"/>
              <a:t>thought</a:t>
            </a:r>
            <a:r>
              <a:rPr lang="pt-BR" dirty="0"/>
              <a:t> </a:t>
            </a:r>
            <a:r>
              <a:rPr lang="pt-BR" dirty="0" err="1"/>
              <a:t>of</a:t>
            </a:r>
            <a:r>
              <a:rPr lang="pt-BR" dirty="0"/>
              <a:t> as:</a:t>
            </a:r>
          </a:p>
          <a:p>
            <a:pPr marL="0" indent="0">
              <a:buNone/>
            </a:pPr>
            <a:r>
              <a:rPr lang="pt-BR" dirty="0" err="1"/>
              <a:t>Lists</a:t>
            </a:r>
            <a:r>
              <a:rPr lang="pt-BR" dirty="0"/>
              <a:t> </a:t>
            </a:r>
            <a:r>
              <a:rPr lang="pt-BR" dirty="0" err="1"/>
              <a:t>of</a:t>
            </a:r>
            <a:r>
              <a:rPr lang="pt-BR" dirty="0"/>
              <a:t> </a:t>
            </a:r>
            <a:r>
              <a:rPr lang="pt-BR" dirty="0" err="1"/>
              <a:t>words</a:t>
            </a:r>
            <a:r>
              <a:rPr lang="pt-BR" dirty="0"/>
              <a:t> </a:t>
            </a:r>
            <a:r>
              <a:rPr lang="pt-BR" dirty="0" err="1"/>
              <a:t>to</a:t>
            </a:r>
            <a:r>
              <a:rPr lang="pt-BR" dirty="0"/>
              <a:t> </a:t>
            </a:r>
            <a:r>
              <a:rPr lang="pt-BR" dirty="0" err="1"/>
              <a:t>be</a:t>
            </a:r>
            <a:r>
              <a:rPr lang="pt-BR" dirty="0"/>
              <a:t> </a:t>
            </a:r>
            <a:r>
              <a:rPr lang="pt-BR" dirty="0" err="1"/>
              <a:t>recognised</a:t>
            </a:r>
            <a:r>
              <a:rPr lang="pt-BR" dirty="0"/>
              <a:t> - </a:t>
            </a:r>
            <a:r>
              <a:rPr lang="pt-BR" dirty="0" err="1"/>
              <a:t>defined</a:t>
            </a:r>
            <a:r>
              <a:rPr lang="pt-BR" dirty="0"/>
              <a:t> </a:t>
            </a:r>
            <a:r>
              <a:rPr lang="pt-BR" dirty="0" err="1"/>
              <a:t>manually</a:t>
            </a:r>
            <a:r>
              <a:rPr lang="pt-BR" dirty="0"/>
              <a:t> - as </a:t>
            </a:r>
            <a:r>
              <a:rPr lang="pt-BR" dirty="0" err="1"/>
              <a:t>belonging</a:t>
            </a:r>
            <a:r>
              <a:rPr lang="pt-BR" dirty="0"/>
              <a:t> </a:t>
            </a:r>
            <a:r>
              <a:rPr lang="pt-BR" dirty="0" err="1"/>
              <a:t>to</a:t>
            </a:r>
            <a:r>
              <a:rPr lang="pt-BR" dirty="0"/>
              <a:t> a “</a:t>
            </a:r>
            <a:r>
              <a:rPr lang="pt-BR" dirty="0" err="1"/>
              <a:t>class</a:t>
            </a:r>
            <a:r>
              <a:rPr lang="pt-BR" dirty="0"/>
              <a:t>” </a:t>
            </a:r>
          </a:p>
          <a:p>
            <a:pPr marL="0" indent="0">
              <a:buNone/>
            </a:pPr>
            <a:r>
              <a:rPr lang="pt-BR" dirty="0" err="1"/>
              <a:t>Here</a:t>
            </a:r>
            <a:r>
              <a:rPr lang="pt-BR" dirty="0"/>
              <a:t>, @</a:t>
            </a:r>
            <a:r>
              <a:rPr lang="pt-BR" dirty="0" err="1"/>
              <a:t>deforestation</a:t>
            </a:r>
            <a:r>
              <a:rPr lang="pt-BR" dirty="0"/>
              <a:t> </a:t>
            </a:r>
            <a:r>
              <a:rPr lang="pt-BR" dirty="0" err="1"/>
              <a:t>entity</a:t>
            </a:r>
            <a:r>
              <a:rPr lang="pt-BR" dirty="0"/>
              <a:t>/</a:t>
            </a:r>
            <a:r>
              <a:rPr lang="pt-BR" dirty="0" err="1"/>
              <a:t>class</a:t>
            </a:r>
            <a:r>
              <a:rPr lang="pt-BR" dirty="0"/>
              <a:t> </a:t>
            </a:r>
            <a:r>
              <a:rPr lang="pt-BR" dirty="0" err="1"/>
              <a:t>is</a:t>
            </a:r>
            <a:r>
              <a:rPr lang="pt-BR" dirty="0"/>
              <a:t> </a:t>
            </a:r>
            <a:r>
              <a:rPr lang="pt-BR" dirty="0" err="1"/>
              <a:t>detected</a:t>
            </a:r>
            <a:r>
              <a:rPr lang="pt-BR" dirty="0"/>
              <a:t> </a:t>
            </a:r>
            <a:r>
              <a:rPr lang="pt-BR" dirty="0" err="1"/>
              <a:t>when</a:t>
            </a:r>
            <a:r>
              <a:rPr lang="pt-BR" dirty="0"/>
              <a:t> a </a:t>
            </a:r>
            <a:r>
              <a:rPr lang="pt-BR" dirty="0" err="1"/>
              <a:t>message</a:t>
            </a:r>
            <a:r>
              <a:rPr lang="pt-BR" dirty="0"/>
              <a:t> </a:t>
            </a:r>
            <a:r>
              <a:rPr lang="pt-BR" dirty="0" err="1"/>
              <a:t>sent</a:t>
            </a:r>
            <a:r>
              <a:rPr lang="pt-BR" dirty="0"/>
              <a:t> </a:t>
            </a:r>
            <a:r>
              <a:rPr lang="pt-BR" dirty="0" err="1"/>
              <a:t>to</a:t>
            </a:r>
            <a:r>
              <a:rPr lang="pt-BR" dirty="0"/>
              <a:t> Watson </a:t>
            </a:r>
            <a:r>
              <a:rPr lang="pt-BR" dirty="0" err="1"/>
              <a:t>Assistant</a:t>
            </a:r>
            <a:r>
              <a:rPr lang="pt-BR" dirty="0"/>
              <a:t> (</a:t>
            </a:r>
            <a:r>
              <a:rPr lang="pt-BR" dirty="0" err="1"/>
              <a:t>aka</a:t>
            </a:r>
            <a:r>
              <a:rPr lang="pt-BR" dirty="0"/>
              <a:t> </a:t>
            </a:r>
            <a:r>
              <a:rPr lang="pt-BR" dirty="0" err="1"/>
              <a:t>chatbot</a:t>
            </a:r>
            <a:r>
              <a:rPr lang="pt-BR" dirty="0"/>
              <a:t>) </a:t>
            </a:r>
            <a:r>
              <a:rPr lang="pt-BR" dirty="0" err="1"/>
              <a:t>contains</a:t>
            </a:r>
            <a:r>
              <a:rPr lang="pt-BR" dirty="0"/>
              <a:t> </a:t>
            </a:r>
            <a:r>
              <a:rPr lang="pt-BR" dirty="0" err="1"/>
              <a:t>one</a:t>
            </a:r>
            <a:r>
              <a:rPr lang="pt-BR" dirty="0"/>
              <a:t> </a:t>
            </a:r>
            <a:r>
              <a:rPr lang="pt-BR" dirty="0" err="1"/>
              <a:t>of</a:t>
            </a:r>
            <a:r>
              <a:rPr lang="pt-BR" dirty="0"/>
              <a:t> </a:t>
            </a:r>
            <a:r>
              <a:rPr lang="pt-BR" dirty="0" err="1"/>
              <a:t>the</a:t>
            </a:r>
            <a:r>
              <a:rPr lang="pt-BR" dirty="0"/>
              <a:t> </a:t>
            </a:r>
            <a:r>
              <a:rPr lang="pt-BR" dirty="0" err="1"/>
              <a:t>words</a:t>
            </a:r>
            <a:r>
              <a:rPr lang="pt-BR" dirty="0"/>
              <a:t> </a:t>
            </a:r>
            <a:r>
              <a:rPr lang="pt-BR" dirty="0" err="1"/>
              <a:t>listed</a:t>
            </a:r>
            <a:r>
              <a:rPr lang="pt-BR" dirty="0"/>
              <a:t> </a:t>
            </a:r>
            <a:r>
              <a:rPr lang="pt-BR" dirty="0" err="1"/>
              <a:t>below</a:t>
            </a:r>
            <a:r>
              <a:rPr lang="pt-BR" dirty="0"/>
              <a:t>: “</a:t>
            </a:r>
            <a:r>
              <a:rPr lang="pt-BR" dirty="0" err="1"/>
              <a:t>environmental</a:t>
            </a:r>
            <a:r>
              <a:rPr lang="pt-BR" dirty="0"/>
              <a:t> </a:t>
            </a:r>
            <a:r>
              <a:rPr lang="pt-BR" dirty="0" err="1"/>
              <a:t>concern</a:t>
            </a:r>
            <a:r>
              <a:rPr lang="pt-BR" dirty="0"/>
              <a:t>”, </a:t>
            </a:r>
            <a:r>
              <a:rPr lang="pt-BR" dirty="0" err="1"/>
              <a:t>environmental</a:t>
            </a:r>
            <a:r>
              <a:rPr lang="pt-BR" dirty="0"/>
              <a:t> </a:t>
            </a:r>
            <a:r>
              <a:rPr lang="pt-BR" dirty="0" err="1"/>
              <a:t>crisis</a:t>
            </a:r>
            <a:r>
              <a:rPr lang="pt-BR" dirty="0"/>
              <a:t>”, etc...</a:t>
            </a:r>
          </a:p>
          <a:p>
            <a:pPr marL="0" indent="0">
              <a:buNone/>
            </a:pPr>
            <a:r>
              <a:rPr lang="pt-BR" dirty="0" err="1"/>
              <a:t>There</a:t>
            </a:r>
            <a:r>
              <a:rPr lang="pt-BR" dirty="0"/>
              <a:t> </a:t>
            </a:r>
            <a:r>
              <a:rPr lang="pt-BR" dirty="0" err="1"/>
              <a:t>is</a:t>
            </a:r>
            <a:r>
              <a:rPr lang="pt-BR" dirty="0"/>
              <a:t> </a:t>
            </a:r>
            <a:r>
              <a:rPr lang="pt-BR" dirty="0" err="1"/>
              <a:t>obviously</a:t>
            </a:r>
            <a:r>
              <a:rPr lang="pt-BR" dirty="0"/>
              <a:t> no “</a:t>
            </a:r>
            <a:r>
              <a:rPr lang="pt-BR" dirty="0" err="1"/>
              <a:t>intelligence</a:t>
            </a:r>
            <a:r>
              <a:rPr lang="pt-BR" dirty="0"/>
              <a:t>” </a:t>
            </a:r>
            <a:r>
              <a:rPr lang="pt-BR" dirty="0" err="1"/>
              <a:t>here</a:t>
            </a:r>
            <a:r>
              <a:rPr lang="pt-BR" dirty="0"/>
              <a:t>. </a:t>
            </a:r>
            <a:r>
              <a:rPr lang="pt-BR" dirty="0" err="1"/>
              <a:t>Unless</a:t>
            </a:r>
            <a:r>
              <a:rPr lang="pt-BR" dirty="0"/>
              <a:t> </a:t>
            </a:r>
            <a:r>
              <a:rPr lang="pt-BR" dirty="0" err="1"/>
              <a:t>perhaps</a:t>
            </a:r>
            <a:r>
              <a:rPr lang="pt-BR" dirty="0"/>
              <a:t> for </a:t>
            </a:r>
            <a:r>
              <a:rPr lang="pt-BR" dirty="0" err="1"/>
              <a:t>recommended</a:t>
            </a:r>
            <a:r>
              <a:rPr lang="pt-BR" dirty="0"/>
              <a:t> </a:t>
            </a:r>
            <a:r>
              <a:rPr lang="pt-BR" dirty="0" err="1"/>
              <a:t>synonyms</a:t>
            </a:r>
            <a:r>
              <a:rPr lang="pt-BR" dirty="0"/>
              <a:t> </a:t>
            </a:r>
            <a:r>
              <a:rPr lang="pt-BR" dirty="0" err="1"/>
              <a:t>which</a:t>
            </a:r>
            <a:r>
              <a:rPr lang="pt-BR" dirty="0"/>
              <a:t> are </a:t>
            </a:r>
            <a:r>
              <a:rPr lang="pt-BR" dirty="0" err="1"/>
              <a:t>suggested</a:t>
            </a:r>
            <a:r>
              <a:rPr lang="pt-BR" dirty="0"/>
              <a:t> (</a:t>
            </a:r>
            <a:r>
              <a:rPr lang="pt-BR" dirty="0" err="1"/>
              <a:t>by</a:t>
            </a:r>
            <a:r>
              <a:rPr lang="pt-BR" dirty="0"/>
              <a:t> </a:t>
            </a:r>
            <a:r>
              <a:rPr lang="pt-BR" dirty="0" err="1"/>
              <a:t>clusterization</a:t>
            </a:r>
            <a:r>
              <a:rPr lang="pt-BR" dirty="0"/>
              <a:t>) </a:t>
            </a:r>
            <a:r>
              <a:rPr lang="pt-BR" dirty="0" err="1"/>
              <a:t>to</a:t>
            </a:r>
            <a:r>
              <a:rPr lang="pt-BR" dirty="0"/>
              <a:t> </a:t>
            </a:r>
            <a:r>
              <a:rPr lang="pt-BR" dirty="0" err="1"/>
              <a:t>be</a:t>
            </a:r>
            <a:r>
              <a:rPr lang="pt-BR" dirty="0"/>
              <a:t> </a:t>
            </a:r>
            <a:r>
              <a:rPr lang="pt-BR" dirty="0" err="1"/>
              <a:t>confirmed</a:t>
            </a:r>
            <a:r>
              <a:rPr lang="pt-BR" dirty="0"/>
              <a:t> </a:t>
            </a:r>
            <a:r>
              <a:rPr lang="pt-BR" dirty="0" err="1"/>
              <a:t>manually</a:t>
            </a:r>
            <a:endParaRPr lang="pt-BR" dirty="0"/>
          </a:p>
          <a:p>
            <a:pPr marL="0" indent="0">
              <a:buNone/>
            </a:pPr>
            <a:endParaRPr lang="pt-BR" dirty="0"/>
          </a:p>
        </p:txBody>
      </p:sp>
      <p:sp>
        <p:nvSpPr>
          <p:cNvPr id="17" name="Rectangle 16">
            <a:extLst>
              <a:ext uri="{FF2B5EF4-FFF2-40B4-BE49-F238E27FC236}">
                <a16:creationId xmlns:a16="http://schemas.microsoft.com/office/drawing/2014/main" id="{858BEA04-7CAA-49B0-9842-61F2FA9312E5}"/>
              </a:ext>
            </a:extLst>
          </p:cNvPr>
          <p:cNvSpPr/>
          <p:nvPr/>
        </p:nvSpPr>
        <p:spPr>
          <a:xfrm>
            <a:off x="796353" y="232268"/>
            <a:ext cx="493735" cy="493735"/>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 name="Flèche : angle droit 3">
            <a:extLst>
              <a:ext uri="{FF2B5EF4-FFF2-40B4-BE49-F238E27FC236}">
                <a16:creationId xmlns:a16="http://schemas.microsoft.com/office/drawing/2014/main" id="{4C5EC0EC-21A0-48C3-8870-DD3CD7128035}"/>
              </a:ext>
            </a:extLst>
          </p:cNvPr>
          <p:cNvSpPr/>
          <p:nvPr/>
        </p:nvSpPr>
        <p:spPr>
          <a:xfrm rot="5400000">
            <a:off x="1011369" y="3886626"/>
            <a:ext cx="1478570" cy="1269618"/>
          </a:xfrm>
          <a:prstGeom prst="bentUpArrow">
            <a:avLst>
              <a:gd name="adj1" fmla="val 9577"/>
              <a:gd name="adj2" fmla="val 15886"/>
              <a:gd name="adj3" fmla="val 2500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dirty="0"/>
          </a:p>
        </p:txBody>
      </p:sp>
      <p:pic>
        <p:nvPicPr>
          <p:cNvPr id="7" name="Image 6">
            <a:extLst>
              <a:ext uri="{FF2B5EF4-FFF2-40B4-BE49-F238E27FC236}">
                <a16:creationId xmlns:a16="http://schemas.microsoft.com/office/drawing/2014/main" id="{1F457A35-9B6E-4748-AE00-793DB1EDC0EB}"/>
              </a:ext>
            </a:extLst>
          </p:cNvPr>
          <p:cNvPicPr>
            <a:picLocks noChangeAspect="1"/>
          </p:cNvPicPr>
          <p:nvPr/>
        </p:nvPicPr>
        <p:blipFill>
          <a:blip r:embed="rId3"/>
          <a:stretch>
            <a:fillRect/>
          </a:stretch>
        </p:blipFill>
        <p:spPr>
          <a:xfrm>
            <a:off x="2509291" y="4714346"/>
            <a:ext cx="9508661" cy="2069913"/>
          </a:xfrm>
          <a:prstGeom prst="rect">
            <a:avLst/>
          </a:prstGeom>
        </p:spPr>
      </p:pic>
      <p:pic>
        <p:nvPicPr>
          <p:cNvPr id="8" name="Image 7">
            <a:extLst>
              <a:ext uri="{FF2B5EF4-FFF2-40B4-BE49-F238E27FC236}">
                <a16:creationId xmlns:a16="http://schemas.microsoft.com/office/drawing/2014/main" id="{9E7D8521-3C38-4206-8670-6A5F040259BA}"/>
              </a:ext>
            </a:extLst>
          </p:cNvPr>
          <p:cNvPicPr>
            <a:picLocks noChangeAspect="1"/>
          </p:cNvPicPr>
          <p:nvPr/>
        </p:nvPicPr>
        <p:blipFill>
          <a:blip r:embed="rId4"/>
          <a:stretch>
            <a:fillRect/>
          </a:stretch>
        </p:blipFill>
        <p:spPr>
          <a:xfrm>
            <a:off x="2509292" y="4398479"/>
            <a:ext cx="9508660" cy="315867"/>
          </a:xfrm>
          <a:prstGeom prst="rect">
            <a:avLst/>
          </a:prstGeom>
        </p:spPr>
      </p:pic>
      <p:pic>
        <p:nvPicPr>
          <p:cNvPr id="10" name="Image 9">
            <a:extLst>
              <a:ext uri="{FF2B5EF4-FFF2-40B4-BE49-F238E27FC236}">
                <a16:creationId xmlns:a16="http://schemas.microsoft.com/office/drawing/2014/main" id="{7EEB0826-EA8E-4143-909C-155540A0E08B}"/>
              </a:ext>
            </a:extLst>
          </p:cNvPr>
          <p:cNvPicPr>
            <a:picLocks noChangeAspect="1"/>
          </p:cNvPicPr>
          <p:nvPr/>
        </p:nvPicPr>
        <p:blipFill>
          <a:blip r:embed="rId5"/>
          <a:stretch>
            <a:fillRect/>
          </a:stretch>
        </p:blipFill>
        <p:spPr>
          <a:xfrm>
            <a:off x="225809" y="961207"/>
            <a:ext cx="2159654" cy="2820943"/>
          </a:xfrm>
          <a:prstGeom prst="rect">
            <a:avLst/>
          </a:prstGeom>
        </p:spPr>
      </p:pic>
    </p:spTree>
    <p:extLst>
      <p:ext uri="{BB962C8B-B14F-4D97-AF65-F5344CB8AC3E}">
        <p14:creationId xmlns:p14="http://schemas.microsoft.com/office/powerpoint/2010/main" val="3942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397486" y="-260149"/>
            <a:ext cx="9751293" cy="1478570"/>
          </a:xfrm>
        </p:spPr>
        <p:txBody>
          <a:bodyPr/>
          <a:lstStyle/>
          <a:p>
            <a:r>
              <a:rPr lang="pt-BR" dirty="0"/>
              <a:t>3) Watson </a:t>
            </a:r>
            <a:r>
              <a:rPr lang="pt-BR" dirty="0" err="1"/>
              <a:t>assistant</a:t>
            </a:r>
            <a:r>
              <a:rPr lang="pt-BR" dirty="0"/>
              <a:t> </a:t>
            </a:r>
            <a:r>
              <a:rPr lang="pt-BR" dirty="0" err="1"/>
              <a:t>dialog</a:t>
            </a:r>
            <a:endParaRPr lang="pt-BR" dirty="0"/>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2953837" y="918543"/>
            <a:ext cx="9009198" cy="5438012"/>
          </a:xfrm>
        </p:spPr>
        <p:txBody>
          <a:bodyPr>
            <a:normAutofit fontScale="85000" lnSpcReduction="20000"/>
          </a:bodyPr>
          <a:lstStyle/>
          <a:p>
            <a:pPr marL="0" indent="0">
              <a:buNone/>
            </a:pPr>
            <a:r>
              <a:rPr lang="pt-BR" dirty="0"/>
              <a:t>A </a:t>
            </a:r>
            <a:r>
              <a:rPr lang="pt-BR" dirty="0" err="1"/>
              <a:t>dialog</a:t>
            </a:r>
            <a:r>
              <a:rPr lang="pt-BR" dirty="0"/>
              <a:t> </a:t>
            </a:r>
            <a:r>
              <a:rPr lang="pt-BR" dirty="0" err="1"/>
              <a:t>allows</a:t>
            </a:r>
            <a:r>
              <a:rPr lang="pt-BR" dirty="0"/>
              <a:t> </a:t>
            </a:r>
            <a:r>
              <a:rPr lang="pt-BR" dirty="0" err="1"/>
              <a:t>to</a:t>
            </a:r>
            <a:r>
              <a:rPr lang="pt-BR" dirty="0"/>
              <a:t> </a:t>
            </a:r>
            <a:r>
              <a:rPr lang="pt-BR" dirty="0" err="1"/>
              <a:t>construct</a:t>
            </a:r>
            <a:r>
              <a:rPr lang="pt-BR" dirty="0"/>
              <a:t> a </a:t>
            </a:r>
            <a:r>
              <a:rPr lang="pt-BR" dirty="0" err="1"/>
              <a:t>flow</a:t>
            </a:r>
            <a:r>
              <a:rPr lang="pt-BR" dirty="0"/>
              <a:t> </a:t>
            </a:r>
            <a:r>
              <a:rPr lang="pt-BR" dirty="0" err="1"/>
              <a:t>determining</a:t>
            </a:r>
            <a:r>
              <a:rPr lang="pt-BR" dirty="0"/>
              <a:t> </a:t>
            </a:r>
            <a:r>
              <a:rPr lang="pt-BR" dirty="0" err="1"/>
              <a:t>how</a:t>
            </a:r>
            <a:r>
              <a:rPr lang="pt-BR" dirty="0"/>
              <a:t> Watson </a:t>
            </a:r>
            <a:r>
              <a:rPr lang="pt-BR" dirty="0" err="1"/>
              <a:t>Assistant</a:t>
            </a:r>
            <a:r>
              <a:rPr lang="pt-BR" dirty="0"/>
              <a:t> </a:t>
            </a:r>
            <a:r>
              <a:rPr lang="pt-BR" dirty="0" err="1"/>
              <a:t>will</a:t>
            </a:r>
            <a:r>
              <a:rPr lang="pt-BR" dirty="0"/>
              <a:t> </a:t>
            </a:r>
            <a:r>
              <a:rPr lang="pt-BR" dirty="0" err="1"/>
              <a:t>react</a:t>
            </a:r>
            <a:r>
              <a:rPr lang="pt-BR" dirty="0"/>
              <a:t> </a:t>
            </a:r>
            <a:r>
              <a:rPr lang="pt-BR" dirty="0" err="1"/>
              <a:t>to</a:t>
            </a:r>
            <a:r>
              <a:rPr lang="pt-BR" dirty="0"/>
              <a:t> </a:t>
            </a:r>
            <a:r>
              <a:rPr lang="pt-BR" dirty="0" err="1"/>
              <a:t>the</a:t>
            </a:r>
            <a:r>
              <a:rPr lang="pt-BR" dirty="0"/>
              <a:t> input </a:t>
            </a:r>
            <a:r>
              <a:rPr lang="pt-BR" dirty="0" err="1"/>
              <a:t>messages</a:t>
            </a:r>
            <a:r>
              <a:rPr lang="pt-BR" dirty="0"/>
              <a:t> it </a:t>
            </a:r>
            <a:r>
              <a:rPr lang="pt-BR" dirty="0" err="1"/>
              <a:t>receives</a:t>
            </a:r>
            <a:r>
              <a:rPr lang="pt-BR" dirty="0"/>
              <a:t>.</a:t>
            </a:r>
          </a:p>
          <a:p>
            <a:pPr marL="0" indent="0">
              <a:buNone/>
            </a:pPr>
            <a:r>
              <a:rPr lang="pt-BR" dirty="0"/>
              <a:t>In particular a </a:t>
            </a:r>
            <a:r>
              <a:rPr lang="pt-BR" dirty="0" err="1"/>
              <a:t>dialog</a:t>
            </a:r>
            <a:r>
              <a:rPr lang="pt-BR" dirty="0"/>
              <a:t> </a:t>
            </a:r>
            <a:r>
              <a:rPr lang="pt-BR" dirty="0" err="1"/>
              <a:t>is</a:t>
            </a:r>
            <a:r>
              <a:rPr lang="pt-BR" dirty="0"/>
              <a:t> crucial </a:t>
            </a:r>
            <a:r>
              <a:rPr lang="pt-BR" dirty="0" err="1"/>
              <a:t>to</a:t>
            </a:r>
            <a:r>
              <a:rPr lang="pt-BR" dirty="0"/>
              <a:t> determine in </a:t>
            </a:r>
            <a:r>
              <a:rPr lang="pt-BR" dirty="0" err="1"/>
              <a:t>which</a:t>
            </a:r>
            <a:r>
              <a:rPr lang="pt-BR" dirty="0"/>
              <a:t> </a:t>
            </a:r>
            <a:r>
              <a:rPr lang="pt-BR" dirty="0" err="1"/>
              <a:t>order</a:t>
            </a:r>
            <a:r>
              <a:rPr lang="pt-BR" dirty="0"/>
              <a:t> </a:t>
            </a:r>
            <a:r>
              <a:rPr lang="pt-BR" dirty="0" err="1"/>
              <a:t>of</a:t>
            </a:r>
            <a:r>
              <a:rPr lang="pt-BR" dirty="0"/>
              <a:t> </a:t>
            </a:r>
            <a:r>
              <a:rPr lang="pt-BR" dirty="0" err="1"/>
              <a:t>priority</a:t>
            </a:r>
            <a:r>
              <a:rPr lang="pt-BR" dirty="0"/>
              <a:t> </a:t>
            </a:r>
            <a:r>
              <a:rPr lang="pt-BR" dirty="0" err="1"/>
              <a:t>will</a:t>
            </a:r>
            <a:r>
              <a:rPr lang="pt-BR" dirty="0"/>
              <a:t> </a:t>
            </a:r>
            <a:r>
              <a:rPr lang="pt-BR" dirty="0" err="1"/>
              <a:t>the</a:t>
            </a:r>
            <a:r>
              <a:rPr lang="pt-BR" dirty="0"/>
              <a:t> </a:t>
            </a:r>
            <a:r>
              <a:rPr lang="pt-BR" dirty="0" err="1"/>
              <a:t>intents</a:t>
            </a:r>
            <a:r>
              <a:rPr lang="pt-BR" dirty="0"/>
              <a:t> </a:t>
            </a:r>
            <a:r>
              <a:rPr lang="pt-BR" dirty="0" err="1"/>
              <a:t>and</a:t>
            </a:r>
            <a:r>
              <a:rPr lang="pt-BR" dirty="0"/>
              <a:t> </a:t>
            </a:r>
            <a:r>
              <a:rPr lang="pt-BR" dirty="0" err="1"/>
              <a:t>entities</a:t>
            </a:r>
            <a:r>
              <a:rPr lang="pt-BR" dirty="0"/>
              <a:t> </a:t>
            </a:r>
            <a:r>
              <a:rPr lang="pt-BR" dirty="0" err="1"/>
              <a:t>be</a:t>
            </a:r>
            <a:r>
              <a:rPr lang="pt-BR" dirty="0"/>
              <a:t> </a:t>
            </a:r>
            <a:r>
              <a:rPr lang="pt-BR" dirty="0" err="1"/>
              <a:t>recognised</a:t>
            </a:r>
            <a:r>
              <a:rPr lang="pt-BR" dirty="0"/>
              <a:t>.</a:t>
            </a:r>
          </a:p>
          <a:p>
            <a:pPr marL="0" indent="0">
              <a:buNone/>
            </a:pPr>
            <a:r>
              <a:rPr lang="pt-BR" dirty="0"/>
              <a:t>For </a:t>
            </a:r>
            <a:r>
              <a:rPr lang="pt-BR" dirty="0" err="1"/>
              <a:t>instance</a:t>
            </a:r>
            <a:r>
              <a:rPr lang="pt-BR" dirty="0"/>
              <a:t> </a:t>
            </a:r>
            <a:r>
              <a:rPr lang="pt-BR" dirty="0" err="1"/>
              <a:t>here</a:t>
            </a:r>
            <a:r>
              <a:rPr lang="pt-BR" dirty="0"/>
              <a:t> </a:t>
            </a:r>
            <a:r>
              <a:rPr lang="pt-BR" dirty="0" err="1"/>
              <a:t>on</a:t>
            </a:r>
            <a:r>
              <a:rPr lang="pt-BR" dirty="0"/>
              <a:t> </a:t>
            </a:r>
            <a:r>
              <a:rPr lang="pt-BR" dirty="0" err="1"/>
              <a:t>the</a:t>
            </a:r>
            <a:r>
              <a:rPr lang="pt-BR" dirty="0"/>
              <a:t> </a:t>
            </a:r>
            <a:r>
              <a:rPr lang="pt-BR" dirty="0" err="1"/>
              <a:t>left</a:t>
            </a:r>
            <a:r>
              <a:rPr lang="pt-BR" dirty="0"/>
              <a:t>:</a:t>
            </a:r>
          </a:p>
          <a:p>
            <a:pPr marL="0" indent="0">
              <a:buNone/>
            </a:pPr>
            <a:r>
              <a:rPr lang="pt-BR" dirty="0"/>
              <a:t>Watson </a:t>
            </a:r>
            <a:r>
              <a:rPr lang="pt-BR" dirty="0" err="1"/>
              <a:t>Assistant</a:t>
            </a:r>
            <a:r>
              <a:rPr lang="pt-BR" dirty="0"/>
              <a:t> starts </a:t>
            </a:r>
            <a:r>
              <a:rPr lang="pt-BR" dirty="0" err="1"/>
              <a:t>to</a:t>
            </a:r>
            <a:r>
              <a:rPr lang="pt-BR" dirty="0"/>
              <a:t> </a:t>
            </a:r>
            <a:r>
              <a:rPr lang="pt-BR" dirty="0" err="1"/>
              <a:t>check</a:t>
            </a:r>
            <a:r>
              <a:rPr lang="pt-BR" dirty="0"/>
              <a:t> for </a:t>
            </a:r>
            <a:r>
              <a:rPr lang="pt-BR" dirty="0" err="1"/>
              <a:t>the</a:t>
            </a:r>
            <a:r>
              <a:rPr lang="pt-BR" dirty="0"/>
              <a:t> </a:t>
            </a:r>
            <a:r>
              <a:rPr lang="pt-BR" dirty="0" err="1"/>
              <a:t>presence</a:t>
            </a:r>
            <a:r>
              <a:rPr lang="pt-BR" dirty="0"/>
              <a:t> </a:t>
            </a:r>
            <a:r>
              <a:rPr lang="pt-BR" dirty="0" err="1"/>
              <a:t>of</a:t>
            </a:r>
            <a:r>
              <a:rPr lang="pt-BR" dirty="0"/>
              <a:t> </a:t>
            </a:r>
            <a:r>
              <a:rPr lang="pt-BR" dirty="0" err="1"/>
              <a:t>words</a:t>
            </a:r>
            <a:r>
              <a:rPr lang="pt-BR" dirty="0"/>
              <a:t> </a:t>
            </a:r>
            <a:r>
              <a:rPr lang="pt-BR" dirty="0" err="1"/>
              <a:t>categorized</a:t>
            </a:r>
            <a:r>
              <a:rPr lang="pt-BR" dirty="0"/>
              <a:t> as </a:t>
            </a:r>
            <a:r>
              <a:rPr lang="pt-BR" dirty="0" err="1"/>
              <a:t>belonging</a:t>
            </a:r>
            <a:r>
              <a:rPr lang="pt-BR" dirty="0"/>
              <a:t> </a:t>
            </a:r>
            <a:r>
              <a:rPr lang="pt-BR" dirty="0" err="1"/>
              <a:t>to</a:t>
            </a:r>
            <a:r>
              <a:rPr lang="pt-BR" dirty="0"/>
              <a:t> </a:t>
            </a:r>
            <a:r>
              <a:rPr lang="pt-BR" dirty="0" err="1"/>
              <a:t>the</a:t>
            </a:r>
            <a:r>
              <a:rPr lang="pt-BR" dirty="0"/>
              <a:t> </a:t>
            </a:r>
            <a:r>
              <a:rPr lang="pt-BR" dirty="0" err="1"/>
              <a:t>group</a:t>
            </a:r>
            <a:r>
              <a:rPr lang="pt-BR" dirty="0"/>
              <a:t> </a:t>
            </a:r>
            <a:r>
              <a:rPr lang="pt-BR" dirty="0" err="1"/>
              <a:t>of</a:t>
            </a:r>
            <a:r>
              <a:rPr lang="pt-BR" dirty="0"/>
              <a:t> </a:t>
            </a:r>
            <a:r>
              <a:rPr lang="pt-BR" dirty="0" err="1"/>
              <a:t>entities</a:t>
            </a:r>
            <a:r>
              <a:rPr lang="pt-BR" dirty="0"/>
              <a:t> @</a:t>
            </a:r>
            <a:r>
              <a:rPr lang="pt-BR" dirty="0" err="1"/>
              <a:t>deforestation</a:t>
            </a:r>
            <a:r>
              <a:rPr lang="pt-BR" dirty="0"/>
              <a:t>, </a:t>
            </a:r>
            <a:r>
              <a:rPr lang="pt-BR" dirty="0" err="1"/>
              <a:t>then</a:t>
            </a:r>
            <a:r>
              <a:rPr lang="pt-BR" dirty="0"/>
              <a:t> @</a:t>
            </a:r>
            <a:r>
              <a:rPr lang="pt-BR" dirty="0" err="1"/>
              <a:t>Palm_oil</a:t>
            </a:r>
            <a:r>
              <a:rPr lang="pt-BR" dirty="0"/>
              <a:t>, </a:t>
            </a:r>
            <a:r>
              <a:rPr lang="pt-BR" dirty="0" err="1"/>
              <a:t>then</a:t>
            </a:r>
            <a:r>
              <a:rPr lang="pt-BR" dirty="0"/>
              <a:t> @abuse. </a:t>
            </a:r>
            <a:r>
              <a:rPr lang="pt-BR" dirty="0" err="1"/>
              <a:t>Then</a:t>
            </a:r>
            <a:r>
              <a:rPr lang="pt-BR" dirty="0"/>
              <a:t> for </a:t>
            </a:r>
            <a:r>
              <a:rPr lang="pt-BR" dirty="0" err="1"/>
              <a:t>this</a:t>
            </a:r>
            <a:r>
              <a:rPr lang="pt-BR" dirty="0"/>
              <a:t> </a:t>
            </a:r>
            <a:r>
              <a:rPr lang="pt-BR" dirty="0" err="1"/>
              <a:t>same</a:t>
            </a:r>
            <a:r>
              <a:rPr lang="pt-BR" dirty="0"/>
              <a:t> input </a:t>
            </a:r>
            <a:r>
              <a:rPr lang="pt-BR" dirty="0" err="1"/>
              <a:t>message</a:t>
            </a:r>
            <a:r>
              <a:rPr lang="pt-BR" dirty="0"/>
              <a:t>, it </a:t>
            </a:r>
            <a:r>
              <a:rPr lang="pt-BR" dirty="0" err="1"/>
              <a:t>checks</a:t>
            </a:r>
            <a:r>
              <a:rPr lang="pt-BR" dirty="0"/>
              <a:t> </a:t>
            </a:r>
            <a:r>
              <a:rPr lang="pt-BR" dirty="0" err="1"/>
              <a:t>whether</a:t>
            </a:r>
            <a:r>
              <a:rPr lang="pt-BR" dirty="0"/>
              <a:t> it </a:t>
            </a:r>
            <a:r>
              <a:rPr lang="pt-BR" dirty="0" err="1"/>
              <a:t>is</a:t>
            </a:r>
            <a:r>
              <a:rPr lang="pt-BR" dirty="0"/>
              <a:t> “similar </a:t>
            </a:r>
            <a:r>
              <a:rPr lang="pt-BR" dirty="0" err="1"/>
              <a:t>enough</a:t>
            </a:r>
            <a:r>
              <a:rPr lang="pt-BR" dirty="0"/>
              <a:t>” </a:t>
            </a:r>
            <a:r>
              <a:rPr lang="pt-BR" dirty="0" err="1"/>
              <a:t>to</a:t>
            </a:r>
            <a:r>
              <a:rPr lang="pt-BR" dirty="0"/>
              <a:t> </a:t>
            </a:r>
            <a:r>
              <a:rPr lang="pt-BR" dirty="0" err="1"/>
              <a:t>the</a:t>
            </a:r>
            <a:r>
              <a:rPr lang="pt-BR" dirty="0"/>
              <a:t> #</a:t>
            </a:r>
            <a:r>
              <a:rPr lang="pt-BR" dirty="0" err="1"/>
              <a:t>Oui_MANA</a:t>
            </a:r>
            <a:r>
              <a:rPr lang="pt-BR" dirty="0"/>
              <a:t> </a:t>
            </a:r>
            <a:r>
              <a:rPr lang="pt-BR" dirty="0" err="1"/>
              <a:t>and</a:t>
            </a:r>
            <a:r>
              <a:rPr lang="pt-BR" dirty="0"/>
              <a:t> #</a:t>
            </a:r>
            <a:r>
              <a:rPr lang="pt-BR" dirty="0" err="1"/>
              <a:t>Non_MANA</a:t>
            </a:r>
            <a:r>
              <a:rPr lang="pt-BR" dirty="0"/>
              <a:t> </a:t>
            </a:r>
            <a:r>
              <a:rPr lang="pt-BR" dirty="0" err="1"/>
              <a:t>intents</a:t>
            </a:r>
            <a:r>
              <a:rPr lang="pt-BR" dirty="0"/>
              <a:t>/classes.</a:t>
            </a:r>
          </a:p>
          <a:p>
            <a:pPr marL="0" indent="0">
              <a:buNone/>
            </a:pPr>
            <a:r>
              <a:rPr lang="pt-BR" dirty="0"/>
              <a:t> </a:t>
            </a:r>
            <a:r>
              <a:rPr lang="pt-BR" dirty="0" err="1"/>
              <a:t>Example</a:t>
            </a:r>
            <a:r>
              <a:rPr lang="pt-BR" dirty="0"/>
              <a:t>: (input </a:t>
            </a:r>
            <a:r>
              <a:rPr lang="pt-BR" dirty="0" err="1"/>
              <a:t>message</a:t>
            </a:r>
            <a:r>
              <a:rPr lang="pt-BR" dirty="0"/>
              <a:t> = “</a:t>
            </a:r>
            <a:r>
              <a:rPr lang="pt-BR" dirty="0" err="1"/>
              <a:t>Company</a:t>
            </a:r>
            <a:r>
              <a:rPr lang="pt-BR" dirty="0"/>
              <a:t> X </a:t>
            </a:r>
            <a:r>
              <a:rPr lang="pt-BR" dirty="0" err="1"/>
              <a:t>caused</a:t>
            </a:r>
            <a:r>
              <a:rPr lang="pt-BR" dirty="0"/>
              <a:t> </a:t>
            </a:r>
            <a:r>
              <a:rPr lang="pt-BR" dirty="0" err="1"/>
              <a:t>environmental</a:t>
            </a:r>
            <a:r>
              <a:rPr lang="pt-BR" dirty="0"/>
              <a:t> </a:t>
            </a:r>
            <a:r>
              <a:rPr lang="pt-BR" dirty="0" err="1"/>
              <a:t>crisis</a:t>
            </a:r>
            <a:r>
              <a:rPr lang="pt-BR" dirty="0"/>
              <a:t>”) </a:t>
            </a:r>
          </a:p>
          <a:p>
            <a:pPr marL="0" indent="0">
              <a:buNone/>
            </a:pPr>
            <a:r>
              <a:rPr lang="pt-BR" dirty="0"/>
              <a:t>Watson </a:t>
            </a:r>
            <a:r>
              <a:rPr lang="pt-BR" dirty="0" err="1"/>
              <a:t>assistant</a:t>
            </a:r>
            <a:r>
              <a:rPr lang="pt-BR" dirty="0"/>
              <a:t> output: </a:t>
            </a:r>
          </a:p>
          <a:p>
            <a:pPr marL="0" indent="0">
              <a:buNone/>
            </a:pPr>
            <a:r>
              <a:rPr lang="pt-BR" dirty="0" err="1"/>
              <a:t>Meaning</a:t>
            </a:r>
            <a:r>
              <a:rPr lang="pt-BR" dirty="0"/>
              <a:t> it </a:t>
            </a:r>
            <a:r>
              <a:rPr lang="pt-BR" dirty="0" err="1"/>
              <a:t>recognised</a:t>
            </a:r>
            <a:r>
              <a:rPr lang="pt-BR" dirty="0"/>
              <a:t> </a:t>
            </a:r>
            <a:r>
              <a:rPr lang="pt-BR" dirty="0" err="1"/>
              <a:t>both</a:t>
            </a:r>
            <a:r>
              <a:rPr lang="pt-BR" dirty="0"/>
              <a:t>:</a:t>
            </a:r>
          </a:p>
          <a:p>
            <a:pPr marL="0" indent="0">
              <a:buNone/>
            </a:pPr>
            <a:r>
              <a:rPr lang="pt-BR" dirty="0"/>
              <a:t>#</a:t>
            </a:r>
            <a:r>
              <a:rPr lang="pt-BR" dirty="0" err="1"/>
              <a:t>Oui_MANA</a:t>
            </a:r>
            <a:r>
              <a:rPr lang="pt-BR" dirty="0"/>
              <a:t> </a:t>
            </a:r>
            <a:r>
              <a:rPr lang="pt-BR" dirty="0" err="1"/>
              <a:t>intent</a:t>
            </a:r>
            <a:r>
              <a:rPr lang="pt-BR" dirty="0"/>
              <a:t> </a:t>
            </a:r>
          </a:p>
          <a:p>
            <a:pPr marL="0" indent="0">
              <a:buNone/>
            </a:pPr>
            <a:r>
              <a:rPr lang="pt-BR" dirty="0"/>
              <a:t>@</a:t>
            </a:r>
            <a:r>
              <a:rPr lang="pt-BR" dirty="0" err="1"/>
              <a:t>deforestation</a:t>
            </a:r>
            <a:r>
              <a:rPr lang="pt-BR" dirty="0"/>
              <a:t> </a:t>
            </a:r>
            <a:r>
              <a:rPr lang="pt-BR" dirty="0" err="1"/>
              <a:t>entity</a:t>
            </a:r>
            <a:endParaRPr lang="pt-BR" dirty="0"/>
          </a:p>
          <a:p>
            <a:pPr marL="0" indent="0">
              <a:buNone/>
            </a:pPr>
            <a:endParaRPr lang="pt-BR" dirty="0"/>
          </a:p>
          <a:p>
            <a:pPr marL="0" indent="0">
              <a:buNone/>
            </a:pPr>
            <a:endParaRPr lang="pt-BR" dirty="0"/>
          </a:p>
          <a:p>
            <a:pPr marL="0" indent="0">
              <a:buNone/>
            </a:pPr>
            <a:endParaRPr lang="pt-BR" dirty="0"/>
          </a:p>
        </p:txBody>
      </p:sp>
      <p:sp>
        <p:nvSpPr>
          <p:cNvPr id="17" name="Rectangle 16">
            <a:extLst>
              <a:ext uri="{FF2B5EF4-FFF2-40B4-BE49-F238E27FC236}">
                <a16:creationId xmlns:a16="http://schemas.microsoft.com/office/drawing/2014/main" id="{858BEA04-7CAA-49B0-9842-61F2FA9312E5}"/>
              </a:ext>
            </a:extLst>
          </p:cNvPr>
          <p:cNvSpPr/>
          <p:nvPr/>
        </p:nvSpPr>
        <p:spPr>
          <a:xfrm>
            <a:off x="796353" y="232268"/>
            <a:ext cx="493735" cy="493735"/>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9" name="Image 8">
            <a:extLst>
              <a:ext uri="{FF2B5EF4-FFF2-40B4-BE49-F238E27FC236}">
                <a16:creationId xmlns:a16="http://schemas.microsoft.com/office/drawing/2014/main" id="{76D17E29-CBBB-4957-AA5B-7B1382D2842C}"/>
              </a:ext>
            </a:extLst>
          </p:cNvPr>
          <p:cNvPicPr>
            <a:picLocks noChangeAspect="1"/>
          </p:cNvPicPr>
          <p:nvPr/>
        </p:nvPicPr>
        <p:blipFill>
          <a:blip r:embed="rId3"/>
          <a:stretch>
            <a:fillRect/>
          </a:stretch>
        </p:blipFill>
        <p:spPr>
          <a:xfrm>
            <a:off x="27029" y="838501"/>
            <a:ext cx="2819410" cy="6019500"/>
          </a:xfrm>
          <a:prstGeom prst="rect">
            <a:avLst/>
          </a:prstGeom>
        </p:spPr>
      </p:pic>
      <p:pic>
        <p:nvPicPr>
          <p:cNvPr id="5" name="Image 4">
            <a:extLst>
              <a:ext uri="{FF2B5EF4-FFF2-40B4-BE49-F238E27FC236}">
                <a16:creationId xmlns:a16="http://schemas.microsoft.com/office/drawing/2014/main" id="{A12D405D-3A0C-49A1-87A9-92282D5F542B}"/>
              </a:ext>
            </a:extLst>
          </p:cNvPr>
          <p:cNvPicPr>
            <a:picLocks noChangeAspect="1"/>
          </p:cNvPicPr>
          <p:nvPr/>
        </p:nvPicPr>
        <p:blipFill>
          <a:blip r:embed="rId4"/>
          <a:stretch>
            <a:fillRect/>
          </a:stretch>
        </p:blipFill>
        <p:spPr>
          <a:xfrm>
            <a:off x="6096000" y="4715769"/>
            <a:ext cx="4724446" cy="1640785"/>
          </a:xfrm>
          <a:prstGeom prst="rect">
            <a:avLst/>
          </a:prstGeom>
        </p:spPr>
      </p:pic>
    </p:spTree>
    <p:extLst>
      <p:ext uri="{BB962C8B-B14F-4D97-AF65-F5344CB8AC3E}">
        <p14:creationId xmlns:p14="http://schemas.microsoft.com/office/powerpoint/2010/main" val="398187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2D642F-11ED-4343-9C8C-4AD257872911}"/>
              </a:ext>
            </a:extLst>
          </p:cNvPr>
          <p:cNvSpPr>
            <a:spLocks noGrp="1"/>
          </p:cNvSpPr>
          <p:nvPr>
            <p:ph type="title"/>
          </p:nvPr>
        </p:nvSpPr>
        <p:spPr>
          <a:xfrm>
            <a:off x="8036042" y="690069"/>
            <a:ext cx="3281003" cy="1478570"/>
          </a:xfrm>
        </p:spPr>
        <p:txBody>
          <a:bodyPr anchor="b">
            <a:normAutofit/>
          </a:bodyPr>
          <a:lstStyle/>
          <a:p>
            <a:r>
              <a:rPr lang="pt-BR" sz="2800" dirty="0" err="1"/>
              <a:t>This</a:t>
            </a:r>
            <a:r>
              <a:rPr lang="pt-BR" sz="2800" dirty="0"/>
              <a:t> </a:t>
            </a:r>
            <a:r>
              <a:rPr lang="pt-BR" sz="2800" dirty="0" err="1"/>
              <a:t>was</a:t>
            </a:r>
            <a:r>
              <a:rPr lang="pt-BR" sz="2800" dirty="0"/>
              <a:t> </a:t>
            </a:r>
            <a:r>
              <a:rPr lang="pt-BR" sz="2800" dirty="0" err="1"/>
              <a:t>an</a:t>
            </a:r>
            <a:r>
              <a:rPr lang="pt-BR" sz="2800" dirty="0"/>
              <a:t> abstract </a:t>
            </a:r>
            <a:r>
              <a:rPr lang="pt-BR" sz="2800" dirty="0" err="1"/>
              <a:t>intro</a:t>
            </a:r>
            <a:br>
              <a:rPr lang="pt-BR" sz="2800" dirty="0"/>
            </a:br>
            <a:endParaRPr lang="pt-BR" sz="2800" dirty="0"/>
          </a:p>
        </p:txBody>
      </p:sp>
      <p:sp>
        <p:nvSpPr>
          <p:cNvPr id="71"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Ã©sultat de recherche d'images pour &quot;so what&quot;">
            <a:extLst>
              <a:ext uri="{FF2B5EF4-FFF2-40B4-BE49-F238E27FC236}">
                <a16:creationId xmlns:a16="http://schemas.microsoft.com/office/drawing/2014/main" id="{279F881D-402F-4035-A688-5248741E94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3648" y="1137621"/>
            <a:ext cx="6103062" cy="4577297"/>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1ADE84AA-8C7A-4446-BA84-97AC0F639FD2}"/>
              </a:ext>
            </a:extLst>
          </p:cNvPr>
          <p:cNvSpPr>
            <a:spLocks noGrp="1"/>
          </p:cNvSpPr>
          <p:nvPr>
            <p:ph idx="1"/>
          </p:nvPr>
        </p:nvSpPr>
        <p:spPr>
          <a:xfrm>
            <a:off x="8036042" y="2168639"/>
            <a:ext cx="3541442" cy="3541714"/>
          </a:xfrm>
        </p:spPr>
        <p:txBody>
          <a:bodyPr>
            <a:normAutofit/>
          </a:bodyPr>
          <a:lstStyle/>
          <a:p>
            <a:pPr marL="0" indent="0">
              <a:buNone/>
            </a:pPr>
            <a:r>
              <a:rPr lang="en-GB" sz="1800" dirty="0"/>
              <a:t>Hope you </a:t>
            </a:r>
            <a:r>
              <a:rPr lang="en-GB" sz="1800" dirty="0" err="1"/>
              <a:t>beared</a:t>
            </a:r>
            <a:r>
              <a:rPr lang="en-GB" sz="1800" dirty="0"/>
              <a:t> with me ! </a:t>
            </a:r>
          </a:p>
          <a:p>
            <a:pPr marL="0" indent="0">
              <a:buNone/>
            </a:pPr>
            <a:r>
              <a:rPr lang="en-GB" sz="1800" dirty="0"/>
              <a:t>We are now all on same page on understanding what each elementary brick is capable of doing + we also share a common vocabulary (very important!)</a:t>
            </a:r>
          </a:p>
        </p:txBody>
      </p:sp>
      <p:sp>
        <p:nvSpPr>
          <p:cNvPr id="7" name="Titre 1">
            <a:extLst>
              <a:ext uri="{FF2B5EF4-FFF2-40B4-BE49-F238E27FC236}">
                <a16:creationId xmlns:a16="http://schemas.microsoft.com/office/drawing/2014/main" id="{173F36DD-26A4-4CE5-A9EC-C73F4063BEEF}"/>
              </a:ext>
            </a:extLst>
          </p:cNvPr>
          <p:cNvSpPr txBox="1">
            <a:spLocks/>
          </p:cNvSpPr>
          <p:nvPr/>
        </p:nvSpPr>
        <p:spPr>
          <a:xfrm>
            <a:off x="8036042" y="4379266"/>
            <a:ext cx="3541442" cy="194779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nSpc>
                <a:spcPct val="110000"/>
              </a:lnSpc>
            </a:pPr>
            <a:br>
              <a:rPr lang="pt-BR" sz="2800" dirty="0"/>
            </a:br>
            <a:r>
              <a:rPr lang="pt-BR" sz="2800" dirty="0" err="1"/>
              <a:t>Now</a:t>
            </a:r>
            <a:r>
              <a:rPr lang="pt-BR" sz="2800" dirty="0"/>
              <a:t> </a:t>
            </a:r>
            <a:r>
              <a:rPr lang="pt-BR" sz="2800" dirty="0" err="1"/>
              <a:t>let’s</a:t>
            </a:r>
            <a:r>
              <a:rPr lang="pt-BR" sz="2800" dirty="0"/>
              <a:t> jump in more </a:t>
            </a:r>
            <a:r>
              <a:rPr lang="pt-BR" sz="2800" dirty="0" err="1"/>
              <a:t>specifically</a:t>
            </a:r>
            <a:r>
              <a:rPr lang="pt-BR" sz="2800" dirty="0"/>
              <a:t> </a:t>
            </a:r>
            <a:r>
              <a:rPr lang="pt-BR" sz="2800" dirty="0" err="1"/>
              <a:t>into</a:t>
            </a:r>
            <a:r>
              <a:rPr lang="pt-BR" sz="2800" dirty="0"/>
              <a:t> </a:t>
            </a:r>
            <a:r>
              <a:rPr lang="pt-BR" sz="2800" dirty="0" err="1"/>
              <a:t>mana’s</a:t>
            </a:r>
            <a:r>
              <a:rPr lang="pt-BR" sz="2800" dirty="0"/>
              <a:t> </a:t>
            </a:r>
            <a:r>
              <a:rPr lang="pt-BR" sz="2800" dirty="0" err="1"/>
              <a:t>solution</a:t>
            </a:r>
            <a:endParaRPr lang="pt-BR" sz="2800" dirty="0"/>
          </a:p>
        </p:txBody>
      </p:sp>
    </p:spTree>
    <p:extLst>
      <p:ext uri="{BB962C8B-B14F-4D97-AF65-F5344CB8AC3E}">
        <p14:creationId xmlns:p14="http://schemas.microsoft.com/office/powerpoint/2010/main" val="186252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50DB3685-6CC7-40A9-8BF8-E796ECED3FBF}"/>
              </a:ext>
            </a:extLst>
          </p:cNvPr>
          <p:cNvSpPr txBox="1">
            <a:spLocks/>
          </p:cNvSpPr>
          <p:nvPr/>
        </p:nvSpPr>
        <p:spPr>
          <a:xfrm>
            <a:off x="943047" y="512684"/>
            <a:ext cx="3281003" cy="6056196"/>
          </a:xfrm>
          <a:prstGeom prst="rect">
            <a:avLst/>
          </a:prstGeom>
          <a:ln>
            <a:solidFill>
              <a:schemeClr val="tx1"/>
            </a:solidFill>
          </a:ln>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nSpc>
                <a:spcPct val="100000"/>
              </a:lnSpc>
            </a:pPr>
            <a:r>
              <a:rPr lang="pt-BR" sz="2800" dirty="0" err="1"/>
              <a:t>What</a:t>
            </a:r>
            <a:r>
              <a:rPr lang="pt-BR" sz="2800" dirty="0"/>
              <a:t> </a:t>
            </a:r>
            <a:r>
              <a:rPr lang="pt-BR" sz="2800" dirty="0" err="1"/>
              <a:t>was</a:t>
            </a:r>
            <a:r>
              <a:rPr lang="pt-BR" sz="2800" dirty="0"/>
              <a:t> </a:t>
            </a:r>
            <a:r>
              <a:rPr lang="pt-BR" sz="2800" dirty="0" err="1"/>
              <a:t>there</a:t>
            </a:r>
            <a:r>
              <a:rPr lang="pt-BR" sz="2800" dirty="0"/>
              <a:t> </a:t>
            </a:r>
            <a:r>
              <a:rPr lang="pt-BR" sz="2800" dirty="0" err="1"/>
              <a:t>at</a:t>
            </a:r>
            <a:r>
              <a:rPr lang="pt-BR" sz="2800" dirty="0"/>
              <a:t> </a:t>
            </a:r>
            <a:r>
              <a:rPr lang="pt-BR" sz="2800" dirty="0" err="1"/>
              <a:t>first</a:t>
            </a:r>
            <a:r>
              <a:rPr lang="pt-BR" sz="2800" dirty="0"/>
              <a:t>:</a:t>
            </a:r>
          </a:p>
          <a:p>
            <a:pPr>
              <a:lnSpc>
                <a:spcPct val="100000"/>
              </a:lnSpc>
            </a:pPr>
            <a:endParaRPr lang="pt-BR" sz="2800" dirty="0"/>
          </a:p>
          <a:p>
            <a:pPr>
              <a:lnSpc>
                <a:spcPct val="100000"/>
              </a:lnSpc>
            </a:pPr>
            <a:r>
              <a:rPr lang="pt-BR" sz="2800" dirty="0" err="1"/>
              <a:t>Limited</a:t>
            </a:r>
            <a:r>
              <a:rPr lang="pt-BR" sz="2800" dirty="0"/>
              <a:t> Use </a:t>
            </a:r>
            <a:r>
              <a:rPr lang="pt-BR" sz="2800" dirty="0" err="1"/>
              <a:t>of</a:t>
            </a:r>
            <a:r>
              <a:rPr lang="pt-BR" sz="2800" dirty="0"/>
              <a:t> </a:t>
            </a:r>
            <a:r>
              <a:rPr lang="pt-BR" sz="2800" dirty="0" err="1"/>
              <a:t>watson</a:t>
            </a:r>
            <a:r>
              <a:rPr lang="pt-BR" sz="2800" dirty="0"/>
              <a:t> NLU</a:t>
            </a:r>
          </a:p>
          <a:p>
            <a:pPr>
              <a:lnSpc>
                <a:spcPct val="100000"/>
              </a:lnSpc>
            </a:pPr>
            <a:r>
              <a:rPr lang="pt-BR" sz="2800" dirty="0" err="1"/>
              <a:t>Applying</a:t>
            </a:r>
            <a:r>
              <a:rPr lang="pt-BR" sz="2800" dirty="0"/>
              <a:t> </a:t>
            </a:r>
            <a:r>
              <a:rPr lang="pt-BR" sz="2800" dirty="0" err="1"/>
              <a:t>only</a:t>
            </a:r>
            <a:r>
              <a:rPr lang="pt-BR" sz="2800" dirty="0"/>
              <a:t> </a:t>
            </a:r>
            <a:r>
              <a:rPr lang="pt-BR" sz="2800" dirty="0" err="1"/>
              <a:t>two</a:t>
            </a:r>
            <a:r>
              <a:rPr lang="pt-BR" sz="2800" dirty="0"/>
              <a:t> </a:t>
            </a:r>
            <a:r>
              <a:rPr lang="pt-BR" sz="2800" dirty="0" err="1"/>
              <a:t>simple</a:t>
            </a:r>
            <a:r>
              <a:rPr lang="pt-BR" sz="2800" dirty="0"/>
              <a:t> </a:t>
            </a:r>
            <a:r>
              <a:rPr lang="pt-BR" sz="2800" dirty="0" err="1"/>
              <a:t>rules</a:t>
            </a:r>
            <a:r>
              <a:rPr lang="pt-BR" sz="2800" dirty="0"/>
              <a:t>.</a:t>
            </a:r>
          </a:p>
          <a:p>
            <a:pPr>
              <a:lnSpc>
                <a:spcPct val="100000"/>
              </a:lnSpc>
            </a:pPr>
            <a:r>
              <a:rPr lang="pt-BR" sz="2800" dirty="0" err="1"/>
              <a:t>Article</a:t>
            </a:r>
            <a:r>
              <a:rPr lang="pt-BR" sz="2800" dirty="0"/>
              <a:t> </a:t>
            </a:r>
            <a:r>
              <a:rPr lang="pt-BR" sz="2800" dirty="0" err="1"/>
              <a:t>kept</a:t>
            </a:r>
            <a:r>
              <a:rPr lang="pt-BR" sz="2800" dirty="0"/>
              <a:t> </a:t>
            </a:r>
            <a:r>
              <a:rPr lang="pt-BR" sz="2800" dirty="0" err="1"/>
              <a:t>relevant</a:t>
            </a:r>
            <a:r>
              <a:rPr lang="pt-BR" sz="2800" dirty="0"/>
              <a:t> </a:t>
            </a:r>
            <a:r>
              <a:rPr lang="pt-BR" sz="2800" dirty="0" err="1"/>
              <a:t>if</a:t>
            </a:r>
            <a:r>
              <a:rPr lang="pt-BR" sz="2800" dirty="0"/>
              <a:t>:</a:t>
            </a:r>
          </a:p>
          <a:p>
            <a:pPr>
              <a:lnSpc>
                <a:spcPct val="100000"/>
              </a:lnSpc>
            </a:pPr>
            <a:endParaRPr lang="pt-BR" sz="2800" dirty="0"/>
          </a:p>
          <a:p>
            <a:pPr>
              <a:lnSpc>
                <a:spcPct val="100000"/>
              </a:lnSpc>
            </a:pPr>
            <a:r>
              <a:rPr lang="pt-BR" sz="2800" dirty="0"/>
              <a:t>1)</a:t>
            </a:r>
            <a:r>
              <a:rPr lang="pt-BR" sz="2800" dirty="0" err="1"/>
              <a:t>sentiment</a:t>
            </a:r>
            <a:r>
              <a:rPr lang="pt-BR" sz="2800" dirty="0"/>
              <a:t> score negative</a:t>
            </a:r>
          </a:p>
          <a:p>
            <a:pPr>
              <a:lnSpc>
                <a:spcPct val="100000"/>
              </a:lnSpc>
            </a:pPr>
            <a:endParaRPr lang="pt-BR" sz="2800" dirty="0"/>
          </a:p>
          <a:p>
            <a:pPr>
              <a:lnSpc>
                <a:spcPct val="100000"/>
              </a:lnSpc>
            </a:pPr>
            <a:r>
              <a:rPr lang="en-US" sz="2800" dirty="0"/>
              <a:t>2) At least one Company detected in the entities of </a:t>
            </a:r>
            <a:r>
              <a:rPr lang="en-US" sz="2800" dirty="0" err="1"/>
              <a:t>nlu</a:t>
            </a:r>
            <a:r>
              <a:rPr lang="en-US" sz="2800" dirty="0"/>
              <a:t> </a:t>
            </a:r>
            <a:r>
              <a:rPr lang="en-US" sz="2100" dirty="0"/>
              <a:t>(not to be confused with chatbot entities !)</a:t>
            </a:r>
            <a:br>
              <a:rPr lang="en-US" sz="2100" dirty="0"/>
            </a:br>
            <a:endParaRPr lang="pt-BR" sz="2800" dirty="0"/>
          </a:p>
        </p:txBody>
      </p:sp>
      <p:pic>
        <p:nvPicPr>
          <p:cNvPr id="8" name="Image 7">
            <a:extLst>
              <a:ext uri="{FF2B5EF4-FFF2-40B4-BE49-F238E27FC236}">
                <a16:creationId xmlns:a16="http://schemas.microsoft.com/office/drawing/2014/main" id="{AB2B7960-B5FD-40DE-8FF3-3160C6311644}"/>
              </a:ext>
            </a:extLst>
          </p:cNvPr>
          <p:cNvPicPr>
            <a:picLocks noChangeAspect="1"/>
          </p:cNvPicPr>
          <p:nvPr/>
        </p:nvPicPr>
        <p:blipFill>
          <a:blip r:embed="rId2"/>
          <a:stretch>
            <a:fillRect/>
          </a:stretch>
        </p:blipFill>
        <p:spPr>
          <a:xfrm>
            <a:off x="4224050" y="3271038"/>
            <a:ext cx="7563899" cy="3297842"/>
          </a:xfrm>
          <a:prstGeom prst="rect">
            <a:avLst/>
          </a:prstGeom>
        </p:spPr>
      </p:pic>
      <p:sp>
        <p:nvSpPr>
          <p:cNvPr id="9" name="Flèche : angle droit 8">
            <a:extLst>
              <a:ext uri="{FF2B5EF4-FFF2-40B4-BE49-F238E27FC236}">
                <a16:creationId xmlns:a16="http://schemas.microsoft.com/office/drawing/2014/main" id="{1F63FC27-1A98-4EEC-B22E-786820FA6385}"/>
              </a:ext>
            </a:extLst>
          </p:cNvPr>
          <p:cNvSpPr/>
          <p:nvPr/>
        </p:nvSpPr>
        <p:spPr>
          <a:xfrm rot="5400000" flipH="1">
            <a:off x="3367771" y="2839466"/>
            <a:ext cx="970009" cy="650502"/>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pic>
        <p:nvPicPr>
          <p:cNvPr id="11" name="Image 10">
            <a:extLst>
              <a:ext uri="{FF2B5EF4-FFF2-40B4-BE49-F238E27FC236}">
                <a16:creationId xmlns:a16="http://schemas.microsoft.com/office/drawing/2014/main" id="{72E44BD4-042D-4B53-B60C-1780CE5D1E8D}"/>
              </a:ext>
            </a:extLst>
          </p:cNvPr>
          <p:cNvPicPr>
            <a:picLocks noChangeAspect="1"/>
          </p:cNvPicPr>
          <p:nvPr/>
        </p:nvPicPr>
        <p:blipFill>
          <a:blip r:embed="rId3"/>
          <a:stretch>
            <a:fillRect/>
          </a:stretch>
        </p:blipFill>
        <p:spPr>
          <a:xfrm>
            <a:off x="4224050" y="512684"/>
            <a:ext cx="7563899" cy="2652034"/>
          </a:xfrm>
          <a:prstGeom prst="rect">
            <a:avLst/>
          </a:prstGeom>
        </p:spPr>
      </p:pic>
      <p:sp>
        <p:nvSpPr>
          <p:cNvPr id="12" name="Flèche : droite 11">
            <a:extLst>
              <a:ext uri="{FF2B5EF4-FFF2-40B4-BE49-F238E27FC236}">
                <a16:creationId xmlns:a16="http://schemas.microsoft.com/office/drawing/2014/main" id="{E84344FD-64CC-4BA8-813A-F8EB14B9D731}"/>
              </a:ext>
            </a:extLst>
          </p:cNvPr>
          <p:cNvSpPr/>
          <p:nvPr/>
        </p:nvSpPr>
        <p:spPr>
          <a:xfrm>
            <a:off x="3527525" y="4610242"/>
            <a:ext cx="650503" cy="30971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2139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7547B837-BEFA-459A-B504-B35BEAD21BE3}"/>
              </a:ext>
            </a:extLst>
          </p:cNvPr>
          <p:cNvSpPr>
            <a:spLocks noGrp="1"/>
          </p:cNvSpPr>
          <p:nvPr>
            <p:ph type="title"/>
          </p:nvPr>
        </p:nvSpPr>
        <p:spPr>
          <a:xfrm>
            <a:off x="1019015" y="1093787"/>
            <a:ext cx="3059969" cy="4697413"/>
          </a:xfrm>
        </p:spPr>
        <p:txBody>
          <a:bodyPr>
            <a:normAutofit/>
          </a:bodyPr>
          <a:lstStyle/>
          <a:p>
            <a:r>
              <a:rPr lang="pt-BR" dirty="0"/>
              <a:t>Assessment </a:t>
            </a:r>
            <a:r>
              <a:rPr lang="pt-BR" dirty="0" err="1"/>
              <a:t>of</a:t>
            </a:r>
            <a:r>
              <a:rPr lang="pt-BR" dirty="0"/>
              <a:t> </a:t>
            </a:r>
            <a:r>
              <a:rPr lang="pt-BR" dirty="0" err="1"/>
              <a:t>This</a:t>
            </a:r>
            <a:r>
              <a:rPr lang="pt-BR" dirty="0"/>
              <a:t> </a:t>
            </a:r>
            <a:r>
              <a:rPr lang="pt-BR" dirty="0" err="1"/>
              <a:t>method</a:t>
            </a:r>
            <a:r>
              <a:rPr lang="pt-BR" dirty="0"/>
              <a:t>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9FF5994-C913-4479-AD82-B5E442405809}"/>
              </a:ext>
            </a:extLst>
          </p:cNvPr>
          <p:cNvSpPr>
            <a:spLocks noGrp="1"/>
          </p:cNvSpPr>
          <p:nvPr>
            <p:ph idx="1"/>
          </p:nvPr>
        </p:nvSpPr>
        <p:spPr>
          <a:xfrm>
            <a:off x="5215467" y="1093788"/>
            <a:ext cx="5831944" cy="4697413"/>
          </a:xfrm>
        </p:spPr>
        <p:txBody>
          <a:bodyPr>
            <a:normAutofit/>
          </a:bodyPr>
          <a:lstStyle/>
          <a:p>
            <a:pPr>
              <a:lnSpc>
                <a:spcPct val="110000"/>
              </a:lnSpc>
            </a:pPr>
            <a:r>
              <a:rPr lang="pt-BR" sz="2200" dirty="0" err="1"/>
              <a:t>Extremely</a:t>
            </a:r>
            <a:r>
              <a:rPr lang="pt-BR" sz="2200" dirty="0"/>
              <a:t> </a:t>
            </a:r>
            <a:r>
              <a:rPr lang="pt-BR" sz="2200" dirty="0" err="1"/>
              <a:t>limited</a:t>
            </a:r>
            <a:r>
              <a:rPr lang="pt-BR" sz="2200" dirty="0"/>
              <a:t> !</a:t>
            </a:r>
          </a:p>
          <a:p>
            <a:pPr>
              <a:lnSpc>
                <a:spcPct val="110000"/>
              </a:lnSpc>
            </a:pPr>
            <a:r>
              <a:rPr lang="pt-BR" sz="2200" dirty="0" err="1"/>
              <a:t>Why</a:t>
            </a:r>
            <a:r>
              <a:rPr lang="pt-BR" sz="2200" dirty="0"/>
              <a:t> ?</a:t>
            </a:r>
          </a:p>
          <a:p>
            <a:pPr marL="457200" indent="-457200">
              <a:lnSpc>
                <a:spcPct val="110000"/>
              </a:lnSpc>
              <a:buAutoNum type="arabicParenR"/>
            </a:pPr>
            <a:r>
              <a:rPr lang="pt-BR" sz="2200" dirty="0" err="1"/>
              <a:t>We</a:t>
            </a:r>
            <a:r>
              <a:rPr lang="pt-BR" sz="2200" dirty="0"/>
              <a:t> observe </a:t>
            </a:r>
            <a:r>
              <a:rPr lang="pt-BR" sz="2200" dirty="0" err="1"/>
              <a:t>that</a:t>
            </a:r>
            <a:r>
              <a:rPr lang="pt-BR" sz="2200" dirty="0"/>
              <a:t> </a:t>
            </a:r>
            <a:r>
              <a:rPr lang="pt-BR" sz="2200" dirty="0" err="1"/>
              <a:t>this</a:t>
            </a:r>
            <a:r>
              <a:rPr lang="pt-BR" sz="2200" dirty="0"/>
              <a:t> </a:t>
            </a:r>
            <a:r>
              <a:rPr lang="pt-BR" sz="2200" dirty="0" err="1"/>
              <a:t>sentiment</a:t>
            </a:r>
            <a:r>
              <a:rPr lang="pt-BR" sz="2200" dirty="0"/>
              <a:t> </a:t>
            </a:r>
            <a:r>
              <a:rPr lang="pt-BR" sz="2200" dirty="0" err="1"/>
              <a:t>scoring</a:t>
            </a:r>
            <a:r>
              <a:rPr lang="pt-BR" sz="2200" dirty="0"/>
              <a:t> over </a:t>
            </a:r>
            <a:r>
              <a:rPr lang="pt-BR" sz="2200" dirty="0" err="1"/>
              <a:t>the</a:t>
            </a:r>
            <a:r>
              <a:rPr lang="pt-BR" sz="2200" dirty="0"/>
              <a:t> </a:t>
            </a:r>
            <a:r>
              <a:rPr lang="pt-BR" sz="2200" dirty="0" err="1"/>
              <a:t>whole</a:t>
            </a:r>
            <a:r>
              <a:rPr lang="pt-BR" sz="2200" dirty="0"/>
              <a:t> </a:t>
            </a:r>
            <a:r>
              <a:rPr lang="pt-BR" sz="2200" dirty="0" err="1"/>
              <a:t>article</a:t>
            </a:r>
            <a:r>
              <a:rPr lang="pt-BR" sz="2200" dirty="0"/>
              <a:t> </a:t>
            </a:r>
            <a:r>
              <a:rPr lang="pt-BR" sz="2200" dirty="0" err="1"/>
              <a:t>is</a:t>
            </a:r>
            <a:r>
              <a:rPr lang="pt-BR" sz="2200" dirty="0"/>
              <a:t> </a:t>
            </a:r>
            <a:r>
              <a:rPr lang="pt-BR" sz="2200" dirty="0" err="1"/>
              <a:t>approximate</a:t>
            </a:r>
            <a:r>
              <a:rPr lang="pt-BR" sz="2200" dirty="0"/>
              <a:t> </a:t>
            </a:r>
          </a:p>
          <a:p>
            <a:pPr marL="457200" indent="-457200">
              <a:lnSpc>
                <a:spcPct val="110000"/>
              </a:lnSpc>
              <a:buAutoNum type="arabicParenR"/>
            </a:pPr>
            <a:r>
              <a:rPr lang="pt-BR" sz="2200" dirty="0" err="1"/>
              <a:t>Even</a:t>
            </a:r>
            <a:r>
              <a:rPr lang="pt-BR" sz="2200" dirty="0"/>
              <a:t> </a:t>
            </a:r>
            <a:r>
              <a:rPr lang="pt-BR" sz="2200" dirty="0" err="1"/>
              <a:t>if</a:t>
            </a:r>
            <a:r>
              <a:rPr lang="pt-BR" sz="2200" dirty="0"/>
              <a:t> it </a:t>
            </a:r>
            <a:r>
              <a:rPr lang="pt-BR" sz="2200" dirty="0" err="1"/>
              <a:t>were</a:t>
            </a:r>
            <a:r>
              <a:rPr lang="pt-BR" sz="2200" dirty="0"/>
              <a:t> </a:t>
            </a:r>
            <a:r>
              <a:rPr lang="pt-BR" sz="2200" dirty="0" err="1"/>
              <a:t>perfectly</a:t>
            </a:r>
            <a:r>
              <a:rPr lang="pt-BR" sz="2200" dirty="0"/>
              <a:t> </a:t>
            </a:r>
            <a:r>
              <a:rPr lang="pt-BR" sz="2200" dirty="0" err="1"/>
              <a:t>assessing</a:t>
            </a:r>
            <a:r>
              <a:rPr lang="pt-BR" sz="2200" dirty="0"/>
              <a:t> </a:t>
            </a:r>
            <a:r>
              <a:rPr lang="pt-BR" sz="2200" dirty="0" err="1"/>
              <a:t>the</a:t>
            </a:r>
            <a:r>
              <a:rPr lang="pt-BR" sz="2200" dirty="0"/>
              <a:t> </a:t>
            </a:r>
            <a:r>
              <a:rPr lang="pt-BR" sz="2200" dirty="0" err="1"/>
              <a:t>tone</a:t>
            </a:r>
            <a:r>
              <a:rPr lang="pt-BR" sz="2200" dirty="0"/>
              <a:t>/</a:t>
            </a:r>
            <a:r>
              <a:rPr lang="pt-BR" sz="2200" dirty="0" err="1"/>
              <a:t>sentiment</a:t>
            </a:r>
            <a:r>
              <a:rPr lang="pt-BR" sz="2200" dirty="0"/>
              <a:t> </a:t>
            </a:r>
            <a:r>
              <a:rPr lang="pt-BR" sz="2200" dirty="0" err="1"/>
              <a:t>of</a:t>
            </a:r>
            <a:r>
              <a:rPr lang="pt-BR" sz="2200" dirty="0"/>
              <a:t> </a:t>
            </a:r>
            <a:r>
              <a:rPr lang="pt-BR" sz="2200" dirty="0" err="1"/>
              <a:t>the</a:t>
            </a:r>
            <a:r>
              <a:rPr lang="pt-BR" sz="2200" dirty="0"/>
              <a:t> </a:t>
            </a:r>
            <a:r>
              <a:rPr lang="pt-BR" sz="2200" dirty="0" err="1"/>
              <a:t>document</a:t>
            </a:r>
            <a:r>
              <a:rPr lang="pt-BR" sz="2200" dirty="0"/>
              <a:t>, </a:t>
            </a:r>
            <a:r>
              <a:rPr lang="pt-BR" sz="2200" dirty="0" err="1"/>
              <a:t>the</a:t>
            </a:r>
            <a:r>
              <a:rPr lang="pt-BR" sz="2200" dirty="0"/>
              <a:t> </a:t>
            </a:r>
            <a:r>
              <a:rPr lang="pt-BR" sz="2200" dirty="0" err="1"/>
              <a:t>best</a:t>
            </a:r>
            <a:r>
              <a:rPr lang="pt-BR" sz="2200" dirty="0"/>
              <a:t> </a:t>
            </a:r>
            <a:r>
              <a:rPr lang="pt-BR" sz="2200" dirty="0" err="1"/>
              <a:t>to</a:t>
            </a:r>
            <a:r>
              <a:rPr lang="pt-BR" sz="2200" dirty="0"/>
              <a:t> </a:t>
            </a:r>
            <a:r>
              <a:rPr lang="pt-BR" sz="2200" dirty="0" err="1"/>
              <a:t>expect</a:t>
            </a:r>
            <a:r>
              <a:rPr lang="pt-BR" sz="2200" dirty="0"/>
              <a:t> </a:t>
            </a:r>
            <a:r>
              <a:rPr lang="pt-BR" sz="2200" dirty="0" err="1"/>
              <a:t>is</a:t>
            </a:r>
            <a:r>
              <a:rPr lang="pt-BR" sz="2200" dirty="0"/>
              <a:t> </a:t>
            </a:r>
            <a:r>
              <a:rPr lang="pt-BR" sz="2200" dirty="0" err="1"/>
              <a:t>about</a:t>
            </a:r>
            <a:r>
              <a:rPr lang="pt-BR" sz="2200" dirty="0"/>
              <a:t> 50% </a:t>
            </a:r>
            <a:r>
              <a:rPr lang="pt-BR" sz="2200" dirty="0" err="1"/>
              <a:t>of</a:t>
            </a:r>
            <a:r>
              <a:rPr lang="pt-BR" sz="2200" dirty="0"/>
              <a:t> </a:t>
            </a:r>
            <a:r>
              <a:rPr lang="pt-BR" sz="2200" dirty="0" err="1"/>
              <a:t>articles</a:t>
            </a:r>
            <a:r>
              <a:rPr lang="pt-BR" sz="2200" dirty="0"/>
              <a:t> </a:t>
            </a:r>
            <a:r>
              <a:rPr lang="pt-BR" sz="2200" dirty="0" err="1"/>
              <a:t>filtered</a:t>
            </a:r>
            <a:r>
              <a:rPr lang="pt-BR" sz="2200" dirty="0"/>
              <a:t> </a:t>
            </a:r>
            <a:r>
              <a:rPr lang="pt-BR" sz="2200" dirty="0" err="1"/>
              <a:t>only</a:t>
            </a:r>
            <a:r>
              <a:rPr lang="pt-BR" sz="2200" dirty="0"/>
              <a:t> (</a:t>
            </a:r>
            <a:r>
              <a:rPr lang="pt-BR" sz="2200" dirty="0" err="1"/>
              <a:t>statistically</a:t>
            </a:r>
            <a:r>
              <a:rPr lang="pt-BR" sz="2200" dirty="0"/>
              <a:t>, </a:t>
            </a:r>
            <a:r>
              <a:rPr lang="pt-BR" sz="2200" dirty="0" err="1"/>
              <a:t>half</a:t>
            </a:r>
            <a:r>
              <a:rPr lang="pt-BR" sz="2200" dirty="0"/>
              <a:t> are positive, </a:t>
            </a:r>
            <a:r>
              <a:rPr lang="pt-BR" sz="2200" dirty="0" err="1"/>
              <a:t>half</a:t>
            </a:r>
            <a:r>
              <a:rPr lang="pt-BR" sz="2200" dirty="0"/>
              <a:t> negative)</a:t>
            </a:r>
          </a:p>
          <a:p>
            <a:pPr marL="457200" indent="-457200">
              <a:lnSpc>
                <a:spcPct val="110000"/>
              </a:lnSpc>
              <a:buAutoNum type="arabicParenR"/>
            </a:pPr>
            <a:r>
              <a:rPr lang="pt-BR" sz="2200" dirty="0" err="1"/>
              <a:t>If</a:t>
            </a:r>
            <a:r>
              <a:rPr lang="pt-BR" sz="2200" dirty="0"/>
              <a:t> </a:t>
            </a:r>
            <a:r>
              <a:rPr lang="pt-BR" sz="2200" dirty="0" err="1"/>
              <a:t>hidden</a:t>
            </a:r>
            <a:r>
              <a:rPr lang="pt-BR" sz="2200" dirty="0"/>
              <a:t> in a positive </a:t>
            </a:r>
            <a:r>
              <a:rPr lang="pt-BR" sz="2200" dirty="0" err="1"/>
              <a:t>article</a:t>
            </a:r>
            <a:r>
              <a:rPr lang="pt-BR" sz="2200" dirty="0"/>
              <a:t>, some </a:t>
            </a:r>
            <a:r>
              <a:rPr lang="pt-BR" sz="2200" dirty="0" err="1"/>
              <a:t>information</a:t>
            </a:r>
            <a:r>
              <a:rPr lang="pt-BR" sz="2200" dirty="0"/>
              <a:t> </a:t>
            </a:r>
            <a:r>
              <a:rPr lang="pt-BR" sz="2200" dirty="0" err="1"/>
              <a:t>that</a:t>
            </a:r>
            <a:r>
              <a:rPr lang="pt-BR" sz="2200" dirty="0"/>
              <a:t> </a:t>
            </a:r>
            <a:r>
              <a:rPr lang="pt-BR" sz="2200" dirty="0" err="1"/>
              <a:t>would</a:t>
            </a:r>
            <a:r>
              <a:rPr lang="pt-BR" sz="2200" dirty="0"/>
              <a:t> </a:t>
            </a:r>
            <a:r>
              <a:rPr lang="pt-BR" sz="2200" dirty="0" err="1"/>
              <a:t>be</a:t>
            </a:r>
            <a:r>
              <a:rPr lang="pt-BR" sz="2200" dirty="0"/>
              <a:t> </a:t>
            </a:r>
            <a:r>
              <a:rPr lang="pt-BR" sz="2200" dirty="0" err="1"/>
              <a:t>relevant</a:t>
            </a:r>
            <a:r>
              <a:rPr lang="pt-BR" sz="2200" dirty="0"/>
              <a:t> for MANA </a:t>
            </a:r>
            <a:r>
              <a:rPr lang="pt-BR" sz="2200" dirty="0" err="1"/>
              <a:t>would</a:t>
            </a:r>
            <a:r>
              <a:rPr lang="pt-BR" sz="2200" dirty="0"/>
              <a:t> </a:t>
            </a:r>
            <a:r>
              <a:rPr lang="pt-BR" sz="2200" dirty="0" err="1"/>
              <a:t>be</a:t>
            </a:r>
            <a:r>
              <a:rPr lang="pt-BR" sz="2200" dirty="0"/>
              <a:t> </a:t>
            </a:r>
            <a:r>
              <a:rPr lang="pt-BR" sz="2200" dirty="0" err="1"/>
              <a:t>completely</a:t>
            </a:r>
            <a:r>
              <a:rPr lang="pt-BR" sz="2200" dirty="0"/>
              <a:t> </a:t>
            </a:r>
            <a:r>
              <a:rPr lang="pt-BR" sz="2200" dirty="0" err="1"/>
              <a:t>missed</a:t>
            </a:r>
            <a:endParaRPr lang="pt-BR" sz="2200" dirty="0"/>
          </a:p>
        </p:txBody>
      </p:sp>
    </p:spTree>
    <p:extLst>
      <p:ext uri="{BB962C8B-B14F-4D97-AF65-F5344CB8AC3E}">
        <p14:creationId xmlns:p14="http://schemas.microsoft.com/office/powerpoint/2010/main" val="2848274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80E21-229E-4CA3-9837-61F08797F7F1}"/>
              </a:ext>
            </a:extLst>
          </p:cNvPr>
          <p:cNvSpPr>
            <a:spLocks noGrp="1"/>
          </p:cNvSpPr>
          <p:nvPr>
            <p:ph type="title"/>
          </p:nvPr>
        </p:nvSpPr>
        <p:spPr/>
        <p:txBody>
          <a:bodyPr/>
          <a:lstStyle/>
          <a:p>
            <a:r>
              <a:rPr lang="pt-BR" dirty="0" err="1"/>
              <a:t>idea</a:t>
            </a:r>
            <a:r>
              <a:rPr lang="pt-BR" dirty="0"/>
              <a:t> 1 : full NLC</a:t>
            </a:r>
          </a:p>
        </p:txBody>
      </p:sp>
      <p:sp>
        <p:nvSpPr>
          <p:cNvPr id="3" name="Espace réservé du contenu 2">
            <a:extLst>
              <a:ext uri="{FF2B5EF4-FFF2-40B4-BE49-F238E27FC236}">
                <a16:creationId xmlns:a16="http://schemas.microsoft.com/office/drawing/2014/main" id="{F0E6707F-1A24-43A9-B260-13DF59AD7CE2}"/>
              </a:ext>
            </a:extLst>
          </p:cNvPr>
          <p:cNvSpPr>
            <a:spLocks noGrp="1"/>
          </p:cNvSpPr>
          <p:nvPr>
            <p:ph idx="1"/>
          </p:nvPr>
        </p:nvSpPr>
        <p:spPr>
          <a:xfrm>
            <a:off x="1141412" y="1814052"/>
            <a:ext cx="10141104" cy="4425430"/>
          </a:xfrm>
        </p:spPr>
        <p:txBody>
          <a:bodyPr>
            <a:normAutofit fontScale="92500"/>
          </a:bodyPr>
          <a:lstStyle/>
          <a:p>
            <a:pPr marL="0" indent="0">
              <a:buNone/>
            </a:pPr>
            <a:r>
              <a:rPr lang="pt-BR" dirty="0" err="1">
                <a:effectLst/>
              </a:rPr>
              <a:t>Simply</a:t>
            </a:r>
            <a:r>
              <a:rPr lang="pt-BR" dirty="0">
                <a:effectLst/>
              </a:rPr>
              <a:t> </a:t>
            </a:r>
            <a:r>
              <a:rPr lang="pt-BR" dirty="0" err="1">
                <a:effectLst/>
              </a:rPr>
              <a:t>put</a:t>
            </a:r>
            <a:r>
              <a:rPr lang="pt-BR" dirty="0">
                <a:effectLst/>
              </a:rPr>
              <a:t>: </a:t>
            </a:r>
            <a:r>
              <a:rPr lang="pt-BR" dirty="0" err="1">
                <a:effectLst/>
              </a:rPr>
              <a:t>send</a:t>
            </a:r>
            <a:r>
              <a:rPr lang="pt-BR" dirty="0">
                <a:effectLst/>
              </a:rPr>
              <a:t> </a:t>
            </a:r>
            <a:r>
              <a:rPr lang="pt-BR" dirty="0" err="1">
                <a:effectLst/>
              </a:rPr>
              <a:t>the</a:t>
            </a:r>
            <a:r>
              <a:rPr lang="pt-BR" dirty="0">
                <a:effectLst/>
              </a:rPr>
              <a:t> full </a:t>
            </a:r>
            <a:r>
              <a:rPr lang="pt-BR" dirty="0" err="1">
                <a:effectLst/>
              </a:rPr>
              <a:t>article</a:t>
            </a:r>
            <a:r>
              <a:rPr lang="pt-BR" dirty="0">
                <a:effectLst/>
              </a:rPr>
              <a:t> </a:t>
            </a:r>
            <a:r>
              <a:rPr lang="pt-BR" dirty="0" err="1">
                <a:effectLst/>
              </a:rPr>
              <a:t>text</a:t>
            </a:r>
            <a:r>
              <a:rPr lang="pt-BR" dirty="0">
                <a:effectLst/>
              </a:rPr>
              <a:t> </a:t>
            </a:r>
            <a:r>
              <a:rPr lang="pt-BR" dirty="0" err="1">
                <a:effectLst/>
              </a:rPr>
              <a:t>to</a:t>
            </a:r>
            <a:r>
              <a:rPr lang="pt-BR" dirty="0">
                <a:effectLst/>
              </a:rPr>
              <a:t> </a:t>
            </a:r>
            <a:r>
              <a:rPr lang="pt-BR" dirty="0" err="1">
                <a:effectLst/>
              </a:rPr>
              <a:t>be</a:t>
            </a:r>
            <a:r>
              <a:rPr lang="pt-BR" dirty="0">
                <a:effectLst/>
              </a:rPr>
              <a:t> </a:t>
            </a:r>
            <a:r>
              <a:rPr lang="pt-BR" dirty="0" err="1">
                <a:effectLst/>
              </a:rPr>
              <a:t>directly</a:t>
            </a:r>
            <a:r>
              <a:rPr lang="pt-BR" dirty="0">
                <a:effectLst/>
              </a:rPr>
              <a:t> </a:t>
            </a:r>
            <a:r>
              <a:rPr lang="pt-BR" dirty="0" err="1">
                <a:effectLst/>
              </a:rPr>
              <a:t>classified</a:t>
            </a:r>
            <a:r>
              <a:rPr lang="pt-BR" dirty="0">
                <a:effectLst/>
              </a:rPr>
              <a:t> </a:t>
            </a:r>
            <a:r>
              <a:rPr lang="pt-BR" dirty="0" err="1">
                <a:effectLst/>
              </a:rPr>
              <a:t>by</a:t>
            </a:r>
            <a:r>
              <a:rPr lang="pt-BR" dirty="0">
                <a:effectLst/>
              </a:rPr>
              <a:t> Watson NLC as </a:t>
            </a:r>
            <a:r>
              <a:rPr lang="pt-BR" dirty="0" err="1">
                <a:effectLst/>
              </a:rPr>
              <a:t>relevant</a:t>
            </a:r>
            <a:r>
              <a:rPr lang="pt-BR" dirty="0">
                <a:effectLst/>
              </a:rPr>
              <a:t>/non </a:t>
            </a:r>
            <a:r>
              <a:rPr lang="pt-BR" dirty="0" err="1">
                <a:effectLst/>
              </a:rPr>
              <a:t>relevant</a:t>
            </a:r>
            <a:r>
              <a:rPr lang="pt-BR" dirty="0">
                <a:effectLst/>
              </a:rPr>
              <a:t> for MANA.</a:t>
            </a:r>
          </a:p>
          <a:p>
            <a:pPr marL="0" indent="0">
              <a:buNone/>
            </a:pPr>
            <a:r>
              <a:rPr lang="pt-BR" dirty="0" err="1">
                <a:effectLst/>
              </a:rPr>
              <a:t>Following</a:t>
            </a:r>
            <a:r>
              <a:rPr lang="pt-BR" dirty="0">
                <a:effectLst/>
              </a:rPr>
              <a:t> JF </a:t>
            </a:r>
            <a:r>
              <a:rPr lang="pt-BR" dirty="0" err="1">
                <a:effectLst/>
              </a:rPr>
              <a:t>Puget</a:t>
            </a:r>
            <a:r>
              <a:rPr lang="pt-BR" dirty="0">
                <a:effectLst/>
              </a:rPr>
              <a:t> </a:t>
            </a:r>
            <a:r>
              <a:rPr lang="pt-BR" dirty="0" err="1">
                <a:effectLst/>
              </a:rPr>
              <a:t>suggestions</a:t>
            </a:r>
            <a:r>
              <a:rPr lang="pt-BR" dirty="0">
                <a:effectLst/>
              </a:rPr>
              <a:t>, </a:t>
            </a:r>
            <a:r>
              <a:rPr lang="pt-BR" dirty="0" err="1">
                <a:effectLst/>
              </a:rPr>
              <a:t>preliminary</a:t>
            </a:r>
            <a:r>
              <a:rPr lang="pt-BR" dirty="0">
                <a:effectLst/>
              </a:rPr>
              <a:t> </a:t>
            </a:r>
            <a:r>
              <a:rPr lang="pt-BR" dirty="0" err="1">
                <a:effectLst/>
              </a:rPr>
              <a:t>tests</a:t>
            </a:r>
            <a:r>
              <a:rPr lang="pt-BR" dirty="0">
                <a:effectLst/>
              </a:rPr>
              <a:t> </a:t>
            </a:r>
            <a:r>
              <a:rPr lang="pt-BR" dirty="0" err="1">
                <a:effectLst/>
              </a:rPr>
              <a:t>were</a:t>
            </a:r>
            <a:r>
              <a:rPr lang="pt-BR" dirty="0">
                <a:effectLst/>
              </a:rPr>
              <a:t> </a:t>
            </a:r>
            <a:r>
              <a:rPr lang="pt-BR" dirty="0" err="1">
                <a:effectLst/>
              </a:rPr>
              <a:t>run</a:t>
            </a:r>
            <a:r>
              <a:rPr lang="pt-BR" dirty="0">
                <a:effectLst/>
              </a:rPr>
              <a:t> </a:t>
            </a:r>
            <a:r>
              <a:rPr lang="pt-BR" dirty="0" err="1">
                <a:effectLst/>
              </a:rPr>
              <a:t>to</a:t>
            </a:r>
            <a:r>
              <a:rPr lang="pt-BR" dirty="0">
                <a:effectLst/>
              </a:rPr>
              <a:t> </a:t>
            </a:r>
            <a:r>
              <a:rPr lang="pt-BR" dirty="0" err="1">
                <a:effectLst/>
              </a:rPr>
              <a:t>assess</a:t>
            </a:r>
            <a:r>
              <a:rPr lang="pt-BR" dirty="0">
                <a:effectLst/>
              </a:rPr>
              <a:t> </a:t>
            </a:r>
            <a:r>
              <a:rPr lang="pt-BR" dirty="0" err="1">
                <a:effectLst/>
              </a:rPr>
              <a:t>the</a:t>
            </a:r>
            <a:r>
              <a:rPr lang="pt-BR" dirty="0">
                <a:effectLst/>
              </a:rPr>
              <a:t> performance </a:t>
            </a:r>
            <a:r>
              <a:rPr lang="pt-BR" dirty="0" err="1">
                <a:effectLst/>
              </a:rPr>
              <a:t>with</a:t>
            </a:r>
            <a:r>
              <a:rPr lang="pt-BR" dirty="0">
                <a:effectLst/>
              </a:rPr>
              <a:t> </a:t>
            </a:r>
            <a:r>
              <a:rPr lang="pt-BR" dirty="0" err="1">
                <a:effectLst/>
              </a:rPr>
              <a:t>cross</a:t>
            </a:r>
            <a:r>
              <a:rPr lang="pt-BR" dirty="0">
                <a:effectLst/>
              </a:rPr>
              <a:t> </a:t>
            </a:r>
            <a:r>
              <a:rPr lang="pt-BR" dirty="0" err="1">
                <a:effectLst/>
              </a:rPr>
              <a:t>validation</a:t>
            </a:r>
            <a:r>
              <a:rPr lang="pt-BR" dirty="0">
                <a:effectLst/>
              </a:rPr>
              <a:t> </a:t>
            </a:r>
            <a:r>
              <a:rPr lang="pt-BR" dirty="0" err="1">
                <a:effectLst/>
              </a:rPr>
              <a:t>methods</a:t>
            </a:r>
            <a:r>
              <a:rPr lang="pt-BR" dirty="0">
                <a:effectLst/>
              </a:rPr>
              <a:t> </a:t>
            </a:r>
            <a:r>
              <a:rPr lang="pt-BR" dirty="0" err="1">
                <a:effectLst/>
              </a:rPr>
              <a:t>using</a:t>
            </a:r>
            <a:r>
              <a:rPr lang="pt-BR" dirty="0">
                <a:effectLst/>
              </a:rPr>
              <a:t> training </a:t>
            </a:r>
            <a:r>
              <a:rPr lang="pt-BR" dirty="0" err="1">
                <a:effectLst/>
              </a:rPr>
              <a:t>datasets</a:t>
            </a:r>
            <a:r>
              <a:rPr lang="pt-BR" dirty="0">
                <a:effectLst/>
              </a:rPr>
              <a:t> </a:t>
            </a:r>
            <a:r>
              <a:rPr lang="pt-BR" dirty="0" err="1">
                <a:effectLst/>
              </a:rPr>
              <a:t>of</a:t>
            </a:r>
            <a:r>
              <a:rPr lang="pt-BR" dirty="0">
                <a:effectLst/>
              </a:rPr>
              <a:t> 300 full </a:t>
            </a:r>
            <a:r>
              <a:rPr lang="pt-BR" dirty="0" err="1">
                <a:effectLst/>
              </a:rPr>
              <a:t>articles</a:t>
            </a:r>
            <a:r>
              <a:rPr lang="pt-BR" dirty="0">
                <a:effectLst/>
              </a:rPr>
              <a:t> per </a:t>
            </a:r>
            <a:r>
              <a:rPr lang="pt-BR" dirty="0" err="1">
                <a:effectLst/>
              </a:rPr>
              <a:t>class</a:t>
            </a:r>
            <a:r>
              <a:rPr lang="pt-BR" dirty="0">
                <a:effectLst/>
              </a:rPr>
              <a:t>:</a:t>
            </a:r>
          </a:p>
          <a:p>
            <a:pPr marL="0" indent="0">
              <a:buNone/>
            </a:pPr>
            <a:r>
              <a:rPr lang="pt-BR" sz="1600" dirty="0" err="1">
                <a:effectLst/>
              </a:rPr>
              <a:t>Results</a:t>
            </a:r>
            <a:r>
              <a:rPr lang="pt-BR" sz="1600" dirty="0">
                <a:effectLst/>
              </a:rPr>
              <a:t>: </a:t>
            </a:r>
          </a:p>
          <a:p>
            <a:r>
              <a:rPr lang="fr-FR" sz="1600" dirty="0">
                <a:effectLst/>
              </a:rPr>
              <a:t>Test set n°0: 60 articles bien classifiés, 15 articles mal classifiés</a:t>
            </a:r>
          </a:p>
          <a:p>
            <a:r>
              <a:rPr lang="fr-FR" sz="1600" dirty="0">
                <a:effectLst/>
              </a:rPr>
              <a:t>Test set n°1: 61 articles bien classifiés, 14 articles mal classifiés</a:t>
            </a:r>
          </a:p>
          <a:p>
            <a:r>
              <a:rPr lang="fr-FR" sz="1600" dirty="0">
                <a:effectLst/>
              </a:rPr>
              <a:t>Test set n°2: 63 articles bien classifiés, 12 articles mal classifiés</a:t>
            </a:r>
          </a:p>
          <a:p>
            <a:r>
              <a:rPr lang="fr-FR" sz="1600" dirty="0">
                <a:effectLst/>
              </a:rPr>
              <a:t>Test set n°3: 66 articles bien classifiés, 9 articles mal classifiés</a:t>
            </a:r>
          </a:p>
          <a:p>
            <a:r>
              <a:rPr lang="fr-FR" sz="1600" dirty="0">
                <a:effectLst/>
              </a:rPr>
              <a:t>Test set n°4: 58 articles bien classifiés, 17 articles mal classifiés</a:t>
            </a:r>
          </a:p>
          <a:p>
            <a:pPr marL="0" indent="0">
              <a:buNone/>
            </a:pPr>
            <a:endParaRPr lang="pt-BR" dirty="0">
              <a:effectLst/>
            </a:endParaRPr>
          </a:p>
        </p:txBody>
      </p:sp>
    </p:spTree>
    <p:extLst>
      <p:ext uri="{BB962C8B-B14F-4D97-AF65-F5344CB8AC3E}">
        <p14:creationId xmlns:p14="http://schemas.microsoft.com/office/powerpoint/2010/main" val="348426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7547B837-BEFA-459A-B504-B35BEAD21BE3}"/>
              </a:ext>
            </a:extLst>
          </p:cNvPr>
          <p:cNvSpPr>
            <a:spLocks noGrp="1"/>
          </p:cNvSpPr>
          <p:nvPr>
            <p:ph type="title"/>
          </p:nvPr>
        </p:nvSpPr>
        <p:spPr>
          <a:xfrm>
            <a:off x="1282697" y="1093788"/>
            <a:ext cx="2701038" cy="4697413"/>
          </a:xfrm>
        </p:spPr>
        <p:txBody>
          <a:bodyPr>
            <a:normAutofit/>
          </a:bodyPr>
          <a:lstStyle/>
          <a:p>
            <a:r>
              <a:rPr lang="pt-BR" dirty="0"/>
              <a:t>Assessment </a:t>
            </a:r>
            <a:r>
              <a:rPr lang="pt-BR" dirty="0" err="1"/>
              <a:t>of</a:t>
            </a:r>
            <a:r>
              <a:rPr lang="pt-BR" dirty="0"/>
              <a:t> </a:t>
            </a:r>
            <a:r>
              <a:rPr lang="pt-BR" dirty="0" err="1"/>
              <a:t>idea</a:t>
            </a:r>
            <a:r>
              <a:rPr lang="pt-BR" dirty="0"/>
              <a:t> 1</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9FF5994-C913-4479-AD82-B5E442405809}"/>
              </a:ext>
            </a:extLst>
          </p:cNvPr>
          <p:cNvSpPr>
            <a:spLocks noGrp="1"/>
          </p:cNvSpPr>
          <p:nvPr>
            <p:ph idx="1"/>
          </p:nvPr>
        </p:nvSpPr>
        <p:spPr>
          <a:xfrm>
            <a:off x="4722248" y="130175"/>
            <a:ext cx="7503089" cy="6838950"/>
          </a:xfrm>
        </p:spPr>
        <p:txBody>
          <a:bodyPr>
            <a:normAutofit fontScale="92500" lnSpcReduction="10000"/>
          </a:bodyPr>
          <a:lstStyle/>
          <a:p>
            <a:pPr>
              <a:lnSpc>
                <a:spcPct val="110000"/>
              </a:lnSpc>
            </a:pPr>
            <a:r>
              <a:rPr lang="en-GB" sz="1600" dirty="0"/>
              <a:t>Results of around 80% are unexpectedly good. However, further investigation allowed to realise that training and test datasets provided were not mutually exclusive. They contained duplicates: same text from different sources. This may have significantly biased (towards positive) the results.</a:t>
            </a:r>
          </a:p>
          <a:p>
            <a:pPr marL="0" indent="0">
              <a:lnSpc>
                <a:spcPct val="110000"/>
              </a:lnSpc>
              <a:buNone/>
            </a:pPr>
            <a:r>
              <a:rPr lang="en-GB" sz="1600" dirty="0"/>
              <a:t>Assessment of this full NLC method : Too brutal and opaque !</a:t>
            </a:r>
          </a:p>
          <a:p>
            <a:pPr>
              <a:lnSpc>
                <a:spcPct val="110000"/>
              </a:lnSpc>
            </a:pPr>
            <a:r>
              <a:rPr lang="en-GB" sz="1600" dirty="0"/>
              <a:t>Why ?</a:t>
            </a:r>
          </a:p>
          <a:p>
            <a:pPr marL="0" indent="0">
              <a:lnSpc>
                <a:spcPct val="110000"/>
              </a:lnSpc>
              <a:buNone/>
            </a:pPr>
            <a:r>
              <a:rPr lang="en-GB" sz="1600" dirty="0"/>
              <a:t>Classifying an entire text is in itself a restrictive framing of the problem:</a:t>
            </a:r>
          </a:p>
          <a:p>
            <a:pPr marL="0" indent="0">
              <a:lnSpc>
                <a:spcPct val="110000"/>
              </a:lnSpc>
              <a:buNone/>
            </a:pPr>
            <a:r>
              <a:rPr lang="en-GB" sz="1600" dirty="0"/>
              <a:t>In fact, we would like to keep texts that contain at least one relevant information, which brings two direct questions/observations:</a:t>
            </a:r>
          </a:p>
          <a:p>
            <a:pPr marL="342900" indent="-342900">
              <a:lnSpc>
                <a:spcPct val="110000"/>
              </a:lnSpc>
              <a:buFont typeface="+mj-lt"/>
              <a:buAutoNum type="arabicPeriod"/>
            </a:pPr>
            <a:r>
              <a:rPr lang="en-GB" sz="1600" dirty="0"/>
              <a:t>How much training is necessary to hope the machine can learn the hard way the same rules that we apply implicitly to consider an article relevant ? Really a lot ! To realise this simply, think how long it would take to teach another person to classify the articles without explaining what is interesting/relevant to detect, just by giving them what you have already classified and draw by themselves the correlations. </a:t>
            </a:r>
          </a:p>
          <a:p>
            <a:pPr marL="342900" indent="-342900">
              <a:lnSpc>
                <a:spcPct val="110000"/>
              </a:lnSpc>
              <a:buFont typeface="+mj-lt"/>
              <a:buAutoNum type="arabicPeriod"/>
            </a:pPr>
            <a:r>
              <a:rPr lang="en-GB" sz="1600" dirty="0"/>
              <a:t>This brings a second limit: the machine is not even capable of telling you the correlations it draw from its learning. So they may be very wrong, without us being able to realise. Imagine we focused on a geography or a company in the initial training dataset, then probably new articles evoking this geography or company will be kept as relevant. This is not a </a:t>
            </a:r>
            <a:r>
              <a:rPr lang="en-GB" sz="1600" dirty="0" err="1"/>
              <a:t>behavior</a:t>
            </a:r>
            <a:r>
              <a:rPr lang="en-GB" sz="1600" dirty="0"/>
              <a:t> we want at all. The rule that we want the machine to learn is: relevant = evoking environmental impact, but here we do not “tell it” to the machine, nor the opacity allows us to check it really </a:t>
            </a:r>
            <a:r>
              <a:rPr lang="en-GB" sz="1600" dirty="0" err="1"/>
              <a:t>implicitely</a:t>
            </a:r>
            <a:r>
              <a:rPr lang="en-GB" sz="1600" dirty="0"/>
              <a:t> learned to discriminate articles mainly according to this rule instead of others.</a:t>
            </a:r>
          </a:p>
          <a:p>
            <a:pPr marL="342900" indent="-342900">
              <a:lnSpc>
                <a:spcPct val="110000"/>
              </a:lnSpc>
              <a:buFont typeface="+mj-lt"/>
              <a:buAutoNum type="arabicPeriod"/>
            </a:pPr>
            <a:r>
              <a:rPr lang="en-GB" sz="1600" dirty="0"/>
              <a:t>Very practical technical limitations: Watson NLC requires payment of 2 euros per retraining, which takes time. (Solution designed for scaling to huge datasets, not continuous learning). Also very limiting spec: only first 1000 characters of the text can be sent to classify</a:t>
            </a:r>
          </a:p>
        </p:txBody>
      </p:sp>
    </p:spTree>
    <p:extLst>
      <p:ext uri="{BB962C8B-B14F-4D97-AF65-F5344CB8AC3E}">
        <p14:creationId xmlns:p14="http://schemas.microsoft.com/office/powerpoint/2010/main" val="19281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80E21-229E-4CA3-9837-61F08797F7F1}"/>
              </a:ext>
            </a:extLst>
          </p:cNvPr>
          <p:cNvSpPr>
            <a:spLocks noGrp="1"/>
          </p:cNvSpPr>
          <p:nvPr>
            <p:ph type="title"/>
          </p:nvPr>
        </p:nvSpPr>
        <p:spPr/>
        <p:txBody>
          <a:bodyPr/>
          <a:lstStyle/>
          <a:p>
            <a:r>
              <a:rPr lang="pt-BR" dirty="0" err="1"/>
              <a:t>idea</a:t>
            </a:r>
            <a:r>
              <a:rPr lang="pt-BR" dirty="0"/>
              <a:t> 2 : NLU + NLC</a:t>
            </a:r>
          </a:p>
        </p:txBody>
      </p:sp>
      <p:sp>
        <p:nvSpPr>
          <p:cNvPr id="3" name="Espace réservé du contenu 2">
            <a:extLst>
              <a:ext uri="{FF2B5EF4-FFF2-40B4-BE49-F238E27FC236}">
                <a16:creationId xmlns:a16="http://schemas.microsoft.com/office/drawing/2014/main" id="{F0E6707F-1A24-43A9-B260-13DF59AD7CE2}"/>
              </a:ext>
            </a:extLst>
          </p:cNvPr>
          <p:cNvSpPr>
            <a:spLocks noGrp="1"/>
          </p:cNvSpPr>
          <p:nvPr>
            <p:ph idx="1"/>
          </p:nvPr>
        </p:nvSpPr>
        <p:spPr>
          <a:xfrm>
            <a:off x="1141412" y="1814052"/>
            <a:ext cx="10141104" cy="4425430"/>
          </a:xfrm>
        </p:spPr>
        <p:txBody>
          <a:bodyPr>
            <a:normAutofit/>
          </a:bodyPr>
          <a:lstStyle/>
          <a:p>
            <a:pPr marL="0" indent="0">
              <a:buNone/>
            </a:pPr>
            <a:r>
              <a:rPr lang="pt-BR" dirty="0">
                <a:effectLst/>
              </a:rPr>
              <a:t>Comes </a:t>
            </a:r>
            <a:r>
              <a:rPr lang="pt-BR" dirty="0" err="1">
                <a:effectLst/>
              </a:rPr>
              <a:t>from</a:t>
            </a:r>
            <a:r>
              <a:rPr lang="pt-BR" dirty="0">
                <a:effectLst/>
              </a:rPr>
              <a:t> </a:t>
            </a:r>
            <a:r>
              <a:rPr lang="pt-BR" dirty="0" err="1">
                <a:effectLst/>
              </a:rPr>
              <a:t>the</a:t>
            </a:r>
            <a:r>
              <a:rPr lang="pt-BR" dirty="0">
                <a:effectLst/>
              </a:rPr>
              <a:t> </a:t>
            </a:r>
            <a:r>
              <a:rPr lang="pt-BR" dirty="0" err="1">
                <a:effectLst/>
              </a:rPr>
              <a:t>observation</a:t>
            </a:r>
            <a:r>
              <a:rPr lang="pt-BR" dirty="0">
                <a:effectLst/>
              </a:rPr>
              <a:t> </a:t>
            </a:r>
            <a:r>
              <a:rPr lang="pt-BR" dirty="0" err="1">
                <a:effectLst/>
              </a:rPr>
              <a:t>that</a:t>
            </a:r>
            <a:r>
              <a:rPr lang="pt-BR" dirty="0">
                <a:effectLst/>
              </a:rPr>
              <a:t> NLU </a:t>
            </a:r>
            <a:r>
              <a:rPr lang="pt-BR" dirty="0" err="1">
                <a:effectLst/>
              </a:rPr>
              <a:t>metadata</a:t>
            </a:r>
            <a:r>
              <a:rPr lang="pt-BR" dirty="0">
                <a:effectLst/>
              </a:rPr>
              <a:t> </a:t>
            </a:r>
            <a:r>
              <a:rPr lang="pt-BR" dirty="0" err="1">
                <a:effectLst/>
              </a:rPr>
              <a:t>often</a:t>
            </a:r>
            <a:r>
              <a:rPr lang="pt-BR" dirty="0">
                <a:effectLst/>
              </a:rPr>
              <a:t> </a:t>
            </a:r>
            <a:r>
              <a:rPr lang="pt-BR" dirty="0" err="1">
                <a:effectLst/>
              </a:rPr>
              <a:t>implicitly</a:t>
            </a:r>
            <a:r>
              <a:rPr lang="pt-BR" dirty="0">
                <a:effectLst/>
              </a:rPr>
              <a:t> </a:t>
            </a:r>
            <a:r>
              <a:rPr lang="pt-BR" dirty="0" err="1">
                <a:effectLst/>
              </a:rPr>
              <a:t>contains</a:t>
            </a:r>
            <a:r>
              <a:rPr lang="pt-BR" dirty="0">
                <a:effectLst/>
              </a:rPr>
              <a:t> </a:t>
            </a:r>
            <a:r>
              <a:rPr lang="pt-BR" dirty="0" err="1">
                <a:effectLst/>
              </a:rPr>
              <a:t>these</a:t>
            </a:r>
            <a:r>
              <a:rPr lang="pt-BR" dirty="0">
                <a:effectLst/>
              </a:rPr>
              <a:t> </a:t>
            </a:r>
            <a:r>
              <a:rPr lang="pt-BR" dirty="0" err="1">
                <a:effectLst/>
              </a:rPr>
              <a:t>rules</a:t>
            </a:r>
            <a:r>
              <a:rPr lang="pt-BR" dirty="0">
                <a:effectLst/>
              </a:rPr>
              <a:t> </a:t>
            </a:r>
            <a:r>
              <a:rPr lang="pt-BR" dirty="0" err="1">
                <a:effectLst/>
              </a:rPr>
              <a:t>that</a:t>
            </a:r>
            <a:r>
              <a:rPr lang="pt-BR" dirty="0">
                <a:effectLst/>
              </a:rPr>
              <a:t> </a:t>
            </a:r>
            <a:r>
              <a:rPr lang="pt-BR" dirty="0" err="1">
                <a:effectLst/>
              </a:rPr>
              <a:t>we</a:t>
            </a:r>
            <a:r>
              <a:rPr lang="pt-BR" dirty="0">
                <a:effectLst/>
              </a:rPr>
              <a:t> </a:t>
            </a:r>
            <a:r>
              <a:rPr lang="pt-BR" dirty="0" err="1">
                <a:effectLst/>
              </a:rPr>
              <a:t>want</a:t>
            </a:r>
            <a:r>
              <a:rPr lang="pt-BR" dirty="0">
                <a:effectLst/>
              </a:rPr>
              <a:t>. </a:t>
            </a:r>
            <a:r>
              <a:rPr lang="pt-BR" dirty="0" err="1">
                <a:effectLst/>
              </a:rPr>
              <a:t>An</a:t>
            </a:r>
            <a:r>
              <a:rPr lang="pt-BR" dirty="0">
                <a:effectLst/>
              </a:rPr>
              <a:t> </a:t>
            </a:r>
            <a:r>
              <a:rPr lang="pt-BR" dirty="0" err="1">
                <a:effectLst/>
              </a:rPr>
              <a:t>article</a:t>
            </a:r>
            <a:r>
              <a:rPr lang="pt-BR" dirty="0">
                <a:effectLst/>
              </a:rPr>
              <a:t> </a:t>
            </a:r>
            <a:r>
              <a:rPr lang="pt-BR" dirty="0" err="1">
                <a:effectLst/>
              </a:rPr>
              <a:t>is</a:t>
            </a:r>
            <a:r>
              <a:rPr lang="pt-BR" dirty="0">
                <a:effectLst/>
              </a:rPr>
              <a:t> </a:t>
            </a:r>
            <a:r>
              <a:rPr lang="pt-BR" dirty="0" err="1">
                <a:effectLst/>
              </a:rPr>
              <a:t>likely</a:t>
            </a:r>
            <a:r>
              <a:rPr lang="pt-BR" dirty="0">
                <a:effectLst/>
              </a:rPr>
              <a:t> </a:t>
            </a:r>
            <a:r>
              <a:rPr lang="pt-BR" dirty="0" err="1">
                <a:effectLst/>
              </a:rPr>
              <a:t>to</a:t>
            </a:r>
            <a:r>
              <a:rPr lang="pt-BR" dirty="0">
                <a:effectLst/>
              </a:rPr>
              <a:t> </a:t>
            </a:r>
            <a:r>
              <a:rPr lang="pt-BR" dirty="0" err="1">
                <a:effectLst/>
              </a:rPr>
              <a:t>be</a:t>
            </a:r>
            <a:r>
              <a:rPr lang="pt-BR" dirty="0">
                <a:effectLst/>
              </a:rPr>
              <a:t> </a:t>
            </a:r>
            <a:r>
              <a:rPr lang="pt-BR" dirty="0" err="1">
                <a:effectLst/>
              </a:rPr>
              <a:t>relevant</a:t>
            </a:r>
            <a:r>
              <a:rPr lang="pt-BR" dirty="0">
                <a:effectLst/>
              </a:rPr>
              <a:t> </a:t>
            </a:r>
            <a:r>
              <a:rPr lang="pt-BR" dirty="0" err="1">
                <a:effectLst/>
              </a:rPr>
              <a:t>if</a:t>
            </a:r>
            <a:r>
              <a:rPr lang="pt-BR" dirty="0">
                <a:effectLst/>
              </a:rPr>
              <a:t> </a:t>
            </a:r>
            <a:r>
              <a:rPr lang="pt-BR" dirty="0" err="1">
                <a:effectLst/>
              </a:rPr>
              <a:t>the</a:t>
            </a:r>
            <a:r>
              <a:rPr lang="pt-BR" dirty="0">
                <a:effectLst/>
              </a:rPr>
              <a:t> </a:t>
            </a:r>
            <a:r>
              <a:rPr lang="pt-BR" dirty="0" err="1">
                <a:effectLst/>
              </a:rPr>
              <a:t>sentiment</a:t>
            </a:r>
            <a:r>
              <a:rPr lang="pt-BR" dirty="0">
                <a:effectLst/>
              </a:rPr>
              <a:t> </a:t>
            </a:r>
            <a:r>
              <a:rPr lang="pt-BR" dirty="0" err="1">
                <a:effectLst/>
              </a:rPr>
              <a:t>is</a:t>
            </a:r>
            <a:r>
              <a:rPr lang="pt-BR" dirty="0">
                <a:effectLst/>
              </a:rPr>
              <a:t> negative, </a:t>
            </a:r>
            <a:r>
              <a:rPr lang="pt-BR" dirty="0" err="1">
                <a:effectLst/>
              </a:rPr>
              <a:t>but</a:t>
            </a:r>
            <a:r>
              <a:rPr lang="pt-BR" dirty="0">
                <a:effectLst/>
              </a:rPr>
              <a:t> </a:t>
            </a:r>
            <a:r>
              <a:rPr lang="pt-BR" dirty="0" err="1">
                <a:effectLst/>
              </a:rPr>
              <a:t>also</a:t>
            </a:r>
            <a:r>
              <a:rPr lang="pt-BR" dirty="0">
                <a:effectLst/>
              </a:rPr>
              <a:t> </a:t>
            </a:r>
            <a:r>
              <a:rPr lang="pt-BR" dirty="0" err="1">
                <a:effectLst/>
              </a:rPr>
              <a:t>if</a:t>
            </a:r>
            <a:r>
              <a:rPr lang="pt-BR" dirty="0">
                <a:effectLst/>
              </a:rPr>
              <a:t> </a:t>
            </a:r>
            <a:r>
              <a:rPr lang="pt-BR" dirty="0" err="1">
                <a:effectLst/>
              </a:rPr>
              <a:t>the</a:t>
            </a:r>
            <a:r>
              <a:rPr lang="pt-BR" dirty="0">
                <a:effectLst/>
              </a:rPr>
              <a:t> Keywords </a:t>
            </a:r>
            <a:r>
              <a:rPr lang="pt-BR" dirty="0" err="1">
                <a:effectLst/>
              </a:rPr>
              <a:t>extracted</a:t>
            </a:r>
            <a:r>
              <a:rPr lang="pt-BR" dirty="0">
                <a:effectLst/>
              </a:rPr>
              <a:t> </a:t>
            </a:r>
            <a:r>
              <a:rPr lang="pt-BR" dirty="0" err="1">
                <a:effectLst/>
              </a:rPr>
              <a:t>from</a:t>
            </a:r>
            <a:r>
              <a:rPr lang="pt-BR" dirty="0">
                <a:effectLst/>
              </a:rPr>
              <a:t> it </a:t>
            </a:r>
            <a:r>
              <a:rPr lang="pt-BR" dirty="0" err="1">
                <a:effectLst/>
              </a:rPr>
              <a:t>by</a:t>
            </a:r>
            <a:r>
              <a:rPr lang="pt-BR" dirty="0">
                <a:effectLst/>
              </a:rPr>
              <a:t> NLU evoque </a:t>
            </a:r>
            <a:r>
              <a:rPr lang="pt-BR" dirty="0" err="1">
                <a:effectLst/>
              </a:rPr>
              <a:t>deforestation</a:t>
            </a:r>
            <a:r>
              <a:rPr lang="pt-BR" dirty="0">
                <a:effectLst/>
              </a:rPr>
              <a:t>, etc... </a:t>
            </a:r>
          </a:p>
          <a:p>
            <a:pPr marL="0" indent="0">
              <a:buNone/>
            </a:pPr>
            <a:r>
              <a:rPr lang="pt-BR" dirty="0" err="1">
                <a:effectLst/>
              </a:rPr>
              <a:t>Indeed</a:t>
            </a:r>
            <a:r>
              <a:rPr lang="pt-BR" dirty="0">
                <a:effectLst/>
              </a:rPr>
              <a:t>, </a:t>
            </a:r>
            <a:r>
              <a:rPr lang="pt-BR" dirty="0" err="1">
                <a:effectLst/>
              </a:rPr>
              <a:t>after</a:t>
            </a:r>
            <a:r>
              <a:rPr lang="pt-BR" dirty="0">
                <a:effectLst/>
              </a:rPr>
              <a:t> </a:t>
            </a:r>
            <a:r>
              <a:rPr lang="pt-BR" dirty="0" err="1">
                <a:effectLst/>
              </a:rPr>
              <a:t>thorough</a:t>
            </a:r>
            <a:r>
              <a:rPr lang="pt-BR" dirty="0">
                <a:effectLst/>
              </a:rPr>
              <a:t> </a:t>
            </a:r>
            <a:r>
              <a:rPr lang="pt-BR" dirty="0" err="1">
                <a:effectLst/>
              </a:rPr>
              <a:t>observations</a:t>
            </a:r>
            <a:r>
              <a:rPr lang="pt-BR" dirty="0">
                <a:effectLst/>
              </a:rPr>
              <a:t> </a:t>
            </a:r>
            <a:r>
              <a:rPr lang="pt-BR" dirty="0" err="1">
                <a:effectLst/>
              </a:rPr>
              <a:t>on</a:t>
            </a:r>
            <a:r>
              <a:rPr lang="pt-BR" dirty="0">
                <a:effectLst/>
              </a:rPr>
              <a:t> </a:t>
            </a:r>
            <a:r>
              <a:rPr lang="pt-BR" dirty="0" err="1">
                <a:effectLst/>
              </a:rPr>
              <a:t>several</a:t>
            </a:r>
            <a:r>
              <a:rPr lang="pt-BR" dirty="0">
                <a:effectLst/>
              </a:rPr>
              <a:t> </a:t>
            </a:r>
            <a:r>
              <a:rPr lang="pt-BR" dirty="0" err="1">
                <a:effectLst/>
              </a:rPr>
              <a:t>articles</a:t>
            </a:r>
            <a:r>
              <a:rPr lang="pt-BR" dirty="0">
                <a:effectLst/>
              </a:rPr>
              <a:t> </a:t>
            </a:r>
            <a:r>
              <a:rPr lang="pt-BR" dirty="0" err="1">
                <a:effectLst/>
              </a:rPr>
              <a:t>relevant</a:t>
            </a:r>
            <a:r>
              <a:rPr lang="pt-BR" dirty="0">
                <a:effectLst/>
              </a:rPr>
              <a:t> for MANA, Keywords are </a:t>
            </a:r>
            <a:r>
              <a:rPr lang="pt-BR" dirty="0" err="1">
                <a:effectLst/>
              </a:rPr>
              <a:t>the</a:t>
            </a:r>
            <a:r>
              <a:rPr lang="pt-BR" dirty="0">
                <a:effectLst/>
              </a:rPr>
              <a:t> </a:t>
            </a:r>
            <a:r>
              <a:rPr lang="pt-BR" dirty="0" err="1">
                <a:effectLst/>
              </a:rPr>
              <a:t>most</a:t>
            </a:r>
            <a:r>
              <a:rPr lang="pt-BR" dirty="0">
                <a:effectLst/>
              </a:rPr>
              <a:t> </a:t>
            </a:r>
            <a:r>
              <a:rPr lang="pt-BR" dirty="0" err="1">
                <a:effectLst/>
              </a:rPr>
              <a:t>reliable</a:t>
            </a:r>
            <a:r>
              <a:rPr lang="pt-BR" dirty="0">
                <a:effectLst/>
              </a:rPr>
              <a:t> </a:t>
            </a:r>
            <a:r>
              <a:rPr lang="pt-BR" dirty="0" err="1">
                <a:effectLst/>
              </a:rPr>
              <a:t>metadata</a:t>
            </a:r>
            <a:r>
              <a:rPr lang="pt-BR" dirty="0">
                <a:effectLst/>
              </a:rPr>
              <a:t> </a:t>
            </a:r>
            <a:r>
              <a:rPr lang="pt-BR" dirty="0" err="1">
                <a:effectLst/>
              </a:rPr>
              <a:t>from</a:t>
            </a:r>
            <a:r>
              <a:rPr lang="pt-BR" dirty="0">
                <a:effectLst/>
              </a:rPr>
              <a:t> NLU </a:t>
            </a:r>
            <a:r>
              <a:rPr lang="pt-BR" dirty="0" err="1">
                <a:effectLst/>
              </a:rPr>
              <a:t>to</a:t>
            </a:r>
            <a:r>
              <a:rPr lang="pt-BR" dirty="0">
                <a:effectLst/>
              </a:rPr>
              <a:t> </a:t>
            </a:r>
            <a:r>
              <a:rPr lang="pt-BR" dirty="0" err="1">
                <a:effectLst/>
              </a:rPr>
              <a:t>be</a:t>
            </a:r>
            <a:r>
              <a:rPr lang="pt-BR" dirty="0">
                <a:effectLst/>
              </a:rPr>
              <a:t> </a:t>
            </a:r>
            <a:r>
              <a:rPr lang="pt-BR" dirty="0" err="1">
                <a:effectLst/>
              </a:rPr>
              <a:t>expected</a:t>
            </a:r>
            <a:r>
              <a:rPr lang="pt-BR" dirty="0">
                <a:effectLst/>
              </a:rPr>
              <a:t> </a:t>
            </a:r>
            <a:r>
              <a:rPr lang="pt-BR" dirty="0" err="1">
                <a:effectLst/>
              </a:rPr>
              <a:t>to</a:t>
            </a:r>
            <a:r>
              <a:rPr lang="pt-BR" dirty="0">
                <a:effectLst/>
              </a:rPr>
              <a:t> </a:t>
            </a:r>
            <a:r>
              <a:rPr lang="pt-BR" dirty="0" err="1">
                <a:effectLst/>
              </a:rPr>
              <a:t>recount</a:t>
            </a:r>
            <a:r>
              <a:rPr lang="pt-BR" dirty="0">
                <a:effectLst/>
              </a:rPr>
              <a:t> </a:t>
            </a:r>
            <a:r>
              <a:rPr lang="pt-BR" dirty="0" err="1">
                <a:effectLst/>
              </a:rPr>
              <a:t>environmental</a:t>
            </a:r>
            <a:r>
              <a:rPr lang="pt-BR" dirty="0">
                <a:effectLst/>
              </a:rPr>
              <a:t> </a:t>
            </a:r>
            <a:r>
              <a:rPr lang="pt-BR" dirty="0" err="1">
                <a:effectLst/>
              </a:rPr>
              <a:t>impact</a:t>
            </a:r>
            <a:r>
              <a:rPr lang="pt-BR" dirty="0">
                <a:effectLst/>
              </a:rPr>
              <a:t>, as </a:t>
            </a:r>
            <a:r>
              <a:rPr lang="pt-BR" dirty="0" err="1">
                <a:effectLst/>
              </a:rPr>
              <a:t>opposed</a:t>
            </a:r>
            <a:r>
              <a:rPr lang="pt-BR" dirty="0">
                <a:effectLst/>
              </a:rPr>
              <a:t> </a:t>
            </a:r>
            <a:r>
              <a:rPr lang="pt-BR" dirty="0" err="1">
                <a:effectLst/>
              </a:rPr>
              <a:t>to</a:t>
            </a:r>
            <a:r>
              <a:rPr lang="pt-BR" dirty="0">
                <a:effectLst/>
              </a:rPr>
              <a:t> </a:t>
            </a:r>
            <a:r>
              <a:rPr lang="pt-BR" dirty="0" err="1">
                <a:effectLst/>
              </a:rPr>
              <a:t>concepts</a:t>
            </a:r>
            <a:r>
              <a:rPr lang="pt-BR" dirty="0">
                <a:effectLst/>
              </a:rPr>
              <a:t>, </a:t>
            </a:r>
            <a:r>
              <a:rPr lang="pt-BR" dirty="0" err="1">
                <a:effectLst/>
              </a:rPr>
              <a:t>categories</a:t>
            </a:r>
            <a:r>
              <a:rPr lang="pt-BR" dirty="0">
                <a:effectLst/>
              </a:rPr>
              <a:t>, </a:t>
            </a:r>
            <a:r>
              <a:rPr lang="pt-BR" dirty="0" err="1">
                <a:effectLst/>
              </a:rPr>
              <a:t>entities</a:t>
            </a:r>
            <a:r>
              <a:rPr lang="pt-BR" dirty="0">
                <a:effectLst/>
              </a:rPr>
              <a:t>, etc...</a:t>
            </a:r>
          </a:p>
          <a:p>
            <a:pPr marL="0" indent="0">
              <a:buNone/>
            </a:pPr>
            <a:r>
              <a:rPr lang="pt-BR" dirty="0" err="1">
                <a:effectLst/>
              </a:rPr>
              <a:t>Therefore</a:t>
            </a:r>
            <a:r>
              <a:rPr lang="pt-BR" dirty="0">
                <a:effectLst/>
              </a:rPr>
              <a:t> </a:t>
            </a:r>
            <a:r>
              <a:rPr lang="pt-BR" dirty="0" err="1">
                <a:effectLst/>
              </a:rPr>
              <a:t>simply</a:t>
            </a:r>
            <a:r>
              <a:rPr lang="pt-BR" dirty="0">
                <a:effectLst/>
              </a:rPr>
              <a:t> </a:t>
            </a:r>
            <a:r>
              <a:rPr lang="pt-BR" dirty="0" err="1">
                <a:effectLst/>
              </a:rPr>
              <a:t>put</a:t>
            </a:r>
            <a:r>
              <a:rPr lang="pt-BR" dirty="0">
                <a:effectLst/>
              </a:rPr>
              <a:t>: </a:t>
            </a:r>
            <a:r>
              <a:rPr lang="pt-BR" dirty="0" err="1">
                <a:effectLst/>
              </a:rPr>
              <a:t>why</a:t>
            </a:r>
            <a:r>
              <a:rPr lang="pt-BR" dirty="0">
                <a:effectLst/>
              </a:rPr>
              <a:t> </a:t>
            </a:r>
            <a:r>
              <a:rPr lang="pt-BR" dirty="0" err="1">
                <a:effectLst/>
              </a:rPr>
              <a:t>not</a:t>
            </a:r>
            <a:r>
              <a:rPr lang="pt-BR" dirty="0">
                <a:effectLst/>
              </a:rPr>
              <a:t> feed NLC </a:t>
            </a:r>
            <a:r>
              <a:rPr lang="pt-BR" dirty="0" err="1">
                <a:effectLst/>
              </a:rPr>
              <a:t>with</a:t>
            </a:r>
            <a:r>
              <a:rPr lang="pt-BR" dirty="0">
                <a:effectLst/>
              </a:rPr>
              <a:t> </a:t>
            </a:r>
            <a:r>
              <a:rPr lang="pt-BR" dirty="0" err="1">
                <a:effectLst/>
              </a:rPr>
              <a:t>the</a:t>
            </a:r>
            <a:r>
              <a:rPr lang="pt-BR" dirty="0">
                <a:effectLst/>
              </a:rPr>
              <a:t> </a:t>
            </a:r>
            <a:r>
              <a:rPr lang="pt-BR" dirty="0" err="1">
                <a:effectLst/>
              </a:rPr>
              <a:t>metadata</a:t>
            </a:r>
            <a:r>
              <a:rPr lang="pt-BR" dirty="0">
                <a:effectLst/>
              </a:rPr>
              <a:t> </a:t>
            </a:r>
            <a:r>
              <a:rPr lang="pt-BR" dirty="0" err="1">
                <a:effectLst/>
              </a:rPr>
              <a:t>extracted</a:t>
            </a:r>
            <a:r>
              <a:rPr lang="pt-BR" dirty="0">
                <a:effectLst/>
              </a:rPr>
              <a:t> </a:t>
            </a:r>
            <a:r>
              <a:rPr lang="pt-BR" dirty="0" err="1">
                <a:effectLst/>
              </a:rPr>
              <a:t>from</a:t>
            </a:r>
            <a:r>
              <a:rPr lang="pt-BR" dirty="0">
                <a:effectLst/>
              </a:rPr>
              <a:t> NLU ? </a:t>
            </a:r>
            <a:r>
              <a:rPr lang="pt-BR" dirty="0" err="1">
                <a:effectLst/>
              </a:rPr>
              <a:t>Classify</a:t>
            </a:r>
            <a:r>
              <a:rPr lang="pt-BR" dirty="0">
                <a:effectLst/>
              </a:rPr>
              <a:t> </a:t>
            </a:r>
            <a:r>
              <a:rPr lang="pt-BR" dirty="0" err="1">
                <a:effectLst/>
              </a:rPr>
              <a:t>articles</a:t>
            </a:r>
            <a:r>
              <a:rPr lang="pt-BR" dirty="0">
                <a:effectLst/>
              </a:rPr>
              <a:t> </a:t>
            </a:r>
            <a:r>
              <a:rPr lang="pt-BR" dirty="0" err="1">
                <a:effectLst/>
              </a:rPr>
              <a:t>according</a:t>
            </a:r>
            <a:r>
              <a:rPr lang="pt-BR" dirty="0">
                <a:effectLst/>
              </a:rPr>
              <a:t> </a:t>
            </a:r>
            <a:r>
              <a:rPr lang="pt-BR" dirty="0" err="1">
                <a:effectLst/>
              </a:rPr>
              <a:t>to</a:t>
            </a:r>
            <a:r>
              <a:rPr lang="pt-BR" dirty="0">
                <a:effectLst/>
              </a:rPr>
              <a:t> </a:t>
            </a:r>
            <a:r>
              <a:rPr lang="pt-BR" dirty="0" err="1">
                <a:effectLst/>
              </a:rPr>
              <a:t>this</a:t>
            </a:r>
            <a:r>
              <a:rPr lang="pt-BR" dirty="0">
                <a:effectLst/>
              </a:rPr>
              <a:t> </a:t>
            </a:r>
            <a:r>
              <a:rPr lang="pt-BR" dirty="0" err="1">
                <a:effectLst/>
              </a:rPr>
              <a:t>metadata</a:t>
            </a:r>
            <a:r>
              <a:rPr lang="pt-BR" dirty="0">
                <a:effectLst/>
              </a:rPr>
              <a:t> </a:t>
            </a:r>
            <a:r>
              <a:rPr lang="pt-BR" dirty="0" err="1">
                <a:effectLst/>
              </a:rPr>
              <a:t>which</a:t>
            </a:r>
            <a:r>
              <a:rPr lang="pt-BR" dirty="0">
                <a:effectLst/>
              </a:rPr>
              <a:t> </a:t>
            </a:r>
            <a:r>
              <a:rPr lang="pt-BR" dirty="0" err="1">
                <a:effectLst/>
              </a:rPr>
              <a:t>can</a:t>
            </a:r>
            <a:r>
              <a:rPr lang="pt-BR" dirty="0">
                <a:effectLst/>
              </a:rPr>
              <a:t> </a:t>
            </a:r>
            <a:r>
              <a:rPr lang="pt-BR" dirty="0" err="1">
                <a:effectLst/>
              </a:rPr>
              <a:t>be</a:t>
            </a:r>
            <a:r>
              <a:rPr lang="pt-BR" dirty="0">
                <a:effectLst/>
              </a:rPr>
              <a:t> </a:t>
            </a:r>
            <a:r>
              <a:rPr lang="pt-BR" dirty="0" err="1">
                <a:effectLst/>
              </a:rPr>
              <a:t>expected</a:t>
            </a:r>
            <a:r>
              <a:rPr lang="pt-BR" dirty="0">
                <a:effectLst/>
              </a:rPr>
              <a:t> </a:t>
            </a:r>
            <a:r>
              <a:rPr lang="pt-BR" dirty="0" err="1">
                <a:effectLst/>
              </a:rPr>
              <a:t>to</a:t>
            </a:r>
            <a:r>
              <a:rPr lang="pt-BR" dirty="0">
                <a:effectLst/>
              </a:rPr>
              <a:t> </a:t>
            </a:r>
            <a:r>
              <a:rPr lang="pt-BR" dirty="0" err="1">
                <a:effectLst/>
              </a:rPr>
              <a:t>be</a:t>
            </a:r>
            <a:r>
              <a:rPr lang="pt-BR" dirty="0">
                <a:effectLst/>
              </a:rPr>
              <a:t> </a:t>
            </a:r>
            <a:r>
              <a:rPr lang="pt-BR" dirty="0" err="1">
                <a:effectLst/>
              </a:rPr>
              <a:t>closer</a:t>
            </a:r>
            <a:r>
              <a:rPr lang="pt-BR" dirty="0">
                <a:effectLst/>
              </a:rPr>
              <a:t> </a:t>
            </a:r>
            <a:r>
              <a:rPr lang="pt-BR" dirty="0" err="1">
                <a:effectLst/>
              </a:rPr>
              <a:t>to</a:t>
            </a:r>
            <a:r>
              <a:rPr lang="pt-BR" dirty="0">
                <a:effectLst/>
              </a:rPr>
              <a:t> </a:t>
            </a:r>
            <a:r>
              <a:rPr lang="pt-BR" dirty="0" err="1">
                <a:effectLst/>
              </a:rPr>
              <a:t>express</a:t>
            </a:r>
            <a:r>
              <a:rPr lang="pt-BR" dirty="0">
                <a:effectLst/>
              </a:rPr>
              <a:t> a </a:t>
            </a:r>
            <a:r>
              <a:rPr lang="pt-BR" dirty="0" err="1">
                <a:effectLst/>
              </a:rPr>
              <a:t>rule</a:t>
            </a:r>
            <a:r>
              <a:rPr lang="pt-BR" dirty="0">
                <a:effectLst/>
              </a:rPr>
              <a:t> </a:t>
            </a:r>
          </a:p>
          <a:p>
            <a:pPr marL="0" indent="0">
              <a:buNone/>
            </a:pPr>
            <a:endParaRPr lang="pt-BR" dirty="0">
              <a:effectLst/>
            </a:endParaRPr>
          </a:p>
        </p:txBody>
      </p:sp>
    </p:spTree>
    <p:extLst>
      <p:ext uri="{BB962C8B-B14F-4D97-AF65-F5344CB8AC3E}">
        <p14:creationId xmlns:p14="http://schemas.microsoft.com/office/powerpoint/2010/main" val="1232522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7547B837-BEFA-459A-B504-B35BEAD21BE3}"/>
              </a:ext>
            </a:extLst>
          </p:cNvPr>
          <p:cNvSpPr>
            <a:spLocks noGrp="1"/>
          </p:cNvSpPr>
          <p:nvPr>
            <p:ph type="title"/>
          </p:nvPr>
        </p:nvSpPr>
        <p:spPr>
          <a:xfrm>
            <a:off x="1282697" y="1093788"/>
            <a:ext cx="2701038" cy="4697413"/>
          </a:xfrm>
        </p:spPr>
        <p:txBody>
          <a:bodyPr>
            <a:normAutofit/>
          </a:bodyPr>
          <a:lstStyle/>
          <a:p>
            <a:r>
              <a:rPr lang="pt-BR" dirty="0"/>
              <a:t>Assessment </a:t>
            </a:r>
            <a:r>
              <a:rPr lang="pt-BR" dirty="0" err="1"/>
              <a:t>of</a:t>
            </a:r>
            <a:r>
              <a:rPr lang="pt-BR" dirty="0"/>
              <a:t> </a:t>
            </a:r>
            <a:r>
              <a:rPr lang="pt-BR" dirty="0" err="1"/>
              <a:t>idea</a:t>
            </a:r>
            <a:r>
              <a:rPr lang="pt-BR" dirty="0"/>
              <a:t> 2</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9FF5994-C913-4479-AD82-B5E442405809}"/>
              </a:ext>
            </a:extLst>
          </p:cNvPr>
          <p:cNvSpPr>
            <a:spLocks noGrp="1"/>
          </p:cNvSpPr>
          <p:nvPr>
            <p:ph idx="1"/>
          </p:nvPr>
        </p:nvSpPr>
        <p:spPr>
          <a:xfrm>
            <a:off x="5128319" y="761208"/>
            <a:ext cx="6420415" cy="5534024"/>
          </a:xfrm>
        </p:spPr>
        <p:txBody>
          <a:bodyPr>
            <a:normAutofit fontScale="92500" lnSpcReduction="20000"/>
          </a:bodyPr>
          <a:lstStyle/>
          <a:p>
            <a:pPr>
              <a:lnSpc>
                <a:spcPct val="110000"/>
              </a:lnSpc>
            </a:pPr>
            <a:r>
              <a:rPr lang="en-GB" dirty="0"/>
              <a:t>Still not convincing !</a:t>
            </a:r>
          </a:p>
          <a:p>
            <a:pPr>
              <a:lnSpc>
                <a:spcPct val="110000"/>
              </a:lnSpc>
            </a:pPr>
            <a:r>
              <a:rPr lang="en-GB" dirty="0"/>
              <a:t>Why ?</a:t>
            </a:r>
          </a:p>
          <a:p>
            <a:pPr>
              <a:lnSpc>
                <a:spcPct val="110000"/>
              </a:lnSpc>
            </a:pPr>
            <a:r>
              <a:rPr lang="en-GB" dirty="0"/>
              <a:t>Although the metadata extracted from NLU can provide a good hint - namely e.g. the presence of the keyword “deforestation” would indicate that the article is potentially interesting – so much information is lost in this “compression” into metadata. The sentence originally containing deforestation could have been “Company X has never had to do with deforestation”. Which would have been completely irrelevant. Therefore, NLU data only cannot be the ultimate input to classify the article. Assessing the keywords gives a very interesting hint, closest to the “rule” about deforestation we want the machine to learn. It also presents the advantage of being a very fast method to assess the first this metadata.</a:t>
            </a:r>
          </a:p>
          <a:p>
            <a:pPr>
              <a:lnSpc>
                <a:spcPct val="110000"/>
              </a:lnSpc>
            </a:pPr>
            <a:endParaRPr lang="en-GB" dirty="0"/>
          </a:p>
        </p:txBody>
      </p:sp>
    </p:spTree>
    <p:extLst>
      <p:ext uri="{BB962C8B-B14F-4D97-AF65-F5344CB8AC3E}">
        <p14:creationId xmlns:p14="http://schemas.microsoft.com/office/powerpoint/2010/main" val="2139262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AB435-117B-4B01-BC75-D270E35262D9}"/>
              </a:ext>
            </a:extLst>
          </p:cNvPr>
          <p:cNvSpPr>
            <a:spLocks noGrp="1"/>
          </p:cNvSpPr>
          <p:nvPr>
            <p:ph type="title"/>
          </p:nvPr>
        </p:nvSpPr>
        <p:spPr>
          <a:xfrm>
            <a:off x="1292074" y="291238"/>
            <a:ext cx="9905998" cy="1478570"/>
          </a:xfrm>
        </p:spPr>
        <p:txBody>
          <a:bodyPr>
            <a:normAutofit/>
          </a:bodyPr>
          <a:lstStyle/>
          <a:p>
            <a:r>
              <a:rPr lang="pt-BR" dirty="0" err="1"/>
              <a:t>So</a:t>
            </a:r>
            <a:r>
              <a:rPr lang="pt-BR" dirty="0"/>
              <a:t> ? </a:t>
            </a:r>
            <a:r>
              <a:rPr lang="pt-BR" dirty="0" err="1"/>
              <a:t>What</a:t>
            </a:r>
            <a:r>
              <a:rPr lang="pt-BR" dirty="0"/>
              <a:t> </a:t>
            </a:r>
            <a:r>
              <a:rPr lang="pt-BR" dirty="0" err="1"/>
              <a:t>is</a:t>
            </a:r>
            <a:r>
              <a:rPr lang="pt-BR" dirty="0"/>
              <a:t> </a:t>
            </a:r>
            <a:r>
              <a:rPr lang="pt-BR" dirty="0" err="1"/>
              <a:t>the</a:t>
            </a:r>
            <a:r>
              <a:rPr lang="pt-BR" dirty="0"/>
              <a:t> </a:t>
            </a:r>
            <a:r>
              <a:rPr lang="pt-BR" dirty="0" err="1"/>
              <a:t>right</a:t>
            </a:r>
            <a:r>
              <a:rPr lang="pt-BR" dirty="0"/>
              <a:t> </a:t>
            </a:r>
            <a:r>
              <a:rPr lang="pt-BR" dirty="0" err="1"/>
              <a:t>solution</a:t>
            </a:r>
            <a:r>
              <a:rPr lang="pt-BR" dirty="0"/>
              <a:t> ?</a:t>
            </a:r>
          </a:p>
        </p:txBody>
      </p:sp>
      <p:pic>
        <p:nvPicPr>
          <p:cNvPr id="11266" name="Picture 2" descr="RÃ©sultat de recherche d'images pour &quot;question face baby&quot;">
            <a:extLst>
              <a:ext uri="{FF2B5EF4-FFF2-40B4-BE49-F238E27FC236}">
                <a16:creationId xmlns:a16="http://schemas.microsoft.com/office/drawing/2014/main" id="{3D5BD443-F72B-4324-B401-187277011D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0972" y="2249487"/>
            <a:ext cx="3342099" cy="221414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0470FC9D-8CBD-48CC-B539-07CFA206B568}"/>
              </a:ext>
            </a:extLst>
          </p:cNvPr>
          <p:cNvSpPr>
            <a:spLocks noGrp="1"/>
          </p:cNvSpPr>
          <p:nvPr>
            <p:ph idx="1"/>
          </p:nvPr>
        </p:nvSpPr>
        <p:spPr>
          <a:xfrm>
            <a:off x="4218039" y="1769808"/>
            <a:ext cx="6681887" cy="4891549"/>
          </a:xfrm>
        </p:spPr>
        <p:txBody>
          <a:bodyPr>
            <a:normAutofit/>
          </a:bodyPr>
          <a:lstStyle/>
          <a:p>
            <a:pPr marL="0" indent="0">
              <a:lnSpc>
                <a:spcPct val="110000"/>
              </a:lnSpc>
              <a:buNone/>
            </a:pPr>
            <a:r>
              <a:rPr lang="en-GB" sz="2800" dirty="0"/>
              <a:t>Let’s not make you wait any longer ;)</a:t>
            </a:r>
          </a:p>
          <a:p>
            <a:pPr marL="0" indent="0">
              <a:lnSpc>
                <a:spcPct val="110000"/>
              </a:lnSpc>
              <a:buNone/>
            </a:pPr>
            <a:r>
              <a:rPr lang="en-GB" sz="2800" dirty="0"/>
              <a:t>The final architecture is based on ideas and insights from all past attempts and leverages their combination by bringing new features.</a:t>
            </a:r>
          </a:p>
          <a:p>
            <a:pPr marL="0" indent="0">
              <a:lnSpc>
                <a:spcPct val="110000"/>
              </a:lnSpc>
              <a:buNone/>
            </a:pPr>
            <a:r>
              <a:rPr lang="en-GB" sz="2800" dirty="0"/>
              <a:t>Which one is the brick not yet used in the past ideas ?</a:t>
            </a:r>
          </a:p>
          <a:p>
            <a:pPr marL="0" indent="0">
              <a:lnSpc>
                <a:spcPct val="110000"/>
              </a:lnSpc>
              <a:buNone/>
            </a:pPr>
            <a:r>
              <a:rPr lang="en-GB" sz="2800" dirty="0"/>
              <a:t>Watson Assistant !</a:t>
            </a:r>
          </a:p>
          <a:p>
            <a:pPr marL="0" indent="0">
              <a:lnSpc>
                <a:spcPct val="110000"/>
              </a:lnSpc>
              <a:buNone/>
            </a:pPr>
            <a:r>
              <a:rPr lang="en-GB" sz="2800" dirty="0"/>
              <a:t>And this is indeed the main protagonist of the final architecture, it is its orchestrator.</a:t>
            </a:r>
          </a:p>
        </p:txBody>
      </p:sp>
    </p:spTree>
    <p:extLst>
      <p:ext uri="{BB962C8B-B14F-4D97-AF65-F5344CB8AC3E}">
        <p14:creationId xmlns:p14="http://schemas.microsoft.com/office/powerpoint/2010/main" val="258824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6" name="Rectangle 165">
            <a:extLst>
              <a:ext uri="{FF2B5EF4-FFF2-40B4-BE49-F238E27FC236}">
                <a16:creationId xmlns:a16="http://schemas.microsoft.com/office/drawing/2014/main" id="{F04D02B2-0CF7-407E-A7F3-CEB52ABEB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id="{C6DDA51F-AA5F-45C8-84DC-CEAE96F27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9" name="Rectangle 5">
              <a:extLst>
                <a:ext uri="{FF2B5EF4-FFF2-40B4-BE49-F238E27FC236}">
                  <a16:creationId xmlns:a16="http://schemas.microsoft.com/office/drawing/2014/main" id="{BF34871E-B64D-47C9-ABC1-518F49729E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0" name="Freeform 6">
              <a:extLst>
                <a:ext uri="{FF2B5EF4-FFF2-40B4-BE49-F238E27FC236}">
                  <a16:creationId xmlns:a16="http://schemas.microsoft.com/office/drawing/2014/main" id="{2EFC3199-B82F-435F-A30D-F593CBD580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1" name="Freeform 7">
              <a:extLst>
                <a:ext uri="{FF2B5EF4-FFF2-40B4-BE49-F238E27FC236}">
                  <a16:creationId xmlns:a16="http://schemas.microsoft.com/office/drawing/2014/main" id="{38E53882-1F61-43E0-B79A-ACED33847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2" name="Freeform 8">
              <a:extLst>
                <a:ext uri="{FF2B5EF4-FFF2-40B4-BE49-F238E27FC236}">
                  <a16:creationId xmlns:a16="http://schemas.microsoft.com/office/drawing/2014/main" id="{F52A5BC5-6859-40F8-8B67-F512117D6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3" name="Freeform 9">
              <a:extLst>
                <a:ext uri="{FF2B5EF4-FFF2-40B4-BE49-F238E27FC236}">
                  <a16:creationId xmlns:a16="http://schemas.microsoft.com/office/drawing/2014/main" id="{CEB5A396-50E3-4BD8-8963-F88BE3D59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10">
              <a:extLst>
                <a:ext uri="{FF2B5EF4-FFF2-40B4-BE49-F238E27FC236}">
                  <a16:creationId xmlns:a16="http://schemas.microsoft.com/office/drawing/2014/main" id="{1188D78F-BD3C-404E-A542-863D7DE02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5" name="Freeform 11">
              <a:extLst>
                <a:ext uri="{FF2B5EF4-FFF2-40B4-BE49-F238E27FC236}">
                  <a16:creationId xmlns:a16="http://schemas.microsoft.com/office/drawing/2014/main" id="{C5F2E59C-EE00-47F4-94B8-5DF072AE5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6" name="Freeform 12">
              <a:extLst>
                <a:ext uri="{FF2B5EF4-FFF2-40B4-BE49-F238E27FC236}">
                  <a16:creationId xmlns:a16="http://schemas.microsoft.com/office/drawing/2014/main" id="{E953844C-2F95-4BCB-925D-89BCF1325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7" name="Freeform 13">
              <a:extLst>
                <a:ext uri="{FF2B5EF4-FFF2-40B4-BE49-F238E27FC236}">
                  <a16:creationId xmlns:a16="http://schemas.microsoft.com/office/drawing/2014/main" id="{16DFAD72-0B21-43D6-BAD6-901CC99407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8" name="Freeform 14">
              <a:extLst>
                <a:ext uri="{FF2B5EF4-FFF2-40B4-BE49-F238E27FC236}">
                  <a16:creationId xmlns:a16="http://schemas.microsoft.com/office/drawing/2014/main" id="{9C3588CC-2440-440D-A141-9206C65A2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9" name="Freeform 15">
              <a:extLst>
                <a:ext uri="{FF2B5EF4-FFF2-40B4-BE49-F238E27FC236}">
                  <a16:creationId xmlns:a16="http://schemas.microsoft.com/office/drawing/2014/main" id="{0A71A2F7-613C-41A9-B808-A8E1BDC233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0" name="Line 16">
              <a:extLst>
                <a:ext uri="{FF2B5EF4-FFF2-40B4-BE49-F238E27FC236}">
                  <a16:creationId xmlns:a16="http://schemas.microsoft.com/office/drawing/2014/main" id="{CCC8072C-0F4A-440E-85F8-21BD6CFCBB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1" name="Freeform 17">
              <a:extLst>
                <a:ext uri="{FF2B5EF4-FFF2-40B4-BE49-F238E27FC236}">
                  <a16:creationId xmlns:a16="http://schemas.microsoft.com/office/drawing/2014/main" id="{4B4C9869-76AD-4C59-8DD5-6B58C2D71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2" name="Freeform 18">
              <a:extLst>
                <a:ext uri="{FF2B5EF4-FFF2-40B4-BE49-F238E27FC236}">
                  <a16:creationId xmlns:a16="http://schemas.microsoft.com/office/drawing/2014/main" id="{87FF3E02-500A-4F64-8848-E736A2C77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Freeform 19">
              <a:extLst>
                <a:ext uri="{FF2B5EF4-FFF2-40B4-BE49-F238E27FC236}">
                  <a16:creationId xmlns:a16="http://schemas.microsoft.com/office/drawing/2014/main" id="{60D3FC48-EA2B-469C-AA24-76B0D7DAE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4" name="Freeform 20">
              <a:extLst>
                <a:ext uri="{FF2B5EF4-FFF2-40B4-BE49-F238E27FC236}">
                  <a16:creationId xmlns:a16="http://schemas.microsoft.com/office/drawing/2014/main" id="{457EFF6D-A151-4B71-A304-9746BCC3F7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Rectangle 21">
              <a:extLst>
                <a:ext uri="{FF2B5EF4-FFF2-40B4-BE49-F238E27FC236}">
                  <a16:creationId xmlns:a16="http://schemas.microsoft.com/office/drawing/2014/main" id="{5272A688-3CE0-4825-B9B5-94092DCF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6" name="Freeform 22">
              <a:extLst>
                <a:ext uri="{FF2B5EF4-FFF2-40B4-BE49-F238E27FC236}">
                  <a16:creationId xmlns:a16="http://schemas.microsoft.com/office/drawing/2014/main" id="{92B0BB5B-58FA-47AA-A7CF-6811E1B03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23">
              <a:extLst>
                <a:ext uri="{FF2B5EF4-FFF2-40B4-BE49-F238E27FC236}">
                  <a16:creationId xmlns:a16="http://schemas.microsoft.com/office/drawing/2014/main" id="{5540DDDF-6A7E-4CE4-905A-8D4B83A070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Freeform 24">
              <a:extLst>
                <a:ext uri="{FF2B5EF4-FFF2-40B4-BE49-F238E27FC236}">
                  <a16:creationId xmlns:a16="http://schemas.microsoft.com/office/drawing/2014/main" id="{809F7269-5CA1-46CB-948C-13787BC475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9" name="Freeform 25">
              <a:extLst>
                <a:ext uri="{FF2B5EF4-FFF2-40B4-BE49-F238E27FC236}">
                  <a16:creationId xmlns:a16="http://schemas.microsoft.com/office/drawing/2014/main" id="{3709D6DA-015F-4C16-94DD-ABEEA131AF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26">
              <a:extLst>
                <a:ext uri="{FF2B5EF4-FFF2-40B4-BE49-F238E27FC236}">
                  <a16:creationId xmlns:a16="http://schemas.microsoft.com/office/drawing/2014/main" id="{8B93C08E-CD79-46A8-BA96-3702505C4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27">
              <a:extLst>
                <a:ext uri="{FF2B5EF4-FFF2-40B4-BE49-F238E27FC236}">
                  <a16:creationId xmlns:a16="http://schemas.microsoft.com/office/drawing/2014/main" id="{04FE9491-C10F-4913-B24A-676F284C1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28">
              <a:extLst>
                <a:ext uri="{FF2B5EF4-FFF2-40B4-BE49-F238E27FC236}">
                  <a16:creationId xmlns:a16="http://schemas.microsoft.com/office/drawing/2014/main" id="{913C482B-C5FC-45AD-8C72-73C16C9395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29">
              <a:extLst>
                <a:ext uri="{FF2B5EF4-FFF2-40B4-BE49-F238E27FC236}">
                  <a16:creationId xmlns:a16="http://schemas.microsoft.com/office/drawing/2014/main" id="{6C188634-D7BC-4AA4-AE9A-84AD81BBAC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30">
              <a:extLst>
                <a:ext uri="{FF2B5EF4-FFF2-40B4-BE49-F238E27FC236}">
                  <a16:creationId xmlns:a16="http://schemas.microsoft.com/office/drawing/2014/main" id="{8E7875E7-9177-4B5A-9E27-0112064F8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31">
              <a:extLst>
                <a:ext uri="{FF2B5EF4-FFF2-40B4-BE49-F238E27FC236}">
                  <a16:creationId xmlns:a16="http://schemas.microsoft.com/office/drawing/2014/main" id="{59B8ABC3-D670-4736-84AB-C73CA4B196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97" name="Picture 2">
            <a:extLst>
              <a:ext uri="{FF2B5EF4-FFF2-40B4-BE49-F238E27FC236}">
                <a16:creationId xmlns:a16="http://schemas.microsoft.com/office/drawing/2014/main" id="{FD8ABCF5-CC25-4369-8CA0-1016BADA2E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99" name="Rectangle 198">
            <a:extLst>
              <a:ext uri="{FF2B5EF4-FFF2-40B4-BE49-F238E27FC236}">
                <a16:creationId xmlns:a16="http://schemas.microsoft.com/office/drawing/2014/main" id="{9A6CAB08-AD55-4410-9A2A-31FA98F24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652DAC3A-4FD0-4A8F-92B6-435AA80392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2" name="Rectangle 5">
              <a:extLst>
                <a:ext uri="{FF2B5EF4-FFF2-40B4-BE49-F238E27FC236}">
                  <a16:creationId xmlns:a16="http://schemas.microsoft.com/office/drawing/2014/main" id="{B9D64E40-B368-413D-8A3E-FFCAA54D281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03" name="Freeform 6">
              <a:extLst>
                <a:ext uri="{FF2B5EF4-FFF2-40B4-BE49-F238E27FC236}">
                  <a16:creationId xmlns:a16="http://schemas.microsoft.com/office/drawing/2014/main" id="{5E116B13-6012-4840-AA3B-C716469FB5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4" name="Freeform 7">
              <a:extLst>
                <a:ext uri="{FF2B5EF4-FFF2-40B4-BE49-F238E27FC236}">
                  <a16:creationId xmlns:a16="http://schemas.microsoft.com/office/drawing/2014/main" id="{2EB1A2A7-7168-4A40-A825-DFEAE52C4D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5" name="Freeform 8">
              <a:extLst>
                <a:ext uri="{FF2B5EF4-FFF2-40B4-BE49-F238E27FC236}">
                  <a16:creationId xmlns:a16="http://schemas.microsoft.com/office/drawing/2014/main" id="{90019991-73F1-47C6-A7D4-A9D263127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6" name="Freeform 9">
              <a:extLst>
                <a:ext uri="{FF2B5EF4-FFF2-40B4-BE49-F238E27FC236}">
                  <a16:creationId xmlns:a16="http://schemas.microsoft.com/office/drawing/2014/main" id="{916C4EC5-59EA-4C75-AF70-4873CD1157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7" name="Freeform 10">
              <a:extLst>
                <a:ext uri="{FF2B5EF4-FFF2-40B4-BE49-F238E27FC236}">
                  <a16:creationId xmlns:a16="http://schemas.microsoft.com/office/drawing/2014/main" id="{C8961F09-0B82-40F7-B928-E5AF33930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8" name="Freeform 11">
              <a:extLst>
                <a:ext uri="{FF2B5EF4-FFF2-40B4-BE49-F238E27FC236}">
                  <a16:creationId xmlns:a16="http://schemas.microsoft.com/office/drawing/2014/main" id="{F71479E5-D9A2-476B-B2D2-F67D3478C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9" name="Freeform 12">
              <a:extLst>
                <a:ext uri="{FF2B5EF4-FFF2-40B4-BE49-F238E27FC236}">
                  <a16:creationId xmlns:a16="http://schemas.microsoft.com/office/drawing/2014/main" id="{D6720850-6192-469B-B9BF-FB50183515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0" name="Freeform 13">
              <a:extLst>
                <a:ext uri="{FF2B5EF4-FFF2-40B4-BE49-F238E27FC236}">
                  <a16:creationId xmlns:a16="http://schemas.microsoft.com/office/drawing/2014/main" id="{C431C61F-33D7-4D0A-BBD2-B0FD71E69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1" name="Freeform 14">
              <a:extLst>
                <a:ext uri="{FF2B5EF4-FFF2-40B4-BE49-F238E27FC236}">
                  <a16:creationId xmlns:a16="http://schemas.microsoft.com/office/drawing/2014/main" id="{7EE14CC4-51E1-47A6-8808-25ED854E3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2" name="Freeform 15">
              <a:extLst>
                <a:ext uri="{FF2B5EF4-FFF2-40B4-BE49-F238E27FC236}">
                  <a16:creationId xmlns:a16="http://schemas.microsoft.com/office/drawing/2014/main" id="{38A3C423-01E5-46A5-85C7-AC8ADCEEE5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3" name="Line 16">
              <a:extLst>
                <a:ext uri="{FF2B5EF4-FFF2-40B4-BE49-F238E27FC236}">
                  <a16:creationId xmlns:a16="http://schemas.microsoft.com/office/drawing/2014/main" id="{041BAF2E-E821-41EC-A7B2-BEB2E18338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4" name="Freeform 17">
              <a:extLst>
                <a:ext uri="{FF2B5EF4-FFF2-40B4-BE49-F238E27FC236}">
                  <a16:creationId xmlns:a16="http://schemas.microsoft.com/office/drawing/2014/main" id="{1A05FB87-BE4B-4B1B-9A30-A3B243756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5" name="Freeform 18">
              <a:extLst>
                <a:ext uri="{FF2B5EF4-FFF2-40B4-BE49-F238E27FC236}">
                  <a16:creationId xmlns:a16="http://schemas.microsoft.com/office/drawing/2014/main" id="{75C9AE77-A22A-4D13-B947-08FBC68037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6" name="Freeform 19">
              <a:extLst>
                <a:ext uri="{FF2B5EF4-FFF2-40B4-BE49-F238E27FC236}">
                  <a16:creationId xmlns:a16="http://schemas.microsoft.com/office/drawing/2014/main" id="{E7BB7678-664B-4C81-B9BC-9B2C5D7E8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7" name="Freeform 20">
              <a:extLst>
                <a:ext uri="{FF2B5EF4-FFF2-40B4-BE49-F238E27FC236}">
                  <a16:creationId xmlns:a16="http://schemas.microsoft.com/office/drawing/2014/main" id="{1EA72C94-7B99-4B7C-BBD6-184C1DBEE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8" name="Rectangle 21">
              <a:extLst>
                <a:ext uri="{FF2B5EF4-FFF2-40B4-BE49-F238E27FC236}">
                  <a16:creationId xmlns:a16="http://schemas.microsoft.com/office/drawing/2014/main" id="{01875D0F-2424-4389-BB79-B7877502E2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19" name="Freeform 22">
              <a:extLst>
                <a:ext uri="{FF2B5EF4-FFF2-40B4-BE49-F238E27FC236}">
                  <a16:creationId xmlns:a16="http://schemas.microsoft.com/office/drawing/2014/main" id="{927F5A31-C681-4932-BEFD-B223D6F20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0" name="Freeform 23">
              <a:extLst>
                <a:ext uri="{FF2B5EF4-FFF2-40B4-BE49-F238E27FC236}">
                  <a16:creationId xmlns:a16="http://schemas.microsoft.com/office/drawing/2014/main" id="{DAD9D8E8-3E55-4DDA-80B0-6508DFC58C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1" name="Freeform 24">
              <a:extLst>
                <a:ext uri="{FF2B5EF4-FFF2-40B4-BE49-F238E27FC236}">
                  <a16:creationId xmlns:a16="http://schemas.microsoft.com/office/drawing/2014/main" id="{D22A1C63-7C05-4DA9-8684-DC69A5D9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2" name="Freeform 25">
              <a:extLst>
                <a:ext uri="{FF2B5EF4-FFF2-40B4-BE49-F238E27FC236}">
                  <a16:creationId xmlns:a16="http://schemas.microsoft.com/office/drawing/2014/main" id="{A8B355B6-F766-4BB2-A54B-CE32BC49A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3" name="Freeform 26">
              <a:extLst>
                <a:ext uri="{FF2B5EF4-FFF2-40B4-BE49-F238E27FC236}">
                  <a16:creationId xmlns:a16="http://schemas.microsoft.com/office/drawing/2014/main" id="{D8DD30D1-F2F5-4FCF-889A-5AC14EFF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4" name="Freeform 27">
              <a:extLst>
                <a:ext uri="{FF2B5EF4-FFF2-40B4-BE49-F238E27FC236}">
                  <a16:creationId xmlns:a16="http://schemas.microsoft.com/office/drawing/2014/main" id="{CB2B0458-507D-43E8-B56C-F0CED4CA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5" name="Freeform 28">
              <a:extLst>
                <a:ext uri="{FF2B5EF4-FFF2-40B4-BE49-F238E27FC236}">
                  <a16:creationId xmlns:a16="http://schemas.microsoft.com/office/drawing/2014/main" id="{7675565E-26DD-486E-B047-99568C1FF2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6" name="Freeform 29">
              <a:extLst>
                <a:ext uri="{FF2B5EF4-FFF2-40B4-BE49-F238E27FC236}">
                  <a16:creationId xmlns:a16="http://schemas.microsoft.com/office/drawing/2014/main" id="{5434B238-B1E6-469A-9A4E-26CC34BC3B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7" name="Freeform 30">
              <a:extLst>
                <a:ext uri="{FF2B5EF4-FFF2-40B4-BE49-F238E27FC236}">
                  <a16:creationId xmlns:a16="http://schemas.microsoft.com/office/drawing/2014/main" id="{06B74BB5-A917-465D-92AF-7A24D0854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8" name="Freeform 31">
              <a:extLst>
                <a:ext uri="{FF2B5EF4-FFF2-40B4-BE49-F238E27FC236}">
                  <a16:creationId xmlns:a16="http://schemas.microsoft.com/office/drawing/2014/main" id="{CADDD9FF-E0DA-4B0B-8004-2BDB7DA26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30" name="Picture 2">
            <a:extLst>
              <a:ext uri="{FF2B5EF4-FFF2-40B4-BE49-F238E27FC236}">
                <a16:creationId xmlns:a16="http://schemas.microsoft.com/office/drawing/2014/main" id="{CB54E949-8598-44D5-95F6-C31D8E6500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4BE0A104-2292-49F7-8829-5B540DAC0F4B}"/>
              </a:ext>
            </a:extLst>
          </p:cNvPr>
          <p:cNvSpPr>
            <a:spLocks noGrp="1"/>
          </p:cNvSpPr>
          <p:nvPr>
            <p:ph type="title"/>
          </p:nvPr>
        </p:nvSpPr>
        <p:spPr>
          <a:xfrm>
            <a:off x="853330" y="1134683"/>
            <a:ext cx="2743310" cy="4255024"/>
          </a:xfrm>
        </p:spPr>
        <p:txBody>
          <a:bodyPr>
            <a:normAutofit/>
          </a:bodyPr>
          <a:lstStyle/>
          <a:p>
            <a:r>
              <a:rPr lang="pt-BR">
                <a:solidFill>
                  <a:srgbClr val="FFFFFF"/>
                </a:solidFill>
              </a:rPr>
              <a:t>Challenge statement</a:t>
            </a:r>
          </a:p>
        </p:txBody>
      </p:sp>
      <p:graphicFrame>
        <p:nvGraphicFramePr>
          <p:cNvPr id="92" name="Espace réservé du contenu 5">
            <a:extLst>
              <a:ext uri="{FF2B5EF4-FFF2-40B4-BE49-F238E27FC236}">
                <a16:creationId xmlns:a16="http://schemas.microsoft.com/office/drawing/2014/main" id="{8BFE3F7B-DF33-4558-A252-72579706245B}"/>
              </a:ext>
            </a:extLst>
          </p:cNvPr>
          <p:cNvGraphicFramePr>
            <a:graphicFrameLocks noGrp="1"/>
          </p:cNvGraphicFramePr>
          <p:nvPr>
            <p:ph idx="1"/>
            <p:extLst>
              <p:ext uri="{D42A27DB-BD31-4B8C-83A1-F6EECF244321}">
                <p14:modId xmlns:p14="http://schemas.microsoft.com/office/powerpoint/2010/main" val="1639135780"/>
              </p:ext>
            </p:extLst>
          </p:nvPr>
        </p:nvGraphicFramePr>
        <p:xfrm>
          <a:off x="4475015" y="1006267"/>
          <a:ext cx="7477670" cy="5203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535411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3F633-5FAF-4E92-9851-ABAF4CB02A5B}"/>
              </a:ext>
            </a:extLst>
          </p:cNvPr>
          <p:cNvSpPr>
            <a:spLocks noGrp="1"/>
          </p:cNvSpPr>
          <p:nvPr>
            <p:ph type="title"/>
          </p:nvPr>
        </p:nvSpPr>
        <p:spPr>
          <a:xfrm>
            <a:off x="713708" y="456285"/>
            <a:ext cx="11050588" cy="1478570"/>
          </a:xfrm>
        </p:spPr>
        <p:txBody>
          <a:bodyPr/>
          <a:lstStyle/>
          <a:p>
            <a:r>
              <a:rPr lang="en-GB" dirty="0"/>
              <a:t>Let’s gather the good points from the past ideas</a:t>
            </a:r>
          </a:p>
        </p:txBody>
      </p:sp>
      <p:sp>
        <p:nvSpPr>
          <p:cNvPr id="3" name="Espace réservé du contenu 2">
            <a:extLst>
              <a:ext uri="{FF2B5EF4-FFF2-40B4-BE49-F238E27FC236}">
                <a16:creationId xmlns:a16="http://schemas.microsoft.com/office/drawing/2014/main" id="{BA719D70-4692-4FF4-8E31-D95A9CE18BCC}"/>
              </a:ext>
            </a:extLst>
          </p:cNvPr>
          <p:cNvSpPr>
            <a:spLocks noGrp="1"/>
          </p:cNvSpPr>
          <p:nvPr>
            <p:ph idx="1"/>
          </p:nvPr>
        </p:nvSpPr>
        <p:spPr>
          <a:xfrm>
            <a:off x="713708" y="1536648"/>
            <a:ext cx="10335291" cy="4657674"/>
          </a:xfrm>
        </p:spPr>
        <p:txBody>
          <a:bodyPr>
            <a:normAutofit fontScale="92500"/>
          </a:bodyPr>
          <a:lstStyle/>
          <a:p>
            <a:pPr marL="457200" indent="-457200">
              <a:buFont typeface="+mj-lt"/>
              <a:buAutoNum type="arabicPeriod"/>
            </a:pPr>
            <a:r>
              <a:rPr lang="en-GB" dirty="0"/>
              <a:t>The filter of detecting a company and negative sentiment score should be kept as a prerequisite for further analysis. The sentiment score can be refined with other data from Watson NLU : namely the scores of anger, sadness, disgust, fear and joy. A pondered (arbitrary formula) can be written to combine all those score and make as sure as possible the article is not very positive (which should then be discarded).</a:t>
            </a:r>
          </a:p>
          <a:p>
            <a:pPr marL="457200" indent="-457200">
              <a:buFont typeface="+mj-lt"/>
              <a:buAutoNum type="arabicPeriod"/>
            </a:pPr>
            <a:r>
              <a:rPr lang="en-GB" dirty="0"/>
              <a:t>Watson full NLC results were not bad. Although we pointed out its limitations, it should be kept as the last layer, analogous to a “court of appeal” if the previous courts have not yet  considered the article relevant. Remember that MANA’s aim is to not loose small signals, small hidden information in articles. Thus, it is better to have several layers to make sure we avoid relevant information passing through the net. This brutal approach gives the promise of scaling well (despite being opaque) </a:t>
            </a:r>
          </a:p>
          <a:p>
            <a:pPr marL="457200" indent="-457200">
              <a:buFont typeface="+mj-lt"/>
              <a:buAutoNum type="arabicPeriod"/>
            </a:pPr>
            <a:endParaRPr lang="en-GB" dirty="0"/>
          </a:p>
        </p:txBody>
      </p:sp>
    </p:spTree>
    <p:extLst>
      <p:ext uri="{BB962C8B-B14F-4D97-AF65-F5344CB8AC3E}">
        <p14:creationId xmlns:p14="http://schemas.microsoft.com/office/powerpoint/2010/main" val="3179046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3F633-5FAF-4E92-9851-ABAF4CB02A5B}"/>
              </a:ext>
            </a:extLst>
          </p:cNvPr>
          <p:cNvSpPr>
            <a:spLocks noGrp="1"/>
          </p:cNvSpPr>
          <p:nvPr>
            <p:ph type="title"/>
          </p:nvPr>
        </p:nvSpPr>
        <p:spPr>
          <a:xfrm>
            <a:off x="713708" y="456285"/>
            <a:ext cx="11050588" cy="1478570"/>
          </a:xfrm>
        </p:spPr>
        <p:txBody>
          <a:bodyPr/>
          <a:lstStyle/>
          <a:p>
            <a:r>
              <a:rPr lang="en-GB" dirty="0"/>
              <a:t>Let’s gather the good points from the past ideas</a:t>
            </a:r>
          </a:p>
        </p:txBody>
      </p:sp>
      <p:sp>
        <p:nvSpPr>
          <p:cNvPr id="3" name="Espace réservé du contenu 2">
            <a:extLst>
              <a:ext uri="{FF2B5EF4-FFF2-40B4-BE49-F238E27FC236}">
                <a16:creationId xmlns:a16="http://schemas.microsoft.com/office/drawing/2014/main" id="{BA719D70-4692-4FF4-8E31-D95A9CE18BCC}"/>
              </a:ext>
            </a:extLst>
          </p:cNvPr>
          <p:cNvSpPr>
            <a:spLocks noGrp="1"/>
          </p:cNvSpPr>
          <p:nvPr>
            <p:ph idx="1"/>
          </p:nvPr>
        </p:nvSpPr>
        <p:spPr>
          <a:xfrm>
            <a:off x="1141412" y="1563328"/>
            <a:ext cx="9905999" cy="4984955"/>
          </a:xfrm>
        </p:spPr>
        <p:txBody>
          <a:bodyPr>
            <a:normAutofit fontScale="92500" lnSpcReduction="10000"/>
          </a:bodyPr>
          <a:lstStyle/>
          <a:p>
            <a:pPr marL="457200" indent="-457200">
              <a:buAutoNum type="arabicPeriod" startAt="3"/>
            </a:pPr>
            <a:r>
              <a:rPr lang="en-GB" dirty="0"/>
              <a:t>Keywords from NLU provide (quickly) very relevant information from the article. This should be exploited. We also made the conclusion when discussing pure NLC that although they are not Machine Learning, having rule selection can be valuable. Adding to the already existing filters on sentiment and company detection, we can further preselect articles according to keywords (extracted from NLU) of particular interest: deforestation, etc…</a:t>
            </a:r>
          </a:p>
          <a:p>
            <a:pPr marL="0" indent="0">
              <a:buNone/>
            </a:pPr>
            <a:r>
              <a:rPr lang="en-GB" dirty="0"/>
              <a:t>This word by word recognition corresponds particularly well to the description of entities in the chatbot described in the intro to Watson modules. In fact, instead of hard coding the keywords on the ultimate Python script, better to leverage the neat user interface of Watson Assistant. MANA is then capable of easily monitor themselves those, make changes/adaptations on which keywords to preselect… NB: The recommendation by Watson can also ease the process of adding synonyms.</a:t>
            </a:r>
          </a:p>
        </p:txBody>
      </p:sp>
    </p:spTree>
    <p:extLst>
      <p:ext uri="{BB962C8B-B14F-4D97-AF65-F5344CB8AC3E}">
        <p14:creationId xmlns:p14="http://schemas.microsoft.com/office/powerpoint/2010/main" val="4225648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3F633-5FAF-4E92-9851-ABAF4CB02A5B}"/>
              </a:ext>
            </a:extLst>
          </p:cNvPr>
          <p:cNvSpPr>
            <a:spLocks noGrp="1"/>
          </p:cNvSpPr>
          <p:nvPr>
            <p:ph type="title"/>
          </p:nvPr>
        </p:nvSpPr>
        <p:spPr>
          <a:xfrm>
            <a:off x="1141412" y="309717"/>
            <a:ext cx="11050588" cy="1478570"/>
          </a:xfrm>
        </p:spPr>
        <p:txBody>
          <a:bodyPr/>
          <a:lstStyle/>
          <a:p>
            <a:r>
              <a:rPr lang="en-GB" dirty="0"/>
              <a:t>Now is the Keystone of the reasoning</a:t>
            </a:r>
          </a:p>
        </p:txBody>
      </p:sp>
      <p:sp>
        <p:nvSpPr>
          <p:cNvPr id="3" name="Espace réservé du contenu 2">
            <a:extLst>
              <a:ext uri="{FF2B5EF4-FFF2-40B4-BE49-F238E27FC236}">
                <a16:creationId xmlns:a16="http://schemas.microsoft.com/office/drawing/2014/main" id="{BA719D70-4692-4FF4-8E31-D95A9CE18BCC}"/>
              </a:ext>
            </a:extLst>
          </p:cNvPr>
          <p:cNvSpPr>
            <a:spLocks noGrp="1"/>
          </p:cNvSpPr>
          <p:nvPr>
            <p:ph idx="1"/>
          </p:nvPr>
        </p:nvSpPr>
        <p:spPr>
          <a:xfrm>
            <a:off x="1141412" y="1563328"/>
            <a:ext cx="10214846" cy="4984955"/>
          </a:xfrm>
        </p:spPr>
        <p:txBody>
          <a:bodyPr>
            <a:normAutofit fontScale="92500" lnSpcReduction="10000"/>
          </a:bodyPr>
          <a:lstStyle/>
          <a:p>
            <a:pPr marL="0" indent="0">
              <a:buNone/>
            </a:pPr>
            <a:r>
              <a:rPr lang="en-GB" dirty="0"/>
              <a:t>Instead of classifying, as in Idea 2, only with the compressed information from NLU, let’s still use the hint of the keyword but find back the full sentence containing it in the text to assess its relevance !</a:t>
            </a:r>
          </a:p>
          <a:p>
            <a:pPr marL="0" indent="0">
              <a:buNone/>
            </a:pPr>
            <a:r>
              <a:rPr lang="en-GB" dirty="0"/>
              <a:t>How to go about doing this ?</a:t>
            </a:r>
          </a:p>
          <a:p>
            <a:pPr marL="0" indent="0">
              <a:buNone/>
            </a:pPr>
            <a:r>
              <a:rPr lang="en-GB" dirty="0"/>
              <a:t>With intents from the chatbot. </a:t>
            </a:r>
            <a:r>
              <a:rPr lang="en-GB" dirty="0" err="1"/>
              <a:t>Oui_MANA</a:t>
            </a:r>
            <a:r>
              <a:rPr lang="en-GB" dirty="0"/>
              <a:t> and </a:t>
            </a:r>
            <a:r>
              <a:rPr lang="en-GB" dirty="0" err="1"/>
              <a:t>Non_MANA</a:t>
            </a:r>
            <a:r>
              <a:rPr lang="en-GB" dirty="0"/>
              <a:t> intents/classes can discriminate the meaning and hence the relevance of the sentence containing the keyword</a:t>
            </a:r>
          </a:p>
          <a:p>
            <a:pPr marL="0" indent="0">
              <a:buNone/>
            </a:pPr>
            <a:r>
              <a:rPr lang="en-GB" dirty="0"/>
              <a:t>Intents present all the characteristics of Watson NLC, less its drawbacks concerning lack of flexibility (as NLC is designed to scale, i.e. is a very deep NN which takes time to train, with higher associated costs). Intents have the great advantage of being trained almost instantly, allowing for incremental continuous learning. Moreover, all the training sentences added display neatly on the Watson Assistant graphical interface which becomes a very handy place to monitor the training of the system. </a:t>
            </a:r>
          </a:p>
        </p:txBody>
      </p:sp>
    </p:spTree>
    <p:extLst>
      <p:ext uri="{BB962C8B-B14F-4D97-AF65-F5344CB8AC3E}">
        <p14:creationId xmlns:p14="http://schemas.microsoft.com/office/powerpoint/2010/main" val="329201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0A51E1-7ABD-4D5A-9AEC-7CA60187B804}"/>
              </a:ext>
            </a:extLst>
          </p:cNvPr>
          <p:cNvSpPr>
            <a:spLocks noGrp="1"/>
          </p:cNvSpPr>
          <p:nvPr>
            <p:ph type="title"/>
          </p:nvPr>
        </p:nvSpPr>
        <p:spPr/>
        <p:txBody>
          <a:bodyPr/>
          <a:lstStyle/>
          <a:p>
            <a:r>
              <a:rPr lang="en-GB" dirty="0"/>
              <a:t>So What is the conceptual shift that made the trick ?</a:t>
            </a:r>
          </a:p>
        </p:txBody>
      </p:sp>
      <p:sp>
        <p:nvSpPr>
          <p:cNvPr id="3" name="Espace réservé du contenu 2">
            <a:extLst>
              <a:ext uri="{FF2B5EF4-FFF2-40B4-BE49-F238E27FC236}">
                <a16:creationId xmlns:a16="http://schemas.microsoft.com/office/drawing/2014/main" id="{64152D3F-A578-47C5-9692-07468783A3BD}"/>
              </a:ext>
            </a:extLst>
          </p:cNvPr>
          <p:cNvSpPr>
            <a:spLocks noGrp="1"/>
          </p:cNvSpPr>
          <p:nvPr>
            <p:ph idx="1"/>
          </p:nvPr>
        </p:nvSpPr>
        <p:spPr>
          <a:xfrm>
            <a:off x="1141413" y="1970182"/>
            <a:ext cx="9905999" cy="4445366"/>
          </a:xfrm>
        </p:spPr>
        <p:txBody>
          <a:bodyPr>
            <a:normAutofit fontScale="85000" lnSpcReduction="10000"/>
          </a:bodyPr>
          <a:lstStyle/>
          <a:p>
            <a:pPr marL="0" indent="0">
              <a:buNone/>
            </a:pPr>
            <a:r>
              <a:rPr lang="en-GB" dirty="0"/>
              <a:t>Analyse sentence by sentence instead of trying to classify the whole article directly !</a:t>
            </a:r>
          </a:p>
          <a:p>
            <a:pPr marL="0" indent="0">
              <a:buNone/>
            </a:pPr>
            <a:r>
              <a:rPr lang="en-GB" dirty="0"/>
              <a:t>As you realised, the best solution is to catch each of the phrases containing the predefined relevant keywords and send them for classification by the intents of Watson Assistant.</a:t>
            </a:r>
          </a:p>
          <a:p>
            <a:pPr marL="0" indent="0">
              <a:buNone/>
            </a:pPr>
            <a:r>
              <a:rPr lang="en-GB" dirty="0"/>
              <a:t>Now, if you were disappointed about the chatbot entities that we have to predefine to catch relevant keywords from NLU (although please read later how this limitation is also mitigated by two additional functions implemented on the final script), here is the major trick that changes everything:</a:t>
            </a:r>
          </a:p>
          <a:p>
            <a:pPr marL="0" indent="0">
              <a:buNone/>
            </a:pPr>
            <a:r>
              <a:rPr lang="en-GB" dirty="0"/>
              <a:t>As we showed before when explaining the dialog in Watson Assistant, intents – although looked for just after the entities – can also be triggered by any input message. This means that although we manually determined at the beginning the entities, for instance deforestation, etc… They can directly trigger the intents.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239446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Organigramme : Procédé 140">
            <a:extLst>
              <a:ext uri="{FF2B5EF4-FFF2-40B4-BE49-F238E27FC236}">
                <a16:creationId xmlns:a16="http://schemas.microsoft.com/office/drawing/2014/main" id="{F2C820BB-B27B-4235-8408-A220C1B82EB7}"/>
              </a:ext>
            </a:extLst>
          </p:cNvPr>
          <p:cNvSpPr/>
          <p:nvPr/>
        </p:nvSpPr>
        <p:spPr>
          <a:xfrm>
            <a:off x="7300450" y="224016"/>
            <a:ext cx="4763730" cy="1912899"/>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140" name="Organigramme : Procédé 139">
            <a:extLst>
              <a:ext uri="{FF2B5EF4-FFF2-40B4-BE49-F238E27FC236}">
                <a16:creationId xmlns:a16="http://schemas.microsoft.com/office/drawing/2014/main" id="{0279876D-C3C8-45AE-91EA-6AA4DE82B232}"/>
              </a:ext>
            </a:extLst>
          </p:cNvPr>
          <p:cNvSpPr/>
          <p:nvPr/>
        </p:nvSpPr>
        <p:spPr>
          <a:xfrm>
            <a:off x="3136529" y="2135641"/>
            <a:ext cx="8927651" cy="445434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9D8FCDB7-1BCA-4832-A6B6-03CD4830540E}"/>
              </a:ext>
            </a:extLst>
          </p:cNvPr>
          <p:cNvSpPr/>
          <p:nvPr/>
        </p:nvSpPr>
        <p:spPr>
          <a:xfrm>
            <a:off x="3363167" y="268019"/>
            <a:ext cx="1354393" cy="177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p>
          <a:p>
            <a:pPr algn="just"/>
            <a:r>
              <a:rPr lang="fr-FR" sz="1200" dirty="0"/>
              <a:t>Duis </a:t>
            </a:r>
            <a:r>
              <a:rPr lang="fr-FR" sz="1200" dirty="0" err="1"/>
              <a:t>aute</a:t>
            </a:r>
            <a:r>
              <a:rPr lang="fr-FR" sz="1200" dirty="0"/>
              <a:t> </a:t>
            </a:r>
            <a:r>
              <a:rPr lang="fr-FR" sz="1200" dirty="0" err="1"/>
              <a:t>irure</a:t>
            </a:r>
            <a:r>
              <a:rPr lang="fr-FR" sz="1200" dirty="0"/>
              <a:t> </a:t>
            </a:r>
            <a:r>
              <a:rPr lang="fr-FR" sz="1200" dirty="0" err="1"/>
              <a:t>dolor</a:t>
            </a:r>
            <a:r>
              <a:rPr lang="fr-FR" sz="1200" dirty="0"/>
              <a:t> in </a:t>
            </a:r>
            <a:r>
              <a:rPr lang="fr-FR" sz="1200" dirty="0" err="1"/>
              <a:t>reprehenderit</a:t>
            </a:r>
            <a:r>
              <a:rPr lang="fr-FR" sz="1200" dirty="0"/>
              <a:t> in </a:t>
            </a:r>
            <a:r>
              <a:rPr lang="fr-FR" sz="1200" dirty="0" err="1"/>
              <a:t>voluptate</a:t>
            </a:r>
            <a:r>
              <a:rPr lang="fr-FR" sz="1200" dirty="0"/>
              <a:t> </a:t>
            </a:r>
            <a:r>
              <a:rPr lang="fr-FR" sz="1200" dirty="0" err="1"/>
              <a:t>velit</a:t>
            </a:r>
            <a:r>
              <a:rPr lang="fr-FR" sz="1200" dirty="0"/>
              <a:t> esse </a:t>
            </a:r>
            <a:r>
              <a:rPr lang="fr-FR" sz="1200" dirty="0" err="1"/>
              <a:t>cillum</a:t>
            </a:r>
            <a:r>
              <a:rPr lang="fr-FR" sz="1200" dirty="0"/>
              <a:t> </a:t>
            </a:r>
            <a:r>
              <a:rPr lang="fr-FR" sz="1200" dirty="0" err="1"/>
              <a:t>dolore</a:t>
            </a:r>
            <a:r>
              <a:rPr lang="fr-FR" sz="1200" dirty="0"/>
              <a:t> eu </a:t>
            </a:r>
            <a:r>
              <a:rPr lang="fr-FR" sz="1200" dirty="0" err="1"/>
              <a:t>fugiat</a:t>
            </a:r>
            <a:r>
              <a:rPr lang="fr-FR" sz="1200" dirty="0"/>
              <a:t> </a:t>
            </a:r>
            <a:r>
              <a:rPr lang="fr-FR" sz="1200" dirty="0" err="1"/>
              <a:t>nulla</a:t>
            </a:r>
            <a:r>
              <a:rPr lang="fr-FR" sz="1200" dirty="0"/>
              <a:t> </a:t>
            </a:r>
            <a:r>
              <a:rPr lang="fr-FR" sz="1200" dirty="0" err="1"/>
              <a:t>pariatur</a:t>
            </a:r>
            <a:endParaRPr lang="fr-FR" sz="1200" dirty="0"/>
          </a:p>
        </p:txBody>
      </p:sp>
      <p:sp>
        <p:nvSpPr>
          <p:cNvPr id="5" name="ZoneTexte 4">
            <a:extLst>
              <a:ext uri="{FF2B5EF4-FFF2-40B4-BE49-F238E27FC236}">
                <a16:creationId xmlns:a16="http://schemas.microsoft.com/office/drawing/2014/main" id="{AB938B51-491B-4687-B1FA-1D7C29D1C6B9}"/>
              </a:ext>
            </a:extLst>
          </p:cNvPr>
          <p:cNvSpPr txBox="1"/>
          <p:nvPr/>
        </p:nvSpPr>
        <p:spPr>
          <a:xfrm>
            <a:off x="3459472" y="363850"/>
            <a:ext cx="984454" cy="276999"/>
          </a:xfrm>
          <a:prstGeom prst="rect">
            <a:avLst/>
          </a:prstGeom>
          <a:solidFill>
            <a:schemeClr val="tx1">
              <a:lumMod val="65000"/>
            </a:schemeClr>
          </a:solidFill>
        </p:spPr>
        <p:txBody>
          <a:bodyPr wrap="square" rtlCol="0">
            <a:spAutoFit/>
          </a:bodyPr>
          <a:lstStyle/>
          <a:p>
            <a:r>
              <a:rPr lang="en-GB" sz="1200" dirty="0"/>
              <a:t>Article/tweet</a:t>
            </a:r>
          </a:p>
        </p:txBody>
      </p:sp>
      <p:cxnSp>
        <p:nvCxnSpPr>
          <p:cNvPr id="7" name="Connecteur droit avec flèche 6">
            <a:extLst>
              <a:ext uri="{FF2B5EF4-FFF2-40B4-BE49-F238E27FC236}">
                <a16:creationId xmlns:a16="http://schemas.microsoft.com/office/drawing/2014/main" id="{A1F5ABC6-8BD8-4CD4-892D-A1393BC01777}"/>
              </a:ext>
            </a:extLst>
          </p:cNvPr>
          <p:cNvCxnSpPr>
            <a:cxnSpLocks/>
            <a:stCxn id="4" idx="3"/>
            <a:endCxn id="141" idx="1"/>
          </p:cNvCxnSpPr>
          <p:nvPr/>
        </p:nvCxnSpPr>
        <p:spPr>
          <a:xfrm>
            <a:off x="4717560" y="1154488"/>
            <a:ext cx="2582890" cy="259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CED6859E-6E53-401F-A3A4-54D19E1B7C8F}"/>
              </a:ext>
            </a:extLst>
          </p:cNvPr>
          <p:cNvSpPr/>
          <p:nvPr/>
        </p:nvSpPr>
        <p:spPr>
          <a:xfrm>
            <a:off x="702442" y="1334760"/>
            <a:ext cx="493735" cy="493735"/>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dirty="0"/>
          </a:p>
        </p:txBody>
      </p:sp>
      <p:sp>
        <p:nvSpPr>
          <p:cNvPr id="9" name="Rectangle 8">
            <a:extLst>
              <a:ext uri="{FF2B5EF4-FFF2-40B4-BE49-F238E27FC236}">
                <a16:creationId xmlns:a16="http://schemas.microsoft.com/office/drawing/2014/main" id="{EABF21E1-C133-49CB-8F58-79D2DC4A591C}"/>
              </a:ext>
            </a:extLst>
          </p:cNvPr>
          <p:cNvSpPr/>
          <p:nvPr/>
        </p:nvSpPr>
        <p:spPr>
          <a:xfrm>
            <a:off x="5583547" y="362823"/>
            <a:ext cx="1531933" cy="6450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Watson NLU processing</a:t>
            </a:r>
          </a:p>
        </p:txBody>
      </p:sp>
      <p:sp>
        <p:nvSpPr>
          <p:cNvPr id="11" name="Rectangle 10">
            <a:extLst>
              <a:ext uri="{FF2B5EF4-FFF2-40B4-BE49-F238E27FC236}">
                <a16:creationId xmlns:a16="http://schemas.microsoft.com/office/drawing/2014/main" id="{AC126EB6-F0C6-4577-94AA-0AAA04104C24}"/>
              </a:ext>
            </a:extLst>
          </p:cNvPr>
          <p:cNvSpPr/>
          <p:nvPr/>
        </p:nvSpPr>
        <p:spPr>
          <a:xfrm>
            <a:off x="7358799" y="598301"/>
            <a:ext cx="1806775" cy="11503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Keywords sent </a:t>
            </a:r>
            <a:r>
              <a:rPr lang="en-GB" dirty="0">
                <a:solidFill>
                  <a:srgbClr val="FF0000"/>
                </a:solidFill>
              </a:rPr>
              <a:t>(number specified by user)</a:t>
            </a:r>
            <a:r>
              <a:rPr lang="en-GB" dirty="0"/>
              <a:t>1 by 1 to Watson Assistant</a:t>
            </a:r>
            <a:endParaRPr lang="en-GB" dirty="0">
              <a:solidFill>
                <a:srgbClr val="FF0000"/>
              </a:solidFill>
            </a:endParaRPr>
          </a:p>
        </p:txBody>
      </p:sp>
      <p:cxnSp>
        <p:nvCxnSpPr>
          <p:cNvPr id="31" name="Connecteur droit 30">
            <a:extLst>
              <a:ext uri="{FF2B5EF4-FFF2-40B4-BE49-F238E27FC236}">
                <a16:creationId xmlns:a16="http://schemas.microsoft.com/office/drawing/2014/main" id="{074382F9-1426-451D-BE7E-3DCC6F412678}"/>
              </a:ext>
            </a:extLst>
          </p:cNvPr>
          <p:cNvCxnSpPr>
            <a:cxnSpLocks/>
            <a:endCxn id="11" idx="3"/>
          </p:cNvCxnSpPr>
          <p:nvPr/>
        </p:nvCxnSpPr>
        <p:spPr>
          <a:xfrm flipH="1" flipV="1">
            <a:off x="9165574" y="1173484"/>
            <a:ext cx="777458" cy="13965"/>
          </a:xfrm>
          <a:prstGeom prst="line">
            <a:avLst/>
          </a:prstGeom>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54077760-773E-4A44-8EC3-BB8672D4541D}"/>
              </a:ext>
            </a:extLst>
          </p:cNvPr>
          <p:cNvSpPr/>
          <p:nvPr/>
        </p:nvSpPr>
        <p:spPr>
          <a:xfrm>
            <a:off x="9339565" y="1268897"/>
            <a:ext cx="493735" cy="493735"/>
          </a:xfrm>
          <a:prstGeom prst="rect">
            <a:avLst/>
          </a:prstGeom>
          <a:blipFill rotWithShape="1">
            <a:blip r:embed="rId3">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33" name="Rectangle 32">
            <a:extLst>
              <a:ext uri="{FF2B5EF4-FFF2-40B4-BE49-F238E27FC236}">
                <a16:creationId xmlns:a16="http://schemas.microsoft.com/office/drawing/2014/main" id="{441C9A8A-3FCB-4921-AF8E-7F00B3872539}"/>
              </a:ext>
            </a:extLst>
          </p:cNvPr>
          <p:cNvSpPr/>
          <p:nvPr/>
        </p:nvSpPr>
        <p:spPr>
          <a:xfrm>
            <a:off x="10058777" y="1237530"/>
            <a:ext cx="1122295" cy="595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Watson </a:t>
            </a:r>
          </a:p>
          <a:p>
            <a:pPr algn="ctr"/>
            <a:r>
              <a:rPr lang="en-GB" dirty="0"/>
              <a:t>Assistant</a:t>
            </a:r>
          </a:p>
        </p:txBody>
      </p:sp>
      <p:sp>
        <p:nvSpPr>
          <p:cNvPr id="34" name="Rectangle 33">
            <a:extLst>
              <a:ext uri="{FF2B5EF4-FFF2-40B4-BE49-F238E27FC236}">
                <a16:creationId xmlns:a16="http://schemas.microsoft.com/office/drawing/2014/main" id="{E4D24F45-BD8A-4C1D-AB97-3BED36879641}"/>
              </a:ext>
            </a:extLst>
          </p:cNvPr>
          <p:cNvSpPr/>
          <p:nvPr/>
        </p:nvSpPr>
        <p:spPr>
          <a:xfrm>
            <a:off x="8181540" y="2879380"/>
            <a:ext cx="1581838" cy="11503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Keyword corresponds to alerting entity</a:t>
            </a:r>
          </a:p>
        </p:txBody>
      </p:sp>
      <p:sp>
        <p:nvSpPr>
          <p:cNvPr id="37" name="Rectangle 36">
            <a:extLst>
              <a:ext uri="{FF2B5EF4-FFF2-40B4-BE49-F238E27FC236}">
                <a16:creationId xmlns:a16="http://schemas.microsoft.com/office/drawing/2014/main" id="{0D36AA69-4533-4FAC-8F03-834ABCB2C2A5}"/>
              </a:ext>
            </a:extLst>
          </p:cNvPr>
          <p:cNvSpPr/>
          <p:nvPr/>
        </p:nvSpPr>
        <p:spPr>
          <a:xfrm>
            <a:off x="10205585" y="2895620"/>
            <a:ext cx="1729322" cy="11503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Keyword triggers intents recognition (statistical/NLC)</a:t>
            </a:r>
          </a:p>
        </p:txBody>
      </p:sp>
      <p:cxnSp>
        <p:nvCxnSpPr>
          <p:cNvPr id="38" name="Connecteur : en angle 37">
            <a:extLst>
              <a:ext uri="{FF2B5EF4-FFF2-40B4-BE49-F238E27FC236}">
                <a16:creationId xmlns:a16="http://schemas.microsoft.com/office/drawing/2014/main" id="{0B7BF1D4-9292-45F0-81AF-212FCDF40D37}"/>
              </a:ext>
            </a:extLst>
          </p:cNvPr>
          <p:cNvCxnSpPr>
            <a:cxnSpLocks/>
            <a:stCxn id="37" idx="2"/>
          </p:cNvCxnSpPr>
          <p:nvPr/>
        </p:nvCxnSpPr>
        <p:spPr>
          <a:xfrm rot="5400000">
            <a:off x="9994808" y="4065362"/>
            <a:ext cx="1094807" cy="1056071"/>
          </a:xfrm>
          <a:prstGeom prst="bentConnector3">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Connecteur : en angle 38">
            <a:extLst>
              <a:ext uri="{FF2B5EF4-FFF2-40B4-BE49-F238E27FC236}">
                <a16:creationId xmlns:a16="http://schemas.microsoft.com/office/drawing/2014/main" id="{4F9C38DD-895B-4C22-B131-4E2AF7871C8E}"/>
              </a:ext>
            </a:extLst>
          </p:cNvPr>
          <p:cNvCxnSpPr>
            <a:cxnSpLocks/>
            <a:stCxn id="34" idx="2"/>
          </p:cNvCxnSpPr>
          <p:nvPr/>
        </p:nvCxnSpPr>
        <p:spPr>
          <a:xfrm rot="16200000" flipH="1">
            <a:off x="8937785" y="4064428"/>
            <a:ext cx="1111048" cy="1041700"/>
          </a:xfrm>
          <a:prstGeom prst="bentConnector3">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BAFC1498-8F00-44CB-8788-8E1B95C40887}"/>
              </a:ext>
            </a:extLst>
          </p:cNvPr>
          <p:cNvSpPr/>
          <p:nvPr/>
        </p:nvSpPr>
        <p:spPr>
          <a:xfrm>
            <a:off x="8641514" y="5172994"/>
            <a:ext cx="2836889" cy="11110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Each full sentence containing keyword “recognized” is collected from the article and sent to Watson Assistant  </a:t>
            </a:r>
          </a:p>
        </p:txBody>
      </p:sp>
      <p:sp>
        <p:nvSpPr>
          <p:cNvPr id="50" name="ZoneTexte 49">
            <a:extLst>
              <a:ext uri="{FF2B5EF4-FFF2-40B4-BE49-F238E27FC236}">
                <a16:creationId xmlns:a16="http://schemas.microsoft.com/office/drawing/2014/main" id="{8EE0438A-F6D1-44A8-B88B-018B34258E77}"/>
              </a:ext>
            </a:extLst>
          </p:cNvPr>
          <p:cNvSpPr txBox="1"/>
          <p:nvPr/>
        </p:nvSpPr>
        <p:spPr>
          <a:xfrm>
            <a:off x="4888750" y="1315789"/>
            <a:ext cx="2267153"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GB" dirty="0"/>
              <a:t>If Company detected &amp; sentiment negative</a:t>
            </a:r>
          </a:p>
        </p:txBody>
      </p:sp>
      <p:sp>
        <p:nvSpPr>
          <p:cNvPr id="56" name="ZoneTexte 55">
            <a:extLst>
              <a:ext uri="{FF2B5EF4-FFF2-40B4-BE49-F238E27FC236}">
                <a16:creationId xmlns:a16="http://schemas.microsoft.com/office/drawing/2014/main" id="{AC28917E-9760-4194-99A2-C50CB1A95001}"/>
              </a:ext>
            </a:extLst>
          </p:cNvPr>
          <p:cNvSpPr txBox="1"/>
          <p:nvPr/>
        </p:nvSpPr>
        <p:spPr>
          <a:xfrm>
            <a:off x="8824062" y="2176314"/>
            <a:ext cx="2354563"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GB" dirty="0"/>
              <a:t>If Watson Assistant </a:t>
            </a:r>
          </a:p>
          <a:p>
            <a:r>
              <a:rPr lang="en-GB" dirty="0"/>
              <a:t>“recognizes” a keyword</a:t>
            </a:r>
          </a:p>
        </p:txBody>
      </p:sp>
      <p:sp>
        <p:nvSpPr>
          <p:cNvPr id="65" name="Rectangle 64">
            <a:extLst>
              <a:ext uri="{FF2B5EF4-FFF2-40B4-BE49-F238E27FC236}">
                <a16:creationId xmlns:a16="http://schemas.microsoft.com/office/drawing/2014/main" id="{65B2932B-A337-4205-8A0C-183E53189D3F}"/>
              </a:ext>
            </a:extLst>
          </p:cNvPr>
          <p:cNvSpPr/>
          <p:nvPr/>
        </p:nvSpPr>
        <p:spPr>
          <a:xfrm>
            <a:off x="5574562" y="2387671"/>
            <a:ext cx="1885416" cy="121721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Sentence classified as </a:t>
            </a:r>
            <a:r>
              <a:rPr lang="en-GB" dirty="0" err="1"/>
              <a:t>Oui_MANA</a:t>
            </a:r>
            <a:r>
              <a:rPr lang="en-GB" dirty="0"/>
              <a:t> intent</a:t>
            </a:r>
          </a:p>
        </p:txBody>
      </p:sp>
      <p:cxnSp>
        <p:nvCxnSpPr>
          <p:cNvPr id="66" name="Connecteur : en angle 65">
            <a:extLst>
              <a:ext uri="{FF2B5EF4-FFF2-40B4-BE49-F238E27FC236}">
                <a16:creationId xmlns:a16="http://schemas.microsoft.com/office/drawing/2014/main" id="{0C86CEAC-75D6-4932-B572-01790B73A79D}"/>
              </a:ext>
            </a:extLst>
          </p:cNvPr>
          <p:cNvCxnSpPr>
            <a:cxnSpLocks/>
          </p:cNvCxnSpPr>
          <p:nvPr/>
        </p:nvCxnSpPr>
        <p:spPr>
          <a:xfrm rot="10800000">
            <a:off x="7459996" y="4789203"/>
            <a:ext cx="1136579" cy="73969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7" name="Connecteur : en angle 66">
            <a:extLst>
              <a:ext uri="{FF2B5EF4-FFF2-40B4-BE49-F238E27FC236}">
                <a16:creationId xmlns:a16="http://schemas.microsoft.com/office/drawing/2014/main" id="{5006D743-BF7D-41E1-A2EE-19126D9100D6}"/>
              </a:ext>
            </a:extLst>
          </p:cNvPr>
          <p:cNvCxnSpPr>
            <a:cxnSpLocks/>
          </p:cNvCxnSpPr>
          <p:nvPr/>
        </p:nvCxnSpPr>
        <p:spPr>
          <a:xfrm rot="10800000" flipV="1">
            <a:off x="7466127" y="5528890"/>
            <a:ext cx="1130446" cy="70329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87" name="Rectangle 86">
            <a:extLst>
              <a:ext uri="{FF2B5EF4-FFF2-40B4-BE49-F238E27FC236}">
                <a16:creationId xmlns:a16="http://schemas.microsoft.com/office/drawing/2014/main" id="{02CE0659-E455-48A9-846A-ADB468A5810D}"/>
              </a:ext>
            </a:extLst>
          </p:cNvPr>
          <p:cNvSpPr/>
          <p:nvPr/>
        </p:nvSpPr>
        <p:spPr>
          <a:xfrm>
            <a:off x="5591542" y="3787981"/>
            <a:ext cx="1851440" cy="116280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Sentence classified as </a:t>
            </a:r>
            <a:r>
              <a:rPr lang="en-GB" dirty="0" err="1"/>
              <a:t>Non_MANA</a:t>
            </a:r>
            <a:r>
              <a:rPr lang="en-GB" dirty="0"/>
              <a:t> intent</a:t>
            </a:r>
          </a:p>
        </p:txBody>
      </p:sp>
      <p:cxnSp>
        <p:nvCxnSpPr>
          <p:cNvPr id="88" name="Connecteur : en angle 87">
            <a:extLst>
              <a:ext uri="{FF2B5EF4-FFF2-40B4-BE49-F238E27FC236}">
                <a16:creationId xmlns:a16="http://schemas.microsoft.com/office/drawing/2014/main" id="{E078BC15-D81B-4F19-AE68-99096CDB7A48}"/>
              </a:ext>
            </a:extLst>
          </p:cNvPr>
          <p:cNvCxnSpPr>
            <a:cxnSpLocks/>
          </p:cNvCxnSpPr>
          <p:nvPr/>
        </p:nvCxnSpPr>
        <p:spPr>
          <a:xfrm rot="16200000" flipV="1">
            <a:off x="6719870" y="4194675"/>
            <a:ext cx="2056936" cy="576720"/>
          </a:xfrm>
          <a:prstGeom prst="bentConnector3">
            <a:avLst>
              <a:gd name="adj1" fmla="val 10019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a:extLst>
              <a:ext uri="{FF2B5EF4-FFF2-40B4-BE49-F238E27FC236}">
                <a16:creationId xmlns:a16="http://schemas.microsoft.com/office/drawing/2014/main" id="{58ADC625-2102-4B39-9B13-E622765B8DB8}"/>
              </a:ext>
            </a:extLst>
          </p:cNvPr>
          <p:cNvSpPr/>
          <p:nvPr/>
        </p:nvSpPr>
        <p:spPr>
          <a:xfrm>
            <a:off x="5574547" y="5212864"/>
            <a:ext cx="1851440" cy="116280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Sentence not triggering any of the intents</a:t>
            </a:r>
          </a:p>
        </p:txBody>
      </p:sp>
      <p:sp>
        <p:nvSpPr>
          <p:cNvPr id="115" name="Rectangle 114">
            <a:extLst>
              <a:ext uri="{FF2B5EF4-FFF2-40B4-BE49-F238E27FC236}">
                <a16:creationId xmlns:a16="http://schemas.microsoft.com/office/drawing/2014/main" id="{C80E60F8-27F4-4990-8B32-6838F795D9B3}"/>
              </a:ext>
            </a:extLst>
          </p:cNvPr>
          <p:cNvSpPr/>
          <p:nvPr/>
        </p:nvSpPr>
        <p:spPr>
          <a:xfrm>
            <a:off x="3253752" y="2387671"/>
            <a:ext cx="1955874" cy="11871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MANA sentence stored</a:t>
            </a:r>
          </a:p>
          <a:p>
            <a:pPr algn="ctr"/>
            <a:r>
              <a:rPr lang="en-GB" dirty="0"/>
              <a:t>&amp; </a:t>
            </a:r>
            <a:r>
              <a:rPr lang="en-GB" dirty="0">
                <a:solidFill>
                  <a:srgbClr val="FF0000"/>
                </a:solidFill>
              </a:rPr>
              <a:t>train </a:t>
            </a:r>
            <a:r>
              <a:rPr lang="en-GB" dirty="0" err="1">
                <a:solidFill>
                  <a:srgbClr val="FF0000"/>
                </a:solidFill>
              </a:rPr>
              <a:t>Oui_MANA</a:t>
            </a:r>
            <a:r>
              <a:rPr lang="en-GB" dirty="0">
                <a:solidFill>
                  <a:srgbClr val="FF0000"/>
                </a:solidFill>
              </a:rPr>
              <a:t> intent </a:t>
            </a:r>
          </a:p>
        </p:txBody>
      </p:sp>
      <p:sp>
        <p:nvSpPr>
          <p:cNvPr id="116" name="Rectangle 115">
            <a:extLst>
              <a:ext uri="{FF2B5EF4-FFF2-40B4-BE49-F238E27FC236}">
                <a16:creationId xmlns:a16="http://schemas.microsoft.com/office/drawing/2014/main" id="{A2DBD14E-99D7-43BE-A6BB-4D7A2E59E41A}"/>
              </a:ext>
            </a:extLst>
          </p:cNvPr>
          <p:cNvSpPr/>
          <p:nvPr/>
        </p:nvSpPr>
        <p:spPr>
          <a:xfrm>
            <a:off x="3253752" y="4117166"/>
            <a:ext cx="1982966" cy="8336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rgbClr val="FF0000"/>
                </a:solidFill>
              </a:rPr>
              <a:t>Train </a:t>
            </a:r>
            <a:r>
              <a:rPr lang="en-GB" dirty="0" err="1">
                <a:solidFill>
                  <a:srgbClr val="FF0000"/>
                </a:solidFill>
              </a:rPr>
              <a:t>Non_MANA</a:t>
            </a:r>
            <a:r>
              <a:rPr lang="en-GB" dirty="0">
                <a:solidFill>
                  <a:srgbClr val="FF0000"/>
                </a:solidFill>
              </a:rPr>
              <a:t> intent</a:t>
            </a:r>
          </a:p>
        </p:txBody>
      </p:sp>
      <p:sp>
        <p:nvSpPr>
          <p:cNvPr id="117" name="Rectangle 116">
            <a:extLst>
              <a:ext uri="{FF2B5EF4-FFF2-40B4-BE49-F238E27FC236}">
                <a16:creationId xmlns:a16="http://schemas.microsoft.com/office/drawing/2014/main" id="{312EFA2E-FE5F-452B-BC02-60EE15343EB7}"/>
              </a:ext>
            </a:extLst>
          </p:cNvPr>
          <p:cNvSpPr/>
          <p:nvPr/>
        </p:nvSpPr>
        <p:spPr>
          <a:xfrm>
            <a:off x="3317030" y="5214856"/>
            <a:ext cx="1851424" cy="12215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rgbClr val="FF0000"/>
                </a:solidFill>
              </a:rPr>
              <a:t>User asked to classify the sentence himself</a:t>
            </a:r>
          </a:p>
        </p:txBody>
      </p:sp>
      <p:cxnSp>
        <p:nvCxnSpPr>
          <p:cNvPr id="118" name="Connecteur droit avec flèche 117">
            <a:extLst>
              <a:ext uri="{FF2B5EF4-FFF2-40B4-BE49-F238E27FC236}">
                <a16:creationId xmlns:a16="http://schemas.microsoft.com/office/drawing/2014/main" id="{82FCFA5C-27A5-4099-AA30-ED7F7568436F}"/>
              </a:ext>
            </a:extLst>
          </p:cNvPr>
          <p:cNvCxnSpPr>
            <a:cxnSpLocks/>
          </p:cNvCxnSpPr>
          <p:nvPr/>
        </p:nvCxnSpPr>
        <p:spPr>
          <a:xfrm flipH="1">
            <a:off x="5236735" y="4425099"/>
            <a:ext cx="36492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eur droit avec flèche 118">
            <a:extLst>
              <a:ext uri="{FF2B5EF4-FFF2-40B4-BE49-F238E27FC236}">
                <a16:creationId xmlns:a16="http://schemas.microsoft.com/office/drawing/2014/main" id="{ADA17DD7-9FD3-4C7F-BBFA-C416FE240D1D}"/>
              </a:ext>
            </a:extLst>
          </p:cNvPr>
          <p:cNvCxnSpPr>
            <a:cxnSpLocks/>
          </p:cNvCxnSpPr>
          <p:nvPr/>
        </p:nvCxnSpPr>
        <p:spPr>
          <a:xfrm flipH="1">
            <a:off x="5209626" y="5751220"/>
            <a:ext cx="36492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2" name="ZoneTexte 121">
            <a:extLst>
              <a:ext uri="{FF2B5EF4-FFF2-40B4-BE49-F238E27FC236}">
                <a16:creationId xmlns:a16="http://schemas.microsoft.com/office/drawing/2014/main" id="{343620B8-BF26-4B22-8C00-DC24D303F9B9}"/>
              </a:ext>
            </a:extLst>
          </p:cNvPr>
          <p:cNvSpPr txBox="1"/>
          <p:nvPr/>
        </p:nvSpPr>
        <p:spPr>
          <a:xfrm>
            <a:off x="8872979" y="4566533"/>
            <a:ext cx="1215527" cy="646331"/>
          </a:xfrm>
          <a:prstGeom prst="rect">
            <a:avLst/>
          </a:prstGeom>
          <a:noFill/>
        </p:spPr>
        <p:txBody>
          <a:bodyPr wrap="square" rtlCol="0">
            <a:spAutoFit/>
          </a:bodyPr>
          <a:lstStyle/>
          <a:p>
            <a:r>
              <a:rPr lang="en-GB" dirty="0">
                <a:solidFill>
                  <a:srgbClr val="FF0000"/>
                </a:solidFill>
              </a:rPr>
              <a:t>Correctly detected ?</a:t>
            </a:r>
          </a:p>
        </p:txBody>
      </p:sp>
      <p:sp>
        <p:nvSpPr>
          <p:cNvPr id="123" name="ZoneTexte 122">
            <a:extLst>
              <a:ext uri="{FF2B5EF4-FFF2-40B4-BE49-F238E27FC236}">
                <a16:creationId xmlns:a16="http://schemas.microsoft.com/office/drawing/2014/main" id="{B16EA7ED-C13B-4B73-88A2-1CBAFB94346B}"/>
              </a:ext>
            </a:extLst>
          </p:cNvPr>
          <p:cNvSpPr txBox="1"/>
          <p:nvPr/>
        </p:nvSpPr>
        <p:spPr>
          <a:xfrm>
            <a:off x="3456742" y="3676662"/>
            <a:ext cx="2267153" cy="369332"/>
          </a:xfrm>
          <a:prstGeom prst="rect">
            <a:avLst/>
          </a:prstGeom>
          <a:noFill/>
        </p:spPr>
        <p:txBody>
          <a:bodyPr wrap="square" rtlCol="0">
            <a:spAutoFit/>
          </a:bodyPr>
          <a:lstStyle/>
          <a:p>
            <a:r>
              <a:rPr lang="en-GB" dirty="0">
                <a:solidFill>
                  <a:srgbClr val="FF0000"/>
                </a:solidFill>
              </a:rPr>
              <a:t>Correctly classified ?</a:t>
            </a:r>
          </a:p>
        </p:txBody>
      </p:sp>
      <p:cxnSp>
        <p:nvCxnSpPr>
          <p:cNvPr id="133" name="Connecteur droit avec flèche 132">
            <a:extLst>
              <a:ext uri="{FF2B5EF4-FFF2-40B4-BE49-F238E27FC236}">
                <a16:creationId xmlns:a16="http://schemas.microsoft.com/office/drawing/2014/main" id="{78F27EA0-CA59-4836-B19A-50BF9C21CC47}"/>
              </a:ext>
            </a:extLst>
          </p:cNvPr>
          <p:cNvCxnSpPr>
            <a:cxnSpLocks/>
          </p:cNvCxnSpPr>
          <p:nvPr/>
        </p:nvCxnSpPr>
        <p:spPr>
          <a:xfrm flipH="1">
            <a:off x="5209626" y="2978972"/>
            <a:ext cx="36492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B55FAB2D-F628-4211-8575-A1E6ABECE586}"/>
              </a:ext>
            </a:extLst>
          </p:cNvPr>
          <p:cNvSpPr txBox="1"/>
          <p:nvPr/>
        </p:nvSpPr>
        <p:spPr>
          <a:xfrm>
            <a:off x="1396408" y="129852"/>
            <a:ext cx="1126927"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t>Input Article</a:t>
            </a:r>
          </a:p>
        </p:txBody>
      </p:sp>
      <p:sp>
        <p:nvSpPr>
          <p:cNvPr id="137" name="Flèche : droite 136">
            <a:extLst>
              <a:ext uri="{FF2B5EF4-FFF2-40B4-BE49-F238E27FC236}">
                <a16:creationId xmlns:a16="http://schemas.microsoft.com/office/drawing/2014/main" id="{C2A9CE67-5872-4F56-9D88-BA77B90FC397}"/>
              </a:ext>
            </a:extLst>
          </p:cNvPr>
          <p:cNvSpPr/>
          <p:nvPr/>
        </p:nvSpPr>
        <p:spPr>
          <a:xfrm flipV="1">
            <a:off x="2523335" y="477966"/>
            <a:ext cx="793695" cy="16287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43" name="Connecteur droit 142">
            <a:extLst>
              <a:ext uri="{FF2B5EF4-FFF2-40B4-BE49-F238E27FC236}">
                <a16:creationId xmlns:a16="http://schemas.microsoft.com/office/drawing/2014/main" id="{A6450ADA-8AE8-45B6-BB2B-71E3F87572A8}"/>
              </a:ext>
            </a:extLst>
          </p:cNvPr>
          <p:cNvCxnSpPr>
            <a:cxnSpLocks/>
          </p:cNvCxnSpPr>
          <p:nvPr/>
        </p:nvCxnSpPr>
        <p:spPr>
          <a:xfrm flipV="1">
            <a:off x="7300450" y="2135641"/>
            <a:ext cx="4763730" cy="1"/>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Connecteur : en angle 12">
            <a:extLst>
              <a:ext uri="{FF2B5EF4-FFF2-40B4-BE49-F238E27FC236}">
                <a16:creationId xmlns:a16="http://schemas.microsoft.com/office/drawing/2014/main" id="{2EE1F234-A798-4993-BD14-01ACE5AC1C2B}"/>
              </a:ext>
            </a:extLst>
          </p:cNvPr>
          <p:cNvCxnSpPr>
            <a:cxnSpLocks/>
          </p:cNvCxnSpPr>
          <p:nvPr/>
        </p:nvCxnSpPr>
        <p:spPr>
          <a:xfrm rot="16200000" flipH="1">
            <a:off x="9918604" y="1211877"/>
            <a:ext cx="1675979" cy="162712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eur : en angle 13">
            <a:extLst>
              <a:ext uri="{FF2B5EF4-FFF2-40B4-BE49-F238E27FC236}">
                <a16:creationId xmlns:a16="http://schemas.microsoft.com/office/drawing/2014/main" id="{C06DD073-D420-4221-A6A8-03B7E74238FA}"/>
              </a:ext>
            </a:extLst>
          </p:cNvPr>
          <p:cNvCxnSpPr>
            <a:cxnSpLocks/>
          </p:cNvCxnSpPr>
          <p:nvPr/>
        </p:nvCxnSpPr>
        <p:spPr>
          <a:xfrm rot="5400000">
            <a:off x="8328510" y="1277945"/>
            <a:ext cx="1705895" cy="152490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50" name="ZoneTexte 149">
            <a:extLst>
              <a:ext uri="{FF2B5EF4-FFF2-40B4-BE49-F238E27FC236}">
                <a16:creationId xmlns:a16="http://schemas.microsoft.com/office/drawing/2014/main" id="{1A140282-6D47-4E2D-A156-12100C0883E1}"/>
              </a:ext>
            </a:extLst>
          </p:cNvPr>
          <p:cNvSpPr txBox="1"/>
          <p:nvPr/>
        </p:nvSpPr>
        <p:spPr>
          <a:xfrm>
            <a:off x="10299652" y="226414"/>
            <a:ext cx="1762839" cy="70788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2000" dirty="0"/>
              <a:t>Loop for </a:t>
            </a:r>
          </a:p>
          <a:p>
            <a:r>
              <a:rPr lang="en-GB" sz="2000" dirty="0"/>
              <a:t>each keyword</a:t>
            </a:r>
          </a:p>
        </p:txBody>
      </p:sp>
      <p:sp>
        <p:nvSpPr>
          <p:cNvPr id="158" name="Légende : flèche courbée à une bordure 157">
            <a:extLst>
              <a:ext uri="{FF2B5EF4-FFF2-40B4-BE49-F238E27FC236}">
                <a16:creationId xmlns:a16="http://schemas.microsoft.com/office/drawing/2014/main" id="{AE408F98-6160-40F5-B967-0A54F320D624}"/>
              </a:ext>
            </a:extLst>
          </p:cNvPr>
          <p:cNvSpPr/>
          <p:nvPr/>
        </p:nvSpPr>
        <p:spPr>
          <a:xfrm>
            <a:off x="1680047" y="5398663"/>
            <a:ext cx="1257497" cy="1309754"/>
          </a:xfrm>
          <a:prstGeom prst="accentCallout2">
            <a:avLst>
              <a:gd name="adj1" fmla="val 68121"/>
              <a:gd name="adj2" fmla="val 104249"/>
              <a:gd name="adj3" fmla="val -113074"/>
              <a:gd name="adj4" fmla="val 115539"/>
              <a:gd name="adj5" fmla="val -111510"/>
              <a:gd name="adj6" fmla="val 14248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solidFill>
                  <a:srgbClr val="FF0000"/>
                </a:solidFill>
              </a:rPr>
              <a:t>         with text</a:t>
            </a:r>
            <a:endParaRPr lang="en-GB" dirty="0"/>
          </a:p>
          <a:p>
            <a:pPr algn="ctr"/>
            <a:r>
              <a:rPr lang="en-GB" dirty="0"/>
              <a:t>= choice to supervise or not</a:t>
            </a:r>
          </a:p>
        </p:txBody>
      </p:sp>
      <p:cxnSp>
        <p:nvCxnSpPr>
          <p:cNvPr id="154" name="Connecteur droit 153">
            <a:extLst>
              <a:ext uri="{FF2B5EF4-FFF2-40B4-BE49-F238E27FC236}">
                <a16:creationId xmlns:a16="http://schemas.microsoft.com/office/drawing/2014/main" id="{29FE51EC-A199-4708-AFE7-86A9438FF03D}"/>
              </a:ext>
            </a:extLst>
          </p:cNvPr>
          <p:cNvCxnSpPr>
            <a:cxnSpLocks/>
          </p:cNvCxnSpPr>
          <p:nvPr/>
        </p:nvCxnSpPr>
        <p:spPr>
          <a:xfrm>
            <a:off x="1863595" y="5528890"/>
            <a:ext cx="418578" cy="0"/>
          </a:xfrm>
          <a:prstGeom prst="line">
            <a:avLst/>
          </a:prstGeom>
        </p:spPr>
        <p:style>
          <a:lnRef idx="3">
            <a:schemeClr val="accent3"/>
          </a:lnRef>
          <a:fillRef idx="0">
            <a:schemeClr val="accent3"/>
          </a:fillRef>
          <a:effectRef idx="2">
            <a:schemeClr val="accent3"/>
          </a:effectRef>
          <a:fontRef idx="minor">
            <a:schemeClr val="tx1"/>
          </a:fontRef>
        </p:style>
      </p:cxnSp>
      <p:sp>
        <p:nvSpPr>
          <p:cNvPr id="162" name="Flèche : angle droit 161">
            <a:extLst>
              <a:ext uri="{FF2B5EF4-FFF2-40B4-BE49-F238E27FC236}">
                <a16:creationId xmlns:a16="http://schemas.microsoft.com/office/drawing/2014/main" id="{5819E993-360D-4151-B45D-2F5C68EDB3DF}"/>
              </a:ext>
            </a:extLst>
          </p:cNvPr>
          <p:cNvSpPr/>
          <p:nvPr/>
        </p:nvSpPr>
        <p:spPr>
          <a:xfrm rot="16200000">
            <a:off x="2567899" y="1412442"/>
            <a:ext cx="819849" cy="626541"/>
          </a:xfrm>
          <a:prstGeom prst="bentUpArrow">
            <a:avLst>
              <a:gd name="adj1" fmla="val 25157"/>
              <a:gd name="adj2" fmla="val 29329"/>
              <a:gd name="adj3" fmla="val 27886"/>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dirty="0"/>
          </a:p>
        </p:txBody>
      </p:sp>
      <p:sp>
        <p:nvSpPr>
          <p:cNvPr id="163" name="Rectangle 162">
            <a:extLst>
              <a:ext uri="{FF2B5EF4-FFF2-40B4-BE49-F238E27FC236}">
                <a16:creationId xmlns:a16="http://schemas.microsoft.com/office/drawing/2014/main" id="{98850774-3648-494F-BFE1-FDCD81900836}"/>
              </a:ext>
            </a:extLst>
          </p:cNvPr>
          <p:cNvSpPr/>
          <p:nvPr/>
        </p:nvSpPr>
        <p:spPr>
          <a:xfrm>
            <a:off x="1263086" y="936240"/>
            <a:ext cx="1339011" cy="106345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rgbClr val="FF0000"/>
                </a:solidFill>
              </a:rPr>
              <a:t>Send entire article to </a:t>
            </a:r>
          </a:p>
          <a:p>
            <a:pPr algn="ctr"/>
            <a:r>
              <a:rPr lang="en-GB" dirty="0">
                <a:solidFill>
                  <a:srgbClr val="FF0000"/>
                </a:solidFill>
              </a:rPr>
              <a:t>Watson NLC</a:t>
            </a:r>
            <a:endParaRPr lang="en-GB" dirty="0"/>
          </a:p>
        </p:txBody>
      </p:sp>
      <p:sp>
        <p:nvSpPr>
          <p:cNvPr id="164" name="Rectangle 163">
            <a:extLst>
              <a:ext uri="{FF2B5EF4-FFF2-40B4-BE49-F238E27FC236}">
                <a16:creationId xmlns:a16="http://schemas.microsoft.com/office/drawing/2014/main" id="{B449564B-EDE0-4485-8B1A-DE706690897D}"/>
              </a:ext>
            </a:extLst>
          </p:cNvPr>
          <p:cNvSpPr/>
          <p:nvPr/>
        </p:nvSpPr>
        <p:spPr>
          <a:xfrm>
            <a:off x="4921586" y="430415"/>
            <a:ext cx="493735" cy="493735"/>
          </a:xfrm>
          <a:prstGeom prst="rect">
            <a:avLst/>
          </a:prstGeom>
          <a:blipFill rotWithShape="1">
            <a:blip r:embed="rId4">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66" name="ZoneTexte 165">
            <a:extLst>
              <a:ext uri="{FF2B5EF4-FFF2-40B4-BE49-F238E27FC236}">
                <a16:creationId xmlns:a16="http://schemas.microsoft.com/office/drawing/2014/main" id="{165C6368-718F-49EC-A834-24B95F7C2DAA}"/>
              </a:ext>
            </a:extLst>
          </p:cNvPr>
          <p:cNvSpPr txBox="1"/>
          <p:nvPr/>
        </p:nvSpPr>
        <p:spPr>
          <a:xfrm>
            <a:off x="587171" y="2065936"/>
            <a:ext cx="2197546" cy="120032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GB" dirty="0"/>
              <a:t>At least 1 MANA sentence or NLC classified </a:t>
            </a:r>
            <a:r>
              <a:rPr lang="en-GB" dirty="0" err="1"/>
              <a:t>Oui</a:t>
            </a:r>
            <a:r>
              <a:rPr lang="en-GB" dirty="0"/>
              <a:t>_ MANA the entire article ?</a:t>
            </a:r>
          </a:p>
        </p:txBody>
      </p:sp>
      <p:sp>
        <p:nvSpPr>
          <p:cNvPr id="167" name="Rectangle 166">
            <a:extLst>
              <a:ext uri="{FF2B5EF4-FFF2-40B4-BE49-F238E27FC236}">
                <a16:creationId xmlns:a16="http://schemas.microsoft.com/office/drawing/2014/main" id="{30F42D94-40F1-4A3D-9B93-D67B541E5EF3}"/>
              </a:ext>
            </a:extLst>
          </p:cNvPr>
          <p:cNvSpPr/>
          <p:nvPr/>
        </p:nvSpPr>
        <p:spPr>
          <a:xfrm>
            <a:off x="308951" y="3345283"/>
            <a:ext cx="2668397" cy="197436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Yes ! Place article in file containing MANA articles at the appropriate position of relevance depending on number of </a:t>
            </a:r>
            <a:r>
              <a:rPr lang="en-GB" dirty="0" err="1"/>
              <a:t>Oui_MANA</a:t>
            </a:r>
            <a:r>
              <a:rPr lang="en-GB" dirty="0"/>
              <a:t> sentences &amp; keywords (all highlighted) and sentiment </a:t>
            </a:r>
          </a:p>
        </p:txBody>
      </p:sp>
      <p:cxnSp>
        <p:nvCxnSpPr>
          <p:cNvPr id="168" name="Connecteur droit avec flèche 167">
            <a:extLst>
              <a:ext uri="{FF2B5EF4-FFF2-40B4-BE49-F238E27FC236}">
                <a16:creationId xmlns:a16="http://schemas.microsoft.com/office/drawing/2014/main" id="{4FBC28A6-F8DE-44DF-91DA-FC6453C99D35}"/>
              </a:ext>
            </a:extLst>
          </p:cNvPr>
          <p:cNvCxnSpPr>
            <a:cxnSpLocks/>
          </p:cNvCxnSpPr>
          <p:nvPr/>
        </p:nvCxnSpPr>
        <p:spPr>
          <a:xfrm>
            <a:off x="2918596" y="2012110"/>
            <a:ext cx="1" cy="13331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4" name="Connecteur droit 173">
            <a:extLst>
              <a:ext uri="{FF2B5EF4-FFF2-40B4-BE49-F238E27FC236}">
                <a16:creationId xmlns:a16="http://schemas.microsoft.com/office/drawing/2014/main" id="{747E8A10-E908-43D6-B3F6-8B0AEDC80DAB}"/>
              </a:ext>
            </a:extLst>
          </p:cNvPr>
          <p:cNvCxnSpPr/>
          <p:nvPr/>
        </p:nvCxnSpPr>
        <p:spPr>
          <a:xfrm flipH="1">
            <a:off x="2596660" y="1999698"/>
            <a:ext cx="3408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75" name="Connecteur droit avec flèche 174">
            <a:extLst>
              <a:ext uri="{FF2B5EF4-FFF2-40B4-BE49-F238E27FC236}">
                <a16:creationId xmlns:a16="http://schemas.microsoft.com/office/drawing/2014/main" id="{A8C3D43E-9159-4EA1-9D07-6FAC4A9DC9ED}"/>
              </a:ext>
            </a:extLst>
          </p:cNvPr>
          <p:cNvCxnSpPr>
            <a:cxnSpLocks/>
          </p:cNvCxnSpPr>
          <p:nvPr/>
        </p:nvCxnSpPr>
        <p:spPr>
          <a:xfrm>
            <a:off x="219695" y="1956510"/>
            <a:ext cx="0" cy="336313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6" name="Connecteur droit 175">
            <a:extLst>
              <a:ext uri="{FF2B5EF4-FFF2-40B4-BE49-F238E27FC236}">
                <a16:creationId xmlns:a16="http://schemas.microsoft.com/office/drawing/2014/main" id="{C7C24756-52DD-44E5-8259-AE5E9A3D56B8}"/>
              </a:ext>
            </a:extLst>
          </p:cNvPr>
          <p:cNvCxnSpPr>
            <a:cxnSpLocks/>
          </p:cNvCxnSpPr>
          <p:nvPr/>
        </p:nvCxnSpPr>
        <p:spPr>
          <a:xfrm flipH="1">
            <a:off x="219695" y="1956510"/>
            <a:ext cx="1043392" cy="0"/>
          </a:xfrm>
          <a:prstGeom prst="line">
            <a:avLst/>
          </a:prstGeom>
        </p:spPr>
        <p:style>
          <a:lnRef idx="3">
            <a:schemeClr val="accent3"/>
          </a:lnRef>
          <a:fillRef idx="0">
            <a:schemeClr val="accent3"/>
          </a:fillRef>
          <a:effectRef idx="2">
            <a:schemeClr val="accent3"/>
          </a:effectRef>
          <a:fontRef idx="minor">
            <a:schemeClr val="tx1"/>
          </a:fontRef>
        </p:style>
      </p:cxnSp>
      <p:sp>
        <p:nvSpPr>
          <p:cNvPr id="181" name="Rectangle 180">
            <a:extLst>
              <a:ext uri="{FF2B5EF4-FFF2-40B4-BE49-F238E27FC236}">
                <a16:creationId xmlns:a16="http://schemas.microsoft.com/office/drawing/2014/main" id="{6E1BB4B5-9E6D-441A-81F2-D33612556A05}"/>
              </a:ext>
            </a:extLst>
          </p:cNvPr>
          <p:cNvSpPr/>
          <p:nvPr/>
        </p:nvSpPr>
        <p:spPr>
          <a:xfrm>
            <a:off x="130594" y="5418394"/>
            <a:ext cx="1426345" cy="130975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No ! Store article in Non MANA file ;  </a:t>
            </a:r>
          </a:p>
          <a:p>
            <a:pPr algn="ctr"/>
            <a:r>
              <a:rPr lang="en-GB" dirty="0">
                <a:solidFill>
                  <a:srgbClr val="FF0000"/>
                </a:solidFill>
              </a:rPr>
              <a:t>Retrain NLC ?</a:t>
            </a:r>
          </a:p>
        </p:txBody>
      </p:sp>
      <p:cxnSp>
        <p:nvCxnSpPr>
          <p:cNvPr id="186" name="Connecteur droit avec flèche 185">
            <a:extLst>
              <a:ext uri="{FF2B5EF4-FFF2-40B4-BE49-F238E27FC236}">
                <a16:creationId xmlns:a16="http://schemas.microsoft.com/office/drawing/2014/main" id="{C03E1637-CFCC-4415-8F8B-FDA90F90BC6F}"/>
              </a:ext>
            </a:extLst>
          </p:cNvPr>
          <p:cNvCxnSpPr>
            <a:cxnSpLocks/>
          </p:cNvCxnSpPr>
          <p:nvPr/>
        </p:nvCxnSpPr>
        <p:spPr>
          <a:xfrm>
            <a:off x="9165574" y="929198"/>
            <a:ext cx="104001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7701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5" name="Modèle 3D 4" descr="Ordinateur portable">
                <a:extLst>
                  <a:ext uri="{FF2B5EF4-FFF2-40B4-BE49-F238E27FC236}">
                    <a16:creationId xmlns:a16="http://schemas.microsoft.com/office/drawing/2014/main" id="{61E42B9F-5022-4319-8A0F-9CFDB108D938}"/>
                  </a:ext>
                </a:extLst>
              </p:cNvPr>
              <p:cNvGraphicFramePr>
                <a:graphicFrameLocks noChangeAspect="1"/>
              </p:cNvGraphicFramePr>
              <p:nvPr>
                <p:extLst>
                  <p:ext uri="{D42A27DB-BD31-4B8C-83A1-F6EECF244321}">
                    <p14:modId xmlns:p14="http://schemas.microsoft.com/office/powerpoint/2010/main" val="3518390697"/>
                  </p:ext>
                </p:extLst>
              </p:nvPr>
            </p:nvGraphicFramePr>
            <p:xfrm>
              <a:off x="3881872" y="1298223"/>
              <a:ext cx="4428256" cy="4817697"/>
            </p:xfrm>
            <a:graphic>
              <a:graphicData uri="http://schemas.microsoft.com/office/drawing/2017/model3d">
                <am3d:model3d r:embed="rId2">
                  <am3d:spPr>
                    <a:xfrm>
                      <a:off x="0" y="0"/>
                      <a:ext cx="4428256" cy="4817697"/>
                    </a:xfrm>
                    <a:prstGeom prst="rect">
                      <a:avLst/>
                    </a:prstGeom>
                  </am3d:spPr>
                  <am3d:camera>
                    <am3d:pos x="0" y="0" z="70087151"/>
                    <am3d:up dx="0" dy="36000000" dz="0"/>
                    <am3d:lookAt x="0" y="0" z="0"/>
                    <am3d:perspective fov="2700000"/>
                  </am3d:camera>
                  <am3d:trans>
                    <am3d:meterPerModelUnit n="1970604" d="1000000"/>
                    <am3d:preTrans dx="0" dy="-12157734" dz="3432165"/>
                    <am3d:scale>
                      <am3d:sx n="1000000" d="1000000"/>
                      <am3d:sy n="1000000" d="1000000"/>
                      <am3d:sz n="1000000" d="1000000"/>
                    </am3d:scale>
                    <am3d:rot ax="1669491" ay="1371010" az="694914"/>
                    <am3d:postTrans dx="0" dy="0" dz="0"/>
                  </am3d:trans>
                  <am3d:attrSrcUrl r:id="rId3"/>
                  <am3d:raster rName="Office3DRenderer" rVer="16.0.8326">
                    <am3d:blip r:embed="rId4"/>
                  </am3d:raster>
                  <am3d:objViewport viewportSz="54186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Modèle 3D 4" descr="Ordinateur portable">
                <a:extLst>
                  <a:ext uri="{FF2B5EF4-FFF2-40B4-BE49-F238E27FC236}">
                    <a16:creationId xmlns:a16="http://schemas.microsoft.com/office/drawing/2014/main" id="{61E42B9F-5022-4319-8A0F-9CFDB108D938}"/>
                  </a:ext>
                </a:extLst>
              </p:cNvPr>
              <p:cNvPicPr>
                <a:picLocks noGrp="1" noRot="1" noChangeAspect="1" noMove="1" noResize="1" noEditPoints="1" noAdjustHandles="1" noChangeArrowheads="1" noChangeShapeType="1" noCrop="1"/>
              </p:cNvPicPr>
              <p:nvPr/>
            </p:nvPicPr>
            <p:blipFill>
              <a:blip r:embed="rId4"/>
              <a:stretch>
                <a:fillRect/>
              </a:stretch>
            </p:blipFill>
            <p:spPr>
              <a:xfrm>
                <a:off x="3881872" y="1298223"/>
                <a:ext cx="4428256" cy="4817697"/>
              </a:xfrm>
              <a:prstGeom prst="rect">
                <a:avLst/>
              </a:prstGeom>
            </p:spPr>
          </p:pic>
        </mc:Fallback>
      </mc:AlternateContent>
      <p:sp>
        <p:nvSpPr>
          <p:cNvPr id="10" name="ZoneTexte 9">
            <a:hlinkClick r:id="rId5"/>
            <a:extLst>
              <a:ext uri="{FF2B5EF4-FFF2-40B4-BE49-F238E27FC236}">
                <a16:creationId xmlns:a16="http://schemas.microsoft.com/office/drawing/2014/main" id="{79B74F69-7236-4A85-BE0C-95CFFF34EFCE}"/>
              </a:ext>
            </a:extLst>
          </p:cNvPr>
          <p:cNvSpPr txBox="1"/>
          <p:nvPr/>
        </p:nvSpPr>
        <p:spPr>
          <a:xfrm>
            <a:off x="4498200" y="2602921"/>
            <a:ext cx="2285999" cy="1384995"/>
          </a:xfrm>
          <a:prstGeom prst="rect">
            <a:avLst/>
          </a:prstGeom>
          <a:noFill/>
          <a:scene3d>
            <a:camera prst="isometricOffAxis1Right"/>
            <a:lightRig rig="threePt" dir="t"/>
          </a:scene3d>
        </p:spPr>
        <p:txBody>
          <a:bodyPr wrap="square" rtlCol="0">
            <a:spAutoFit/>
          </a:bodyPr>
          <a:lstStyle/>
          <a:p>
            <a:pPr algn="ctr"/>
            <a:r>
              <a:rPr lang="en-GB" sz="2400" b="1" dirty="0"/>
              <a:t>Click here </a:t>
            </a:r>
            <a:r>
              <a:rPr lang="en-GB" sz="2000" dirty="0"/>
              <a:t>to see an execution of  </a:t>
            </a:r>
            <a:r>
              <a:rPr lang="en-GB" sz="2000" dirty="0" err="1"/>
              <a:t>Watson_for_MANA</a:t>
            </a:r>
            <a:r>
              <a:rPr lang="en-GB" sz="2000" dirty="0"/>
              <a:t> Algorithm</a:t>
            </a:r>
          </a:p>
        </p:txBody>
      </p:sp>
      <p:sp>
        <p:nvSpPr>
          <p:cNvPr id="4" name="Titre 1">
            <a:extLst>
              <a:ext uri="{FF2B5EF4-FFF2-40B4-BE49-F238E27FC236}">
                <a16:creationId xmlns:a16="http://schemas.microsoft.com/office/drawing/2014/main" id="{9034A1E9-D319-4074-929F-F2092500A820}"/>
              </a:ext>
            </a:extLst>
          </p:cNvPr>
          <p:cNvSpPr txBox="1">
            <a:spLocks/>
          </p:cNvSpPr>
          <p:nvPr/>
        </p:nvSpPr>
        <p:spPr>
          <a:xfrm>
            <a:off x="886860" y="472002"/>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GB" dirty="0"/>
              <a:t>Demo of how the script can be run locally on your terminal to classify articles from an input excel file</a:t>
            </a:r>
          </a:p>
        </p:txBody>
      </p:sp>
    </p:spTree>
    <p:extLst>
      <p:ext uri="{BB962C8B-B14F-4D97-AF65-F5344CB8AC3E}">
        <p14:creationId xmlns:p14="http://schemas.microsoft.com/office/powerpoint/2010/main" val="1939866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10;&#10;Description générée automatiquement">
            <a:extLst>
              <a:ext uri="{FF2B5EF4-FFF2-40B4-BE49-F238E27FC236}">
                <a16:creationId xmlns:a16="http://schemas.microsoft.com/office/drawing/2014/main" id="{4603684F-F04D-41A0-9B0D-EE2D529822E7}"/>
              </a:ext>
            </a:extLst>
          </p:cNvPr>
          <p:cNvPicPr>
            <a:picLocks noChangeAspect="1"/>
          </p:cNvPicPr>
          <p:nvPr/>
        </p:nvPicPr>
        <p:blipFill>
          <a:blip r:embed="rId2"/>
          <a:stretch>
            <a:fillRect/>
          </a:stretch>
        </p:blipFill>
        <p:spPr>
          <a:xfrm>
            <a:off x="175386" y="2137596"/>
            <a:ext cx="11841227" cy="4382112"/>
          </a:xfrm>
          <a:prstGeom prst="rect">
            <a:avLst/>
          </a:prstGeom>
        </p:spPr>
      </p:pic>
      <p:pic>
        <p:nvPicPr>
          <p:cNvPr id="14344" name="Picture 8" descr="RÃ©sultat de recherche d'images pour &quot;youtube play&quot;">
            <a:hlinkClick r:id="rId3"/>
            <a:extLst>
              <a:ext uri="{FF2B5EF4-FFF2-40B4-BE49-F238E27FC236}">
                <a16:creationId xmlns:a16="http://schemas.microsoft.com/office/drawing/2014/main" id="{B4146E26-0A3C-4EFA-8077-627EFCE05C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464" t="13686" r="21739" b="14171"/>
          <a:stretch/>
        </p:blipFill>
        <p:spPr bwMode="auto">
          <a:xfrm>
            <a:off x="5528186" y="4041059"/>
            <a:ext cx="1135626" cy="825909"/>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B54EC39C-63FA-468B-A2FA-65462365BCDB}"/>
              </a:ext>
            </a:extLst>
          </p:cNvPr>
          <p:cNvSpPr txBox="1">
            <a:spLocks/>
          </p:cNvSpPr>
          <p:nvPr/>
        </p:nvSpPr>
        <p:spPr>
          <a:xfrm>
            <a:off x="872111" y="85729"/>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GB" dirty="0"/>
              <a:t>Demo of the end result: how all input articles were classified and ranked in order of relevance, with relevant sentences highlighted in yellow with entities in red</a:t>
            </a:r>
          </a:p>
        </p:txBody>
      </p:sp>
    </p:spTree>
    <p:extLst>
      <p:ext uri="{BB962C8B-B14F-4D97-AF65-F5344CB8AC3E}">
        <p14:creationId xmlns:p14="http://schemas.microsoft.com/office/powerpoint/2010/main" val="820460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capture d’écran, intérieur, ordinateur, portable&#10;&#10;Description générée automatiquement">
            <a:extLst>
              <a:ext uri="{FF2B5EF4-FFF2-40B4-BE49-F238E27FC236}">
                <a16:creationId xmlns:a16="http://schemas.microsoft.com/office/drawing/2014/main" id="{A78090E8-1B3C-43D3-9D1F-C5098BE12821}"/>
              </a:ext>
            </a:extLst>
          </p:cNvPr>
          <p:cNvPicPr>
            <a:picLocks noChangeAspect="1"/>
          </p:cNvPicPr>
          <p:nvPr/>
        </p:nvPicPr>
        <p:blipFill>
          <a:blip r:embed="rId2"/>
          <a:stretch>
            <a:fillRect/>
          </a:stretch>
        </p:blipFill>
        <p:spPr>
          <a:xfrm>
            <a:off x="872111" y="1421746"/>
            <a:ext cx="10447777" cy="4958406"/>
          </a:xfrm>
          <a:prstGeom prst="rect">
            <a:avLst/>
          </a:prstGeom>
        </p:spPr>
      </p:pic>
      <p:pic>
        <p:nvPicPr>
          <p:cNvPr id="14344" name="Picture 8" descr="RÃ©sultat de recherche d'images pour &quot;youtube play&quot;">
            <a:hlinkClick r:id="rId3"/>
            <a:extLst>
              <a:ext uri="{FF2B5EF4-FFF2-40B4-BE49-F238E27FC236}">
                <a16:creationId xmlns:a16="http://schemas.microsoft.com/office/drawing/2014/main" id="{B4146E26-0A3C-4EFA-8077-627EFCE05C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464" t="13686" r="21739" b="14171"/>
          <a:stretch/>
        </p:blipFill>
        <p:spPr bwMode="auto">
          <a:xfrm>
            <a:off x="5528186" y="3613356"/>
            <a:ext cx="1135626" cy="82590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788FD62C-1E52-455F-9AA8-39202022F82E}"/>
              </a:ext>
            </a:extLst>
          </p:cNvPr>
          <p:cNvSpPr txBox="1">
            <a:spLocks/>
          </p:cNvSpPr>
          <p:nvPr/>
        </p:nvSpPr>
        <p:spPr>
          <a:xfrm>
            <a:off x="872111" y="210512"/>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GB" dirty="0"/>
              <a:t>Annex: guiding you through the creation of a skill on Watson assistant</a:t>
            </a:r>
          </a:p>
        </p:txBody>
      </p:sp>
    </p:spTree>
    <p:extLst>
      <p:ext uri="{BB962C8B-B14F-4D97-AF65-F5344CB8AC3E}">
        <p14:creationId xmlns:p14="http://schemas.microsoft.com/office/powerpoint/2010/main" val="341479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EB20B-1591-4CE4-973E-CCD15E3F5C7D}"/>
              </a:ext>
            </a:extLst>
          </p:cNvPr>
          <p:cNvSpPr>
            <a:spLocks noGrp="1"/>
          </p:cNvSpPr>
          <p:nvPr>
            <p:ph type="title"/>
          </p:nvPr>
        </p:nvSpPr>
        <p:spPr>
          <a:xfrm>
            <a:off x="890690" y="485783"/>
            <a:ext cx="10819529" cy="1478570"/>
          </a:xfrm>
        </p:spPr>
        <p:txBody>
          <a:bodyPr/>
          <a:lstStyle/>
          <a:p>
            <a:r>
              <a:rPr lang="pt-BR" dirty="0"/>
              <a:t>A </a:t>
            </a:r>
            <a:r>
              <a:rPr lang="pt-BR" dirty="0" err="1"/>
              <a:t>very</a:t>
            </a:r>
            <a:r>
              <a:rPr lang="pt-BR" dirty="0"/>
              <a:t> </a:t>
            </a:r>
            <a:r>
              <a:rPr lang="pt-BR" dirty="0" err="1"/>
              <a:t>classical</a:t>
            </a:r>
            <a:r>
              <a:rPr lang="pt-BR" dirty="0"/>
              <a:t>/general </a:t>
            </a:r>
            <a:r>
              <a:rPr lang="pt-BR" dirty="0" err="1"/>
              <a:t>problem</a:t>
            </a:r>
            <a:r>
              <a:rPr lang="pt-BR" dirty="0"/>
              <a:t> </a:t>
            </a:r>
            <a:r>
              <a:rPr lang="pt-BR" dirty="0" err="1"/>
              <a:t>of</a:t>
            </a:r>
            <a:r>
              <a:rPr lang="pt-BR" dirty="0"/>
              <a:t> </a:t>
            </a:r>
            <a:r>
              <a:rPr lang="pt-BR" dirty="0" err="1"/>
              <a:t>binary</a:t>
            </a:r>
            <a:r>
              <a:rPr lang="pt-BR" dirty="0"/>
              <a:t> </a:t>
            </a:r>
            <a:r>
              <a:rPr lang="pt-BR" dirty="0" err="1"/>
              <a:t>classification</a:t>
            </a:r>
            <a:endParaRPr lang="pt-BR" dirty="0"/>
          </a:p>
        </p:txBody>
      </p:sp>
      <p:sp>
        <p:nvSpPr>
          <p:cNvPr id="29" name="Rectangle 28">
            <a:extLst>
              <a:ext uri="{FF2B5EF4-FFF2-40B4-BE49-F238E27FC236}">
                <a16:creationId xmlns:a16="http://schemas.microsoft.com/office/drawing/2014/main" id="{A7D6B510-F17F-4075-825F-E8CA488675A5}"/>
              </a:ext>
            </a:extLst>
          </p:cNvPr>
          <p:cNvSpPr/>
          <p:nvPr/>
        </p:nvSpPr>
        <p:spPr>
          <a:xfrm>
            <a:off x="1725561" y="2330244"/>
            <a:ext cx="1991033" cy="25662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6D06F913-EC69-4F7C-A966-B01BAE8C8615}"/>
              </a:ext>
            </a:extLst>
          </p:cNvPr>
          <p:cNvSpPr/>
          <p:nvPr/>
        </p:nvSpPr>
        <p:spPr>
          <a:xfrm>
            <a:off x="1877961" y="2482644"/>
            <a:ext cx="1991033" cy="256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n w="0"/>
              <a:solidFill>
                <a:schemeClr val="accent1"/>
              </a:solidFill>
              <a:effectLst>
                <a:outerShdw blurRad="38100" dist="25400" dir="5400000" algn="ctr" rotWithShape="0">
                  <a:srgbClr val="6E747A">
                    <a:alpha val="43000"/>
                  </a:srgbClr>
                </a:outerShdw>
              </a:effectLst>
            </a:endParaRPr>
          </a:p>
        </p:txBody>
      </p:sp>
      <p:sp>
        <p:nvSpPr>
          <p:cNvPr id="31" name="Rectangle 30">
            <a:extLst>
              <a:ext uri="{FF2B5EF4-FFF2-40B4-BE49-F238E27FC236}">
                <a16:creationId xmlns:a16="http://schemas.microsoft.com/office/drawing/2014/main" id="{67BDE3C0-FC61-4647-99B5-4A15EF66AC1B}"/>
              </a:ext>
            </a:extLst>
          </p:cNvPr>
          <p:cNvSpPr/>
          <p:nvPr/>
        </p:nvSpPr>
        <p:spPr>
          <a:xfrm>
            <a:off x="2030361" y="2635044"/>
            <a:ext cx="1991033" cy="25662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B08594AA-DBB3-4583-A6F2-63BC58F218DA}"/>
              </a:ext>
            </a:extLst>
          </p:cNvPr>
          <p:cNvSpPr/>
          <p:nvPr/>
        </p:nvSpPr>
        <p:spPr>
          <a:xfrm>
            <a:off x="2182761" y="2787444"/>
            <a:ext cx="1991033" cy="256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p>
          <a:p>
            <a:pPr algn="just"/>
            <a:endParaRPr lang="fr-FR" dirty="0"/>
          </a:p>
          <a:p>
            <a:pPr algn="just"/>
            <a:r>
              <a:rPr lang="fr-FR" dirty="0"/>
              <a:t>Lorem ipsum </a:t>
            </a:r>
            <a:r>
              <a:rPr lang="fr-FR" dirty="0" err="1"/>
              <a:t>dolor</a:t>
            </a:r>
            <a:r>
              <a:rPr lang="fr-FR" dirty="0"/>
              <a:t> </a:t>
            </a:r>
            <a:r>
              <a:rPr lang="fr-FR" dirty="0" err="1"/>
              <a:t>sit</a:t>
            </a:r>
            <a:r>
              <a:rPr lang="fr-FR" dirty="0"/>
              <a:t> </a:t>
            </a:r>
            <a:r>
              <a:rPr lang="fr-FR" dirty="0" err="1"/>
              <a:t>amet,consectetur</a:t>
            </a:r>
            <a:r>
              <a:rPr lang="fr-FR" dirty="0"/>
              <a:t> </a:t>
            </a:r>
            <a:r>
              <a:rPr lang="fr-FR" dirty="0" err="1"/>
              <a:t>adipiscing</a:t>
            </a:r>
            <a:r>
              <a:rPr lang="fr-FR" dirty="0"/>
              <a:t> </a:t>
            </a:r>
            <a:r>
              <a:rPr lang="fr-FR" dirty="0" err="1"/>
              <a:t>elit</a:t>
            </a:r>
            <a:r>
              <a:rPr lang="fr-FR" dirty="0"/>
              <a:t>, </a:t>
            </a:r>
            <a:r>
              <a:rPr lang="fr-FR" dirty="0" err="1"/>
              <a:t>sed</a:t>
            </a:r>
            <a:r>
              <a:rPr lang="fr-FR" dirty="0"/>
              <a:t> do </a:t>
            </a:r>
            <a:r>
              <a:rPr lang="fr-FR" dirty="0" err="1"/>
              <a:t>eiusmod</a:t>
            </a:r>
            <a:r>
              <a:rPr lang="fr-FR" dirty="0"/>
              <a:t> </a:t>
            </a:r>
            <a:r>
              <a:rPr lang="fr-FR" dirty="0" err="1"/>
              <a:t>tempor</a:t>
            </a:r>
            <a:r>
              <a:rPr lang="fr-FR" dirty="0"/>
              <a:t> </a:t>
            </a:r>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r>
              <a:rPr lang="fr-FR" dirty="0"/>
              <a:t>. </a:t>
            </a:r>
            <a:endParaRPr lang="en-GB" dirty="0"/>
          </a:p>
        </p:txBody>
      </p:sp>
      <p:sp>
        <p:nvSpPr>
          <p:cNvPr id="33" name="ZoneTexte 32">
            <a:extLst>
              <a:ext uri="{FF2B5EF4-FFF2-40B4-BE49-F238E27FC236}">
                <a16:creationId xmlns:a16="http://schemas.microsoft.com/office/drawing/2014/main" id="{31810B08-5ED2-4FE0-BC8F-07ACF97EA9FB}"/>
              </a:ext>
            </a:extLst>
          </p:cNvPr>
          <p:cNvSpPr txBox="1"/>
          <p:nvPr/>
        </p:nvSpPr>
        <p:spPr>
          <a:xfrm>
            <a:off x="2499851" y="2875934"/>
            <a:ext cx="1386349" cy="369332"/>
          </a:xfrm>
          <a:prstGeom prst="rect">
            <a:avLst/>
          </a:prstGeom>
          <a:solidFill>
            <a:schemeClr val="tx1">
              <a:lumMod val="65000"/>
            </a:schemeClr>
          </a:solidFill>
        </p:spPr>
        <p:txBody>
          <a:bodyPr wrap="square" rtlCol="0">
            <a:spAutoFit/>
          </a:bodyPr>
          <a:lstStyle/>
          <a:p>
            <a:r>
              <a:rPr lang="en-GB" dirty="0"/>
              <a:t>Article/tweet</a:t>
            </a:r>
          </a:p>
        </p:txBody>
      </p:sp>
      <p:cxnSp>
        <p:nvCxnSpPr>
          <p:cNvPr id="36" name="Connecteur : en angle 35">
            <a:extLst>
              <a:ext uri="{FF2B5EF4-FFF2-40B4-BE49-F238E27FC236}">
                <a16:creationId xmlns:a16="http://schemas.microsoft.com/office/drawing/2014/main" id="{1D0DEA68-A5B9-4C48-90FE-D7EE81928E5F}"/>
              </a:ext>
            </a:extLst>
          </p:cNvPr>
          <p:cNvCxnSpPr>
            <a:cxnSpLocks/>
            <a:stCxn id="32" idx="3"/>
          </p:cNvCxnSpPr>
          <p:nvPr/>
        </p:nvCxnSpPr>
        <p:spPr>
          <a:xfrm>
            <a:off x="4173794" y="4070554"/>
            <a:ext cx="3099619" cy="154858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eur : en angle 37">
            <a:extLst>
              <a:ext uri="{FF2B5EF4-FFF2-40B4-BE49-F238E27FC236}">
                <a16:creationId xmlns:a16="http://schemas.microsoft.com/office/drawing/2014/main" id="{A722C931-89A4-46E6-A8FB-491B67780062}"/>
              </a:ext>
            </a:extLst>
          </p:cNvPr>
          <p:cNvCxnSpPr>
            <a:cxnSpLocks/>
          </p:cNvCxnSpPr>
          <p:nvPr/>
        </p:nvCxnSpPr>
        <p:spPr>
          <a:xfrm flipV="1">
            <a:off x="4191000" y="2723534"/>
            <a:ext cx="3082413" cy="134702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C1AE70BD-0FF8-4E33-9777-1B3B70D53C1D}"/>
              </a:ext>
            </a:extLst>
          </p:cNvPr>
          <p:cNvSpPr/>
          <p:nvPr/>
        </p:nvSpPr>
        <p:spPr>
          <a:xfrm>
            <a:off x="7868627" y="1673343"/>
            <a:ext cx="1354393" cy="177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255865D8-2092-4C5E-8DE3-818A95A9AC4F}"/>
              </a:ext>
            </a:extLst>
          </p:cNvPr>
          <p:cNvSpPr/>
          <p:nvPr/>
        </p:nvSpPr>
        <p:spPr>
          <a:xfrm>
            <a:off x="7703935" y="1761834"/>
            <a:ext cx="1354393" cy="177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Rectangle 53">
            <a:extLst>
              <a:ext uri="{FF2B5EF4-FFF2-40B4-BE49-F238E27FC236}">
                <a16:creationId xmlns:a16="http://schemas.microsoft.com/office/drawing/2014/main" id="{24C09FDC-053B-4774-82EF-66B13734B4C7}"/>
              </a:ext>
            </a:extLst>
          </p:cNvPr>
          <p:cNvSpPr/>
          <p:nvPr/>
        </p:nvSpPr>
        <p:spPr>
          <a:xfrm>
            <a:off x="7536788" y="1914234"/>
            <a:ext cx="1354393" cy="177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p>
          <a:p>
            <a:pPr algn="just"/>
            <a:r>
              <a:rPr lang="fr-FR" sz="1200" dirty="0"/>
              <a:t>Duis </a:t>
            </a:r>
            <a:r>
              <a:rPr lang="fr-FR" sz="1200" dirty="0" err="1"/>
              <a:t>aute</a:t>
            </a:r>
            <a:r>
              <a:rPr lang="fr-FR" sz="1200" dirty="0"/>
              <a:t> </a:t>
            </a:r>
            <a:r>
              <a:rPr lang="fr-FR" sz="1200" dirty="0" err="1"/>
              <a:t>irure</a:t>
            </a:r>
            <a:r>
              <a:rPr lang="fr-FR" sz="1200" dirty="0"/>
              <a:t> </a:t>
            </a:r>
            <a:r>
              <a:rPr lang="fr-FR" sz="1200" dirty="0" err="1"/>
              <a:t>dolor</a:t>
            </a:r>
            <a:r>
              <a:rPr lang="fr-FR" sz="1200" dirty="0"/>
              <a:t> in </a:t>
            </a:r>
            <a:r>
              <a:rPr lang="fr-FR" sz="1200" dirty="0" err="1"/>
              <a:t>reprehenderit</a:t>
            </a:r>
            <a:r>
              <a:rPr lang="fr-FR" sz="1200" dirty="0"/>
              <a:t> in </a:t>
            </a:r>
            <a:r>
              <a:rPr lang="fr-FR" sz="1200" dirty="0" err="1"/>
              <a:t>voluptate</a:t>
            </a:r>
            <a:r>
              <a:rPr lang="fr-FR" sz="1200" dirty="0"/>
              <a:t> </a:t>
            </a:r>
            <a:r>
              <a:rPr lang="fr-FR" sz="1200" dirty="0" err="1"/>
              <a:t>velit</a:t>
            </a:r>
            <a:r>
              <a:rPr lang="fr-FR" sz="1200" dirty="0"/>
              <a:t> esse </a:t>
            </a:r>
            <a:r>
              <a:rPr lang="fr-FR" sz="1200" dirty="0" err="1"/>
              <a:t>cillum</a:t>
            </a:r>
            <a:r>
              <a:rPr lang="fr-FR" sz="1200" dirty="0"/>
              <a:t> </a:t>
            </a:r>
            <a:r>
              <a:rPr lang="fr-FR" sz="1200" dirty="0" err="1"/>
              <a:t>dolore</a:t>
            </a:r>
            <a:r>
              <a:rPr lang="fr-FR" sz="1200" dirty="0"/>
              <a:t> eu </a:t>
            </a:r>
            <a:r>
              <a:rPr lang="fr-FR" sz="1200" dirty="0" err="1"/>
              <a:t>fugiat</a:t>
            </a:r>
            <a:r>
              <a:rPr lang="fr-FR" sz="1200" dirty="0"/>
              <a:t> </a:t>
            </a:r>
            <a:r>
              <a:rPr lang="fr-FR" sz="1200" dirty="0" err="1"/>
              <a:t>nulla</a:t>
            </a:r>
            <a:r>
              <a:rPr lang="fr-FR" sz="1200" dirty="0"/>
              <a:t> </a:t>
            </a:r>
            <a:r>
              <a:rPr lang="fr-FR" sz="1200" dirty="0" err="1"/>
              <a:t>pariatur</a:t>
            </a:r>
            <a:endParaRPr lang="fr-FR" sz="1200" dirty="0"/>
          </a:p>
        </p:txBody>
      </p:sp>
      <p:sp>
        <p:nvSpPr>
          <p:cNvPr id="62" name="ZoneTexte 61">
            <a:extLst>
              <a:ext uri="{FF2B5EF4-FFF2-40B4-BE49-F238E27FC236}">
                <a16:creationId xmlns:a16="http://schemas.microsoft.com/office/drawing/2014/main" id="{444F03E2-37B1-4602-AE58-493DDE219BC2}"/>
              </a:ext>
            </a:extLst>
          </p:cNvPr>
          <p:cNvSpPr txBox="1"/>
          <p:nvPr/>
        </p:nvSpPr>
        <p:spPr>
          <a:xfrm>
            <a:off x="7721757" y="2007308"/>
            <a:ext cx="984454" cy="276999"/>
          </a:xfrm>
          <a:prstGeom prst="rect">
            <a:avLst/>
          </a:prstGeom>
          <a:solidFill>
            <a:schemeClr val="tx1">
              <a:lumMod val="65000"/>
            </a:schemeClr>
          </a:solidFill>
        </p:spPr>
        <p:txBody>
          <a:bodyPr wrap="square" rtlCol="0">
            <a:spAutoFit/>
          </a:bodyPr>
          <a:lstStyle/>
          <a:p>
            <a:r>
              <a:rPr lang="en-GB" sz="1200" dirty="0"/>
              <a:t>Article/tweet</a:t>
            </a:r>
          </a:p>
        </p:txBody>
      </p:sp>
      <p:sp>
        <p:nvSpPr>
          <p:cNvPr id="63" name="Rectangle 62">
            <a:extLst>
              <a:ext uri="{FF2B5EF4-FFF2-40B4-BE49-F238E27FC236}">
                <a16:creationId xmlns:a16="http://schemas.microsoft.com/office/drawing/2014/main" id="{BF1E1E71-BAC9-4493-9DCD-263942321BEC}"/>
              </a:ext>
            </a:extLst>
          </p:cNvPr>
          <p:cNvSpPr/>
          <p:nvPr/>
        </p:nvSpPr>
        <p:spPr>
          <a:xfrm>
            <a:off x="7801029" y="4151072"/>
            <a:ext cx="1354393" cy="17729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15A51E86-35AC-406E-B448-D8760FA3E4B5}"/>
              </a:ext>
            </a:extLst>
          </p:cNvPr>
          <p:cNvSpPr/>
          <p:nvPr/>
        </p:nvSpPr>
        <p:spPr>
          <a:xfrm>
            <a:off x="7636337" y="4239563"/>
            <a:ext cx="1354393" cy="17729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a:extLst>
              <a:ext uri="{FF2B5EF4-FFF2-40B4-BE49-F238E27FC236}">
                <a16:creationId xmlns:a16="http://schemas.microsoft.com/office/drawing/2014/main" id="{A728DAB5-E1A1-4AAF-8B07-5CDA56EB3489}"/>
              </a:ext>
            </a:extLst>
          </p:cNvPr>
          <p:cNvSpPr/>
          <p:nvPr/>
        </p:nvSpPr>
        <p:spPr>
          <a:xfrm>
            <a:off x="7469190" y="4391963"/>
            <a:ext cx="1354393" cy="17729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sz="1200" dirty="0"/>
          </a:p>
          <a:p>
            <a:pPr algn="just"/>
            <a:endParaRPr lang="fr-FR" sz="1200" dirty="0"/>
          </a:p>
          <a:p>
            <a:pPr algn="just"/>
            <a:r>
              <a:rPr lang="fr-FR" sz="1200" dirty="0" err="1"/>
              <a:t>Excepteur</a:t>
            </a:r>
            <a:r>
              <a:rPr lang="fr-FR" sz="1200" dirty="0"/>
              <a:t> </a:t>
            </a:r>
            <a:r>
              <a:rPr lang="fr-FR" sz="1200" dirty="0" err="1"/>
              <a:t>sint</a:t>
            </a:r>
            <a:r>
              <a:rPr lang="fr-FR" sz="1200" dirty="0"/>
              <a:t> </a:t>
            </a:r>
            <a:r>
              <a:rPr lang="fr-FR" sz="1200" dirty="0" err="1"/>
              <a:t>occaecat</a:t>
            </a:r>
            <a:r>
              <a:rPr lang="fr-FR" sz="1200" dirty="0"/>
              <a:t> </a:t>
            </a:r>
            <a:r>
              <a:rPr lang="fr-FR" sz="1200" dirty="0" err="1"/>
              <a:t>cupidatat</a:t>
            </a:r>
            <a:r>
              <a:rPr lang="fr-FR" sz="1200" dirty="0"/>
              <a:t> non </a:t>
            </a:r>
            <a:r>
              <a:rPr lang="fr-FR" sz="1200" dirty="0" err="1"/>
              <a:t>proident</a:t>
            </a:r>
            <a:r>
              <a:rPr lang="fr-FR" sz="1200" dirty="0"/>
              <a:t>, </a:t>
            </a:r>
            <a:r>
              <a:rPr lang="fr-FR" sz="1200" dirty="0" err="1"/>
              <a:t>sunt</a:t>
            </a:r>
            <a:r>
              <a:rPr lang="fr-FR" sz="1200" dirty="0"/>
              <a:t> in culpa qui officia </a:t>
            </a:r>
            <a:r>
              <a:rPr lang="fr-FR" sz="1200" dirty="0" err="1"/>
              <a:t>deserunt</a:t>
            </a:r>
            <a:r>
              <a:rPr lang="fr-FR" sz="1200" dirty="0"/>
              <a:t> mollit </a:t>
            </a:r>
            <a:r>
              <a:rPr lang="fr-FR" sz="1200" dirty="0" err="1"/>
              <a:t>anim</a:t>
            </a:r>
            <a:r>
              <a:rPr lang="fr-FR" sz="1200" dirty="0"/>
              <a:t> id est </a:t>
            </a:r>
            <a:r>
              <a:rPr lang="fr-FR" sz="1200" dirty="0" err="1"/>
              <a:t>laborum</a:t>
            </a:r>
            <a:endParaRPr lang="fr-FR" sz="1200" dirty="0"/>
          </a:p>
        </p:txBody>
      </p:sp>
      <p:sp>
        <p:nvSpPr>
          <p:cNvPr id="66" name="ZoneTexte 65">
            <a:extLst>
              <a:ext uri="{FF2B5EF4-FFF2-40B4-BE49-F238E27FC236}">
                <a16:creationId xmlns:a16="http://schemas.microsoft.com/office/drawing/2014/main" id="{3F610362-D796-441E-9A99-FC54AC1E318B}"/>
              </a:ext>
            </a:extLst>
          </p:cNvPr>
          <p:cNvSpPr txBox="1"/>
          <p:nvPr/>
        </p:nvSpPr>
        <p:spPr>
          <a:xfrm>
            <a:off x="7654159" y="4485037"/>
            <a:ext cx="984454" cy="276999"/>
          </a:xfrm>
          <a:prstGeom prst="rect">
            <a:avLst/>
          </a:prstGeom>
          <a:solidFill>
            <a:schemeClr val="tx1">
              <a:lumMod val="65000"/>
            </a:schemeClr>
          </a:solidFill>
        </p:spPr>
        <p:txBody>
          <a:bodyPr wrap="square" rtlCol="0">
            <a:spAutoFit/>
          </a:bodyPr>
          <a:lstStyle/>
          <a:p>
            <a:r>
              <a:rPr lang="en-GB" sz="1200" dirty="0"/>
              <a:t>Article/tweet</a:t>
            </a:r>
          </a:p>
        </p:txBody>
      </p:sp>
      <p:sp>
        <p:nvSpPr>
          <p:cNvPr id="43" name="ZoneTexte 42">
            <a:extLst>
              <a:ext uri="{FF2B5EF4-FFF2-40B4-BE49-F238E27FC236}">
                <a16:creationId xmlns:a16="http://schemas.microsoft.com/office/drawing/2014/main" id="{8EF939C8-AEFE-497D-9B24-D6CFB0B00CDB}"/>
              </a:ext>
            </a:extLst>
          </p:cNvPr>
          <p:cNvSpPr txBox="1"/>
          <p:nvPr/>
        </p:nvSpPr>
        <p:spPr>
          <a:xfrm>
            <a:off x="275242" y="3166132"/>
            <a:ext cx="136293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Input Articles</a:t>
            </a:r>
          </a:p>
        </p:txBody>
      </p:sp>
      <p:sp>
        <p:nvSpPr>
          <p:cNvPr id="67" name="ZoneTexte 66">
            <a:extLst>
              <a:ext uri="{FF2B5EF4-FFF2-40B4-BE49-F238E27FC236}">
                <a16:creationId xmlns:a16="http://schemas.microsoft.com/office/drawing/2014/main" id="{0BA66F58-076E-4D79-ACD1-8089816A3D15}"/>
              </a:ext>
            </a:extLst>
          </p:cNvPr>
          <p:cNvSpPr txBox="1"/>
          <p:nvPr/>
        </p:nvSpPr>
        <p:spPr>
          <a:xfrm>
            <a:off x="4274887" y="3073106"/>
            <a:ext cx="13722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Machine Learning  Classification</a:t>
            </a:r>
          </a:p>
        </p:txBody>
      </p:sp>
      <p:sp>
        <p:nvSpPr>
          <p:cNvPr id="72" name="ZoneTexte 71">
            <a:extLst>
              <a:ext uri="{FF2B5EF4-FFF2-40B4-BE49-F238E27FC236}">
                <a16:creationId xmlns:a16="http://schemas.microsoft.com/office/drawing/2014/main" id="{6A9B9B07-06EB-458A-8358-C7D7EBF07F8C}"/>
              </a:ext>
            </a:extLst>
          </p:cNvPr>
          <p:cNvSpPr txBox="1"/>
          <p:nvPr/>
        </p:nvSpPr>
        <p:spPr>
          <a:xfrm>
            <a:off x="9494485" y="1633282"/>
            <a:ext cx="191729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Relevant Articles (containing at least one relevant information)</a:t>
            </a:r>
          </a:p>
        </p:txBody>
      </p:sp>
      <p:sp>
        <p:nvSpPr>
          <p:cNvPr id="74" name="ZoneTexte 73">
            <a:extLst>
              <a:ext uri="{FF2B5EF4-FFF2-40B4-BE49-F238E27FC236}">
                <a16:creationId xmlns:a16="http://schemas.microsoft.com/office/drawing/2014/main" id="{BE56C622-CC0C-4339-BF26-7E13DA9D6FA4}"/>
              </a:ext>
            </a:extLst>
          </p:cNvPr>
          <p:cNvSpPr txBox="1"/>
          <p:nvPr/>
        </p:nvSpPr>
        <p:spPr>
          <a:xfrm>
            <a:off x="9518346" y="4731048"/>
            <a:ext cx="191729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Irrelevant Articles</a:t>
            </a:r>
          </a:p>
        </p:txBody>
      </p:sp>
    </p:spTree>
    <p:extLst>
      <p:ext uri="{BB962C8B-B14F-4D97-AF65-F5344CB8AC3E}">
        <p14:creationId xmlns:p14="http://schemas.microsoft.com/office/powerpoint/2010/main" val="127875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B26BF-54DC-4E3C-97FC-83E8287552EF}"/>
              </a:ext>
            </a:extLst>
          </p:cNvPr>
          <p:cNvSpPr>
            <a:spLocks noGrp="1"/>
          </p:cNvSpPr>
          <p:nvPr>
            <p:ph type="title"/>
          </p:nvPr>
        </p:nvSpPr>
        <p:spPr>
          <a:xfrm>
            <a:off x="1141413" y="294968"/>
            <a:ext cx="9905998" cy="1478570"/>
          </a:xfrm>
        </p:spPr>
        <p:txBody>
          <a:bodyPr/>
          <a:lstStyle/>
          <a:p>
            <a:r>
              <a:rPr lang="pt-BR" dirty="0" err="1"/>
              <a:t>Requirements</a:t>
            </a:r>
            <a:r>
              <a:rPr lang="pt-BR" dirty="0"/>
              <a:t> </a:t>
            </a:r>
            <a:r>
              <a:rPr lang="pt-BR" dirty="0" err="1"/>
              <a:t>from</a:t>
            </a:r>
            <a:r>
              <a:rPr lang="pt-BR" dirty="0"/>
              <a:t> MANA</a:t>
            </a:r>
          </a:p>
        </p:txBody>
      </p:sp>
      <p:sp>
        <p:nvSpPr>
          <p:cNvPr id="3" name="Espace réservé du contenu 2">
            <a:extLst>
              <a:ext uri="{FF2B5EF4-FFF2-40B4-BE49-F238E27FC236}">
                <a16:creationId xmlns:a16="http://schemas.microsoft.com/office/drawing/2014/main" id="{ACBAA117-0A05-42D0-9AA4-E928C0577F2A}"/>
              </a:ext>
            </a:extLst>
          </p:cNvPr>
          <p:cNvSpPr>
            <a:spLocks noGrp="1"/>
          </p:cNvSpPr>
          <p:nvPr>
            <p:ph idx="1"/>
          </p:nvPr>
        </p:nvSpPr>
        <p:spPr>
          <a:xfrm>
            <a:off x="1141413" y="1386348"/>
            <a:ext cx="9905999" cy="5176684"/>
          </a:xfrm>
        </p:spPr>
        <p:txBody>
          <a:bodyPr>
            <a:normAutofit fontScale="92500" lnSpcReduction="20000"/>
          </a:bodyPr>
          <a:lstStyle/>
          <a:p>
            <a:r>
              <a:rPr lang="en-GB" dirty="0"/>
              <a:t>The solution had to be:</a:t>
            </a:r>
          </a:p>
          <a:p>
            <a:pPr marL="457200" indent="-457200">
              <a:buFont typeface="+mj-lt"/>
              <a:buAutoNum type="arabicPeriod"/>
            </a:pPr>
            <a:r>
              <a:rPr lang="en-GB" dirty="0"/>
              <a:t>As user friendly and transparent as possible insofar as MANA staff is non technical  and not comfortable with looking at the code to understand its behaviour, make adaptations or tuning parameters by investigating themselves the output. </a:t>
            </a:r>
          </a:p>
          <a:p>
            <a:pPr marL="457200" indent="-457200">
              <a:buFont typeface="+mj-lt"/>
              <a:buAutoNum type="arabicPeriod"/>
            </a:pPr>
            <a:r>
              <a:rPr lang="en-GB" dirty="0"/>
              <a:t>Highly customizable and monitorable. In fact, the aim was to introduce levers, for MANA to be able to use this tool with different purposes. In fact, not propose a black box model that works very well for deforestation articles only and is not able to adapt when tackling the new subject of water pollution for instance.</a:t>
            </a:r>
          </a:p>
          <a:p>
            <a:pPr marL="0" indent="0">
              <a:buNone/>
            </a:pPr>
            <a:r>
              <a:rPr lang="en-GB" dirty="0"/>
              <a:t>To answer with anticipation: </a:t>
            </a:r>
          </a:p>
          <a:p>
            <a:pPr marL="0" indent="0">
              <a:buNone/>
            </a:pPr>
            <a:r>
              <a:rPr lang="en-GB" dirty="0"/>
              <a:t>1) the final solution explicitly displays on the screen every single major processing done for the user to be able to understand/follow it</a:t>
            </a:r>
          </a:p>
          <a:p>
            <a:pPr marL="0" indent="0">
              <a:buNone/>
            </a:pPr>
            <a:r>
              <a:rPr lang="en-GB" dirty="0"/>
              <a:t>2) The final architecture was designed for keeping best flexibility and optimizing the trade off between the speed of learning and the scaling power of pure AI approach</a:t>
            </a:r>
          </a:p>
          <a:p>
            <a:pPr marL="0" indent="0">
              <a:buNone/>
            </a:pPr>
            <a:endParaRPr lang="en-GB" dirty="0"/>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endParaRPr lang="en-GB" dirty="0"/>
          </a:p>
        </p:txBody>
      </p:sp>
    </p:spTree>
    <p:extLst>
      <p:ext uri="{BB962C8B-B14F-4D97-AF65-F5344CB8AC3E}">
        <p14:creationId xmlns:p14="http://schemas.microsoft.com/office/powerpoint/2010/main" val="83273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88DF47-88FF-4345-9D8C-CA07DC8D69D0}"/>
              </a:ext>
            </a:extLst>
          </p:cNvPr>
          <p:cNvSpPr>
            <a:spLocks noGrp="1"/>
          </p:cNvSpPr>
          <p:nvPr>
            <p:ph type="title"/>
          </p:nvPr>
        </p:nvSpPr>
        <p:spPr>
          <a:xfrm>
            <a:off x="1141413" y="618518"/>
            <a:ext cx="9905998" cy="1478570"/>
          </a:xfrm>
        </p:spPr>
        <p:txBody>
          <a:bodyPr>
            <a:normAutofit/>
          </a:bodyPr>
          <a:lstStyle/>
          <a:p>
            <a:r>
              <a:rPr lang="pt-BR" err="1"/>
              <a:t>Solution</a:t>
            </a:r>
            <a:r>
              <a:rPr lang="pt-BR"/>
              <a:t> </a:t>
            </a:r>
            <a:r>
              <a:rPr lang="pt-BR" err="1"/>
              <a:t>ingredients</a:t>
            </a:r>
            <a:endParaRPr lang="pt-BR"/>
          </a:p>
        </p:txBody>
      </p:sp>
      <p:graphicFrame>
        <p:nvGraphicFramePr>
          <p:cNvPr id="5" name="Espace réservé du contenu 2">
            <a:extLst>
              <a:ext uri="{FF2B5EF4-FFF2-40B4-BE49-F238E27FC236}">
                <a16:creationId xmlns:a16="http://schemas.microsoft.com/office/drawing/2014/main" id="{6284AC52-4568-4245-B60F-AC52CE3C3D88}"/>
              </a:ext>
            </a:extLst>
          </p:cNvPr>
          <p:cNvGraphicFramePr>
            <a:graphicFrameLocks noGrp="1"/>
          </p:cNvGraphicFramePr>
          <p:nvPr>
            <p:ph idx="1"/>
            <p:extLst>
              <p:ext uri="{D42A27DB-BD31-4B8C-83A1-F6EECF244321}">
                <p14:modId xmlns:p14="http://schemas.microsoft.com/office/powerpoint/2010/main" val="3427886650"/>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013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038497" y="-173483"/>
            <a:ext cx="11187138" cy="1478570"/>
          </a:xfrm>
        </p:spPr>
        <p:txBody>
          <a:bodyPr/>
          <a:lstStyle/>
          <a:p>
            <a:r>
              <a:rPr lang="pt-BR" dirty="0"/>
              <a:t>Watson Natural </a:t>
            </a:r>
            <a:r>
              <a:rPr lang="pt-BR" dirty="0" err="1"/>
              <a:t>language</a:t>
            </a:r>
            <a:r>
              <a:rPr lang="pt-BR" dirty="0"/>
              <a:t> </a:t>
            </a:r>
            <a:r>
              <a:rPr lang="pt-BR" dirty="0" err="1"/>
              <a:t>understanding</a:t>
            </a:r>
            <a:r>
              <a:rPr lang="pt-BR" dirty="0"/>
              <a:t> = NLU</a:t>
            </a:r>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888515" y="948180"/>
            <a:ext cx="9905999" cy="3541714"/>
          </a:xfrm>
        </p:spPr>
        <p:txBody>
          <a:bodyPr/>
          <a:lstStyle/>
          <a:p>
            <a:pPr marL="0" indent="0">
              <a:buNone/>
            </a:pPr>
            <a:r>
              <a:rPr lang="pt-BR" dirty="0" err="1"/>
              <a:t>Allows</a:t>
            </a:r>
            <a:r>
              <a:rPr lang="pt-BR" dirty="0"/>
              <a:t> </a:t>
            </a:r>
            <a:r>
              <a:rPr lang="pt-BR" dirty="0" err="1"/>
              <a:t>to</a:t>
            </a:r>
            <a:r>
              <a:rPr lang="pt-BR" dirty="0"/>
              <a:t> </a:t>
            </a:r>
            <a:r>
              <a:rPr lang="pt-BR" dirty="0" err="1"/>
              <a:t>extract</a:t>
            </a:r>
            <a:r>
              <a:rPr lang="pt-BR" dirty="0"/>
              <a:t> </a:t>
            </a:r>
            <a:r>
              <a:rPr lang="pt-BR" dirty="0" err="1"/>
              <a:t>Metadata</a:t>
            </a:r>
            <a:r>
              <a:rPr lang="pt-BR" dirty="0"/>
              <a:t> (</a:t>
            </a:r>
            <a:r>
              <a:rPr lang="pt-BR" dirty="0" err="1"/>
              <a:t>structured</a:t>
            </a:r>
            <a:r>
              <a:rPr lang="pt-BR" dirty="0"/>
              <a:t> data) </a:t>
            </a:r>
            <a:r>
              <a:rPr lang="pt-BR" dirty="0" err="1"/>
              <a:t>from</a:t>
            </a:r>
            <a:r>
              <a:rPr lang="pt-BR" dirty="0"/>
              <a:t> </a:t>
            </a:r>
            <a:r>
              <a:rPr lang="pt-BR" dirty="0" err="1"/>
              <a:t>an</a:t>
            </a:r>
            <a:r>
              <a:rPr lang="pt-BR" dirty="0"/>
              <a:t> </a:t>
            </a:r>
            <a:r>
              <a:rPr lang="pt-BR" dirty="0" err="1"/>
              <a:t>unstructured</a:t>
            </a:r>
            <a:r>
              <a:rPr lang="pt-BR" dirty="0"/>
              <a:t> </a:t>
            </a:r>
            <a:r>
              <a:rPr lang="pt-BR" dirty="0" err="1"/>
              <a:t>text</a:t>
            </a:r>
            <a:r>
              <a:rPr lang="pt-BR" dirty="0"/>
              <a:t>: </a:t>
            </a:r>
          </a:p>
          <a:p>
            <a:pPr>
              <a:lnSpc>
                <a:spcPct val="100000"/>
              </a:lnSpc>
            </a:pPr>
            <a:r>
              <a:rPr lang="pt-BR" dirty="0" err="1"/>
              <a:t>Sentiment</a:t>
            </a:r>
            <a:r>
              <a:rPr lang="pt-BR" dirty="0"/>
              <a:t>, </a:t>
            </a:r>
            <a:r>
              <a:rPr lang="pt-BR" dirty="0" err="1"/>
              <a:t>Emotion</a:t>
            </a:r>
            <a:endParaRPr lang="pt-BR" dirty="0"/>
          </a:p>
          <a:p>
            <a:pPr>
              <a:lnSpc>
                <a:spcPct val="100000"/>
              </a:lnSpc>
            </a:pPr>
            <a:r>
              <a:rPr lang="pt-BR" dirty="0"/>
              <a:t>Keywords</a:t>
            </a:r>
          </a:p>
          <a:p>
            <a:pPr>
              <a:lnSpc>
                <a:spcPct val="100000"/>
              </a:lnSpc>
            </a:pPr>
            <a:r>
              <a:rPr lang="pt-BR" dirty="0" err="1"/>
              <a:t>Entities</a:t>
            </a:r>
            <a:endParaRPr lang="pt-BR" dirty="0"/>
          </a:p>
          <a:p>
            <a:pPr>
              <a:lnSpc>
                <a:spcPct val="100000"/>
              </a:lnSpc>
            </a:pPr>
            <a:r>
              <a:rPr lang="pt-BR" dirty="0" err="1"/>
              <a:t>Categories</a:t>
            </a:r>
            <a:r>
              <a:rPr lang="pt-BR" dirty="0"/>
              <a:t>, </a:t>
            </a:r>
            <a:r>
              <a:rPr lang="pt-BR" dirty="0" err="1"/>
              <a:t>Concepts</a:t>
            </a:r>
            <a:endParaRPr lang="pt-BR" dirty="0"/>
          </a:p>
          <a:p>
            <a:pPr>
              <a:lnSpc>
                <a:spcPct val="100000"/>
              </a:lnSpc>
            </a:pPr>
            <a:r>
              <a:rPr lang="pt-BR" dirty="0" err="1"/>
              <a:t>Syntax</a:t>
            </a:r>
            <a:endParaRPr lang="pt-BR" dirty="0"/>
          </a:p>
          <a:p>
            <a:pPr>
              <a:lnSpc>
                <a:spcPct val="100000"/>
              </a:lnSpc>
            </a:pPr>
            <a:r>
              <a:rPr lang="pt-BR" dirty="0" err="1"/>
              <a:t>Semantic</a:t>
            </a:r>
            <a:r>
              <a:rPr lang="pt-BR" dirty="0"/>
              <a:t> Roles</a:t>
            </a:r>
          </a:p>
          <a:p>
            <a:endParaRPr lang="pt-BR" dirty="0"/>
          </a:p>
        </p:txBody>
      </p:sp>
      <p:pic>
        <p:nvPicPr>
          <p:cNvPr id="4" name="Image 3">
            <a:extLst>
              <a:ext uri="{FF2B5EF4-FFF2-40B4-BE49-F238E27FC236}">
                <a16:creationId xmlns:a16="http://schemas.microsoft.com/office/drawing/2014/main" id="{F3E8CB17-F1DE-48E7-8F55-DF05BFB7FC1D}"/>
              </a:ext>
            </a:extLst>
          </p:cNvPr>
          <p:cNvPicPr>
            <a:picLocks noChangeAspect="1"/>
          </p:cNvPicPr>
          <p:nvPr/>
        </p:nvPicPr>
        <p:blipFill>
          <a:blip r:embed="rId2"/>
          <a:stretch>
            <a:fillRect/>
          </a:stretch>
        </p:blipFill>
        <p:spPr>
          <a:xfrm>
            <a:off x="4089749" y="1602473"/>
            <a:ext cx="6881897" cy="2590034"/>
          </a:xfrm>
          <a:prstGeom prst="rect">
            <a:avLst/>
          </a:prstGeom>
        </p:spPr>
      </p:pic>
      <p:pic>
        <p:nvPicPr>
          <p:cNvPr id="5" name="Image 4">
            <a:extLst>
              <a:ext uri="{FF2B5EF4-FFF2-40B4-BE49-F238E27FC236}">
                <a16:creationId xmlns:a16="http://schemas.microsoft.com/office/drawing/2014/main" id="{B9CCC7C6-1721-4FD1-AE5D-92121098C37F}"/>
              </a:ext>
            </a:extLst>
          </p:cNvPr>
          <p:cNvPicPr>
            <a:picLocks noChangeAspect="1"/>
          </p:cNvPicPr>
          <p:nvPr/>
        </p:nvPicPr>
        <p:blipFill>
          <a:blip r:embed="rId3"/>
          <a:stretch>
            <a:fillRect/>
          </a:stretch>
        </p:blipFill>
        <p:spPr>
          <a:xfrm>
            <a:off x="168011" y="4787280"/>
            <a:ext cx="5656950" cy="1943921"/>
          </a:xfrm>
          <a:prstGeom prst="rect">
            <a:avLst/>
          </a:prstGeom>
        </p:spPr>
      </p:pic>
      <p:sp>
        <p:nvSpPr>
          <p:cNvPr id="8" name="Flèche : angle droit 7">
            <a:extLst>
              <a:ext uri="{FF2B5EF4-FFF2-40B4-BE49-F238E27FC236}">
                <a16:creationId xmlns:a16="http://schemas.microsoft.com/office/drawing/2014/main" id="{79543ABD-5CDB-42C6-B69E-39B5783463EB}"/>
              </a:ext>
            </a:extLst>
          </p:cNvPr>
          <p:cNvSpPr/>
          <p:nvPr/>
        </p:nvSpPr>
        <p:spPr>
          <a:xfrm rot="10800000" flipH="1">
            <a:off x="11090030" y="3270733"/>
            <a:ext cx="659479" cy="921774"/>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
        <p:nvSpPr>
          <p:cNvPr id="16" name="Flèche : angle droit 15">
            <a:extLst>
              <a:ext uri="{FF2B5EF4-FFF2-40B4-BE49-F238E27FC236}">
                <a16:creationId xmlns:a16="http://schemas.microsoft.com/office/drawing/2014/main" id="{176A325A-C779-4F6F-8526-C3AE9BACABD3}"/>
              </a:ext>
            </a:extLst>
          </p:cNvPr>
          <p:cNvSpPr/>
          <p:nvPr/>
        </p:nvSpPr>
        <p:spPr>
          <a:xfrm rot="10800000">
            <a:off x="3368128" y="3731619"/>
            <a:ext cx="650502" cy="877529"/>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
        <p:nvSpPr>
          <p:cNvPr id="20" name="Rectangle 19">
            <a:extLst>
              <a:ext uri="{FF2B5EF4-FFF2-40B4-BE49-F238E27FC236}">
                <a16:creationId xmlns:a16="http://schemas.microsoft.com/office/drawing/2014/main" id="{07E909BB-3C24-4629-A8DC-4CC069CF6682}"/>
              </a:ext>
            </a:extLst>
          </p:cNvPr>
          <p:cNvSpPr/>
          <p:nvPr/>
        </p:nvSpPr>
        <p:spPr>
          <a:xfrm>
            <a:off x="394780" y="318935"/>
            <a:ext cx="493735" cy="493735"/>
          </a:xfrm>
          <a:prstGeom prst="rect">
            <a:avLst/>
          </a:prstGeom>
          <a:blipFill rotWithShape="1">
            <a:blip r:embed="rId4">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9" name="Image 8">
            <a:extLst>
              <a:ext uri="{FF2B5EF4-FFF2-40B4-BE49-F238E27FC236}">
                <a16:creationId xmlns:a16="http://schemas.microsoft.com/office/drawing/2014/main" id="{BC6A04C4-99A9-4131-8186-009ECBF4C993}"/>
              </a:ext>
            </a:extLst>
          </p:cNvPr>
          <p:cNvPicPr>
            <a:picLocks noChangeAspect="1"/>
          </p:cNvPicPr>
          <p:nvPr/>
        </p:nvPicPr>
        <p:blipFill>
          <a:blip r:embed="rId5"/>
          <a:stretch>
            <a:fillRect/>
          </a:stretch>
        </p:blipFill>
        <p:spPr>
          <a:xfrm>
            <a:off x="5989333" y="4330844"/>
            <a:ext cx="5872434" cy="2400357"/>
          </a:xfrm>
          <a:prstGeom prst="rect">
            <a:avLst/>
          </a:prstGeom>
        </p:spPr>
      </p:pic>
    </p:spTree>
    <p:extLst>
      <p:ext uri="{BB962C8B-B14F-4D97-AF65-F5344CB8AC3E}">
        <p14:creationId xmlns:p14="http://schemas.microsoft.com/office/powerpoint/2010/main" val="359275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397486" y="-260149"/>
            <a:ext cx="9751293" cy="1478570"/>
          </a:xfrm>
        </p:spPr>
        <p:txBody>
          <a:bodyPr/>
          <a:lstStyle/>
          <a:p>
            <a:r>
              <a:rPr lang="pt-BR" dirty="0"/>
              <a:t>Watson Natural </a:t>
            </a:r>
            <a:r>
              <a:rPr lang="pt-BR" dirty="0" err="1"/>
              <a:t>language</a:t>
            </a:r>
            <a:r>
              <a:rPr lang="pt-BR" dirty="0"/>
              <a:t> </a:t>
            </a:r>
            <a:r>
              <a:rPr lang="pt-BR" dirty="0" err="1"/>
              <a:t>Classifier</a:t>
            </a:r>
            <a:r>
              <a:rPr lang="pt-BR" dirty="0"/>
              <a:t> = NLC</a:t>
            </a:r>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888515" y="948180"/>
            <a:ext cx="9905999" cy="3541714"/>
          </a:xfrm>
        </p:spPr>
        <p:txBody>
          <a:bodyPr/>
          <a:lstStyle/>
          <a:p>
            <a:pPr marL="0" indent="0">
              <a:buNone/>
            </a:pPr>
            <a:r>
              <a:rPr lang="pt-BR" dirty="0" err="1"/>
              <a:t>Allows</a:t>
            </a:r>
            <a:r>
              <a:rPr lang="pt-BR" dirty="0"/>
              <a:t> </a:t>
            </a:r>
            <a:r>
              <a:rPr lang="pt-BR" dirty="0" err="1"/>
              <a:t>to</a:t>
            </a:r>
            <a:r>
              <a:rPr lang="pt-BR" dirty="0"/>
              <a:t> </a:t>
            </a:r>
            <a:r>
              <a:rPr lang="pt-BR" dirty="0" err="1"/>
              <a:t>Classify</a:t>
            </a:r>
            <a:r>
              <a:rPr lang="pt-BR" dirty="0"/>
              <a:t> a </a:t>
            </a:r>
            <a:r>
              <a:rPr lang="pt-BR" dirty="0" err="1"/>
              <a:t>text</a:t>
            </a:r>
            <a:r>
              <a:rPr lang="pt-BR" dirty="0"/>
              <a:t> </a:t>
            </a:r>
            <a:r>
              <a:rPr lang="pt-BR" dirty="0" err="1"/>
              <a:t>according</a:t>
            </a:r>
            <a:r>
              <a:rPr lang="pt-BR" dirty="0"/>
              <a:t> </a:t>
            </a:r>
            <a:r>
              <a:rPr lang="pt-BR" dirty="0" err="1"/>
              <a:t>to</a:t>
            </a:r>
            <a:r>
              <a:rPr lang="pt-BR" dirty="0"/>
              <a:t> </a:t>
            </a:r>
            <a:r>
              <a:rPr lang="pt-BR" dirty="0" err="1"/>
              <a:t>predefined</a:t>
            </a:r>
            <a:r>
              <a:rPr lang="pt-BR" dirty="0"/>
              <a:t> (</a:t>
            </a:r>
            <a:r>
              <a:rPr lang="pt-BR" dirty="0" err="1"/>
              <a:t>and</a:t>
            </a:r>
            <a:r>
              <a:rPr lang="pt-BR" dirty="0"/>
              <a:t> </a:t>
            </a:r>
            <a:r>
              <a:rPr lang="pt-BR" dirty="0" err="1"/>
              <a:t>pretrained</a:t>
            </a:r>
            <a:r>
              <a:rPr lang="pt-BR" dirty="0"/>
              <a:t>) classes:</a:t>
            </a:r>
          </a:p>
          <a:p>
            <a:pPr marL="0" indent="0">
              <a:buNone/>
            </a:pPr>
            <a:r>
              <a:rPr lang="pt-BR" dirty="0"/>
              <a:t>Looks </a:t>
            </a:r>
            <a:r>
              <a:rPr lang="pt-BR" dirty="0" err="1"/>
              <a:t>exactly</a:t>
            </a:r>
            <a:r>
              <a:rPr lang="pt-BR" dirty="0"/>
              <a:t> </a:t>
            </a:r>
            <a:r>
              <a:rPr lang="pt-BR" dirty="0" err="1"/>
              <a:t>adapted</a:t>
            </a:r>
            <a:r>
              <a:rPr lang="pt-BR" dirty="0"/>
              <a:t> </a:t>
            </a:r>
            <a:r>
              <a:rPr lang="pt-BR" dirty="0" err="1"/>
              <a:t>to</a:t>
            </a:r>
            <a:r>
              <a:rPr lang="pt-BR" dirty="0"/>
              <a:t> </a:t>
            </a:r>
            <a:r>
              <a:rPr lang="pt-BR" dirty="0" err="1"/>
              <a:t>the</a:t>
            </a:r>
            <a:r>
              <a:rPr lang="pt-BR" dirty="0"/>
              <a:t> </a:t>
            </a:r>
            <a:r>
              <a:rPr lang="pt-BR" dirty="0" err="1"/>
              <a:t>problem</a:t>
            </a:r>
            <a:r>
              <a:rPr lang="pt-BR" dirty="0"/>
              <a:t> !</a:t>
            </a:r>
          </a:p>
          <a:p>
            <a:r>
              <a:rPr lang="pt-BR" dirty="0" err="1"/>
              <a:t>Relevant</a:t>
            </a:r>
            <a:r>
              <a:rPr lang="pt-BR" dirty="0"/>
              <a:t> = “</a:t>
            </a:r>
            <a:r>
              <a:rPr lang="pt-BR" dirty="0" err="1"/>
              <a:t>Oui_MANA</a:t>
            </a:r>
            <a:r>
              <a:rPr lang="pt-BR" dirty="0"/>
              <a:t>”</a:t>
            </a:r>
          </a:p>
          <a:p>
            <a:r>
              <a:rPr lang="pt-BR" dirty="0"/>
              <a:t>Non </a:t>
            </a:r>
            <a:r>
              <a:rPr lang="pt-BR" dirty="0" err="1"/>
              <a:t>relevant</a:t>
            </a:r>
            <a:r>
              <a:rPr lang="pt-BR" dirty="0"/>
              <a:t> = “</a:t>
            </a:r>
            <a:r>
              <a:rPr lang="pt-BR" dirty="0" err="1"/>
              <a:t>Non_MANA</a:t>
            </a:r>
            <a:r>
              <a:rPr lang="pt-BR" dirty="0"/>
              <a:t>”</a:t>
            </a:r>
          </a:p>
        </p:txBody>
      </p:sp>
      <p:pic>
        <p:nvPicPr>
          <p:cNvPr id="4" name="Image 3">
            <a:extLst>
              <a:ext uri="{FF2B5EF4-FFF2-40B4-BE49-F238E27FC236}">
                <a16:creationId xmlns:a16="http://schemas.microsoft.com/office/drawing/2014/main" id="{F3E8CB17-F1DE-48E7-8F55-DF05BFB7FC1D}"/>
              </a:ext>
            </a:extLst>
          </p:cNvPr>
          <p:cNvPicPr>
            <a:picLocks noChangeAspect="1"/>
          </p:cNvPicPr>
          <p:nvPr/>
        </p:nvPicPr>
        <p:blipFill rotWithShape="1">
          <a:blip r:embed="rId2"/>
          <a:srcRect t="15111"/>
          <a:stretch/>
        </p:blipFill>
        <p:spPr>
          <a:xfrm>
            <a:off x="2825548" y="3196956"/>
            <a:ext cx="6881897" cy="2198654"/>
          </a:xfrm>
          <a:prstGeom prst="rect">
            <a:avLst/>
          </a:prstGeom>
        </p:spPr>
      </p:pic>
      <p:sp>
        <p:nvSpPr>
          <p:cNvPr id="8" name="Flèche : angle droit 7">
            <a:extLst>
              <a:ext uri="{FF2B5EF4-FFF2-40B4-BE49-F238E27FC236}">
                <a16:creationId xmlns:a16="http://schemas.microsoft.com/office/drawing/2014/main" id="{79543ABD-5CDB-42C6-B69E-39B5783463EB}"/>
              </a:ext>
            </a:extLst>
          </p:cNvPr>
          <p:cNvSpPr/>
          <p:nvPr/>
        </p:nvSpPr>
        <p:spPr>
          <a:xfrm rot="10800000" flipH="1">
            <a:off x="9825829" y="4318367"/>
            <a:ext cx="659479" cy="921774"/>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
        <p:nvSpPr>
          <p:cNvPr id="16" name="Flèche : angle droit 15">
            <a:extLst>
              <a:ext uri="{FF2B5EF4-FFF2-40B4-BE49-F238E27FC236}">
                <a16:creationId xmlns:a16="http://schemas.microsoft.com/office/drawing/2014/main" id="{176A325A-C779-4F6F-8526-C3AE9BACABD3}"/>
              </a:ext>
            </a:extLst>
          </p:cNvPr>
          <p:cNvSpPr/>
          <p:nvPr/>
        </p:nvSpPr>
        <p:spPr>
          <a:xfrm rot="10800000">
            <a:off x="2056662" y="4316600"/>
            <a:ext cx="650502" cy="877529"/>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
        <p:nvSpPr>
          <p:cNvPr id="11" name="Rectangle 10">
            <a:extLst>
              <a:ext uri="{FF2B5EF4-FFF2-40B4-BE49-F238E27FC236}">
                <a16:creationId xmlns:a16="http://schemas.microsoft.com/office/drawing/2014/main" id="{9CB54163-BF52-4A58-BE3D-81052C2B7DE1}"/>
              </a:ext>
            </a:extLst>
          </p:cNvPr>
          <p:cNvSpPr/>
          <p:nvPr/>
        </p:nvSpPr>
        <p:spPr>
          <a:xfrm>
            <a:off x="796353" y="232268"/>
            <a:ext cx="493735" cy="493735"/>
          </a:xfrm>
          <a:prstGeom prst="rect">
            <a:avLst/>
          </a:prstGeom>
          <a:blipFill rotWithShape="1">
            <a:blip r:embed="rId3">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3074" name="Picture 2" descr="RÃ©sultat de recherche d'images pour &quot;bin icon&quot;">
            <a:extLst>
              <a:ext uri="{FF2B5EF4-FFF2-40B4-BE49-F238E27FC236}">
                <a16:creationId xmlns:a16="http://schemas.microsoft.com/office/drawing/2014/main" id="{96E782F0-F11C-4E0D-9778-149F98F0BD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407" r="16134" b="9422"/>
          <a:stretch/>
        </p:blipFill>
        <p:spPr bwMode="auto">
          <a:xfrm>
            <a:off x="1397486" y="5395610"/>
            <a:ext cx="1428062" cy="13117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basket icon&quot;">
            <a:extLst>
              <a:ext uri="{FF2B5EF4-FFF2-40B4-BE49-F238E27FC236}">
                <a16:creationId xmlns:a16="http://schemas.microsoft.com/office/drawing/2014/main" id="{6240647B-CBBD-4711-B487-BC9690D07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9452" y="5395610"/>
            <a:ext cx="1289860" cy="128986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F79379B0-85CC-4B57-BCA3-F33B547A33C6}"/>
              </a:ext>
            </a:extLst>
          </p:cNvPr>
          <p:cNvSpPr txBox="1"/>
          <p:nvPr/>
        </p:nvSpPr>
        <p:spPr>
          <a:xfrm>
            <a:off x="2825548" y="5963694"/>
            <a:ext cx="197183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dirty="0" err="1"/>
              <a:t>Class</a:t>
            </a:r>
            <a:r>
              <a:rPr lang="pt-BR" dirty="0"/>
              <a:t> “</a:t>
            </a:r>
            <a:r>
              <a:rPr lang="pt-BR" dirty="0" err="1"/>
              <a:t>Non_MANA</a:t>
            </a:r>
            <a:r>
              <a:rPr lang="pt-BR" dirty="0"/>
              <a:t>”</a:t>
            </a:r>
          </a:p>
        </p:txBody>
      </p:sp>
      <p:sp>
        <p:nvSpPr>
          <p:cNvPr id="15" name="ZoneTexte 14">
            <a:extLst>
              <a:ext uri="{FF2B5EF4-FFF2-40B4-BE49-F238E27FC236}">
                <a16:creationId xmlns:a16="http://schemas.microsoft.com/office/drawing/2014/main" id="{2FAEB598-EB10-4D4A-9F02-16C287CEE4CC}"/>
              </a:ext>
            </a:extLst>
          </p:cNvPr>
          <p:cNvSpPr txBox="1"/>
          <p:nvPr/>
        </p:nvSpPr>
        <p:spPr>
          <a:xfrm>
            <a:off x="7741611" y="5915166"/>
            <a:ext cx="197183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dirty="0" err="1"/>
              <a:t>Class</a:t>
            </a:r>
            <a:r>
              <a:rPr lang="pt-BR" dirty="0"/>
              <a:t> “</a:t>
            </a:r>
            <a:r>
              <a:rPr lang="pt-BR" dirty="0" err="1"/>
              <a:t>Oui_MANA</a:t>
            </a:r>
            <a:r>
              <a:rPr lang="pt-BR" dirty="0"/>
              <a:t>”</a:t>
            </a:r>
          </a:p>
        </p:txBody>
      </p:sp>
    </p:spTree>
    <p:extLst>
      <p:ext uri="{BB962C8B-B14F-4D97-AF65-F5344CB8AC3E}">
        <p14:creationId xmlns:p14="http://schemas.microsoft.com/office/powerpoint/2010/main" val="11041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2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2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141413" y="1082673"/>
            <a:ext cx="2869416" cy="4708528"/>
          </a:xfrm>
        </p:spPr>
        <p:txBody>
          <a:bodyPr>
            <a:normAutofit/>
          </a:bodyPr>
          <a:lstStyle/>
          <a:p>
            <a:pPr algn="r"/>
            <a:r>
              <a:rPr lang="pt-BR" sz="4000" dirty="0"/>
              <a:t>Watson </a:t>
            </a:r>
            <a:r>
              <a:rPr lang="pt-BR" sz="4000" dirty="0" err="1"/>
              <a:t>assistant</a:t>
            </a:r>
            <a:r>
              <a:rPr lang="pt-BR" sz="4000" dirty="0"/>
              <a:t> (</a:t>
            </a:r>
            <a:r>
              <a:rPr lang="pt-BR" sz="4000" dirty="0" err="1"/>
              <a:t>Chatbot</a:t>
            </a:r>
            <a:r>
              <a:rPr lang="pt-BR" sz="4000" dirty="0"/>
              <a:t>)</a:t>
            </a:r>
          </a:p>
        </p:txBody>
      </p:sp>
      <p:cxnSp>
        <p:nvCxnSpPr>
          <p:cNvPr id="53" name="Straight Connector 5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2"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5297763" y="1082673"/>
            <a:ext cx="5751237" cy="4708528"/>
          </a:xfrm>
        </p:spPr>
        <p:txBody>
          <a:bodyPr anchor="ctr">
            <a:normAutofit/>
          </a:bodyPr>
          <a:lstStyle/>
          <a:p>
            <a:pPr marL="0" indent="0">
              <a:buNone/>
            </a:pPr>
            <a:r>
              <a:rPr lang="pt-BR" sz="3600" dirty="0"/>
              <a:t>1) Watson </a:t>
            </a:r>
            <a:r>
              <a:rPr lang="pt-BR" sz="3600" dirty="0" err="1"/>
              <a:t>Assistant</a:t>
            </a:r>
            <a:r>
              <a:rPr lang="pt-BR" sz="3600" dirty="0"/>
              <a:t> </a:t>
            </a:r>
            <a:r>
              <a:rPr lang="pt-BR" sz="3600" dirty="0" err="1"/>
              <a:t>intents</a:t>
            </a:r>
            <a:endParaRPr lang="pt-BR" sz="3600" dirty="0"/>
          </a:p>
          <a:p>
            <a:pPr marL="0" indent="0">
              <a:buNone/>
            </a:pPr>
            <a:r>
              <a:rPr lang="pt-BR" sz="3600" dirty="0"/>
              <a:t>2) Watson </a:t>
            </a:r>
            <a:r>
              <a:rPr lang="pt-BR" sz="3600" dirty="0" err="1"/>
              <a:t>Assistant</a:t>
            </a:r>
            <a:r>
              <a:rPr lang="pt-BR" sz="3600" dirty="0"/>
              <a:t> </a:t>
            </a:r>
            <a:r>
              <a:rPr lang="pt-BR" sz="3600" dirty="0" err="1"/>
              <a:t>entities</a:t>
            </a:r>
            <a:endParaRPr lang="pt-BR" sz="3600" dirty="0"/>
          </a:p>
          <a:p>
            <a:pPr marL="0" indent="0">
              <a:buNone/>
            </a:pPr>
            <a:r>
              <a:rPr lang="pt-BR" sz="3600" dirty="0"/>
              <a:t>3) Watson </a:t>
            </a:r>
            <a:r>
              <a:rPr lang="pt-BR" sz="3600" dirty="0" err="1"/>
              <a:t>Assistant</a:t>
            </a:r>
            <a:r>
              <a:rPr lang="pt-BR" sz="3600" dirty="0"/>
              <a:t> </a:t>
            </a:r>
            <a:r>
              <a:rPr lang="pt-BR" sz="3600" dirty="0" err="1"/>
              <a:t>Dialog</a:t>
            </a:r>
            <a:endParaRPr lang="pt-BR" sz="3600" dirty="0"/>
          </a:p>
        </p:txBody>
      </p:sp>
      <p:grpSp>
        <p:nvGrpSpPr>
          <p:cNvPr id="93" name="Group 5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5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17" name="Rectangle 16">
            <a:extLst>
              <a:ext uri="{FF2B5EF4-FFF2-40B4-BE49-F238E27FC236}">
                <a16:creationId xmlns:a16="http://schemas.microsoft.com/office/drawing/2014/main" id="{858BEA04-7CAA-49B0-9842-61F2FA9312E5}"/>
              </a:ext>
            </a:extLst>
          </p:cNvPr>
          <p:cNvSpPr/>
          <p:nvPr/>
        </p:nvSpPr>
        <p:spPr>
          <a:xfrm>
            <a:off x="416650" y="2821818"/>
            <a:ext cx="963752" cy="991291"/>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229788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397486" y="-260149"/>
            <a:ext cx="9751293" cy="1478570"/>
          </a:xfrm>
        </p:spPr>
        <p:txBody>
          <a:bodyPr/>
          <a:lstStyle/>
          <a:p>
            <a:r>
              <a:rPr lang="pt-BR" dirty="0"/>
              <a:t>1) Watson </a:t>
            </a:r>
            <a:r>
              <a:rPr lang="pt-BR" dirty="0" err="1"/>
              <a:t>assistant</a:t>
            </a:r>
            <a:r>
              <a:rPr lang="pt-BR" dirty="0"/>
              <a:t> </a:t>
            </a:r>
            <a:r>
              <a:rPr lang="pt-BR" dirty="0" err="1"/>
              <a:t>intents</a:t>
            </a:r>
            <a:endParaRPr lang="pt-BR" dirty="0"/>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2628551" y="863289"/>
            <a:ext cx="9389401" cy="3541714"/>
          </a:xfrm>
        </p:spPr>
        <p:txBody>
          <a:bodyPr/>
          <a:lstStyle/>
          <a:p>
            <a:pPr marL="0" indent="0">
              <a:buNone/>
            </a:pPr>
            <a:r>
              <a:rPr lang="pt-BR" dirty="0" err="1"/>
              <a:t>Entities</a:t>
            </a:r>
            <a:r>
              <a:rPr lang="pt-BR" dirty="0"/>
              <a:t> are </a:t>
            </a:r>
          </a:p>
          <a:p>
            <a:pPr marL="0" indent="0">
              <a:buNone/>
            </a:pPr>
            <a:r>
              <a:rPr lang="pt-BR" dirty="0" err="1"/>
              <a:t>Here</a:t>
            </a:r>
            <a:r>
              <a:rPr lang="pt-BR" dirty="0"/>
              <a:t>, #</a:t>
            </a:r>
            <a:r>
              <a:rPr lang="pt-BR" dirty="0" err="1"/>
              <a:t>Oui_MANA</a:t>
            </a:r>
            <a:r>
              <a:rPr lang="pt-BR" dirty="0"/>
              <a:t> </a:t>
            </a:r>
            <a:r>
              <a:rPr lang="pt-BR" dirty="0" err="1"/>
              <a:t>intent</a:t>
            </a:r>
            <a:r>
              <a:rPr lang="pt-BR" dirty="0"/>
              <a:t> </a:t>
            </a:r>
            <a:r>
              <a:rPr lang="pt-BR" dirty="0" err="1"/>
              <a:t>is</a:t>
            </a:r>
            <a:r>
              <a:rPr lang="pt-BR" dirty="0"/>
              <a:t> </a:t>
            </a:r>
            <a:r>
              <a:rPr lang="pt-BR" dirty="0" err="1"/>
              <a:t>triggered</a:t>
            </a:r>
            <a:r>
              <a:rPr lang="pt-BR" dirty="0"/>
              <a:t> </a:t>
            </a:r>
            <a:r>
              <a:rPr lang="pt-BR" dirty="0" err="1"/>
              <a:t>when</a:t>
            </a:r>
            <a:r>
              <a:rPr lang="pt-BR" dirty="0"/>
              <a:t> a </a:t>
            </a:r>
            <a:r>
              <a:rPr lang="pt-BR" dirty="0" err="1"/>
              <a:t>message</a:t>
            </a:r>
            <a:r>
              <a:rPr lang="pt-BR" dirty="0"/>
              <a:t> </a:t>
            </a:r>
            <a:r>
              <a:rPr lang="pt-BR" dirty="0" err="1"/>
              <a:t>sent</a:t>
            </a:r>
            <a:r>
              <a:rPr lang="pt-BR" dirty="0"/>
              <a:t> </a:t>
            </a:r>
            <a:r>
              <a:rPr lang="pt-BR" dirty="0" err="1"/>
              <a:t>to</a:t>
            </a:r>
            <a:r>
              <a:rPr lang="pt-BR" dirty="0"/>
              <a:t> Watson </a:t>
            </a:r>
            <a:r>
              <a:rPr lang="pt-BR" dirty="0" err="1"/>
              <a:t>Assistant</a:t>
            </a:r>
            <a:r>
              <a:rPr lang="pt-BR" dirty="0"/>
              <a:t> (</a:t>
            </a:r>
            <a:r>
              <a:rPr lang="pt-BR" dirty="0" err="1"/>
              <a:t>aka</a:t>
            </a:r>
            <a:r>
              <a:rPr lang="pt-BR" dirty="0"/>
              <a:t> </a:t>
            </a:r>
            <a:r>
              <a:rPr lang="pt-BR" dirty="0" err="1"/>
              <a:t>chatbot</a:t>
            </a:r>
            <a:r>
              <a:rPr lang="pt-BR" dirty="0"/>
              <a:t>) </a:t>
            </a:r>
            <a:r>
              <a:rPr lang="pt-BR" dirty="0" err="1"/>
              <a:t>is</a:t>
            </a:r>
            <a:r>
              <a:rPr lang="pt-BR" dirty="0"/>
              <a:t> “similar </a:t>
            </a:r>
            <a:r>
              <a:rPr lang="pt-BR" dirty="0" err="1"/>
              <a:t>enough</a:t>
            </a:r>
            <a:r>
              <a:rPr lang="pt-BR" dirty="0"/>
              <a:t>” (</a:t>
            </a:r>
            <a:r>
              <a:rPr lang="pt-BR" dirty="0" err="1"/>
              <a:t>relying</a:t>
            </a:r>
            <a:r>
              <a:rPr lang="pt-BR" dirty="0"/>
              <a:t> </a:t>
            </a:r>
            <a:r>
              <a:rPr lang="pt-BR" dirty="0" err="1"/>
              <a:t>on</a:t>
            </a:r>
            <a:r>
              <a:rPr lang="pt-BR" dirty="0"/>
              <a:t> </a:t>
            </a:r>
            <a:r>
              <a:rPr lang="pt-BR" dirty="0" err="1"/>
              <a:t>powerful</a:t>
            </a:r>
            <a:r>
              <a:rPr lang="pt-BR" dirty="0"/>
              <a:t> </a:t>
            </a:r>
            <a:r>
              <a:rPr lang="pt-BR" dirty="0" err="1"/>
              <a:t>statistical</a:t>
            </a:r>
            <a:r>
              <a:rPr lang="pt-BR" dirty="0"/>
              <a:t>/</a:t>
            </a:r>
            <a:r>
              <a:rPr lang="pt-BR" dirty="0" err="1"/>
              <a:t>machine</a:t>
            </a:r>
            <a:r>
              <a:rPr lang="pt-BR" dirty="0"/>
              <a:t> </a:t>
            </a:r>
            <a:r>
              <a:rPr lang="pt-BR" dirty="0" err="1"/>
              <a:t>learning</a:t>
            </a:r>
            <a:r>
              <a:rPr lang="pt-BR" dirty="0"/>
              <a:t> </a:t>
            </a:r>
            <a:r>
              <a:rPr lang="pt-BR" dirty="0" err="1"/>
              <a:t>methods</a:t>
            </a:r>
            <a:r>
              <a:rPr lang="pt-BR" dirty="0"/>
              <a:t>) </a:t>
            </a:r>
            <a:r>
              <a:rPr lang="pt-BR" dirty="0" err="1"/>
              <a:t>to</a:t>
            </a:r>
            <a:r>
              <a:rPr lang="pt-BR" dirty="0"/>
              <a:t> its training </a:t>
            </a:r>
            <a:r>
              <a:rPr lang="pt-BR" dirty="0" err="1"/>
              <a:t>with</a:t>
            </a:r>
            <a:r>
              <a:rPr lang="pt-BR" dirty="0"/>
              <a:t> </a:t>
            </a:r>
            <a:r>
              <a:rPr lang="pt-BR" dirty="0" err="1"/>
              <a:t>examples</a:t>
            </a:r>
            <a:r>
              <a:rPr lang="pt-BR" dirty="0"/>
              <a:t> </a:t>
            </a:r>
            <a:r>
              <a:rPr lang="pt-BR" dirty="0" err="1"/>
              <a:t>phrases</a:t>
            </a:r>
            <a:r>
              <a:rPr lang="pt-BR" dirty="0"/>
              <a:t>. </a:t>
            </a:r>
          </a:p>
        </p:txBody>
      </p:sp>
      <p:sp>
        <p:nvSpPr>
          <p:cNvPr id="17" name="Rectangle 16">
            <a:extLst>
              <a:ext uri="{FF2B5EF4-FFF2-40B4-BE49-F238E27FC236}">
                <a16:creationId xmlns:a16="http://schemas.microsoft.com/office/drawing/2014/main" id="{858BEA04-7CAA-49B0-9842-61F2FA9312E5}"/>
              </a:ext>
            </a:extLst>
          </p:cNvPr>
          <p:cNvSpPr/>
          <p:nvPr/>
        </p:nvSpPr>
        <p:spPr>
          <a:xfrm>
            <a:off x="796353" y="232268"/>
            <a:ext cx="493735" cy="493735"/>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6" name="Image 5">
            <a:extLst>
              <a:ext uri="{FF2B5EF4-FFF2-40B4-BE49-F238E27FC236}">
                <a16:creationId xmlns:a16="http://schemas.microsoft.com/office/drawing/2014/main" id="{C27CA215-27BE-41F4-BBB8-917AADE3777C}"/>
              </a:ext>
            </a:extLst>
          </p:cNvPr>
          <p:cNvPicPr>
            <a:picLocks noChangeAspect="1"/>
          </p:cNvPicPr>
          <p:nvPr/>
        </p:nvPicPr>
        <p:blipFill>
          <a:blip r:embed="rId3"/>
          <a:stretch>
            <a:fillRect/>
          </a:stretch>
        </p:blipFill>
        <p:spPr>
          <a:xfrm>
            <a:off x="2406129" y="3141406"/>
            <a:ext cx="9591158" cy="3588059"/>
          </a:xfrm>
          <a:prstGeom prst="rect">
            <a:avLst/>
          </a:prstGeom>
        </p:spPr>
      </p:pic>
      <p:sp>
        <p:nvSpPr>
          <p:cNvPr id="4" name="Flèche : angle droit 3">
            <a:extLst>
              <a:ext uri="{FF2B5EF4-FFF2-40B4-BE49-F238E27FC236}">
                <a16:creationId xmlns:a16="http://schemas.microsoft.com/office/drawing/2014/main" id="{4C5EC0EC-21A0-48C3-8870-DD3CD7128035}"/>
              </a:ext>
            </a:extLst>
          </p:cNvPr>
          <p:cNvSpPr/>
          <p:nvPr/>
        </p:nvSpPr>
        <p:spPr>
          <a:xfrm rot="5400000">
            <a:off x="1011370" y="3913437"/>
            <a:ext cx="1478570" cy="1269618"/>
          </a:xfrm>
          <a:prstGeom prst="bentUpArrow">
            <a:avLst>
              <a:gd name="adj1" fmla="val 9577"/>
              <a:gd name="adj2" fmla="val 15886"/>
              <a:gd name="adj3" fmla="val 2500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dirty="0"/>
          </a:p>
        </p:txBody>
      </p:sp>
      <p:pic>
        <p:nvPicPr>
          <p:cNvPr id="13" name="Image 12">
            <a:extLst>
              <a:ext uri="{FF2B5EF4-FFF2-40B4-BE49-F238E27FC236}">
                <a16:creationId xmlns:a16="http://schemas.microsoft.com/office/drawing/2014/main" id="{FC59647A-64B7-419F-B49B-6F7060C36025}"/>
              </a:ext>
            </a:extLst>
          </p:cNvPr>
          <p:cNvPicPr>
            <a:picLocks noChangeAspect="1"/>
          </p:cNvPicPr>
          <p:nvPr/>
        </p:nvPicPr>
        <p:blipFill>
          <a:blip r:embed="rId4"/>
          <a:stretch>
            <a:fillRect/>
          </a:stretch>
        </p:blipFill>
        <p:spPr>
          <a:xfrm>
            <a:off x="194713" y="863289"/>
            <a:ext cx="2190750" cy="2924175"/>
          </a:xfrm>
          <a:prstGeom prst="rect">
            <a:avLst/>
          </a:prstGeom>
        </p:spPr>
      </p:pic>
    </p:spTree>
    <p:extLst>
      <p:ext uri="{BB962C8B-B14F-4D97-AF65-F5344CB8AC3E}">
        <p14:creationId xmlns:p14="http://schemas.microsoft.com/office/powerpoint/2010/main" val="2015304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otalTime>17326</TotalTime>
  <Words>2765</Words>
  <Application>Microsoft Office PowerPoint</Application>
  <PresentationFormat>Grand écran</PresentationFormat>
  <Paragraphs>184</Paragraphs>
  <Slides>27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27</vt:i4>
      </vt:variant>
    </vt:vector>
  </HeadingPairs>
  <TitlesOfParts>
    <vt:vector size="30" baseType="lpstr">
      <vt:lpstr>Arial</vt:lpstr>
      <vt:lpstr>Tw Cen MT</vt:lpstr>
      <vt:lpstr>Circuit</vt:lpstr>
      <vt:lpstr>IBM Watson for mana</vt:lpstr>
      <vt:lpstr>Challenge statement</vt:lpstr>
      <vt:lpstr>A very classical/general problem of binary classification</vt:lpstr>
      <vt:lpstr>Requirements from MANA</vt:lpstr>
      <vt:lpstr>Solution ingredients</vt:lpstr>
      <vt:lpstr>Watson Natural language understanding = NLU</vt:lpstr>
      <vt:lpstr>Watson Natural language Classifier = NLC</vt:lpstr>
      <vt:lpstr>Watson assistant (Chatbot)</vt:lpstr>
      <vt:lpstr>1) Watson assistant intents</vt:lpstr>
      <vt:lpstr>2) Watson assistant entities</vt:lpstr>
      <vt:lpstr>3) Watson assistant dialog</vt:lpstr>
      <vt:lpstr>This was an abstract intro </vt:lpstr>
      <vt:lpstr>Présentation PowerPoint</vt:lpstr>
      <vt:lpstr>Assessment of This method </vt:lpstr>
      <vt:lpstr>idea 1 : full NLC</vt:lpstr>
      <vt:lpstr>Assessment of idea 1</vt:lpstr>
      <vt:lpstr>idea 2 : NLU + NLC</vt:lpstr>
      <vt:lpstr>Assessment of idea 2</vt:lpstr>
      <vt:lpstr>So ? What is the right solution ?</vt:lpstr>
      <vt:lpstr>Let’s gather the good points from the past ideas</vt:lpstr>
      <vt:lpstr>Let’s gather the good points from the past ideas</vt:lpstr>
      <vt:lpstr>Now is the Keystone of the reasoning</vt:lpstr>
      <vt:lpstr>So What is the conceptual shift that made the trick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Watson for mana</dc:title>
  <dc:creator>Daniel Pouzada</dc:creator>
  <cp:lastModifiedBy>Daniel Pouzada</cp:lastModifiedBy>
  <cp:revision>60</cp:revision>
  <dcterms:created xsi:type="dcterms:W3CDTF">2019-06-03T23:15:10Z</dcterms:created>
  <dcterms:modified xsi:type="dcterms:W3CDTF">2019-09-25T08:50:37Z</dcterms:modified>
</cp:coreProperties>
</file>