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EAEA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94660"/>
  </p:normalViewPr>
  <p:slideViewPr>
    <p:cSldViewPr snapToGrid="0">
      <p:cViewPr varScale="1">
        <p:scale>
          <a:sx n="152" d="100"/>
          <a:sy n="152" d="100"/>
        </p:scale>
        <p:origin x="500" y="8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well, Derek" userId="59fd34d4-0433-4f32-b4ae-f8a7e1419d4a" providerId="ADAL" clId="{A6ABBF5A-1EBA-4DAB-B1ED-36B6EF4A1A12}"/>
    <pc:docChg chg="custSel addSld modSld">
      <pc:chgData name="Powell, Derek" userId="59fd34d4-0433-4f32-b4ae-f8a7e1419d4a" providerId="ADAL" clId="{A6ABBF5A-1EBA-4DAB-B1ED-36B6EF4A1A12}" dt="2022-06-21T21:39:06.280" v="512" actId="313"/>
      <pc:docMkLst>
        <pc:docMk/>
      </pc:docMkLst>
      <pc:sldChg chg="modNotesTx">
        <pc:chgData name="Powell, Derek" userId="59fd34d4-0433-4f32-b4ae-f8a7e1419d4a" providerId="ADAL" clId="{A6ABBF5A-1EBA-4DAB-B1ED-36B6EF4A1A12}" dt="2022-06-21T21:03:01.565" v="0"/>
        <pc:sldMkLst>
          <pc:docMk/>
          <pc:sldMk cId="4174990633" sldId="256"/>
        </pc:sldMkLst>
      </pc:sldChg>
      <pc:sldChg chg="modNotesTx">
        <pc:chgData name="Powell, Derek" userId="59fd34d4-0433-4f32-b4ae-f8a7e1419d4a" providerId="ADAL" clId="{A6ABBF5A-1EBA-4DAB-B1ED-36B6EF4A1A12}" dt="2022-06-21T21:03:03.399" v="1"/>
        <pc:sldMkLst>
          <pc:docMk/>
          <pc:sldMk cId="3785231212" sldId="257"/>
        </pc:sldMkLst>
      </pc:sldChg>
      <pc:sldChg chg="modSp mod modNotesTx">
        <pc:chgData name="Powell, Derek" userId="59fd34d4-0433-4f32-b4ae-f8a7e1419d4a" providerId="ADAL" clId="{A6ABBF5A-1EBA-4DAB-B1ED-36B6EF4A1A12}" dt="2022-06-21T21:36:25.241" v="19" actId="207"/>
        <pc:sldMkLst>
          <pc:docMk/>
          <pc:sldMk cId="725566165" sldId="258"/>
        </pc:sldMkLst>
        <pc:spChg chg="mod">
          <ac:chgData name="Powell, Derek" userId="59fd34d4-0433-4f32-b4ae-f8a7e1419d4a" providerId="ADAL" clId="{A6ABBF5A-1EBA-4DAB-B1ED-36B6EF4A1A12}" dt="2022-06-21T21:36:25.241" v="19" actId="207"/>
          <ac:spMkLst>
            <pc:docMk/>
            <pc:sldMk cId="725566165" sldId="258"/>
            <ac:spMk id="3" creationId="{E3EEE817-B6A1-4E7B-A14A-07A95FA5B19D}"/>
          </ac:spMkLst>
        </pc:spChg>
      </pc:sldChg>
      <pc:sldChg chg="modNotesTx">
        <pc:chgData name="Powell, Derek" userId="59fd34d4-0433-4f32-b4ae-f8a7e1419d4a" providerId="ADAL" clId="{A6ABBF5A-1EBA-4DAB-B1ED-36B6EF4A1A12}" dt="2022-06-21T21:03:45.415" v="3"/>
        <pc:sldMkLst>
          <pc:docMk/>
          <pc:sldMk cId="1999534832" sldId="259"/>
        </pc:sldMkLst>
      </pc:sldChg>
      <pc:sldChg chg="modNotesTx">
        <pc:chgData name="Powell, Derek" userId="59fd34d4-0433-4f32-b4ae-f8a7e1419d4a" providerId="ADAL" clId="{A6ABBF5A-1EBA-4DAB-B1ED-36B6EF4A1A12}" dt="2022-06-21T21:03:52.460" v="4"/>
        <pc:sldMkLst>
          <pc:docMk/>
          <pc:sldMk cId="1506358228" sldId="260"/>
        </pc:sldMkLst>
      </pc:sldChg>
      <pc:sldChg chg="modSp new mod">
        <pc:chgData name="Powell, Derek" userId="59fd34d4-0433-4f32-b4ae-f8a7e1419d4a" providerId="ADAL" clId="{A6ABBF5A-1EBA-4DAB-B1ED-36B6EF4A1A12}" dt="2022-06-21T21:39:06.280" v="512" actId="313"/>
        <pc:sldMkLst>
          <pc:docMk/>
          <pc:sldMk cId="2797700355" sldId="261"/>
        </pc:sldMkLst>
        <pc:spChg chg="mod">
          <ac:chgData name="Powell, Derek" userId="59fd34d4-0433-4f32-b4ae-f8a7e1419d4a" providerId="ADAL" clId="{A6ABBF5A-1EBA-4DAB-B1ED-36B6EF4A1A12}" dt="2022-06-21T21:36:33.218" v="20" actId="207"/>
          <ac:spMkLst>
            <pc:docMk/>
            <pc:sldMk cId="2797700355" sldId="261"/>
            <ac:spMk id="2" creationId="{634037C2-31C6-4401-8B32-2A951B76526F}"/>
          </ac:spMkLst>
        </pc:spChg>
        <pc:spChg chg="mod">
          <ac:chgData name="Powell, Derek" userId="59fd34d4-0433-4f32-b4ae-f8a7e1419d4a" providerId="ADAL" clId="{A6ABBF5A-1EBA-4DAB-B1ED-36B6EF4A1A12}" dt="2022-06-21T21:39:06.280" v="512" actId="313"/>
          <ac:spMkLst>
            <pc:docMk/>
            <pc:sldMk cId="2797700355" sldId="261"/>
            <ac:spMk id="3" creationId="{DB4E9E18-2CA5-4333-83EE-0C2BA638B25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937904-1BDB-4661-83F7-CC47CFE9284E}" type="datetimeFigureOut">
              <a:rPr lang="en-US" smtClean="0"/>
              <a:t>6/21/2022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F70067-0629-46F8-B954-B4FB29A5A58A}" type="slidenum">
              <a:rPr lang="en-US" smtClean="0"/>
              <a:t>‹#›</a:t>
            </a:fld>
            <a:endParaRPr lang="en-US"/>
          </a:p>
        </p:txBody>
      </p:sp>
    </p:spTree>
    <p:extLst>
      <p:ext uri="{BB962C8B-B14F-4D97-AF65-F5344CB8AC3E}">
        <p14:creationId xmlns:p14="http://schemas.microsoft.com/office/powerpoint/2010/main" val="1590489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u="sng" dirty="0">
                <a:effectLst/>
                <a:latin typeface="Calibri" panose="020F0502020204030204" pitchFamily="34" charset="0"/>
              </a:rPr>
              <a:t>Problem identification</a:t>
            </a: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Abusive communication in communication platforms can hurt user engagement and damage product branding-- both of which can have a high cost. This is especially true for those platforms geared towards child and adolescent markets. In order to properly manage against these potential costs, companies have to be able to identify when and where the abusive communication occurs. </a:t>
            </a:r>
          </a:p>
          <a:p>
            <a:endParaRPr lang="en-US" dirty="0"/>
          </a:p>
        </p:txBody>
      </p:sp>
      <p:sp>
        <p:nvSpPr>
          <p:cNvPr id="4" name="Slide Number Placeholder 3"/>
          <p:cNvSpPr>
            <a:spLocks noGrp="1"/>
          </p:cNvSpPr>
          <p:nvPr>
            <p:ph type="sldNum" sz="quarter" idx="5"/>
          </p:nvPr>
        </p:nvSpPr>
        <p:spPr/>
        <p:txBody>
          <a:bodyPr/>
          <a:lstStyle/>
          <a:p>
            <a:fld id="{C0F70067-0629-46F8-B954-B4FB29A5A58A}" type="slidenum">
              <a:rPr lang="en-US" smtClean="0"/>
              <a:t>1</a:t>
            </a:fld>
            <a:endParaRPr lang="en-US"/>
          </a:p>
        </p:txBody>
      </p:sp>
    </p:spTree>
    <p:extLst>
      <p:ext uri="{BB962C8B-B14F-4D97-AF65-F5344CB8AC3E}">
        <p14:creationId xmlns:p14="http://schemas.microsoft.com/office/powerpoint/2010/main" val="768777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u="sng" dirty="0">
                <a:effectLst/>
                <a:latin typeface="Calibri" panose="020F0502020204030204" pitchFamily="34" charset="0"/>
              </a:rPr>
              <a:t>Problem identification</a:t>
            </a: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Abusive communication in communication platforms can hurt user engagement and damage product branding-- both of which can have a high cost. This is especially true for those platforms geared towards child and adolescent markets. In order to properly manage against these potential costs, companies have to be able to identify when and where the abusive communication occurs. </a:t>
            </a:r>
          </a:p>
          <a:p>
            <a:endParaRPr lang="en-US" dirty="0"/>
          </a:p>
        </p:txBody>
      </p:sp>
      <p:sp>
        <p:nvSpPr>
          <p:cNvPr id="4" name="Slide Number Placeholder 3"/>
          <p:cNvSpPr>
            <a:spLocks noGrp="1"/>
          </p:cNvSpPr>
          <p:nvPr>
            <p:ph type="sldNum" sz="quarter" idx="5"/>
          </p:nvPr>
        </p:nvSpPr>
        <p:spPr/>
        <p:txBody>
          <a:bodyPr/>
          <a:lstStyle/>
          <a:p>
            <a:fld id="{C0F70067-0629-46F8-B954-B4FB29A5A58A}" type="slidenum">
              <a:rPr lang="en-US" smtClean="0"/>
              <a:t>2</a:t>
            </a:fld>
            <a:endParaRPr lang="en-US"/>
          </a:p>
        </p:txBody>
      </p:sp>
    </p:spTree>
    <p:extLst>
      <p:ext uri="{BB962C8B-B14F-4D97-AF65-F5344CB8AC3E}">
        <p14:creationId xmlns:p14="http://schemas.microsoft.com/office/powerpoint/2010/main" val="1696458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u="sng" dirty="0">
                <a:effectLst/>
                <a:latin typeface="Calibri" panose="020F0502020204030204" pitchFamily="34" charset="0"/>
              </a:rPr>
              <a:t>Data Wrangling</a:t>
            </a: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Used a public dataset annotated by a group of students for their </a:t>
            </a:r>
            <a:r>
              <a:rPr lang="en-US" sz="1800" dirty="0" err="1">
                <a:effectLst/>
                <a:latin typeface="Calibri" panose="020F0502020204030204" pitchFamily="34" charset="0"/>
              </a:rPr>
              <a:t>phd</a:t>
            </a:r>
            <a:r>
              <a:rPr lang="en-US" sz="1800" dirty="0">
                <a:effectLst/>
                <a:latin typeface="Calibri" panose="020F0502020204030204" pitchFamily="34" charset="0"/>
              </a:rPr>
              <a:t> thesis</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130,000 Twitter tweets, scored for several different kinds of abuse, culminating in a continuous variable between -8 and 6, where 6 was 'very abusive in all ways'.</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Goal of 90% Recall or higher</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Or that 10% or less abusive posts would be misclassified</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Took continuous -8 - 6 Abuse score and made it binary, 1 for Abusive, 0 for no</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Dropped remaining features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b="1" u="sng" dirty="0">
                <a:effectLst/>
                <a:latin typeface="Calibri" panose="020F0502020204030204" pitchFamily="34" charset="0"/>
              </a:rPr>
              <a:t>EDA: </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Not much EDA, I took a histogram of </a:t>
            </a:r>
            <a:r>
              <a:rPr lang="en-US" sz="1800" dirty="0" err="1">
                <a:effectLst/>
                <a:latin typeface="Calibri" panose="020F0502020204030204" pitchFamily="34" charset="0"/>
              </a:rPr>
              <a:t>HateSpeechScore</a:t>
            </a:r>
            <a:r>
              <a:rPr lang="en-US" sz="1800" dirty="0">
                <a:effectLst/>
                <a:latin typeface="Calibri" panose="020F0502020204030204" pitchFamily="34" charset="0"/>
              </a:rPr>
              <a:t> and found a relatively normal distribution of scores given</a:t>
            </a:r>
          </a:p>
          <a:p>
            <a:pPr marL="0" marR="0">
              <a:spcBef>
                <a:spcPts val="0"/>
              </a:spcBef>
              <a:spcAft>
                <a:spcPts val="0"/>
              </a:spcAft>
            </a:pPr>
            <a:r>
              <a:rPr lang="en-US" sz="1800" dirty="0">
                <a:effectLst/>
                <a:latin typeface="Calibri" panose="020F0502020204030204" pitchFamily="34" charset="0"/>
              </a:rPr>
              <a:t>Visualizing the count of Abusive to non, it was about 45/55, in favor of non-abusive</a:t>
            </a:r>
          </a:p>
          <a:p>
            <a:pPr marL="0" marR="0">
              <a:spcBef>
                <a:spcPts val="0"/>
              </a:spcBef>
              <a:spcAft>
                <a:spcPts val="0"/>
              </a:spcAft>
            </a:pPr>
            <a:r>
              <a:rPr lang="en-US" sz="1800" dirty="0">
                <a:effectLst/>
                <a:latin typeface="Calibri" panose="020F0502020204030204" pitchFamily="34" charset="0"/>
              </a:rPr>
              <a:t>I confirmed there were no missing values in the corpus text</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b="1" u="sng" dirty="0">
                <a:effectLst/>
                <a:latin typeface="Calibri" panose="020F0502020204030204" pitchFamily="34" charset="0"/>
              </a:rPr>
              <a:t>Pre-Processing:</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Removed special characters</a:t>
            </a:r>
          </a:p>
          <a:p>
            <a:pPr marL="0" marR="0">
              <a:spcBef>
                <a:spcPts val="0"/>
              </a:spcBef>
              <a:spcAft>
                <a:spcPts val="0"/>
              </a:spcAft>
            </a:pPr>
            <a:r>
              <a:rPr lang="en-US" sz="1800" dirty="0">
                <a:effectLst/>
                <a:latin typeface="Calibri" panose="020F0502020204030204" pitchFamily="34" charset="0"/>
              </a:rPr>
              <a:t>Lower case everything</a:t>
            </a:r>
          </a:p>
          <a:p>
            <a:pPr marL="0" marR="0">
              <a:spcBef>
                <a:spcPts val="0"/>
              </a:spcBef>
              <a:spcAft>
                <a:spcPts val="0"/>
              </a:spcAft>
            </a:pPr>
            <a:r>
              <a:rPr lang="en-US" sz="1800" dirty="0">
                <a:effectLst/>
                <a:latin typeface="Calibri" panose="020F0502020204030204" pitchFamily="34" charset="0"/>
              </a:rPr>
              <a:t>Apply TF-IDF vectorizer </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Remove Stop words</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Cast back into an array and then into data frame</a:t>
            </a:r>
          </a:p>
          <a:p>
            <a:pPr marL="0" marR="0">
              <a:spcBef>
                <a:spcPts val="0"/>
              </a:spcBef>
              <a:spcAft>
                <a:spcPts val="0"/>
              </a:spcAft>
            </a:pPr>
            <a:r>
              <a:rPr lang="en-US" sz="1800" dirty="0">
                <a:effectLst/>
                <a:latin typeface="Calibri" panose="020F0502020204030204" pitchFamily="34" charset="0"/>
              </a:rPr>
              <a:t>PROBLEM: Casting the sparse matrix back into an array was crashing my kernel, so I had to decrease corpus size by sampling only 25% of my data. </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Later feedback from a mentor said I could have left these as sparse matrices and used them in my model training directly</a:t>
            </a:r>
          </a:p>
          <a:p>
            <a:pPr marL="0" marR="0">
              <a:spcBef>
                <a:spcPts val="0"/>
              </a:spcBef>
              <a:spcAft>
                <a:spcPts val="0"/>
              </a:spcAft>
            </a:pPr>
            <a:r>
              <a:rPr lang="en-US" sz="1800" dirty="0">
                <a:effectLst/>
                <a:latin typeface="Calibri" panose="020F0502020204030204" pitchFamily="34" charset="0"/>
              </a:rPr>
              <a:t> </a:t>
            </a:r>
          </a:p>
        </p:txBody>
      </p:sp>
      <p:sp>
        <p:nvSpPr>
          <p:cNvPr id="4" name="Slide Number Placeholder 3"/>
          <p:cNvSpPr>
            <a:spLocks noGrp="1"/>
          </p:cNvSpPr>
          <p:nvPr>
            <p:ph type="sldNum" sz="quarter" idx="5"/>
          </p:nvPr>
        </p:nvSpPr>
        <p:spPr/>
        <p:txBody>
          <a:bodyPr/>
          <a:lstStyle/>
          <a:p>
            <a:fld id="{C0F70067-0629-46F8-B954-B4FB29A5A58A}" type="slidenum">
              <a:rPr lang="en-US" smtClean="0"/>
              <a:t>3</a:t>
            </a:fld>
            <a:endParaRPr lang="en-US"/>
          </a:p>
        </p:txBody>
      </p:sp>
    </p:spTree>
    <p:extLst>
      <p:ext uri="{BB962C8B-B14F-4D97-AF65-F5344CB8AC3E}">
        <p14:creationId xmlns:p14="http://schemas.microsoft.com/office/powerpoint/2010/main" val="3852305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u="sng" dirty="0">
                <a:effectLst/>
                <a:latin typeface="Calibri" panose="020F0502020204030204" pitchFamily="34" charset="0"/>
              </a:rPr>
              <a:t>Modeling:</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Starting with a logistic regressor model, fairly out of the box hyper params, gave an 88% Recall</a:t>
            </a:r>
          </a:p>
          <a:p>
            <a:pPr marL="0" marR="0">
              <a:spcBef>
                <a:spcPts val="0"/>
              </a:spcBef>
              <a:spcAft>
                <a:spcPts val="0"/>
              </a:spcAft>
            </a:pPr>
            <a:r>
              <a:rPr lang="en-US" sz="1800" dirty="0">
                <a:effectLst/>
                <a:latin typeface="Calibri" panose="020F0502020204030204" pitchFamily="34" charset="0"/>
              </a:rPr>
              <a:t>Used Grid search to test a multivariate hyper parameter grid, but could not get any appreciable increase with other variables combinations (&lt;1/100% increase).</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Then trained a </a:t>
            </a:r>
            <a:r>
              <a:rPr lang="en-US" sz="1800" dirty="0" err="1">
                <a:effectLst/>
                <a:latin typeface="Calibri" panose="020F0502020204030204" pitchFamily="34" charset="0"/>
              </a:rPr>
              <a:t>RandomForest</a:t>
            </a:r>
            <a:r>
              <a:rPr lang="en-US" sz="1800" dirty="0">
                <a:effectLst/>
                <a:latin typeface="Calibri" panose="020F0502020204030204" pitchFamily="34" charset="0"/>
              </a:rPr>
              <a:t> model, again using </a:t>
            </a:r>
            <a:r>
              <a:rPr lang="en-US" sz="1800" dirty="0" err="1">
                <a:effectLst/>
                <a:latin typeface="Calibri" panose="020F0502020204030204" pitchFamily="34" charset="0"/>
              </a:rPr>
              <a:t>gridsearch</a:t>
            </a:r>
            <a:r>
              <a:rPr lang="en-US" sz="1800" dirty="0">
                <a:effectLst/>
                <a:latin typeface="Calibri" panose="020F0502020204030204" pitchFamily="34" charset="0"/>
              </a:rPr>
              <a:t> to optimize </a:t>
            </a:r>
            <a:r>
              <a:rPr lang="en-US" sz="1800" dirty="0" err="1">
                <a:effectLst/>
                <a:latin typeface="Calibri" panose="020F0502020204030204" pitchFamily="34" charset="0"/>
              </a:rPr>
              <a:t>hyperparams</a:t>
            </a:r>
            <a:r>
              <a:rPr lang="en-US" sz="1800" dirty="0">
                <a:effectLst/>
                <a:latin typeface="Calibri" panose="020F0502020204030204" pitchFamily="34" charset="0"/>
              </a:rPr>
              <a:t> and ended up with a model that had Recall 92%</a:t>
            </a:r>
          </a:p>
        </p:txBody>
      </p:sp>
      <p:sp>
        <p:nvSpPr>
          <p:cNvPr id="4" name="Slide Number Placeholder 3"/>
          <p:cNvSpPr>
            <a:spLocks noGrp="1"/>
          </p:cNvSpPr>
          <p:nvPr>
            <p:ph type="sldNum" sz="quarter" idx="5"/>
          </p:nvPr>
        </p:nvSpPr>
        <p:spPr/>
        <p:txBody>
          <a:bodyPr/>
          <a:lstStyle/>
          <a:p>
            <a:fld id="{C0F70067-0629-46F8-B954-B4FB29A5A58A}" type="slidenum">
              <a:rPr lang="en-US" smtClean="0"/>
              <a:t>4</a:t>
            </a:fld>
            <a:endParaRPr lang="en-US"/>
          </a:p>
        </p:txBody>
      </p:sp>
    </p:spTree>
    <p:extLst>
      <p:ext uri="{BB962C8B-B14F-4D97-AF65-F5344CB8AC3E}">
        <p14:creationId xmlns:p14="http://schemas.microsoft.com/office/powerpoint/2010/main" val="3141832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b="1" u="sng" dirty="0">
                <a:effectLst/>
                <a:latin typeface="Calibri" panose="020F0502020204030204" pitchFamily="34" charset="0"/>
              </a:rPr>
              <a:t>Additional work</a:t>
            </a:r>
            <a:r>
              <a:rPr lang="en-US" sz="1800" dirty="0">
                <a:effectLst/>
                <a:latin typeface="Calibri" panose="020F0502020204030204" pitchFamily="34" charset="0"/>
              </a:rPr>
              <a:t> that could be done to possibly improve further upon the results: </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Try additional models (e.g. Ridge Regressor), or to </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use the original space matrices (post-vectorization) in the model training instead of casting them into data frames. </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Additional text could be brought in from other non-Twitter sources to diversity the nature of communication to more closely align to a different platform (e.g. gaming industry).</a:t>
            </a:r>
          </a:p>
          <a:p>
            <a:pPr marL="0" marR="0">
              <a:spcBef>
                <a:spcPts val="0"/>
              </a:spcBef>
              <a:spcAft>
                <a:spcPts val="0"/>
              </a:spcAft>
            </a:pPr>
            <a:r>
              <a:rPr lang="en-US" sz="1800">
                <a:effectLst/>
                <a:latin typeface="Calibri" panose="020F0502020204030204" pitchFamily="34" charset="0"/>
              </a:rPr>
              <a:t> </a:t>
            </a:r>
          </a:p>
          <a:p>
            <a:endParaRPr lang="en-US" dirty="0"/>
          </a:p>
        </p:txBody>
      </p:sp>
      <p:sp>
        <p:nvSpPr>
          <p:cNvPr id="4" name="Slide Number Placeholder 3"/>
          <p:cNvSpPr>
            <a:spLocks noGrp="1"/>
          </p:cNvSpPr>
          <p:nvPr>
            <p:ph type="sldNum" sz="quarter" idx="5"/>
          </p:nvPr>
        </p:nvSpPr>
        <p:spPr/>
        <p:txBody>
          <a:bodyPr/>
          <a:lstStyle/>
          <a:p>
            <a:fld id="{C0F70067-0629-46F8-B954-B4FB29A5A58A}" type="slidenum">
              <a:rPr lang="en-US" smtClean="0"/>
              <a:t>5</a:t>
            </a:fld>
            <a:endParaRPr lang="en-US"/>
          </a:p>
        </p:txBody>
      </p:sp>
    </p:spTree>
    <p:extLst>
      <p:ext uri="{BB962C8B-B14F-4D97-AF65-F5344CB8AC3E}">
        <p14:creationId xmlns:p14="http://schemas.microsoft.com/office/powerpoint/2010/main" val="2721611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D3EAD1-9D21-4620-B2A3-5CA8D505EC8A}"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636AB-1B70-4878-B1DC-2FABCF09AB6D}" type="slidenum">
              <a:rPr lang="en-US" smtClean="0"/>
              <a:t>‹#›</a:t>
            </a:fld>
            <a:endParaRPr lang="en-US"/>
          </a:p>
        </p:txBody>
      </p:sp>
    </p:spTree>
    <p:extLst>
      <p:ext uri="{BB962C8B-B14F-4D97-AF65-F5344CB8AC3E}">
        <p14:creationId xmlns:p14="http://schemas.microsoft.com/office/powerpoint/2010/main" val="3902727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D3EAD1-9D21-4620-B2A3-5CA8D505EC8A}"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636AB-1B70-4878-B1DC-2FABCF09AB6D}" type="slidenum">
              <a:rPr lang="en-US" smtClean="0"/>
              <a:t>‹#›</a:t>
            </a:fld>
            <a:endParaRPr lang="en-US"/>
          </a:p>
        </p:txBody>
      </p:sp>
    </p:spTree>
    <p:extLst>
      <p:ext uri="{BB962C8B-B14F-4D97-AF65-F5344CB8AC3E}">
        <p14:creationId xmlns:p14="http://schemas.microsoft.com/office/powerpoint/2010/main" val="1326868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D3EAD1-9D21-4620-B2A3-5CA8D505EC8A}"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636AB-1B70-4878-B1DC-2FABCF09AB6D}" type="slidenum">
              <a:rPr lang="en-US" smtClean="0"/>
              <a:t>‹#›</a:t>
            </a:fld>
            <a:endParaRPr lang="en-US"/>
          </a:p>
        </p:txBody>
      </p:sp>
    </p:spTree>
    <p:extLst>
      <p:ext uri="{BB962C8B-B14F-4D97-AF65-F5344CB8AC3E}">
        <p14:creationId xmlns:p14="http://schemas.microsoft.com/office/powerpoint/2010/main" val="2839204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D3EAD1-9D21-4620-B2A3-5CA8D505EC8A}"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636AB-1B70-4878-B1DC-2FABCF09AB6D}" type="slidenum">
              <a:rPr lang="en-US" smtClean="0"/>
              <a:t>‹#›</a:t>
            </a:fld>
            <a:endParaRPr lang="en-US"/>
          </a:p>
        </p:txBody>
      </p:sp>
    </p:spTree>
    <p:extLst>
      <p:ext uri="{BB962C8B-B14F-4D97-AF65-F5344CB8AC3E}">
        <p14:creationId xmlns:p14="http://schemas.microsoft.com/office/powerpoint/2010/main" val="907845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D3EAD1-9D21-4620-B2A3-5CA8D505EC8A}"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6636AB-1B70-4878-B1DC-2FABCF09AB6D}" type="slidenum">
              <a:rPr lang="en-US" smtClean="0"/>
              <a:t>‹#›</a:t>
            </a:fld>
            <a:endParaRPr lang="en-US"/>
          </a:p>
        </p:txBody>
      </p:sp>
    </p:spTree>
    <p:extLst>
      <p:ext uri="{BB962C8B-B14F-4D97-AF65-F5344CB8AC3E}">
        <p14:creationId xmlns:p14="http://schemas.microsoft.com/office/powerpoint/2010/main" val="292801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D3EAD1-9D21-4620-B2A3-5CA8D505EC8A}"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636AB-1B70-4878-B1DC-2FABCF09AB6D}" type="slidenum">
              <a:rPr lang="en-US" smtClean="0"/>
              <a:t>‹#›</a:t>
            </a:fld>
            <a:endParaRPr lang="en-US"/>
          </a:p>
        </p:txBody>
      </p:sp>
    </p:spTree>
    <p:extLst>
      <p:ext uri="{BB962C8B-B14F-4D97-AF65-F5344CB8AC3E}">
        <p14:creationId xmlns:p14="http://schemas.microsoft.com/office/powerpoint/2010/main" val="2059067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D3EAD1-9D21-4620-B2A3-5CA8D505EC8A}" type="datetimeFigureOut">
              <a:rPr lang="en-US" smtClean="0"/>
              <a:t>6/21/2022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6636AB-1B70-4878-B1DC-2FABCF09AB6D}" type="slidenum">
              <a:rPr lang="en-US" smtClean="0"/>
              <a:t>‹#›</a:t>
            </a:fld>
            <a:endParaRPr lang="en-US"/>
          </a:p>
        </p:txBody>
      </p:sp>
    </p:spTree>
    <p:extLst>
      <p:ext uri="{BB962C8B-B14F-4D97-AF65-F5344CB8AC3E}">
        <p14:creationId xmlns:p14="http://schemas.microsoft.com/office/powerpoint/2010/main" val="3256623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D3EAD1-9D21-4620-B2A3-5CA8D505EC8A}" type="datetimeFigureOut">
              <a:rPr lang="en-US" smtClean="0"/>
              <a:t>6/21/2022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6636AB-1B70-4878-B1DC-2FABCF09AB6D}" type="slidenum">
              <a:rPr lang="en-US" smtClean="0"/>
              <a:t>‹#›</a:t>
            </a:fld>
            <a:endParaRPr lang="en-US"/>
          </a:p>
        </p:txBody>
      </p:sp>
    </p:spTree>
    <p:extLst>
      <p:ext uri="{BB962C8B-B14F-4D97-AF65-F5344CB8AC3E}">
        <p14:creationId xmlns:p14="http://schemas.microsoft.com/office/powerpoint/2010/main" val="2030955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D3EAD1-9D21-4620-B2A3-5CA8D505EC8A}" type="datetimeFigureOut">
              <a:rPr lang="en-US" smtClean="0"/>
              <a:t>6/21/2022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6636AB-1B70-4878-B1DC-2FABCF09AB6D}" type="slidenum">
              <a:rPr lang="en-US" smtClean="0"/>
              <a:t>‹#›</a:t>
            </a:fld>
            <a:endParaRPr lang="en-US"/>
          </a:p>
        </p:txBody>
      </p:sp>
    </p:spTree>
    <p:extLst>
      <p:ext uri="{BB962C8B-B14F-4D97-AF65-F5344CB8AC3E}">
        <p14:creationId xmlns:p14="http://schemas.microsoft.com/office/powerpoint/2010/main" val="79614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D3EAD1-9D21-4620-B2A3-5CA8D505EC8A}"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636AB-1B70-4878-B1DC-2FABCF09AB6D}" type="slidenum">
              <a:rPr lang="en-US" smtClean="0"/>
              <a:t>‹#›</a:t>
            </a:fld>
            <a:endParaRPr lang="en-US"/>
          </a:p>
        </p:txBody>
      </p:sp>
    </p:spTree>
    <p:extLst>
      <p:ext uri="{BB962C8B-B14F-4D97-AF65-F5344CB8AC3E}">
        <p14:creationId xmlns:p14="http://schemas.microsoft.com/office/powerpoint/2010/main" val="2571242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D3EAD1-9D21-4620-B2A3-5CA8D505EC8A}"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6636AB-1B70-4878-B1DC-2FABCF09AB6D}" type="slidenum">
              <a:rPr lang="en-US" smtClean="0"/>
              <a:t>‹#›</a:t>
            </a:fld>
            <a:endParaRPr lang="en-US"/>
          </a:p>
        </p:txBody>
      </p:sp>
    </p:spTree>
    <p:extLst>
      <p:ext uri="{BB962C8B-B14F-4D97-AF65-F5344CB8AC3E}">
        <p14:creationId xmlns:p14="http://schemas.microsoft.com/office/powerpoint/2010/main" val="296439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D3EAD1-9D21-4620-B2A3-5CA8D505EC8A}" type="datetimeFigureOut">
              <a:rPr lang="en-US" smtClean="0"/>
              <a:t>6/21/2022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636AB-1B70-4878-B1DC-2FABCF09AB6D}" type="slidenum">
              <a:rPr lang="en-US" smtClean="0"/>
              <a:t>‹#›</a:t>
            </a:fld>
            <a:endParaRPr lang="en-US"/>
          </a:p>
        </p:txBody>
      </p:sp>
    </p:spTree>
    <p:extLst>
      <p:ext uri="{BB962C8B-B14F-4D97-AF65-F5344CB8AC3E}">
        <p14:creationId xmlns:p14="http://schemas.microsoft.com/office/powerpoint/2010/main" val="29481900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35" name="Rectangle 16">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59E202-8DFE-444C-991C-D0B245877BBB}"/>
              </a:ext>
            </a:extLst>
          </p:cNvPr>
          <p:cNvSpPr>
            <a:spLocks noGrp="1"/>
          </p:cNvSpPr>
          <p:nvPr>
            <p:ph type="ctrTitle"/>
          </p:nvPr>
        </p:nvSpPr>
        <p:spPr>
          <a:xfrm>
            <a:off x="804672" y="962246"/>
            <a:ext cx="6437700" cy="2611967"/>
          </a:xfrm>
        </p:spPr>
        <p:txBody>
          <a:bodyPr anchor="b">
            <a:normAutofit/>
          </a:bodyPr>
          <a:lstStyle/>
          <a:p>
            <a:pPr algn="l"/>
            <a:r>
              <a:rPr lang="en-US" sz="5400" dirty="0">
                <a:solidFill>
                  <a:schemeClr val="tx1">
                    <a:lumMod val="85000"/>
                  </a:schemeClr>
                </a:solidFill>
                <a:latin typeface="Arial Black" panose="020B0A04020102020204" pitchFamily="34" charset="0"/>
              </a:rPr>
              <a:t>Detecting Hate Speech</a:t>
            </a:r>
          </a:p>
        </p:txBody>
      </p:sp>
      <p:sp>
        <p:nvSpPr>
          <p:cNvPr id="3" name="Subtitle 2">
            <a:extLst>
              <a:ext uri="{FF2B5EF4-FFF2-40B4-BE49-F238E27FC236}">
                <a16:creationId xmlns:a16="http://schemas.microsoft.com/office/drawing/2014/main" id="{78F51735-09DA-4706-913B-0403982F875C}"/>
              </a:ext>
            </a:extLst>
          </p:cNvPr>
          <p:cNvSpPr>
            <a:spLocks noGrp="1"/>
          </p:cNvSpPr>
          <p:nvPr>
            <p:ph type="subTitle" idx="1"/>
          </p:nvPr>
        </p:nvSpPr>
        <p:spPr>
          <a:xfrm>
            <a:off x="804672" y="3719618"/>
            <a:ext cx="4167376" cy="1155525"/>
          </a:xfrm>
        </p:spPr>
        <p:txBody>
          <a:bodyPr anchor="t">
            <a:normAutofit/>
          </a:bodyPr>
          <a:lstStyle/>
          <a:p>
            <a:pPr algn="l"/>
            <a:r>
              <a:rPr lang="en-US" sz="2000" dirty="0">
                <a:solidFill>
                  <a:schemeClr val="tx1">
                    <a:lumMod val="85000"/>
                  </a:schemeClr>
                </a:solidFill>
              </a:rPr>
              <a:t>Capstone project by Derek Powell</a:t>
            </a:r>
          </a:p>
        </p:txBody>
      </p:sp>
    </p:spTree>
    <p:extLst>
      <p:ext uri="{BB962C8B-B14F-4D97-AF65-F5344CB8AC3E}">
        <p14:creationId xmlns:p14="http://schemas.microsoft.com/office/powerpoint/2010/main" val="4174990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National Day of Action against Bullying and Violence | KidsNews">
            <a:extLst>
              <a:ext uri="{FF2B5EF4-FFF2-40B4-BE49-F238E27FC236}">
                <a16:creationId xmlns:a16="http://schemas.microsoft.com/office/drawing/2014/main" id="{48F2B4B8-36CB-47E6-849F-17CA81E4D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8088" y="1375051"/>
            <a:ext cx="7735712" cy="435133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93504321-A868-48C4-B71A-56C3016F004C}"/>
              </a:ext>
            </a:extLst>
          </p:cNvPr>
          <p:cNvSpPr/>
          <p:nvPr/>
        </p:nvSpPr>
        <p:spPr>
          <a:xfrm>
            <a:off x="3618089" y="1375051"/>
            <a:ext cx="6413808" cy="4351338"/>
          </a:xfrm>
          <a:prstGeom prst="rect">
            <a:avLst/>
          </a:prstGeom>
          <a:gradFill flip="none" rotWithShape="1">
            <a:gsLst>
              <a:gs pos="14000">
                <a:schemeClr val="bg1"/>
              </a:gs>
              <a:gs pos="100000">
                <a:schemeClr val="accent1">
                  <a:lumMod val="30000"/>
                  <a:lumOff val="7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8DDDD171-3FC2-459D-BDD7-5E7BA2E86909}"/>
              </a:ext>
            </a:extLst>
          </p:cNvPr>
          <p:cNvSpPr>
            <a:spLocks noGrp="1"/>
          </p:cNvSpPr>
          <p:nvPr>
            <p:ph idx="1"/>
          </p:nvPr>
        </p:nvSpPr>
        <p:spPr>
          <a:xfrm>
            <a:off x="838200" y="1375051"/>
            <a:ext cx="4780722" cy="4351338"/>
          </a:xfrm>
        </p:spPr>
        <p:txBody>
          <a:bodyPr anchor="ctr"/>
          <a:lstStyle/>
          <a:p>
            <a:pPr marL="0" indent="0">
              <a:buNone/>
            </a:pPr>
            <a:r>
              <a:rPr lang="en-US" dirty="0">
                <a:solidFill>
                  <a:schemeClr val="tx1">
                    <a:lumMod val="85000"/>
                  </a:schemeClr>
                </a:solidFill>
              </a:rPr>
              <a:t>Cyber-bully, intimidation, abusive language…it goes by many names, and it can cost companies money when it pervades their digital communications platforms. </a:t>
            </a:r>
          </a:p>
        </p:txBody>
      </p:sp>
    </p:spTree>
    <p:extLst>
      <p:ext uri="{BB962C8B-B14F-4D97-AF65-F5344CB8AC3E}">
        <p14:creationId xmlns:p14="http://schemas.microsoft.com/office/powerpoint/2010/main" val="3785231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EEE817-B6A1-4E7B-A14A-07A95FA5B19D}"/>
              </a:ext>
            </a:extLst>
          </p:cNvPr>
          <p:cNvSpPr>
            <a:spLocks noGrp="1"/>
          </p:cNvSpPr>
          <p:nvPr>
            <p:ph idx="1"/>
          </p:nvPr>
        </p:nvSpPr>
        <p:spPr>
          <a:xfrm>
            <a:off x="5234527" y="1269035"/>
            <a:ext cx="6272424" cy="4351338"/>
          </a:xfrm>
        </p:spPr>
        <p:txBody>
          <a:bodyPr anchor="ctr"/>
          <a:lstStyle/>
          <a:p>
            <a:pPr marL="0" indent="0">
              <a:buNone/>
            </a:pPr>
            <a:r>
              <a:rPr lang="en-US" dirty="0">
                <a:solidFill>
                  <a:schemeClr val="tx1">
                    <a:lumMod val="85000"/>
                  </a:schemeClr>
                </a:solidFill>
              </a:rPr>
              <a:t>Over 40% of Twitter posts are considered ‘</a:t>
            </a:r>
            <a:r>
              <a:rPr lang="en-US" dirty="0">
                <a:solidFill>
                  <a:srgbClr val="D9D9D9"/>
                </a:solidFill>
              </a:rPr>
              <a:t>abusive</a:t>
            </a:r>
            <a:r>
              <a:rPr lang="en-US" dirty="0">
                <a:solidFill>
                  <a:schemeClr val="tx1">
                    <a:lumMod val="85000"/>
                  </a:schemeClr>
                </a:solidFill>
              </a:rPr>
              <a:t>’ in some way, as labeled by a volunteer team of annotators in an independent study.</a:t>
            </a:r>
          </a:p>
        </p:txBody>
      </p:sp>
      <p:pic>
        <p:nvPicPr>
          <p:cNvPr id="5" name="Picture 4">
            <a:extLst>
              <a:ext uri="{FF2B5EF4-FFF2-40B4-BE49-F238E27FC236}">
                <a16:creationId xmlns:a16="http://schemas.microsoft.com/office/drawing/2014/main" id="{4DFF3757-B9AA-4E87-99A7-B8FBFA5E355F}"/>
              </a:ext>
            </a:extLst>
          </p:cNvPr>
          <p:cNvPicPr>
            <a:picLocks noChangeAspect="1"/>
          </p:cNvPicPr>
          <p:nvPr/>
        </p:nvPicPr>
        <p:blipFill>
          <a:blip r:embed="rId3"/>
          <a:stretch>
            <a:fillRect/>
          </a:stretch>
        </p:blipFill>
        <p:spPr>
          <a:xfrm>
            <a:off x="509376" y="1948870"/>
            <a:ext cx="4572000" cy="2991668"/>
          </a:xfrm>
          <a:prstGeom prst="rect">
            <a:avLst/>
          </a:prstGeom>
        </p:spPr>
      </p:pic>
      <p:sp>
        <p:nvSpPr>
          <p:cNvPr id="6" name="Rectangle 5">
            <a:extLst>
              <a:ext uri="{FF2B5EF4-FFF2-40B4-BE49-F238E27FC236}">
                <a16:creationId xmlns:a16="http://schemas.microsoft.com/office/drawing/2014/main" id="{C75FB601-7C35-4CEA-84B7-05CBD2630F3D}"/>
              </a:ext>
            </a:extLst>
          </p:cNvPr>
          <p:cNvSpPr/>
          <p:nvPr/>
        </p:nvSpPr>
        <p:spPr>
          <a:xfrm>
            <a:off x="437124" y="1704917"/>
            <a:ext cx="1212397" cy="346982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AEAF2"/>
              </a:solidFill>
            </a:endParaRPr>
          </a:p>
        </p:txBody>
      </p:sp>
      <p:sp>
        <p:nvSpPr>
          <p:cNvPr id="7" name="Rectangle 6">
            <a:extLst>
              <a:ext uri="{FF2B5EF4-FFF2-40B4-BE49-F238E27FC236}">
                <a16:creationId xmlns:a16="http://schemas.microsoft.com/office/drawing/2014/main" id="{E476D2F8-9FC1-4D65-BA12-72687D73CD82}"/>
              </a:ext>
            </a:extLst>
          </p:cNvPr>
          <p:cNvSpPr/>
          <p:nvPr/>
        </p:nvSpPr>
        <p:spPr>
          <a:xfrm rot="5400000">
            <a:off x="2778233" y="3118504"/>
            <a:ext cx="1212397" cy="3469822"/>
          </a:xfrm>
          <a:prstGeom prst="rect">
            <a:avLst/>
          </a:prstGeom>
          <a:solidFill>
            <a:schemeClr val="bg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50E430D-5C00-4EFD-8D58-2FBBB50BC37A}"/>
              </a:ext>
            </a:extLst>
          </p:cNvPr>
          <p:cNvSpPr/>
          <p:nvPr/>
        </p:nvSpPr>
        <p:spPr>
          <a:xfrm rot="5400000">
            <a:off x="2778232" y="-300700"/>
            <a:ext cx="1212397" cy="3469822"/>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AEAF2"/>
              </a:solidFill>
            </a:endParaRPr>
          </a:p>
        </p:txBody>
      </p:sp>
    </p:spTree>
    <p:extLst>
      <p:ext uri="{BB962C8B-B14F-4D97-AF65-F5344CB8AC3E}">
        <p14:creationId xmlns:p14="http://schemas.microsoft.com/office/powerpoint/2010/main" val="725566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BB6D0D-2E39-44EC-A85E-5E63A130C17A}"/>
              </a:ext>
            </a:extLst>
          </p:cNvPr>
          <p:cNvSpPr>
            <a:spLocks noGrp="1"/>
          </p:cNvSpPr>
          <p:nvPr>
            <p:ph idx="1"/>
          </p:nvPr>
        </p:nvSpPr>
        <p:spPr>
          <a:xfrm>
            <a:off x="4965246" y="1253331"/>
            <a:ext cx="6433597" cy="4351338"/>
          </a:xfrm>
        </p:spPr>
        <p:txBody>
          <a:bodyPr anchor="ctr"/>
          <a:lstStyle/>
          <a:p>
            <a:pPr marL="0" indent="0">
              <a:buNone/>
            </a:pPr>
            <a:r>
              <a:rPr lang="en-US" dirty="0">
                <a:solidFill>
                  <a:schemeClr val="tx1">
                    <a:lumMod val="85000"/>
                  </a:schemeClr>
                </a:solidFill>
              </a:rPr>
              <a:t>By leveraging machine learning, we can build a model that can evaluate text input and classify abusive text correctly 92% of the time</a:t>
            </a:r>
          </a:p>
        </p:txBody>
      </p:sp>
      <p:pic>
        <p:nvPicPr>
          <p:cNvPr id="5" name="Picture 4">
            <a:extLst>
              <a:ext uri="{FF2B5EF4-FFF2-40B4-BE49-F238E27FC236}">
                <a16:creationId xmlns:a16="http://schemas.microsoft.com/office/drawing/2014/main" id="{D43AAFAB-3EC2-4841-A19C-67E3D370739D}"/>
              </a:ext>
            </a:extLst>
          </p:cNvPr>
          <p:cNvPicPr>
            <a:picLocks noChangeAspect="1"/>
          </p:cNvPicPr>
          <p:nvPr/>
        </p:nvPicPr>
        <p:blipFill>
          <a:blip r:embed="rId3"/>
          <a:stretch>
            <a:fillRect/>
          </a:stretch>
        </p:blipFill>
        <p:spPr>
          <a:xfrm>
            <a:off x="393247" y="1767092"/>
            <a:ext cx="4572000" cy="3323816"/>
          </a:xfrm>
          <a:prstGeom prst="rect">
            <a:avLst/>
          </a:prstGeom>
        </p:spPr>
      </p:pic>
    </p:spTree>
    <p:extLst>
      <p:ext uri="{BB962C8B-B14F-4D97-AF65-F5344CB8AC3E}">
        <p14:creationId xmlns:p14="http://schemas.microsoft.com/office/powerpoint/2010/main" val="1999534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The dangers of cyberbullying - Early Childhood Development">
            <a:extLst>
              <a:ext uri="{FF2B5EF4-FFF2-40B4-BE49-F238E27FC236}">
                <a16:creationId xmlns:a16="http://schemas.microsoft.com/office/drawing/2014/main" id="{C184C535-A49B-4EA0-96D4-3B419FD66F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30" r="1" b="739"/>
          <a:stretch/>
        </p:blipFill>
        <p:spPr bwMode="auto">
          <a:xfrm>
            <a:off x="5182104" y="10"/>
            <a:ext cx="7009896" cy="6857990"/>
          </a:xfrm>
          <a:custGeom>
            <a:avLst/>
            <a:gdLst/>
            <a:ahLst/>
            <a:cxnLst/>
            <a:rect l="l" t="t" r="r" b="b"/>
            <a:pathLst>
              <a:path w="7009896" h="6858000">
                <a:moveTo>
                  <a:pt x="0" y="0"/>
                </a:moveTo>
                <a:lnTo>
                  <a:pt x="7009896" y="0"/>
                </a:lnTo>
                <a:lnTo>
                  <a:pt x="7009896" y="6858000"/>
                </a:lnTo>
                <a:lnTo>
                  <a:pt x="21616" y="6858000"/>
                </a:lnTo>
                <a:lnTo>
                  <a:pt x="129867" y="6647018"/>
                </a:lnTo>
                <a:cubicBezTo>
                  <a:pt x="1043295" y="4758249"/>
                  <a:pt x="1332296" y="2559611"/>
                  <a:pt x="814641" y="380651"/>
                </a:cubicBezTo>
                <a:lnTo>
                  <a:pt x="714685" y="1"/>
                </a:lnTo>
                <a:lnTo>
                  <a:pt x="0" y="1"/>
                </a:lnTo>
                <a:close/>
              </a:path>
            </a:pathLst>
          </a:custGeom>
          <a:noFill/>
          <a:extLst>
            <a:ext uri="{909E8E84-426E-40DD-AFC4-6F175D3DCCD1}">
              <a14:hiddenFill xmlns:a14="http://schemas.microsoft.com/office/drawing/2010/main">
                <a:solidFill>
                  <a:srgbClr val="FFFFFF"/>
                </a:solidFill>
              </a14:hiddenFill>
            </a:ext>
          </a:extLst>
        </p:spPr>
      </p:pic>
      <p:sp>
        <p:nvSpPr>
          <p:cNvPr id="71" name="Freeform: Shape 70">
            <a:extLst>
              <a:ext uri="{FF2B5EF4-FFF2-40B4-BE49-F238E27FC236}">
                <a16:creationId xmlns:a16="http://schemas.microsoft.com/office/drawing/2014/main" id="{5FDF4720-5445-47BE-89FE-E40D1AE6F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73" name="Freeform: Shape 72">
            <a:extLst>
              <a:ext uri="{FF2B5EF4-FFF2-40B4-BE49-F238E27FC236}">
                <a16:creationId xmlns:a16="http://schemas.microsoft.com/office/drawing/2014/main" id="{AC8710B4-A815-4082-9E4F-F13A00070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7FC5414-B396-441E-BB8B-3D0C2C515757}"/>
              </a:ext>
            </a:extLst>
          </p:cNvPr>
          <p:cNvSpPr>
            <a:spLocks noGrp="1"/>
          </p:cNvSpPr>
          <p:nvPr>
            <p:ph idx="1"/>
          </p:nvPr>
        </p:nvSpPr>
        <p:spPr>
          <a:xfrm>
            <a:off x="592637" y="1838158"/>
            <a:ext cx="4782458" cy="3181684"/>
          </a:xfrm>
        </p:spPr>
        <p:txBody>
          <a:bodyPr anchor="ctr">
            <a:normAutofit/>
          </a:bodyPr>
          <a:lstStyle/>
          <a:p>
            <a:pPr marL="0" indent="0">
              <a:buNone/>
            </a:pPr>
            <a:r>
              <a:rPr lang="en-US" sz="1800" dirty="0"/>
              <a:t>By limiting cyber bulling and other forms of abusive communication, companies can nurture and grow user engagement. </a:t>
            </a:r>
          </a:p>
        </p:txBody>
      </p:sp>
    </p:spTree>
    <p:extLst>
      <p:ext uri="{BB962C8B-B14F-4D97-AF65-F5344CB8AC3E}">
        <p14:creationId xmlns:p14="http://schemas.microsoft.com/office/powerpoint/2010/main" val="1506358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037C2-31C6-4401-8B32-2A951B76526F}"/>
              </a:ext>
            </a:extLst>
          </p:cNvPr>
          <p:cNvSpPr>
            <a:spLocks noGrp="1"/>
          </p:cNvSpPr>
          <p:nvPr>
            <p:ph type="title"/>
          </p:nvPr>
        </p:nvSpPr>
        <p:spPr/>
        <p:txBody>
          <a:bodyPr/>
          <a:lstStyle/>
          <a:p>
            <a:r>
              <a:rPr lang="en-US" dirty="0">
                <a:solidFill>
                  <a:srgbClr val="D9D9D9"/>
                </a:solidFill>
                <a:latin typeface="Arial Black" panose="020B0A04020102020204" pitchFamily="34" charset="0"/>
              </a:rPr>
              <a:t>Future Scope</a:t>
            </a:r>
          </a:p>
        </p:txBody>
      </p:sp>
      <p:sp>
        <p:nvSpPr>
          <p:cNvPr id="3" name="Content Placeholder 2">
            <a:extLst>
              <a:ext uri="{FF2B5EF4-FFF2-40B4-BE49-F238E27FC236}">
                <a16:creationId xmlns:a16="http://schemas.microsoft.com/office/drawing/2014/main" id="{DB4E9E18-2CA5-4333-83EE-0C2BA638B25A}"/>
              </a:ext>
            </a:extLst>
          </p:cNvPr>
          <p:cNvSpPr>
            <a:spLocks noGrp="1"/>
          </p:cNvSpPr>
          <p:nvPr>
            <p:ph idx="1"/>
          </p:nvPr>
        </p:nvSpPr>
        <p:spPr/>
        <p:txBody>
          <a:bodyPr/>
          <a:lstStyle/>
          <a:p>
            <a:r>
              <a:rPr lang="en-US" dirty="0">
                <a:solidFill>
                  <a:srgbClr val="D9D9D9"/>
                </a:solidFill>
              </a:rPr>
              <a:t>Using the full dataset via sparse matrices in training</a:t>
            </a:r>
          </a:p>
          <a:p>
            <a:r>
              <a:rPr lang="en-US" dirty="0">
                <a:solidFill>
                  <a:srgbClr val="D9D9D9"/>
                </a:solidFill>
              </a:rPr>
              <a:t>Using a different dataset from a different platform, e.g., a gaming platform, to get a different flavor of digital communication</a:t>
            </a:r>
          </a:p>
          <a:p>
            <a:r>
              <a:rPr lang="en-US" dirty="0">
                <a:solidFill>
                  <a:srgbClr val="D9D9D9"/>
                </a:solidFill>
              </a:rPr>
              <a:t>Using n-grams of 2 or 3 to gather additional context of the text</a:t>
            </a:r>
          </a:p>
          <a:p>
            <a:r>
              <a:rPr lang="en-US" dirty="0">
                <a:solidFill>
                  <a:srgbClr val="D9D9D9"/>
                </a:solidFill>
              </a:rPr>
              <a:t>Using alternate models, such as SVM or deep learning</a:t>
            </a:r>
          </a:p>
          <a:p>
            <a:r>
              <a:rPr lang="en-US" dirty="0">
                <a:solidFill>
                  <a:srgbClr val="D9D9D9"/>
                </a:solidFill>
              </a:rPr>
              <a:t>Using ‘Recall’ as evaluation metric in </a:t>
            </a:r>
            <a:r>
              <a:rPr lang="en-US" dirty="0" err="1">
                <a:solidFill>
                  <a:srgbClr val="D9D9D9"/>
                </a:solidFill>
              </a:rPr>
              <a:t>GridSearch</a:t>
            </a:r>
            <a:r>
              <a:rPr lang="en-US" dirty="0">
                <a:solidFill>
                  <a:srgbClr val="D9D9D9"/>
                </a:solidFill>
              </a:rPr>
              <a:t> instead of ‘Accuracy’</a:t>
            </a:r>
          </a:p>
        </p:txBody>
      </p:sp>
    </p:spTree>
    <p:extLst>
      <p:ext uri="{BB962C8B-B14F-4D97-AF65-F5344CB8AC3E}">
        <p14:creationId xmlns:p14="http://schemas.microsoft.com/office/powerpoint/2010/main" val="27977003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TotalTime>
  <Words>690</Words>
  <Application>Microsoft Office PowerPoint</Application>
  <PresentationFormat>Widescreen</PresentationFormat>
  <Paragraphs>56</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Black</vt:lpstr>
      <vt:lpstr>Calibri</vt:lpstr>
      <vt:lpstr>Calibri Light</vt:lpstr>
      <vt:lpstr>Office Theme</vt:lpstr>
      <vt:lpstr>Detecting Hate Speech</vt:lpstr>
      <vt:lpstr>PowerPoint Presentation</vt:lpstr>
      <vt:lpstr>PowerPoint Presentation</vt:lpstr>
      <vt:lpstr>PowerPoint Presentation</vt:lpstr>
      <vt:lpstr>PowerPoint Presentation</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Hate Speech</dc:title>
  <dc:creator>Powell, Derek</dc:creator>
  <cp:lastModifiedBy>Powell, Derek</cp:lastModifiedBy>
  <cp:revision>6</cp:revision>
  <dcterms:created xsi:type="dcterms:W3CDTF">2022-05-21T01:55:48Z</dcterms:created>
  <dcterms:modified xsi:type="dcterms:W3CDTF">2022-06-21T21:39:10Z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ebac993-578d-4fb6-a024-e1968d57a18c_Enabled">
    <vt:lpwstr>true</vt:lpwstr>
  </property>
  <property fmtid="{D5CDD505-2E9C-101B-9397-08002B2CF9AE}" pid="3" name="MSIP_Label_1ebac993-578d-4fb6-a024-e1968d57a18c_SetDate">
    <vt:lpwstr>2022-06-21T21:03:32Z</vt:lpwstr>
  </property>
  <property fmtid="{D5CDD505-2E9C-101B-9397-08002B2CF9AE}" pid="4" name="MSIP_Label_1ebac993-578d-4fb6-a024-e1968d57a18c_Method">
    <vt:lpwstr>Privileged</vt:lpwstr>
  </property>
  <property fmtid="{D5CDD505-2E9C-101B-9397-08002B2CF9AE}" pid="5" name="MSIP_Label_1ebac993-578d-4fb6-a024-e1968d57a18c_Name">
    <vt:lpwstr>1ebac993-578d-4fb6-a024-e1968d57a18c</vt:lpwstr>
  </property>
  <property fmtid="{D5CDD505-2E9C-101B-9397-08002B2CF9AE}" pid="6" name="MSIP_Label_1ebac993-578d-4fb6-a024-e1968d57a18c_SiteId">
    <vt:lpwstr>ae4df1f7-611e-444f-897e-f964e1205171</vt:lpwstr>
  </property>
  <property fmtid="{D5CDD505-2E9C-101B-9397-08002B2CF9AE}" pid="7" name="MSIP_Label_1ebac993-578d-4fb6-a024-e1968d57a18c_ActionId">
    <vt:lpwstr>059e1e68-7b86-4440-b620-415bdd5027a1</vt:lpwstr>
  </property>
  <property fmtid="{D5CDD505-2E9C-101B-9397-08002B2CF9AE}" pid="8" name="MSIP_Label_1ebac993-578d-4fb6-a024-e1968d57a18c_ContentBits">
    <vt:lpwstr>0</vt:lpwstr>
  </property>
</Properties>
</file>