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318" r:id="rId2"/>
    <p:sldId id="329" r:id="rId3"/>
    <p:sldId id="339" r:id="rId4"/>
    <p:sldId id="343" r:id="rId5"/>
    <p:sldId id="340" r:id="rId6"/>
    <p:sldId id="341" r:id="rId7"/>
    <p:sldId id="342" r:id="rId8"/>
    <p:sldId id="344" r:id="rId9"/>
    <p:sldId id="345" r:id="rId10"/>
    <p:sldId id="346" r:id="rId11"/>
    <p:sldId id="347" r:id="rId12"/>
    <p:sldId id="348" r:id="rId13"/>
    <p:sldId id="349" r:id="rId14"/>
  </p:sldIdLst>
  <p:sldSz cx="12188825" cy="6858000"/>
  <p:notesSz cx="6858000" cy="9144000"/>
  <p:custDataLst>
    <p:tags r:id="rId1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4030">
          <p15:clr>
            <a:srgbClr val="A4A3A4"/>
          </p15:clr>
        </p15:guide>
        <p15:guide id="3" orient="horz" pos="1152">
          <p15:clr>
            <a:srgbClr val="A4A3A4"/>
          </p15:clr>
        </p15:guide>
        <p15:guide id="4" orient="horz" pos="1018">
          <p15:clr>
            <a:srgbClr val="A4A3A4"/>
          </p15:clr>
        </p15:guide>
        <p15:guide id="5" orient="horz" pos="3886">
          <p15:clr>
            <a:srgbClr val="A4A3A4"/>
          </p15:clr>
        </p15:guide>
        <p15:guide id="6" orient="horz" pos="2928">
          <p15:clr>
            <a:srgbClr val="A4A3A4"/>
          </p15:clr>
        </p15:guide>
        <p15:guide id="7" orient="horz" pos="3072">
          <p15:clr>
            <a:srgbClr val="A4A3A4"/>
          </p15:clr>
        </p15:guide>
        <p15:guide id="8" orient="horz" pos="407">
          <p15:clr>
            <a:srgbClr val="A4A3A4"/>
          </p15:clr>
        </p15:guide>
        <p15:guide id="9" pos="3839">
          <p15:clr>
            <a:srgbClr val="A4A3A4"/>
          </p15:clr>
        </p15:guide>
        <p15:guide id="10" pos="959">
          <p15:clr>
            <a:srgbClr val="A4A3A4"/>
          </p15:clr>
        </p15:guide>
        <p15:guide id="11" pos="7151">
          <p15:clr>
            <a:srgbClr val="A4A3A4"/>
          </p15:clr>
        </p15:guide>
        <p15:guide id="12" pos="671">
          <p15:clr>
            <a:srgbClr val="A4A3A4"/>
          </p15:clr>
        </p15:guide>
        <p15:guide id="13" pos="4991">
          <p15:clr>
            <a:srgbClr val="A4A3A4"/>
          </p15:clr>
        </p15:guide>
        <p15:guide id="14" pos="7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E78F0"/>
    <a:srgbClr val="828282"/>
    <a:srgbClr val="6E90FE"/>
    <a:srgbClr val="8086FC"/>
    <a:srgbClr val="6D6DFB"/>
    <a:srgbClr val="F0932C"/>
    <a:srgbClr val="92C610"/>
    <a:srgbClr val="9FD812"/>
    <a:srgbClr val="E05F2C"/>
    <a:srgbClr val="0ABE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CF1AB2-1976-4502-BF36-3FF5EA218861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29" autoAdjust="0"/>
  </p:normalViewPr>
  <p:slideViewPr>
    <p:cSldViewPr showGuides="1">
      <p:cViewPr>
        <p:scale>
          <a:sx n="77" d="100"/>
          <a:sy n="77" d="100"/>
        </p:scale>
        <p:origin x="821" y="149"/>
      </p:cViewPr>
      <p:guideLst>
        <p:guide orient="horz" pos="2160"/>
        <p:guide orient="horz" pos="4030"/>
        <p:guide orient="horz" pos="1152"/>
        <p:guide orient="horz" pos="1018"/>
        <p:guide orient="horz" pos="3886"/>
        <p:guide orient="horz" pos="2928"/>
        <p:guide orient="horz" pos="3072"/>
        <p:guide orient="horz" pos="407"/>
        <p:guide pos="3839"/>
        <p:guide pos="959"/>
        <p:guide pos="7151"/>
        <p:guide pos="671"/>
        <p:guide pos="4991"/>
        <p:guide pos="700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6" d="100"/>
          <a:sy n="66" d="100"/>
        </p:scale>
        <p:origin x="285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avid\Downloads\capstone%20(2)\capstone\capstone\data\calculation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avid\Downloads\capstone%20(2)\capstone\capstone\data\calculation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avid\Downloads\capstone%20(2)\capstone\capstone\data\calculation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avid\Downloads\capstone%20(2)\capstone\capstone\data\calculation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317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Nashville!$B$12:$I$12</c:f>
              <c:numCache>
                <c:formatCode>General</c:formatCode>
                <c:ptCount val="8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2016</c:v>
                </c:pt>
                <c:pt idx="6">
                  <c:v>2017</c:v>
                </c:pt>
                <c:pt idx="7">
                  <c:v>2018</c:v>
                </c:pt>
              </c:numCache>
            </c:numRef>
          </c:cat>
          <c:val>
            <c:numRef>
              <c:f>Nashville!$B$13:$I$13</c:f>
              <c:numCache>
                <c:formatCode>"$"#,##0.00_);[Red]\("$"#,##0.00\)</c:formatCode>
                <c:ptCount val="8"/>
                <c:pt idx="0">
                  <c:v>662.17</c:v>
                </c:pt>
                <c:pt idx="1">
                  <c:v>712.08</c:v>
                </c:pt>
                <c:pt idx="2">
                  <c:v>880.33</c:v>
                </c:pt>
                <c:pt idx="3">
                  <c:v>886.75</c:v>
                </c:pt>
                <c:pt idx="4">
                  <c:v>1039.58</c:v>
                </c:pt>
                <c:pt idx="5">
                  <c:v>1209.5</c:v>
                </c:pt>
                <c:pt idx="6">
                  <c:v>1232.42</c:v>
                </c:pt>
                <c:pt idx="7">
                  <c:v>1229.92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EF2-4D97-A913-8C5563A44739}"/>
            </c:ext>
          </c:extLst>
        </c:ser>
        <c:dLbls>
          <c:dLblPos val="t"/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31376144"/>
        <c:axId val="831373520"/>
      </c:lineChart>
      <c:catAx>
        <c:axId val="83137614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31373520"/>
        <c:crosses val="autoZero"/>
        <c:auto val="1"/>
        <c:lblAlgn val="ctr"/>
        <c:lblOffset val="100"/>
        <c:noMultiLvlLbl val="0"/>
      </c:catAx>
      <c:valAx>
        <c:axId val="8313735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.00_);[Red]\(&quot;$&quot;#,##0.00\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31376144"/>
        <c:crosses val="autoZero"/>
        <c:crossBetween val="between"/>
      </c:valAx>
      <c:dTable>
        <c:showHorzBorder val="1"/>
        <c:showVertBorder val="1"/>
        <c:showOutline val="1"/>
        <c:showKeys val="0"/>
        <c:spPr>
          <a:solidFill>
            <a:schemeClr val="bg1"/>
          </a:solidFill>
          <a:ln w="9525">
            <a:solidFill>
              <a:schemeClr val="tx2">
                <a:lumMod val="15000"/>
                <a:lumOff val="85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Remaining After Rent (Monthly)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areaChart>
        <c:grouping val="stack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atMod val="103000"/>
                    <a:lumMod val="118000"/>
                  </a:schemeClr>
                </a:gs>
                <a:gs pos="50000">
                  <a:schemeClr val="accent1">
                    <a:satMod val="89000"/>
                    <a:lumMod val="91000"/>
                  </a:schemeClr>
                </a:gs>
                <a:gs pos="100000">
                  <a:schemeClr val="accent1">
                    <a:lumMod val="69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cat>
            <c:numRef>
              <c:f>Nashville!$B$12:$I$12</c:f>
              <c:numCache>
                <c:formatCode>General</c:formatCode>
                <c:ptCount val="8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2016</c:v>
                </c:pt>
                <c:pt idx="6">
                  <c:v>2017</c:v>
                </c:pt>
                <c:pt idx="7">
                  <c:v>2018</c:v>
                </c:pt>
              </c:numCache>
            </c:numRef>
          </c:cat>
          <c:val>
            <c:numRef>
              <c:f>Nashville!$B$16:$I$16</c:f>
              <c:numCache>
                <c:formatCode>"$"#,##0.00_);[Red]\("$"#,##0.00\)</c:formatCode>
                <c:ptCount val="8"/>
                <c:pt idx="0">
                  <c:v>497.83000000000004</c:v>
                </c:pt>
                <c:pt idx="1">
                  <c:v>447.91999999999996</c:v>
                </c:pt>
                <c:pt idx="2">
                  <c:v>279.66999999999996</c:v>
                </c:pt>
                <c:pt idx="3">
                  <c:v>273.25</c:v>
                </c:pt>
                <c:pt idx="4">
                  <c:v>120.42000000000007</c:v>
                </c:pt>
                <c:pt idx="5">
                  <c:v>-49.5</c:v>
                </c:pt>
                <c:pt idx="6">
                  <c:v>-72.420000000000073</c:v>
                </c:pt>
                <c:pt idx="7">
                  <c:v>-69.920000000000073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242-4C95-8F73-A8FA7396828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46390912"/>
        <c:axId val="846387304"/>
      </c:areaChart>
      <c:catAx>
        <c:axId val="84639091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46387304"/>
        <c:crosses val="autoZero"/>
        <c:auto val="1"/>
        <c:lblAlgn val="ctr"/>
        <c:lblOffset val="100"/>
        <c:noMultiLvlLbl val="0"/>
      </c:catAx>
      <c:valAx>
        <c:axId val="8463873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.00_);[Red]\(&quot;$&quot;#,##0.00\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4639091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317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Austin!$L$7:$S$7</c:f>
              <c:numCache>
                <c:formatCode>General</c:formatCode>
                <c:ptCount val="8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2016</c:v>
                </c:pt>
                <c:pt idx="6">
                  <c:v>2017</c:v>
                </c:pt>
                <c:pt idx="7">
                  <c:v>2018</c:v>
                </c:pt>
              </c:numCache>
            </c:numRef>
          </c:cat>
          <c:val>
            <c:numRef>
              <c:f>Austin!$L$8:$S$8</c:f>
              <c:numCache>
                <c:formatCode>"$"#,##0.00_);[Red]\("$"#,##0.00\)</c:formatCode>
                <c:ptCount val="8"/>
                <c:pt idx="0">
                  <c:v>784.91666666666663</c:v>
                </c:pt>
                <c:pt idx="1">
                  <c:v>975.91666666666663</c:v>
                </c:pt>
                <c:pt idx="2">
                  <c:v>1003.75</c:v>
                </c:pt>
                <c:pt idx="3">
                  <c:v>1088.1666666666667</c:v>
                </c:pt>
                <c:pt idx="4">
                  <c:v>1154.4166666666667</c:v>
                </c:pt>
                <c:pt idx="5">
                  <c:v>1265.9166666666667</c:v>
                </c:pt>
                <c:pt idx="6">
                  <c:v>1241.5</c:v>
                </c:pt>
                <c:pt idx="7">
                  <c:v>1283.8333333333333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10D-4CA6-A024-1CF8DFAE59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37641640"/>
        <c:axId val="837643608"/>
      </c:lineChart>
      <c:catAx>
        <c:axId val="83764164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37643608"/>
        <c:crosses val="autoZero"/>
        <c:auto val="1"/>
        <c:lblAlgn val="ctr"/>
        <c:lblOffset val="100"/>
        <c:noMultiLvlLbl val="0"/>
      </c:catAx>
      <c:valAx>
        <c:axId val="8376436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.00_);[Red]\(&quot;$&quot;#,##0.00\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37641640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>
            <a:solidFill>
              <a:schemeClr val="tx2">
                <a:lumMod val="15000"/>
                <a:lumOff val="85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Remaining After Rent (Monthly)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areaChart>
        <c:grouping val="stack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atMod val="103000"/>
                    <a:lumMod val="118000"/>
                  </a:schemeClr>
                </a:gs>
                <a:gs pos="50000">
                  <a:schemeClr val="accent1">
                    <a:satMod val="89000"/>
                    <a:lumMod val="91000"/>
                  </a:schemeClr>
                </a:gs>
                <a:gs pos="100000">
                  <a:schemeClr val="accent1">
                    <a:lumMod val="69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cat>
            <c:numRef>
              <c:f>Austin!$L$7:$S$7</c:f>
              <c:numCache>
                <c:formatCode>General</c:formatCode>
                <c:ptCount val="8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2016</c:v>
                </c:pt>
                <c:pt idx="6">
                  <c:v>2017</c:v>
                </c:pt>
                <c:pt idx="7">
                  <c:v>2018</c:v>
                </c:pt>
              </c:numCache>
            </c:numRef>
          </c:cat>
          <c:val>
            <c:numRef>
              <c:f>Austin!$L$11:$S$11</c:f>
              <c:numCache>
                <c:formatCode>"$"#,##0.00_);[Red]\("$"#,##0.00\)</c:formatCode>
                <c:ptCount val="8"/>
                <c:pt idx="0">
                  <c:v>375.08333333333337</c:v>
                </c:pt>
                <c:pt idx="1">
                  <c:v>184.08333333333337</c:v>
                </c:pt>
                <c:pt idx="2">
                  <c:v>156.25</c:v>
                </c:pt>
                <c:pt idx="3">
                  <c:v>71.833333333333258</c:v>
                </c:pt>
                <c:pt idx="4">
                  <c:v>5.5833333333332575</c:v>
                </c:pt>
                <c:pt idx="5">
                  <c:v>-105.91666666666674</c:v>
                </c:pt>
                <c:pt idx="6">
                  <c:v>-81.5</c:v>
                </c:pt>
                <c:pt idx="7">
                  <c:v>-123.83333333333326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478-4E8D-B64B-85EA48A2073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22633048"/>
        <c:axId val="722636656"/>
      </c:areaChart>
      <c:catAx>
        <c:axId val="72263304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22636656"/>
        <c:crosses val="autoZero"/>
        <c:auto val="1"/>
        <c:lblAlgn val="ctr"/>
        <c:lblOffset val="100"/>
        <c:noMultiLvlLbl val="0"/>
      </c:catAx>
      <c:valAx>
        <c:axId val="7226366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.00_);[Red]\(&quot;$&quot;#,##0.00\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2263304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1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81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5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40000"/>
            <a:lumOff val="60000"/>
          </a:schemeClr>
        </a:solidFill>
        <a:round/>
      </a:ln>
    </cs:spPr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31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81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5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40000"/>
            <a:lumOff val="60000"/>
          </a:schemeClr>
        </a:solidFill>
        <a:round/>
      </a:ln>
    </cs:spPr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image" Target="../media/image5.svg"/><Relationship Id="rId1" Type="http://schemas.openxmlformats.org/officeDocument/2006/relationships/image" Target="../media/image14.png"/><Relationship Id="rId6" Type="http://schemas.openxmlformats.org/officeDocument/2006/relationships/image" Target="../media/image9.svg"/><Relationship Id="rId5" Type="http://schemas.openxmlformats.org/officeDocument/2006/relationships/image" Target="../media/image16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00D1F6F-4633-4397-B642-07A8B5E6FAC3}" type="doc">
      <dgm:prSet loTypeId="urn:microsoft.com/office/officeart/2018/2/layout/IconCircle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7062426F-C79F-4F8C-AAAA-B0AF574B1D8B}">
      <dgm:prSet/>
      <dgm:spPr/>
      <dgm:t>
        <a:bodyPr/>
        <a:lstStyle/>
        <a:p>
          <a:r>
            <a:rPr lang="en-US"/>
            <a:t>Minimum wage is defined as the minimum income necessary for a worker to meet  their basic needs.</a:t>
          </a:r>
        </a:p>
      </dgm:t>
    </dgm:pt>
    <dgm:pt modelId="{72D6AEF5-728E-4BFE-9D4D-BFC8C80FAD42}" type="parTrans" cxnId="{E01ABB1E-A5BE-4B60-99B2-4FFA2BB8108A}">
      <dgm:prSet/>
      <dgm:spPr/>
      <dgm:t>
        <a:bodyPr/>
        <a:lstStyle/>
        <a:p>
          <a:endParaRPr lang="en-US"/>
        </a:p>
      </dgm:t>
    </dgm:pt>
    <dgm:pt modelId="{0C7F69B4-6480-462C-A4DE-38ABECF0D2FE}" type="sibTrans" cxnId="{E01ABB1E-A5BE-4B60-99B2-4FFA2BB8108A}">
      <dgm:prSet/>
      <dgm:spPr/>
      <dgm:t>
        <a:bodyPr/>
        <a:lstStyle/>
        <a:p>
          <a:endParaRPr lang="en-US"/>
        </a:p>
      </dgm:t>
    </dgm:pt>
    <dgm:pt modelId="{83E8B8BE-B83A-4C1C-984B-7F2371DF6DA6}">
      <dgm:prSet/>
      <dgm:spPr/>
      <dgm:t>
        <a:bodyPr/>
        <a:lstStyle/>
        <a:p>
          <a:r>
            <a:rPr lang="en-US"/>
            <a:t>Needs are defined to include food, housing, and other essential needs such as clothing</a:t>
          </a:r>
        </a:p>
      </dgm:t>
    </dgm:pt>
    <dgm:pt modelId="{A9231FB5-3016-4665-A6E1-B3F9FA3A46EE}" type="parTrans" cxnId="{B16F585E-39B2-46D3-8C40-8612BA5100BD}">
      <dgm:prSet/>
      <dgm:spPr/>
      <dgm:t>
        <a:bodyPr/>
        <a:lstStyle/>
        <a:p>
          <a:endParaRPr lang="en-US"/>
        </a:p>
      </dgm:t>
    </dgm:pt>
    <dgm:pt modelId="{40426E32-1467-4F2F-A426-514D5071BC03}" type="sibTrans" cxnId="{B16F585E-39B2-46D3-8C40-8612BA5100BD}">
      <dgm:prSet/>
      <dgm:spPr/>
      <dgm:t>
        <a:bodyPr/>
        <a:lstStyle/>
        <a:p>
          <a:endParaRPr lang="en-US"/>
        </a:p>
      </dgm:t>
    </dgm:pt>
    <dgm:pt modelId="{95AA4F87-6142-416E-9ECF-CDA8A0B6F647}">
      <dgm:prSet/>
      <dgm:spPr/>
      <dgm:t>
        <a:bodyPr/>
        <a:lstStyle/>
        <a:p>
          <a:r>
            <a:rPr lang="en-US"/>
            <a:t>Around 434,000 workers earned at the federal minimum wage of $7.25</a:t>
          </a:r>
        </a:p>
      </dgm:t>
    </dgm:pt>
    <dgm:pt modelId="{4D5D12A6-87A1-4145-99BC-62F8F761F1C1}" type="parTrans" cxnId="{CBDF586D-4992-4E26-A939-34FD69B2D627}">
      <dgm:prSet/>
      <dgm:spPr/>
      <dgm:t>
        <a:bodyPr/>
        <a:lstStyle/>
        <a:p>
          <a:endParaRPr lang="en-US"/>
        </a:p>
      </dgm:t>
    </dgm:pt>
    <dgm:pt modelId="{CB3D188A-99CC-4327-BAAE-E2A4CB96DBC9}" type="sibTrans" cxnId="{CBDF586D-4992-4E26-A939-34FD69B2D627}">
      <dgm:prSet/>
      <dgm:spPr/>
      <dgm:t>
        <a:bodyPr/>
        <a:lstStyle/>
        <a:p>
          <a:endParaRPr lang="en-US"/>
        </a:p>
      </dgm:t>
    </dgm:pt>
    <dgm:pt modelId="{32E78AB3-86FF-4183-99D3-C53753F35DF3}">
      <dgm:prSet/>
      <dgm:spPr/>
      <dgm:t>
        <a:bodyPr/>
        <a:lstStyle/>
        <a:p>
          <a:r>
            <a:rPr lang="en-US"/>
            <a:t>About 1.3 million workers fell below the federal minimum</a:t>
          </a:r>
        </a:p>
      </dgm:t>
    </dgm:pt>
    <dgm:pt modelId="{5754B5CF-C518-4F06-90F2-C126CF89F421}" type="parTrans" cxnId="{834ADFA5-2E2B-48E5-A8C5-457F728A1980}">
      <dgm:prSet/>
      <dgm:spPr/>
      <dgm:t>
        <a:bodyPr/>
        <a:lstStyle/>
        <a:p>
          <a:endParaRPr lang="en-US"/>
        </a:p>
      </dgm:t>
    </dgm:pt>
    <dgm:pt modelId="{A9B14261-2842-4132-AF80-8D837F9AD861}" type="sibTrans" cxnId="{834ADFA5-2E2B-48E5-A8C5-457F728A1980}">
      <dgm:prSet/>
      <dgm:spPr/>
      <dgm:t>
        <a:bodyPr/>
        <a:lstStyle/>
        <a:p>
          <a:endParaRPr lang="en-US"/>
        </a:p>
      </dgm:t>
    </dgm:pt>
    <dgm:pt modelId="{FF3B7CC8-DA6A-425F-9081-75F36C25D49E}">
      <dgm:prSet/>
      <dgm:spPr/>
      <dgm:t>
        <a:bodyPr/>
        <a:lstStyle/>
        <a:p>
          <a:r>
            <a:rPr lang="en-US"/>
            <a:t>2.1% of all hourly paid workers make at or below minimum wage</a:t>
          </a:r>
        </a:p>
      </dgm:t>
    </dgm:pt>
    <dgm:pt modelId="{1F25842A-610B-475B-B52C-AC8AAF4443A2}" type="parTrans" cxnId="{19BA1DB5-5F39-4683-B40D-C1E7883BE57D}">
      <dgm:prSet/>
      <dgm:spPr/>
      <dgm:t>
        <a:bodyPr/>
        <a:lstStyle/>
        <a:p>
          <a:endParaRPr lang="en-US"/>
        </a:p>
      </dgm:t>
    </dgm:pt>
    <dgm:pt modelId="{FD7EC53D-E215-41F0-BF43-964B5DD1A984}" type="sibTrans" cxnId="{19BA1DB5-5F39-4683-B40D-C1E7883BE57D}">
      <dgm:prSet/>
      <dgm:spPr/>
      <dgm:t>
        <a:bodyPr/>
        <a:lstStyle/>
        <a:p>
          <a:endParaRPr lang="en-US"/>
        </a:p>
      </dgm:t>
    </dgm:pt>
    <dgm:pt modelId="{E333035D-F6EF-4F17-BB53-BE20D6DE973A}" type="pres">
      <dgm:prSet presAssocID="{100D1F6F-4633-4397-B642-07A8B5E6FAC3}" presName="root" presStyleCnt="0">
        <dgm:presLayoutVars>
          <dgm:dir/>
          <dgm:resizeHandles val="exact"/>
        </dgm:presLayoutVars>
      </dgm:prSet>
      <dgm:spPr/>
    </dgm:pt>
    <dgm:pt modelId="{FD413ADF-1511-4134-B951-CE3BE7CDF049}" type="pres">
      <dgm:prSet presAssocID="{100D1F6F-4633-4397-B642-07A8B5E6FAC3}" presName="container" presStyleCnt="0">
        <dgm:presLayoutVars>
          <dgm:dir/>
          <dgm:resizeHandles val="exact"/>
        </dgm:presLayoutVars>
      </dgm:prSet>
      <dgm:spPr/>
    </dgm:pt>
    <dgm:pt modelId="{0242E3D2-174E-480B-A868-4EFFFC4DAA0A}" type="pres">
      <dgm:prSet presAssocID="{7062426F-C79F-4F8C-AAAA-B0AF574B1D8B}" presName="compNode" presStyleCnt="0"/>
      <dgm:spPr/>
    </dgm:pt>
    <dgm:pt modelId="{C780BA2A-45E2-45A8-9114-B97EAB418473}" type="pres">
      <dgm:prSet presAssocID="{7062426F-C79F-4F8C-AAAA-B0AF574B1D8B}" presName="iconBgRect" presStyleLbl="bgShp" presStyleIdx="0" presStyleCnt="5"/>
      <dgm:spPr/>
    </dgm:pt>
    <dgm:pt modelId="{05287AC3-FA9D-4B35-9FF2-2580FCD204D8}" type="pres">
      <dgm:prSet presAssocID="{7062426F-C79F-4F8C-AAAA-B0AF574B1D8B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nancial"/>
        </a:ext>
      </dgm:extLst>
    </dgm:pt>
    <dgm:pt modelId="{1BF70E07-AE2E-4A5E-8AD7-4B968A780DD9}" type="pres">
      <dgm:prSet presAssocID="{7062426F-C79F-4F8C-AAAA-B0AF574B1D8B}" presName="spaceRect" presStyleCnt="0"/>
      <dgm:spPr/>
    </dgm:pt>
    <dgm:pt modelId="{C6A52D7F-93DD-4B3C-974B-0D9A4CBE81A2}" type="pres">
      <dgm:prSet presAssocID="{7062426F-C79F-4F8C-AAAA-B0AF574B1D8B}" presName="textRect" presStyleLbl="revTx" presStyleIdx="0" presStyleCnt="5">
        <dgm:presLayoutVars>
          <dgm:chMax val="1"/>
          <dgm:chPref val="1"/>
        </dgm:presLayoutVars>
      </dgm:prSet>
      <dgm:spPr/>
    </dgm:pt>
    <dgm:pt modelId="{7F3F03E0-1338-47F4-AC5C-84FFA8881E6D}" type="pres">
      <dgm:prSet presAssocID="{0C7F69B4-6480-462C-A4DE-38ABECF0D2FE}" presName="sibTrans" presStyleLbl="sibTrans2D1" presStyleIdx="0" presStyleCnt="0"/>
      <dgm:spPr/>
    </dgm:pt>
    <dgm:pt modelId="{20066854-4748-4863-897B-C011913EF61A}" type="pres">
      <dgm:prSet presAssocID="{83E8B8BE-B83A-4C1C-984B-7F2371DF6DA6}" presName="compNode" presStyleCnt="0"/>
      <dgm:spPr/>
    </dgm:pt>
    <dgm:pt modelId="{5675760A-9486-4330-AD63-091967235817}" type="pres">
      <dgm:prSet presAssocID="{83E8B8BE-B83A-4C1C-984B-7F2371DF6DA6}" presName="iconBgRect" presStyleLbl="bgShp" presStyleIdx="1" presStyleCnt="5"/>
      <dgm:spPr/>
    </dgm:pt>
    <dgm:pt modelId="{E971205A-BA47-41D1-B2F6-9F9B1CDAB727}" type="pres">
      <dgm:prSet presAssocID="{83E8B8BE-B83A-4C1C-984B-7F2371DF6DA6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lth"/>
        </a:ext>
      </dgm:extLst>
    </dgm:pt>
    <dgm:pt modelId="{AD634203-C439-49ED-BCB0-2915BE4448AF}" type="pres">
      <dgm:prSet presAssocID="{83E8B8BE-B83A-4C1C-984B-7F2371DF6DA6}" presName="spaceRect" presStyleCnt="0"/>
      <dgm:spPr/>
    </dgm:pt>
    <dgm:pt modelId="{01FE778D-4AFD-4EC5-8510-13F51D86C2DC}" type="pres">
      <dgm:prSet presAssocID="{83E8B8BE-B83A-4C1C-984B-7F2371DF6DA6}" presName="textRect" presStyleLbl="revTx" presStyleIdx="1" presStyleCnt="5">
        <dgm:presLayoutVars>
          <dgm:chMax val="1"/>
          <dgm:chPref val="1"/>
        </dgm:presLayoutVars>
      </dgm:prSet>
      <dgm:spPr/>
    </dgm:pt>
    <dgm:pt modelId="{4DFC00F9-4D72-4AC5-9342-D2FCEF8FF5C9}" type="pres">
      <dgm:prSet presAssocID="{40426E32-1467-4F2F-A426-514D5071BC03}" presName="sibTrans" presStyleLbl="sibTrans2D1" presStyleIdx="0" presStyleCnt="0"/>
      <dgm:spPr/>
    </dgm:pt>
    <dgm:pt modelId="{F552F483-1C9B-45FC-9DCC-D23173D0637C}" type="pres">
      <dgm:prSet presAssocID="{95AA4F87-6142-416E-9ECF-CDA8A0B6F647}" presName="compNode" presStyleCnt="0"/>
      <dgm:spPr/>
    </dgm:pt>
    <dgm:pt modelId="{D526F61B-7441-4256-9B10-F47A51B1DBBD}" type="pres">
      <dgm:prSet presAssocID="{95AA4F87-6142-416E-9ECF-CDA8A0B6F647}" presName="iconBgRect" presStyleLbl="bgShp" presStyleIdx="2" presStyleCnt="5"/>
      <dgm:spPr/>
    </dgm:pt>
    <dgm:pt modelId="{41BAED81-CC01-43FE-AC54-DB91DE3C0B10}" type="pres">
      <dgm:prSet presAssocID="{95AA4F87-6142-416E-9ECF-CDA8A0B6F647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orkforce Management"/>
        </a:ext>
      </dgm:extLst>
    </dgm:pt>
    <dgm:pt modelId="{94CA5DC2-7298-463E-BC10-099E6C64DBBC}" type="pres">
      <dgm:prSet presAssocID="{95AA4F87-6142-416E-9ECF-CDA8A0B6F647}" presName="spaceRect" presStyleCnt="0"/>
      <dgm:spPr/>
    </dgm:pt>
    <dgm:pt modelId="{8AFBBDEF-AD0A-46CD-AC89-28EBA420A912}" type="pres">
      <dgm:prSet presAssocID="{95AA4F87-6142-416E-9ECF-CDA8A0B6F647}" presName="textRect" presStyleLbl="revTx" presStyleIdx="2" presStyleCnt="5">
        <dgm:presLayoutVars>
          <dgm:chMax val="1"/>
          <dgm:chPref val="1"/>
        </dgm:presLayoutVars>
      </dgm:prSet>
      <dgm:spPr/>
    </dgm:pt>
    <dgm:pt modelId="{FDDEBC67-671E-4BF9-8567-05F6153AAA83}" type="pres">
      <dgm:prSet presAssocID="{CB3D188A-99CC-4327-BAAE-E2A4CB96DBC9}" presName="sibTrans" presStyleLbl="sibTrans2D1" presStyleIdx="0" presStyleCnt="0"/>
      <dgm:spPr/>
    </dgm:pt>
    <dgm:pt modelId="{786BDAFB-4EAB-459E-8288-23BF4A9EAAB1}" type="pres">
      <dgm:prSet presAssocID="{32E78AB3-86FF-4183-99D3-C53753F35DF3}" presName="compNode" presStyleCnt="0"/>
      <dgm:spPr/>
    </dgm:pt>
    <dgm:pt modelId="{C48E2927-61B7-48C9-A592-93F278CACA2D}" type="pres">
      <dgm:prSet presAssocID="{32E78AB3-86FF-4183-99D3-C53753F35DF3}" presName="iconBgRect" presStyleLbl="bgShp" presStyleIdx="3" presStyleCnt="5"/>
      <dgm:spPr/>
    </dgm:pt>
    <dgm:pt modelId="{0C080A34-CCC2-4012-AA5F-732B934992E0}" type="pres">
      <dgm:prSet presAssocID="{32E78AB3-86FF-4183-99D3-C53753F35DF3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nk"/>
        </a:ext>
      </dgm:extLst>
    </dgm:pt>
    <dgm:pt modelId="{362DEBE2-D9E3-4D92-9420-6BA80600A7F8}" type="pres">
      <dgm:prSet presAssocID="{32E78AB3-86FF-4183-99D3-C53753F35DF3}" presName="spaceRect" presStyleCnt="0"/>
      <dgm:spPr/>
    </dgm:pt>
    <dgm:pt modelId="{83DEAA01-732B-40F7-9EA6-AEA22742B6E4}" type="pres">
      <dgm:prSet presAssocID="{32E78AB3-86FF-4183-99D3-C53753F35DF3}" presName="textRect" presStyleLbl="revTx" presStyleIdx="3" presStyleCnt="5">
        <dgm:presLayoutVars>
          <dgm:chMax val="1"/>
          <dgm:chPref val="1"/>
        </dgm:presLayoutVars>
      </dgm:prSet>
      <dgm:spPr/>
    </dgm:pt>
    <dgm:pt modelId="{79D1459F-3004-493B-80B5-3F9FE2155F76}" type="pres">
      <dgm:prSet presAssocID="{A9B14261-2842-4132-AF80-8D837F9AD861}" presName="sibTrans" presStyleLbl="sibTrans2D1" presStyleIdx="0" presStyleCnt="0"/>
      <dgm:spPr/>
    </dgm:pt>
    <dgm:pt modelId="{539B9743-28DA-4CF5-B131-93826EADD84F}" type="pres">
      <dgm:prSet presAssocID="{FF3B7CC8-DA6A-425F-9081-75F36C25D49E}" presName="compNode" presStyleCnt="0"/>
      <dgm:spPr/>
    </dgm:pt>
    <dgm:pt modelId="{68345524-338A-4DA6-A109-1F6E085C2C58}" type="pres">
      <dgm:prSet presAssocID="{FF3B7CC8-DA6A-425F-9081-75F36C25D49E}" presName="iconBgRect" presStyleLbl="bgShp" presStyleIdx="4" presStyleCnt="5"/>
      <dgm:spPr/>
    </dgm:pt>
    <dgm:pt modelId="{4D4B57E5-6BCB-43D5-889B-8E84546AF3CC}" type="pres">
      <dgm:prSet presAssocID="{FF3B7CC8-DA6A-425F-9081-75F36C25D49E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cruitment Management"/>
        </a:ext>
      </dgm:extLst>
    </dgm:pt>
    <dgm:pt modelId="{B3803587-8E74-4F5E-A8ED-574BFFF4699B}" type="pres">
      <dgm:prSet presAssocID="{FF3B7CC8-DA6A-425F-9081-75F36C25D49E}" presName="spaceRect" presStyleCnt="0"/>
      <dgm:spPr/>
    </dgm:pt>
    <dgm:pt modelId="{CBA40D64-84CC-40E2-A29E-695643E9BD01}" type="pres">
      <dgm:prSet presAssocID="{FF3B7CC8-DA6A-425F-9081-75F36C25D49E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ACCB9505-5C30-446D-AC50-3CE752EF0B63}" type="presOf" srcId="{40426E32-1467-4F2F-A426-514D5071BC03}" destId="{4DFC00F9-4D72-4AC5-9342-D2FCEF8FF5C9}" srcOrd="0" destOrd="0" presId="urn:microsoft.com/office/officeart/2018/2/layout/IconCircleList"/>
    <dgm:cxn modelId="{465EF614-3258-4198-8B84-570C1D96068D}" type="presOf" srcId="{83E8B8BE-B83A-4C1C-984B-7F2371DF6DA6}" destId="{01FE778D-4AFD-4EC5-8510-13F51D86C2DC}" srcOrd="0" destOrd="0" presId="urn:microsoft.com/office/officeart/2018/2/layout/IconCircleList"/>
    <dgm:cxn modelId="{E01ABB1E-A5BE-4B60-99B2-4FFA2BB8108A}" srcId="{100D1F6F-4633-4397-B642-07A8B5E6FAC3}" destId="{7062426F-C79F-4F8C-AAAA-B0AF574B1D8B}" srcOrd="0" destOrd="0" parTransId="{72D6AEF5-728E-4BFE-9D4D-BFC8C80FAD42}" sibTransId="{0C7F69B4-6480-462C-A4DE-38ABECF0D2FE}"/>
    <dgm:cxn modelId="{D7B69F23-BD78-4740-A081-4CBA3344EAA8}" type="presOf" srcId="{0C7F69B4-6480-462C-A4DE-38ABECF0D2FE}" destId="{7F3F03E0-1338-47F4-AC5C-84FFA8881E6D}" srcOrd="0" destOrd="0" presId="urn:microsoft.com/office/officeart/2018/2/layout/IconCircleList"/>
    <dgm:cxn modelId="{B16F585E-39B2-46D3-8C40-8612BA5100BD}" srcId="{100D1F6F-4633-4397-B642-07A8B5E6FAC3}" destId="{83E8B8BE-B83A-4C1C-984B-7F2371DF6DA6}" srcOrd="1" destOrd="0" parTransId="{A9231FB5-3016-4665-A6E1-B3F9FA3A46EE}" sibTransId="{40426E32-1467-4F2F-A426-514D5071BC03}"/>
    <dgm:cxn modelId="{2E366A61-C01C-4121-BD19-AA303FFC2C68}" type="presOf" srcId="{CB3D188A-99CC-4327-BAAE-E2A4CB96DBC9}" destId="{FDDEBC67-671E-4BF9-8567-05F6153AAA83}" srcOrd="0" destOrd="0" presId="urn:microsoft.com/office/officeart/2018/2/layout/IconCircleList"/>
    <dgm:cxn modelId="{3EB98442-658B-4928-AFF6-FB0C357CFA3D}" type="presOf" srcId="{100D1F6F-4633-4397-B642-07A8B5E6FAC3}" destId="{E333035D-F6EF-4F17-BB53-BE20D6DE973A}" srcOrd="0" destOrd="0" presId="urn:microsoft.com/office/officeart/2018/2/layout/IconCircleList"/>
    <dgm:cxn modelId="{DCEE3146-F3F1-4F7F-90FF-485A3803E755}" type="presOf" srcId="{A9B14261-2842-4132-AF80-8D837F9AD861}" destId="{79D1459F-3004-493B-80B5-3F9FE2155F76}" srcOrd="0" destOrd="0" presId="urn:microsoft.com/office/officeart/2018/2/layout/IconCircleList"/>
    <dgm:cxn modelId="{CBDF586D-4992-4E26-A939-34FD69B2D627}" srcId="{100D1F6F-4633-4397-B642-07A8B5E6FAC3}" destId="{95AA4F87-6142-416E-9ECF-CDA8A0B6F647}" srcOrd="2" destOrd="0" parTransId="{4D5D12A6-87A1-4145-99BC-62F8F761F1C1}" sibTransId="{CB3D188A-99CC-4327-BAAE-E2A4CB96DBC9}"/>
    <dgm:cxn modelId="{16E74277-57FA-452A-81A2-8154E26E4662}" type="presOf" srcId="{95AA4F87-6142-416E-9ECF-CDA8A0B6F647}" destId="{8AFBBDEF-AD0A-46CD-AC89-28EBA420A912}" srcOrd="0" destOrd="0" presId="urn:microsoft.com/office/officeart/2018/2/layout/IconCircleList"/>
    <dgm:cxn modelId="{5CB8EB99-B85D-4EC4-8F24-86254350FA2B}" type="presOf" srcId="{7062426F-C79F-4F8C-AAAA-B0AF574B1D8B}" destId="{C6A52D7F-93DD-4B3C-974B-0D9A4CBE81A2}" srcOrd="0" destOrd="0" presId="urn:microsoft.com/office/officeart/2018/2/layout/IconCircleList"/>
    <dgm:cxn modelId="{834ADFA5-2E2B-48E5-A8C5-457F728A1980}" srcId="{100D1F6F-4633-4397-B642-07A8B5E6FAC3}" destId="{32E78AB3-86FF-4183-99D3-C53753F35DF3}" srcOrd="3" destOrd="0" parTransId="{5754B5CF-C518-4F06-90F2-C126CF89F421}" sibTransId="{A9B14261-2842-4132-AF80-8D837F9AD861}"/>
    <dgm:cxn modelId="{B3AAC3B2-71AA-4D6F-9C48-292710CCB5D6}" type="presOf" srcId="{32E78AB3-86FF-4183-99D3-C53753F35DF3}" destId="{83DEAA01-732B-40F7-9EA6-AEA22742B6E4}" srcOrd="0" destOrd="0" presId="urn:microsoft.com/office/officeart/2018/2/layout/IconCircleList"/>
    <dgm:cxn modelId="{19BA1DB5-5F39-4683-B40D-C1E7883BE57D}" srcId="{100D1F6F-4633-4397-B642-07A8B5E6FAC3}" destId="{FF3B7CC8-DA6A-425F-9081-75F36C25D49E}" srcOrd="4" destOrd="0" parTransId="{1F25842A-610B-475B-B52C-AC8AAF4443A2}" sibTransId="{FD7EC53D-E215-41F0-BF43-964B5DD1A984}"/>
    <dgm:cxn modelId="{5593ECBD-ECAE-4F83-A812-9CA2203F424E}" type="presOf" srcId="{FF3B7CC8-DA6A-425F-9081-75F36C25D49E}" destId="{CBA40D64-84CC-40E2-A29E-695643E9BD01}" srcOrd="0" destOrd="0" presId="urn:microsoft.com/office/officeart/2018/2/layout/IconCircleList"/>
    <dgm:cxn modelId="{25FBE02C-11CC-4660-A896-9D6FB37C6A86}" type="presParOf" srcId="{E333035D-F6EF-4F17-BB53-BE20D6DE973A}" destId="{FD413ADF-1511-4134-B951-CE3BE7CDF049}" srcOrd="0" destOrd="0" presId="urn:microsoft.com/office/officeart/2018/2/layout/IconCircleList"/>
    <dgm:cxn modelId="{ECDE13BC-2126-435D-AC3E-7B4B541253A0}" type="presParOf" srcId="{FD413ADF-1511-4134-B951-CE3BE7CDF049}" destId="{0242E3D2-174E-480B-A868-4EFFFC4DAA0A}" srcOrd="0" destOrd="0" presId="urn:microsoft.com/office/officeart/2018/2/layout/IconCircleList"/>
    <dgm:cxn modelId="{DC46E9EE-A4BC-4DAB-B05D-9AF01C913C2F}" type="presParOf" srcId="{0242E3D2-174E-480B-A868-4EFFFC4DAA0A}" destId="{C780BA2A-45E2-45A8-9114-B97EAB418473}" srcOrd="0" destOrd="0" presId="urn:microsoft.com/office/officeart/2018/2/layout/IconCircleList"/>
    <dgm:cxn modelId="{CAC5EA35-10A5-4196-887B-3A12887BA7E8}" type="presParOf" srcId="{0242E3D2-174E-480B-A868-4EFFFC4DAA0A}" destId="{05287AC3-FA9D-4B35-9FF2-2580FCD204D8}" srcOrd="1" destOrd="0" presId="urn:microsoft.com/office/officeart/2018/2/layout/IconCircleList"/>
    <dgm:cxn modelId="{749EAA4A-A744-4CFD-A233-3F1EF5D1F122}" type="presParOf" srcId="{0242E3D2-174E-480B-A868-4EFFFC4DAA0A}" destId="{1BF70E07-AE2E-4A5E-8AD7-4B968A780DD9}" srcOrd="2" destOrd="0" presId="urn:microsoft.com/office/officeart/2018/2/layout/IconCircleList"/>
    <dgm:cxn modelId="{4EEFC1CD-F16F-45F4-B4A0-78A4925F31ED}" type="presParOf" srcId="{0242E3D2-174E-480B-A868-4EFFFC4DAA0A}" destId="{C6A52D7F-93DD-4B3C-974B-0D9A4CBE81A2}" srcOrd="3" destOrd="0" presId="urn:microsoft.com/office/officeart/2018/2/layout/IconCircleList"/>
    <dgm:cxn modelId="{13374AC5-807F-4ECD-B46E-3272C610EAB7}" type="presParOf" srcId="{FD413ADF-1511-4134-B951-CE3BE7CDF049}" destId="{7F3F03E0-1338-47F4-AC5C-84FFA8881E6D}" srcOrd="1" destOrd="0" presId="urn:microsoft.com/office/officeart/2018/2/layout/IconCircleList"/>
    <dgm:cxn modelId="{2B159B85-3D4F-4E31-AC3B-29F0DBEAEF34}" type="presParOf" srcId="{FD413ADF-1511-4134-B951-CE3BE7CDF049}" destId="{20066854-4748-4863-897B-C011913EF61A}" srcOrd="2" destOrd="0" presId="urn:microsoft.com/office/officeart/2018/2/layout/IconCircleList"/>
    <dgm:cxn modelId="{F5165A43-A349-4F6B-851D-9D2E0A56E3DD}" type="presParOf" srcId="{20066854-4748-4863-897B-C011913EF61A}" destId="{5675760A-9486-4330-AD63-091967235817}" srcOrd="0" destOrd="0" presId="urn:microsoft.com/office/officeart/2018/2/layout/IconCircleList"/>
    <dgm:cxn modelId="{56292B5A-AA72-4E68-A5A4-1AFAE060945F}" type="presParOf" srcId="{20066854-4748-4863-897B-C011913EF61A}" destId="{E971205A-BA47-41D1-B2F6-9F9B1CDAB727}" srcOrd="1" destOrd="0" presId="urn:microsoft.com/office/officeart/2018/2/layout/IconCircleList"/>
    <dgm:cxn modelId="{A7714658-78C3-4744-B11C-7FCB66BFC304}" type="presParOf" srcId="{20066854-4748-4863-897B-C011913EF61A}" destId="{AD634203-C439-49ED-BCB0-2915BE4448AF}" srcOrd="2" destOrd="0" presId="urn:microsoft.com/office/officeart/2018/2/layout/IconCircleList"/>
    <dgm:cxn modelId="{61C2091D-A7B8-4CE1-9B52-8E80D5038AAD}" type="presParOf" srcId="{20066854-4748-4863-897B-C011913EF61A}" destId="{01FE778D-4AFD-4EC5-8510-13F51D86C2DC}" srcOrd="3" destOrd="0" presId="urn:microsoft.com/office/officeart/2018/2/layout/IconCircleList"/>
    <dgm:cxn modelId="{0878013D-6EE8-43B3-AF19-009087D695B0}" type="presParOf" srcId="{FD413ADF-1511-4134-B951-CE3BE7CDF049}" destId="{4DFC00F9-4D72-4AC5-9342-D2FCEF8FF5C9}" srcOrd="3" destOrd="0" presId="urn:microsoft.com/office/officeart/2018/2/layout/IconCircleList"/>
    <dgm:cxn modelId="{B3571B3F-0A46-4388-B0C4-C8741E588AB3}" type="presParOf" srcId="{FD413ADF-1511-4134-B951-CE3BE7CDF049}" destId="{F552F483-1C9B-45FC-9DCC-D23173D0637C}" srcOrd="4" destOrd="0" presId="urn:microsoft.com/office/officeart/2018/2/layout/IconCircleList"/>
    <dgm:cxn modelId="{0C4246FF-3E10-4DAD-AFB7-21E9F6566263}" type="presParOf" srcId="{F552F483-1C9B-45FC-9DCC-D23173D0637C}" destId="{D526F61B-7441-4256-9B10-F47A51B1DBBD}" srcOrd="0" destOrd="0" presId="urn:microsoft.com/office/officeart/2018/2/layout/IconCircleList"/>
    <dgm:cxn modelId="{473E37B1-BB18-4C2B-8DB1-89272709DE83}" type="presParOf" srcId="{F552F483-1C9B-45FC-9DCC-D23173D0637C}" destId="{41BAED81-CC01-43FE-AC54-DB91DE3C0B10}" srcOrd="1" destOrd="0" presId="urn:microsoft.com/office/officeart/2018/2/layout/IconCircleList"/>
    <dgm:cxn modelId="{DC632C32-043B-4614-B6A2-51C9323755F9}" type="presParOf" srcId="{F552F483-1C9B-45FC-9DCC-D23173D0637C}" destId="{94CA5DC2-7298-463E-BC10-099E6C64DBBC}" srcOrd="2" destOrd="0" presId="urn:microsoft.com/office/officeart/2018/2/layout/IconCircleList"/>
    <dgm:cxn modelId="{7D78B21A-C2E0-4E3E-A8EB-DCE287C2E9A5}" type="presParOf" srcId="{F552F483-1C9B-45FC-9DCC-D23173D0637C}" destId="{8AFBBDEF-AD0A-46CD-AC89-28EBA420A912}" srcOrd="3" destOrd="0" presId="urn:microsoft.com/office/officeart/2018/2/layout/IconCircleList"/>
    <dgm:cxn modelId="{FD157E11-A82A-49EB-8DA4-1D2065D6DB77}" type="presParOf" srcId="{FD413ADF-1511-4134-B951-CE3BE7CDF049}" destId="{FDDEBC67-671E-4BF9-8567-05F6153AAA83}" srcOrd="5" destOrd="0" presId="urn:microsoft.com/office/officeart/2018/2/layout/IconCircleList"/>
    <dgm:cxn modelId="{0E8989C0-AE0C-473D-9937-21B60220DBAF}" type="presParOf" srcId="{FD413ADF-1511-4134-B951-CE3BE7CDF049}" destId="{786BDAFB-4EAB-459E-8288-23BF4A9EAAB1}" srcOrd="6" destOrd="0" presId="urn:microsoft.com/office/officeart/2018/2/layout/IconCircleList"/>
    <dgm:cxn modelId="{632DCCF7-1C57-4047-8B8F-9EAD3B81293C}" type="presParOf" srcId="{786BDAFB-4EAB-459E-8288-23BF4A9EAAB1}" destId="{C48E2927-61B7-48C9-A592-93F278CACA2D}" srcOrd="0" destOrd="0" presId="urn:microsoft.com/office/officeart/2018/2/layout/IconCircleList"/>
    <dgm:cxn modelId="{0FB4929E-9ECB-41FB-8BB6-037F39874E65}" type="presParOf" srcId="{786BDAFB-4EAB-459E-8288-23BF4A9EAAB1}" destId="{0C080A34-CCC2-4012-AA5F-732B934992E0}" srcOrd="1" destOrd="0" presId="urn:microsoft.com/office/officeart/2018/2/layout/IconCircleList"/>
    <dgm:cxn modelId="{F26A28D9-B2E4-47B2-8AD2-AD0FB414A728}" type="presParOf" srcId="{786BDAFB-4EAB-459E-8288-23BF4A9EAAB1}" destId="{362DEBE2-D9E3-4D92-9420-6BA80600A7F8}" srcOrd="2" destOrd="0" presId="urn:microsoft.com/office/officeart/2018/2/layout/IconCircleList"/>
    <dgm:cxn modelId="{1292CCDB-2953-48E3-98A7-8205664FC535}" type="presParOf" srcId="{786BDAFB-4EAB-459E-8288-23BF4A9EAAB1}" destId="{83DEAA01-732B-40F7-9EA6-AEA22742B6E4}" srcOrd="3" destOrd="0" presId="urn:microsoft.com/office/officeart/2018/2/layout/IconCircleList"/>
    <dgm:cxn modelId="{A3DC8ECF-1F25-47D8-B2FE-A8529E987D03}" type="presParOf" srcId="{FD413ADF-1511-4134-B951-CE3BE7CDF049}" destId="{79D1459F-3004-493B-80B5-3F9FE2155F76}" srcOrd="7" destOrd="0" presId="urn:microsoft.com/office/officeart/2018/2/layout/IconCircleList"/>
    <dgm:cxn modelId="{30492B94-16D9-4191-B335-7AFAF4FE88CF}" type="presParOf" srcId="{FD413ADF-1511-4134-B951-CE3BE7CDF049}" destId="{539B9743-28DA-4CF5-B131-93826EADD84F}" srcOrd="8" destOrd="0" presId="urn:microsoft.com/office/officeart/2018/2/layout/IconCircleList"/>
    <dgm:cxn modelId="{F7BE5580-420E-4B05-B857-9B57A11C9D7B}" type="presParOf" srcId="{539B9743-28DA-4CF5-B131-93826EADD84F}" destId="{68345524-338A-4DA6-A109-1F6E085C2C58}" srcOrd="0" destOrd="0" presId="urn:microsoft.com/office/officeart/2018/2/layout/IconCircleList"/>
    <dgm:cxn modelId="{78A54CD3-871D-40F8-A66A-FC751F7F8DB1}" type="presParOf" srcId="{539B9743-28DA-4CF5-B131-93826EADD84F}" destId="{4D4B57E5-6BCB-43D5-889B-8E84546AF3CC}" srcOrd="1" destOrd="0" presId="urn:microsoft.com/office/officeart/2018/2/layout/IconCircleList"/>
    <dgm:cxn modelId="{90EA7F6A-59AC-40B9-8361-07FC56366B06}" type="presParOf" srcId="{539B9743-28DA-4CF5-B131-93826EADD84F}" destId="{B3803587-8E74-4F5E-A8ED-574BFFF4699B}" srcOrd="2" destOrd="0" presId="urn:microsoft.com/office/officeart/2018/2/layout/IconCircleList"/>
    <dgm:cxn modelId="{4E45B2D5-FA15-489D-BD0F-6BBEA0954487}" type="presParOf" srcId="{539B9743-28DA-4CF5-B131-93826EADD84F}" destId="{CBA40D64-84CC-40E2-A29E-695643E9BD01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80BA2A-45E2-45A8-9114-B97EAB418473}">
      <dsp:nvSpPr>
        <dsp:cNvPr id="0" name=""/>
        <dsp:cNvSpPr/>
      </dsp:nvSpPr>
      <dsp:spPr>
        <a:xfrm>
          <a:off x="1616847" y="72117"/>
          <a:ext cx="873242" cy="873242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287AC3-FA9D-4B35-9FF2-2580FCD204D8}">
      <dsp:nvSpPr>
        <dsp:cNvPr id="0" name=""/>
        <dsp:cNvSpPr/>
      </dsp:nvSpPr>
      <dsp:spPr>
        <a:xfrm>
          <a:off x="1800228" y="255498"/>
          <a:ext cx="506480" cy="50648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A52D7F-93DD-4B3C-974B-0D9A4CBE81A2}">
      <dsp:nvSpPr>
        <dsp:cNvPr id="0" name=""/>
        <dsp:cNvSpPr/>
      </dsp:nvSpPr>
      <dsp:spPr>
        <a:xfrm>
          <a:off x="2677214" y="72117"/>
          <a:ext cx="2058358" cy="8732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Minimum wage is defined as the minimum income necessary for a worker to meet  their basic needs.</a:t>
          </a:r>
        </a:p>
      </dsp:txBody>
      <dsp:txXfrm>
        <a:off x="2677214" y="72117"/>
        <a:ext cx="2058358" cy="873242"/>
      </dsp:txXfrm>
    </dsp:sp>
    <dsp:sp modelId="{5675760A-9486-4330-AD63-091967235817}">
      <dsp:nvSpPr>
        <dsp:cNvPr id="0" name=""/>
        <dsp:cNvSpPr/>
      </dsp:nvSpPr>
      <dsp:spPr>
        <a:xfrm>
          <a:off x="5094226" y="72117"/>
          <a:ext cx="873242" cy="873242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71205A-BA47-41D1-B2F6-9F9B1CDAB727}">
      <dsp:nvSpPr>
        <dsp:cNvPr id="0" name=""/>
        <dsp:cNvSpPr/>
      </dsp:nvSpPr>
      <dsp:spPr>
        <a:xfrm>
          <a:off x="5277607" y="255498"/>
          <a:ext cx="506480" cy="50648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FE778D-4AFD-4EC5-8510-13F51D86C2DC}">
      <dsp:nvSpPr>
        <dsp:cNvPr id="0" name=""/>
        <dsp:cNvSpPr/>
      </dsp:nvSpPr>
      <dsp:spPr>
        <a:xfrm>
          <a:off x="6154592" y="72117"/>
          <a:ext cx="2058358" cy="8732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Needs are defined to include food, housing, and other essential needs such as clothing</a:t>
          </a:r>
        </a:p>
      </dsp:txBody>
      <dsp:txXfrm>
        <a:off x="6154592" y="72117"/>
        <a:ext cx="2058358" cy="873242"/>
      </dsp:txXfrm>
    </dsp:sp>
    <dsp:sp modelId="{D526F61B-7441-4256-9B10-F47A51B1DBBD}">
      <dsp:nvSpPr>
        <dsp:cNvPr id="0" name=""/>
        <dsp:cNvSpPr/>
      </dsp:nvSpPr>
      <dsp:spPr>
        <a:xfrm>
          <a:off x="1616847" y="1657291"/>
          <a:ext cx="873242" cy="873242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BAED81-CC01-43FE-AC54-DB91DE3C0B10}">
      <dsp:nvSpPr>
        <dsp:cNvPr id="0" name=""/>
        <dsp:cNvSpPr/>
      </dsp:nvSpPr>
      <dsp:spPr>
        <a:xfrm>
          <a:off x="1800228" y="1840672"/>
          <a:ext cx="506480" cy="50648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FBBDEF-AD0A-46CD-AC89-28EBA420A912}">
      <dsp:nvSpPr>
        <dsp:cNvPr id="0" name=""/>
        <dsp:cNvSpPr/>
      </dsp:nvSpPr>
      <dsp:spPr>
        <a:xfrm>
          <a:off x="2677214" y="1657291"/>
          <a:ext cx="2058358" cy="8732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Around 434,000 workers earned at the federal minimum wage of $7.25</a:t>
          </a:r>
        </a:p>
      </dsp:txBody>
      <dsp:txXfrm>
        <a:off x="2677214" y="1657291"/>
        <a:ext cx="2058358" cy="873242"/>
      </dsp:txXfrm>
    </dsp:sp>
    <dsp:sp modelId="{C48E2927-61B7-48C9-A592-93F278CACA2D}">
      <dsp:nvSpPr>
        <dsp:cNvPr id="0" name=""/>
        <dsp:cNvSpPr/>
      </dsp:nvSpPr>
      <dsp:spPr>
        <a:xfrm>
          <a:off x="5094226" y="1657291"/>
          <a:ext cx="873242" cy="873242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080A34-CCC2-4012-AA5F-732B934992E0}">
      <dsp:nvSpPr>
        <dsp:cNvPr id="0" name=""/>
        <dsp:cNvSpPr/>
      </dsp:nvSpPr>
      <dsp:spPr>
        <a:xfrm>
          <a:off x="5277607" y="1840672"/>
          <a:ext cx="506480" cy="50648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DEAA01-732B-40F7-9EA6-AEA22742B6E4}">
      <dsp:nvSpPr>
        <dsp:cNvPr id="0" name=""/>
        <dsp:cNvSpPr/>
      </dsp:nvSpPr>
      <dsp:spPr>
        <a:xfrm>
          <a:off x="6154592" y="1657291"/>
          <a:ext cx="2058358" cy="8732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About 1.3 million workers fell below the federal minimum</a:t>
          </a:r>
        </a:p>
      </dsp:txBody>
      <dsp:txXfrm>
        <a:off x="6154592" y="1657291"/>
        <a:ext cx="2058358" cy="873242"/>
      </dsp:txXfrm>
    </dsp:sp>
    <dsp:sp modelId="{68345524-338A-4DA6-A109-1F6E085C2C58}">
      <dsp:nvSpPr>
        <dsp:cNvPr id="0" name=""/>
        <dsp:cNvSpPr/>
      </dsp:nvSpPr>
      <dsp:spPr>
        <a:xfrm>
          <a:off x="1616847" y="3242464"/>
          <a:ext cx="873242" cy="873242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4B57E5-6BCB-43D5-889B-8E84546AF3CC}">
      <dsp:nvSpPr>
        <dsp:cNvPr id="0" name=""/>
        <dsp:cNvSpPr/>
      </dsp:nvSpPr>
      <dsp:spPr>
        <a:xfrm>
          <a:off x="1800228" y="3425845"/>
          <a:ext cx="506480" cy="50648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A40D64-84CC-40E2-A29E-695643E9BD01}">
      <dsp:nvSpPr>
        <dsp:cNvPr id="0" name=""/>
        <dsp:cNvSpPr/>
      </dsp:nvSpPr>
      <dsp:spPr>
        <a:xfrm>
          <a:off x="2677214" y="3242464"/>
          <a:ext cx="2058358" cy="8732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2.1% of all hourly paid workers make at or below minimum wage</a:t>
          </a:r>
        </a:p>
      </dsp:txBody>
      <dsp:txXfrm>
        <a:off x="2677214" y="3242464"/>
        <a:ext cx="2058358" cy="8732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69AFDC-7658-4951-B0FF-52DFF2A93C0A}" type="datetimeFigureOut">
              <a:rPr lang="en-US" smtClean="0"/>
              <a:t>1/2/2020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8ED99B-9732-49FC-9C16-B56FEB1B1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6626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 smtClean="0"/>
              <a:t>1/2/2020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0824" y="1600200"/>
            <a:ext cx="5945188" cy="30480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0825" y="4898572"/>
            <a:ext cx="5945187" cy="1270453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 cap="none" baseline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E</a:t>
            </a:r>
            <a:r>
              <a:rPr dirty="0"/>
              <a:t>dit Master subtitle style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1658936" y="4782971"/>
            <a:ext cx="5654676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 userDrawn="1"/>
        </p:nvGrpSpPr>
        <p:grpSpPr>
          <a:xfrm>
            <a:off x="7923213" y="0"/>
            <a:ext cx="4265612" cy="6858000"/>
            <a:chOff x="7923213" y="0"/>
            <a:chExt cx="4265612" cy="68580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923213" y="0"/>
              <a:ext cx="4265612" cy="6858000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7923213" y="0"/>
              <a:ext cx="1065213" cy="6858000"/>
            </a:xfrm>
            <a:prstGeom prst="rect">
              <a:avLst/>
            </a:prstGeom>
            <a:gradFill flip="none" rotWithShape="1">
              <a:gsLst>
                <a:gs pos="75000">
                  <a:schemeClr val="tx2">
                    <a:alpha val="0"/>
                  </a:schemeClr>
                </a:gs>
                <a:gs pos="100000">
                  <a:schemeClr val="tx2">
                    <a:alpha val="25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1/2/2020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23412" y="646112"/>
            <a:ext cx="1828801" cy="5522913"/>
          </a:xfrm>
        </p:spPr>
        <p:txBody>
          <a:bodyPr vert="eaVert"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646112"/>
            <a:ext cx="7620000" cy="55229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1/2/2020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  <p:cxnSp>
        <p:nvCxnSpPr>
          <p:cNvPr id="7" name="Straight Connector 6"/>
          <p:cNvCxnSpPr/>
          <p:nvPr/>
        </p:nvCxnSpPr>
        <p:spPr>
          <a:xfrm>
            <a:off x="9371012" y="762000"/>
            <a:ext cx="0" cy="533400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1/2/2020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  <p:cxnSp>
        <p:nvCxnSpPr>
          <p:cNvPr id="7" name="Straight Connector 6"/>
          <p:cNvCxnSpPr/>
          <p:nvPr/>
        </p:nvCxnSpPr>
        <p:spPr>
          <a:xfrm>
            <a:off x="1658936" y="1709058"/>
            <a:ext cx="9617076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0" y="2237096"/>
            <a:ext cx="8229601" cy="2411103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2" y="4876800"/>
            <a:ext cx="8229601" cy="129222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none" baseline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11123611" y="0"/>
            <a:ext cx="1065214" cy="6868886"/>
            <a:chOff x="11123611" y="0"/>
            <a:chExt cx="1065214" cy="6868886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123611" y="0"/>
              <a:ext cx="1065213" cy="6858000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>
            <a:xfrm>
              <a:off x="11123612" y="10886"/>
              <a:ext cx="1065213" cy="6858000"/>
            </a:xfrm>
            <a:prstGeom prst="rect">
              <a:avLst/>
            </a:prstGeom>
            <a:gradFill flip="none" rotWithShape="1">
              <a:gsLst>
                <a:gs pos="75000">
                  <a:schemeClr val="tx2">
                    <a:alpha val="0"/>
                  </a:schemeClr>
                </a:gs>
                <a:gs pos="100000">
                  <a:schemeClr val="tx2">
                    <a:alpha val="25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1/2/2020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  <p:cxnSp>
        <p:nvCxnSpPr>
          <p:cNvPr id="9" name="Straight Connector 8"/>
          <p:cNvCxnSpPr/>
          <p:nvPr/>
        </p:nvCxnSpPr>
        <p:spPr>
          <a:xfrm>
            <a:off x="1658936" y="4782971"/>
            <a:ext cx="8016876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829798" cy="1219200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8168" y="1984248"/>
            <a:ext cx="4800600" cy="418795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51612" y="1984248"/>
            <a:ext cx="4800601" cy="418795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1/2/2020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  <p:cxnSp>
        <p:nvCxnSpPr>
          <p:cNvPr id="8" name="Straight Connector 7"/>
          <p:cNvCxnSpPr/>
          <p:nvPr/>
        </p:nvCxnSpPr>
        <p:spPr>
          <a:xfrm>
            <a:off x="1658936" y="1709058"/>
            <a:ext cx="9617076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829798" cy="1219200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828800"/>
            <a:ext cx="4800600" cy="8382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743200"/>
            <a:ext cx="4800600" cy="34258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51613" y="1828800"/>
            <a:ext cx="4800600" cy="8382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51613" y="2743200"/>
            <a:ext cx="4800600" cy="34258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1/2/2020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  <p:cxnSp>
        <p:nvCxnSpPr>
          <p:cNvPr id="10" name="Straight Connector 9"/>
          <p:cNvCxnSpPr/>
          <p:nvPr/>
        </p:nvCxnSpPr>
        <p:spPr>
          <a:xfrm>
            <a:off x="1658936" y="1709058"/>
            <a:ext cx="9617076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1/2/2020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  <p:cxnSp>
        <p:nvCxnSpPr>
          <p:cNvPr id="6" name="Straight Connector 5"/>
          <p:cNvCxnSpPr/>
          <p:nvPr/>
        </p:nvCxnSpPr>
        <p:spPr>
          <a:xfrm>
            <a:off x="1658936" y="1709058"/>
            <a:ext cx="9617076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1/2/2020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685800"/>
            <a:ext cx="4114800" cy="1925637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4000" b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4" y="685800"/>
            <a:ext cx="5257799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2895599"/>
            <a:ext cx="4114800" cy="17526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8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1/2/2020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  <p:cxnSp>
        <p:nvCxnSpPr>
          <p:cNvPr id="8" name="Straight Connector 7"/>
          <p:cNvCxnSpPr/>
          <p:nvPr/>
        </p:nvCxnSpPr>
        <p:spPr>
          <a:xfrm>
            <a:off x="1658936" y="2743200"/>
            <a:ext cx="3902076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685800"/>
            <a:ext cx="4114800" cy="1925638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000" b="0" i="0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6025925" y="-50118"/>
            <a:ext cx="6172198" cy="6857999"/>
          </a:xfrm>
          <a:solidFill>
            <a:schemeClr val="bg2"/>
          </a:solidFill>
          <a:effectLst>
            <a:outerShdw blurRad="152400" dist="50800" dir="10800000" algn="r" rotWithShape="0">
              <a:prstClr val="black">
                <a:alpha val="25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2895599"/>
            <a:ext cx="4114800" cy="17526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1658936" y="2743200"/>
            <a:ext cx="3902076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829799" cy="1219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81200"/>
            <a:ext cx="9829799" cy="4187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5954834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8011" y="6400800"/>
            <a:ext cx="154865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03F41C87-7AD9-4845-A077-840E4A0F3F06}" type="datetimeFigureOut">
              <a:rPr lang="en-US" smtClean="0"/>
              <a:pPr/>
              <a:t>1/2/2020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5411" y="6400800"/>
            <a:ext cx="1066802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0"/>
            <a:ext cx="1065213" cy="68580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" y="0"/>
            <a:ext cx="1065213" cy="6858000"/>
          </a:xfrm>
          <a:prstGeom prst="rect">
            <a:avLst/>
          </a:prstGeom>
          <a:gradFill flip="none" rotWithShape="1">
            <a:gsLst>
              <a:gs pos="75000">
                <a:schemeClr val="tx2">
                  <a:alpha val="0"/>
                </a:schemeClr>
              </a:gs>
              <a:gs pos="100000">
                <a:schemeClr val="tx2">
                  <a:alpha val="2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90000"/>
            <a:lumOff val="10000"/>
          </a:schemeClr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11175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90000"/>
            <a:lumOff val="10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90000"/>
            <a:lumOff val="10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0425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90000"/>
            <a:lumOff val="1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3463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90000"/>
            <a:lumOff val="1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tx1">
            <a:lumMod val="90000"/>
            <a:lumOff val="1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tx1">
            <a:lumMod val="90000"/>
            <a:lumOff val="1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tx1">
            <a:lumMod val="90000"/>
            <a:lumOff val="1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tx1">
            <a:lumMod val="90000"/>
            <a:lumOff val="1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Rent vs Minimum Wage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David Powell</a:t>
            </a:r>
          </a:p>
        </p:txBody>
      </p:sp>
    </p:spTree>
    <p:extLst>
      <p:ext uri="{BB962C8B-B14F-4D97-AF65-F5344CB8AC3E}">
        <p14:creationId xmlns:p14="http://schemas.microsoft.com/office/powerpoint/2010/main" val="2320115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BB623B2-8E99-4C35-A934-4EB31EE8B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Austin, TX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71172B-5177-447B-8258-E03D85A625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88168" y="1984248"/>
            <a:ext cx="3006044" cy="4187952"/>
          </a:xfrm>
        </p:spPr>
        <p:txBody>
          <a:bodyPr/>
          <a:lstStyle/>
          <a:p>
            <a:r>
              <a:rPr lang="en-US" dirty="0"/>
              <a:t>Minimum wage has not changed since 2009</a:t>
            </a:r>
          </a:p>
          <a:p>
            <a:r>
              <a:rPr lang="en-US" dirty="0"/>
              <a:t>Minimum wage is same as federal minimum wage of $7.25</a:t>
            </a:r>
          </a:p>
          <a:p>
            <a:endParaRPr lang="en-US" dirty="0"/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A3BAC0F1-114C-4FEC-A09F-2DB19FAD2F67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07640526"/>
              </p:ext>
            </p:extLst>
          </p:nvPr>
        </p:nvGraphicFramePr>
        <p:xfrm>
          <a:off x="4341812" y="1984375"/>
          <a:ext cx="7391401" cy="41878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75080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CD334-7B45-4F10-920F-C55D02716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Austin, TX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C115C-06BE-47E1-9A7D-9D1487B44CA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As of 2015 you could no longer afford rent payments in the Austin area</a:t>
            </a:r>
          </a:p>
          <a:p>
            <a:r>
              <a:rPr lang="en-US" dirty="0"/>
              <a:t>Average utility payments are roughly $139.53 </a:t>
            </a:r>
          </a:p>
          <a:p>
            <a:r>
              <a:rPr lang="en-US" dirty="0"/>
              <a:t>A single adult cannot meet living standards 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BF0C8A9A-CF51-438D-9FBD-D1845AF6BDC9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733691559"/>
              </p:ext>
            </p:extLst>
          </p:nvPr>
        </p:nvGraphicFramePr>
        <p:xfrm>
          <a:off x="6551613" y="1984375"/>
          <a:ext cx="4800600" cy="41878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74622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DF8C8-037C-4FC2-ADC1-383F92C1C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Austin, TX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19351-683F-4B7D-B09C-244C33737A4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65B2A1-E7D6-45C6-AE25-451CD31C734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047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2BB8E-203D-4BC1-BD6D-93F5272D4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Austin, TX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6A2B9-F8BE-40FA-959A-C3C591F75E2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395193-DF03-4E4E-8159-836AA133392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110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829799" cy="1219200"/>
          </a:xfrm>
        </p:spPr>
        <p:txBody>
          <a:bodyPr/>
          <a:lstStyle/>
          <a:p>
            <a:r>
              <a:rPr lang="en-US" dirty="0"/>
              <a:t>Rent vs Minimum Wage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Talk about what minimum wage is</a:t>
            </a:r>
          </a:p>
          <a:p>
            <a:r>
              <a:rPr lang="en-US" dirty="0"/>
              <a:t>Show you statistics and calculations for four different cities across the country</a:t>
            </a:r>
          </a:p>
          <a:p>
            <a:r>
              <a:rPr lang="en-US" dirty="0"/>
              <a:t>Show how minimum wage needs to be changed/looked at across the board</a:t>
            </a:r>
          </a:p>
        </p:txBody>
      </p:sp>
    </p:spTree>
    <p:extLst>
      <p:ext uri="{BB962C8B-B14F-4D97-AF65-F5344CB8AC3E}">
        <p14:creationId xmlns:p14="http://schemas.microsoft.com/office/powerpoint/2010/main" val="2717604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27DEA-E99F-4048-B361-24A915B7C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3" y="381000"/>
            <a:ext cx="9829799" cy="121920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r>
              <a:rPr lang="en-US" dirty="0"/>
              <a:t>What is Minimum Wage?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D3D9B4F7-BEB3-4DAB-9D1D-3E39DAEC0C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8369986"/>
              </p:ext>
            </p:extLst>
          </p:nvPr>
        </p:nvGraphicFramePr>
        <p:xfrm>
          <a:off x="1522413" y="1981200"/>
          <a:ext cx="9829799" cy="41878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82398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FFBA4-BBBB-42AA-92E6-0DD047C30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3" y="685800"/>
            <a:ext cx="4114800" cy="1925637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r>
              <a:rPr lang="en-US" dirty="0"/>
              <a:t>Nashville, TN</a:t>
            </a:r>
          </a:p>
        </p:txBody>
      </p:sp>
      <p:pic>
        <p:nvPicPr>
          <p:cNvPr id="6" name="Content Placeholder 5" descr="A bridge over a body of water with a city in the background&#10;&#10;Description automatically generated">
            <a:extLst>
              <a:ext uri="{FF2B5EF4-FFF2-40B4-BE49-F238E27FC236}">
                <a16:creationId xmlns:a16="http://schemas.microsoft.com/office/drawing/2014/main" id="{0F6B8808-FF18-4A49-96DE-D8145285B2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78" r="23095"/>
          <a:stretch/>
        </p:blipFill>
        <p:spPr>
          <a:xfrm>
            <a:off x="6094414" y="685800"/>
            <a:ext cx="5257799" cy="5486400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391FA-9B6D-4234-BEA1-9EBD390EF7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22413" y="2895599"/>
            <a:ext cx="4114800" cy="17526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1300"/>
              <a:t>Population of 691,243 as of 2017</a:t>
            </a:r>
          </a:p>
          <a:p>
            <a:r>
              <a:rPr lang="en-US" sz="1300"/>
              <a:t>Capital city of Tennessee</a:t>
            </a:r>
          </a:p>
          <a:p>
            <a:r>
              <a:rPr lang="en-US" sz="1300"/>
              <a:t>Home of the Tennessee Titans (NFL) and the Nashville Predators (NHL)</a:t>
            </a:r>
          </a:p>
          <a:p>
            <a:r>
              <a:rPr lang="en-US" sz="1300"/>
              <a:t>4.1% of workers earn federal minimum wage or less</a:t>
            </a:r>
          </a:p>
        </p:txBody>
      </p:sp>
    </p:spTree>
    <p:extLst>
      <p:ext uri="{BB962C8B-B14F-4D97-AF65-F5344CB8AC3E}">
        <p14:creationId xmlns:p14="http://schemas.microsoft.com/office/powerpoint/2010/main" val="2638256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E4445-78DD-42B2-A75F-634C8C39D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Nashville	, TN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69EE3-0999-4BC5-8EF5-9E67F9E7FD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88168" y="2020106"/>
            <a:ext cx="2929844" cy="4187952"/>
          </a:xfrm>
        </p:spPr>
        <p:txBody>
          <a:bodyPr/>
          <a:lstStyle/>
          <a:p>
            <a:r>
              <a:rPr lang="en-US" dirty="0"/>
              <a:t>Minimum wage last changed in 2009</a:t>
            </a:r>
          </a:p>
          <a:p>
            <a:r>
              <a:rPr lang="en-US" dirty="0"/>
              <a:t>Minimum wage is currently $7.25</a:t>
            </a:r>
          </a:p>
          <a:p>
            <a:r>
              <a:rPr lang="en-US" dirty="0"/>
              <a:t>Rent has rapidly changed over the years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5BDDB6B4-3A00-4266-8677-2F4C68473641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851304903"/>
              </p:ext>
            </p:extLst>
          </p:nvPr>
        </p:nvGraphicFramePr>
        <p:xfrm>
          <a:off x="4418012" y="1984375"/>
          <a:ext cx="7239001" cy="45688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97233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BE314-FC8B-4DFC-AAC0-92D7B57B8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Nashville, TN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2061F8-0079-40C9-80B8-FEAE1CAD29F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The amount remaining after paying just your rent payment</a:t>
            </a:r>
          </a:p>
          <a:p>
            <a:r>
              <a:rPr lang="en-US" dirty="0"/>
              <a:t>As of 2016 you could no longer afford rent itself </a:t>
            </a:r>
          </a:p>
          <a:p>
            <a:r>
              <a:rPr lang="en-US" dirty="0"/>
              <a:t>Once you factor in utilities, averaged at $159 per month, the gap gets even larger </a:t>
            </a:r>
          </a:p>
          <a:p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D6E9C98E-93BC-4B76-9CD8-165A8F7F6CC2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800877364"/>
              </p:ext>
            </p:extLst>
          </p:nvPr>
        </p:nvGraphicFramePr>
        <p:xfrm>
          <a:off x="6551611" y="1984375"/>
          <a:ext cx="4800600" cy="41878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44584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8A97F-39C5-41BA-82B2-6069075B4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3" y="381000"/>
            <a:ext cx="9829798" cy="1219200"/>
          </a:xfrm>
        </p:spPr>
        <p:txBody>
          <a:bodyPr/>
          <a:lstStyle/>
          <a:p>
            <a:r>
              <a:rPr lang="en-US" dirty="0"/>
              <a:t>Nashville, TN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4F6B4-3C4F-4BE8-B90D-1D7E069107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88168" y="1984248"/>
            <a:ext cx="4800600" cy="4187952"/>
          </a:xfrm>
        </p:spPr>
        <p:txBody>
          <a:bodyPr/>
          <a:lstStyle/>
          <a:p>
            <a:r>
              <a:rPr lang="en-US"/>
              <a:t>Living Wage as defined is a wage that is high enough to maintain a normal standard of living</a:t>
            </a:r>
          </a:p>
          <a:p>
            <a:r>
              <a:rPr lang="en-US"/>
              <a:t>Living Wage for Nashville, TN is $11.63, according to a study done by MIT 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522959-0251-4E60-A312-4D206EFFA3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51612" y="1984248"/>
            <a:ext cx="4800601" cy="4187952"/>
          </a:xfrm>
        </p:spPr>
        <p:txBody>
          <a:bodyPr/>
          <a:lstStyle/>
          <a:p>
            <a:r>
              <a:rPr lang="en-US" dirty="0"/>
              <a:t>You are left with $630.88 per month after paying rent for a one-bedroom apartment</a:t>
            </a:r>
          </a:p>
          <a:p>
            <a:r>
              <a:rPr lang="en-US" dirty="0"/>
              <a:t>After utilities you are left with $471.56 roughly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734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8881A-B853-4DE9-93DF-3628A3047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3" y="381000"/>
            <a:ext cx="9829798" cy="1219200"/>
          </a:xfrm>
        </p:spPr>
        <p:txBody>
          <a:bodyPr/>
          <a:lstStyle/>
          <a:p>
            <a:r>
              <a:rPr lang="en-US" dirty="0"/>
              <a:t>Nashville, TN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C7624E-88F8-4C26-B378-CCA91FBCD99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Bill called Raise the Wage Act passed the house in 2019 to raise the federal minimum wage to $15 an hour</a:t>
            </a:r>
          </a:p>
          <a:p>
            <a:r>
              <a:rPr lang="en-US" dirty="0"/>
              <a:t>$1,170.08 left over after paying rent </a:t>
            </a:r>
          </a:p>
          <a:p>
            <a:r>
              <a:rPr lang="en-US" dirty="0"/>
              <a:t>$1,010.76 roughly left over after paying utilities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4ED302-F86C-4D79-9F97-210B38624A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51612" y="1984248"/>
            <a:ext cx="4800601" cy="4187952"/>
          </a:xfrm>
        </p:spPr>
        <p:txBody>
          <a:bodyPr/>
          <a:lstStyle/>
          <a:p>
            <a:r>
              <a:rPr lang="en-US" dirty="0"/>
              <a:t>At the current federal minimum wage and Tennessee’s minimum wage a person would have to work 83 hours a week to meet the same amount left.</a:t>
            </a:r>
          </a:p>
        </p:txBody>
      </p:sp>
    </p:spTree>
    <p:extLst>
      <p:ext uri="{BB962C8B-B14F-4D97-AF65-F5344CB8AC3E}">
        <p14:creationId xmlns:p14="http://schemas.microsoft.com/office/powerpoint/2010/main" val="1694227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12845-5043-45F0-9B80-4D37B37EB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3" y="685800"/>
            <a:ext cx="4114800" cy="1925637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r>
              <a:rPr lang="en-US" dirty="0"/>
              <a:t>Austin, TX</a:t>
            </a:r>
          </a:p>
        </p:txBody>
      </p:sp>
      <p:pic>
        <p:nvPicPr>
          <p:cNvPr id="6" name="Content Placeholder 5" descr="A bridge over a body of water with a city in the background&#10;&#10;Description automatically generated">
            <a:extLst>
              <a:ext uri="{FF2B5EF4-FFF2-40B4-BE49-F238E27FC236}">
                <a16:creationId xmlns:a16="http://schemas.microsoft.com/office/drawing/2014/main" id="{B72E62CA-AF9F-41A6-B3E8-13BF46538F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10" r="20284"/>
          <a:stretch/>
        </p:blipFill>
        <p:spPr>
          <a:xfrm>
            <a:off x="6094414" y="685800"/>
            <a:ext cx="5257799" cy="5486400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808267-CAE2-4AB1-98E7-5420CB9811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22413" y="2895599"/>
            <a:ext cx="4114800" cy="17526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1400"/>
              <a:t>Population of 950,715 as of 2017</a:t>
            </a:r>
          </a:p>
          <a:p>
            <a:r>
              <a:rPr lang="en-US" sz="1400"/>
              <a:t>Growing tech hub city with companies like Apple, Google, HP, 3M and others having offices there</a:t>
            </a:r>
          </a:p>
          <a:p>
            <a:r>
              <a:rPr lang="en-US" sz="1400"/>
              <a:t>No professional sports team but home to University of Texas Longhorns</a:t>
            </a:r>
          </a:p>
        </p:txBody>
      </p:sp>
    </p:spTree>
    <p:extLst>
      <p:ext uri="{BB962C8B-B14F-4D97-AF65-F5344CB8AC3E}">
        <p14:creationId xmlns:p14="http://schemas.microsoft.com/office/powerpoint/2010/main" val="35850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ESENTER_VERSION" val="6"/>
  <p:tag name="ARTICULATE_PROJECT_OPEN" val="0"/>
</p:tagLst>
</file>

<file path=ppt/theme/theme1.xml><?xml version="1.0" encoding="utf-8"?>
<a:theme xmlns:a="http://schemas.openxmlformats.org/drawingml/2006/main" name="Currency Symbols 16x9">
  <a:themeElements>
    <a:clrScheme name="Currency Symbols">
      <a:dk1>
        <a:srgbClr val="303030"/>
      </a:dk1>
      <a:lt1>
        <a:sysClr val="window" lastClr="FFFFFF"/>
      </a:lt1>
      <a:dk2>
        <a:srgbClr val="000000"/>
      </a:dk2>
      <a:lt2>
        <a:srgbClr val="E8DEC9"/>
      </a:lt2>
      <a:accent1>
        <a:srgbClr val="F7C547"/>
      </a:accent1>
      <a:accent2>
        <a:srgbClr val="AB3C33"/>
      </a:accent2>
      <a:accent3>
        <a:srgbClr val="506084"/>
      </a:accent3>
      <a:accent4>
        <a:srgbClr val="599EA5"/>
      </a:accent4>
      <a:accent5>
        <a:srgbClr val="758F21"/>
      </a:accent5>
      <a:accent6>
        <a:srgbClr val="894A27"/>
      </a:accent6>
      <a:hlink>
        <a:srgbClr val="506084"/>
      </a:hlink>
      <a:folHlink>
        <a:srgbClr val="828282"/>
      </a:folHlink>
    </a:clrScheme>
    <a:fontScheme name="Currency Symbols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rrency symbols presentation (widescreen).potx" id="{0BEEB329-2C4D-4D02-9858-CA91ACE92AB1}" vid="{944DA297-E844-470D-A85C-00068074ACC2}"/>
    </a:ext>
  </a:extLst>
</a:theme>
</file>

<file path=ppt/theme/theme2.xml><?xml version="1.0" encoding="utf-8"?>
<a:theme xmlns:a="http://schemas.openxmlformats.org/drawingml/2006/main" name="Office Theme">
  <a:themeElements>
    <a:clrScheme name="Currency Symbols">
      <a:dk1>
        <a:srgbClr val="303030"/>
      </a:dk1>
      <a:lt1>
        <a:sysClr val="window" lastClr="FFFFFF"/>
      </a:lt1>
      <a:dk2>
        <a:srgbClr val="000000"/>
      </a:dk2>
      <a:lt2>
        <a:srgbClr val="E8DEC9"/>
      </a:lt2>
      <a:accent1>
        <a:srgbClr val="F7C547"/>
      </a:accent1>
      <a:accent2>
        <a:srgbClr val="AB3C33"/>
      </a:accent2>
      <a:accent3>
        <a:srgbClr val="506084"/>
      </a:accent3>
      <a:accent4>
        <a:srgbClr val="599EA5"/>
      </a:accent4>
      <a:accent5>
        <a:srgbClr val="758F21"/>
      </a:accent5>
      <a:accent6>
        <a:srgbClr val="894A27"/>
      </a:accent6>
      <a:hlink>
        <a:srgbClr val="506084"/>
      </a:hlink>
      <a:folHlink>
        <a:srgbClr val="828282"/>
      </a:folHlink>
    </a:clrScheme>
    <a:fontScheme name="Currency Symbols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urrency Symbols">
      <a:dk1>
        <a:srgbClr val="303030"/>
      </a:dk1>
      <a:lt1>
        <a:sysClr val="window" lastClr="FFFFFF"/>
      </a:lt1>
      <a:dk2>
        <a:srgbClr val="000000"/>
      </a:dk2>
      <a:lt2>
        <a:srgbClr val="E8DEC9"/>
      </a:lt2>
      <a:accent1>
        <a:srgbClr val="F7C547"/>
      </a:accent1>
      <a:accent2>
        <a:srgbClr val="AB3C33"/>
      </a:accent2>
      <a:accent3>
        <a:srgbClr val="506084"/>
      </a:accent3>
      <a:accent4>
        <a:srgbClr val="599EA5"/>
      </a:accent4>
      <a:accent5>
        <a:srgbClr val="758F21"/>
      </a:accent5>
      <a:accent6>
        <a:srgbClr val="894A27"/>
      </a:accent6>
      <a:hlink>
        <a:srgbClr val="506084"/>
      </a:hlink>
      <a:folHlink>
        <a:srgbClr val="828282"/>
      </a:folHlink>
    </a:clrScheme>
    <a:fontScheme name="Currency Symbols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455</Words>
  <Application>Microsoft Office PowerPoint</Application>
  <PresentationFormat>Custom</PresentationFormat>
  <Paragraphs>50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Cambria</vt:lpstr>
      <vt:lpstr>Currency Symbols 16x9</vt:lpstr>
      <vt:lpstr>Rent vs Minimum Wage</vt:lpstr>
      <vt:lpstr>Rent vs Minimum Wage</vt:lpstr>
      <vt:lpstr>What is Minimum Wage?</vt:lpstr>
      <vt:lpstr>Nashville, TN</vt:lpstr>
      <vt:lpstr>Nashville , TN</vt:lpstr>
      <vt:lpstr>Nashville, TN</vt:lpstr>
      <vt:lpstr>Nashville, TN</vt:lpstr>
      <vt:lpstr>Nashville, TN</vt:lpstr>
      <vt:lpstr>Austin, TX</vt:lpstr>
      <vt:lpstr>Austin, TX</vt:lpstr>
      <vt:lpstr>Austin, TX</vt:lpstr>
      <vt:lpstr>Austin, TX</vt:lpstr>
      <vt:lpstr>Austin, TX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Rent vs Minimum Wage</dc:title>
  <dc:creator>David Powell</dc:creator>
  <cp:lastModifiedBy>David Powell</cp:lastModifiedBy>
  <cp:revision>8</cp:revision>
  <dcterms:created xsi:type="dcterms:W3CDTF">2020-01-03T01:31:30Z</dcterms:created>
  <dcterms:modified xsi:type="dcterms:W3CDTF">2020-01-03T03:29:07Z</dcterms:modified>
</cp:coreProperties>
</file>