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64" r:id="rId7"/>
    <p:sldId id="260" r:id="rId8"/>
    <p:sldId id="266" r:id="rId9"/>
    <p:sldId id="305" r:id="rId10"/>
    <p:sldId id="267" r:id="rId11"/>
    <p:sldId id="307" r:id="rId12"/>
    <p:sldId id="268" r:id="rId13"/>
    <p:sldId id="272" r:id="rId14"/>
    <p:sldId id="278" r:id="rId15"/>
    <p:sldId id="277" r:id="rId16"/>
    <p:sldId id="282" r:id="rId17"/>
    <p:sldId id="279" r:id="rId18"/>
    <p:sldId id="270" r:id="rId19"/>
    <p:sldId id="299" r:id="rId20"/>
    <p:sldId id="302" r:id="rId21"/>
    <p:sldId id="303" r:id="rId22"/>
    <p:sldId id="300" r:id="rId23"/>
    <p:sldId id="314" r:id="rId24"/>
    <p:sldId id="315" r:id="rId25"/>
    <p:sldId id="313" r:id="rId26"/>
    <p:sldId id="306" r:id="rId27"/>
    <p:sldId id="257" r:id="rId28"/>
    <p:sldId id="258" r:id="rId29"/>
    <p:sldId id="273" r:id="rId30"/>
    <p:sldId id="274" r:id="rId31"/>
    <p:sldId id="310" r:id="rId32"/>
    <p:sldId id="284" r:id="rId33"/>
    <p:sldId id="294" r:id="rId34"/>
    <p:sldId id="293" r:id="rId35"/>
    <p:sldId id="295" r:id="rId36"/>
    <p:sldId id="296" r:id="rId37"/>
    <p:sldId id="297" r:id="rId38"/>
    <p:sldId id="298" r:id="rId39"/>
    <p:sldId id="309" r:id="rId40"/>
    <p:sldId id="287" r:id="rId41"/>
    <p:sldId id="275" r:id="rId42"/>
    <p:sldId id="271" r:id="rId43"/>
    <p:sldId id="286" r:id="rId44"/>
    <p:sldId id="269" r:id="rId45"/>
    <p:sldId id="312" r:id="rId46"/>
    <p:sldId id="280" r:id="rId47"/>
    <p:sldId id="288" r:id="rId48"/>
    <p:sldId id="289" r:id="rId49"/>
    <p:sldId id="290" r:id="rId50"/>
    <p:sldId id="291" r:id="rId51"/>
    <p:sldId id="281" r:id="rId52"/>
    <p:sldId id="308" r:id="rId53"/>
    <p:sldId id="283" r:id="rId54"/>
    <p:sldId id="304" r:id="rId55"/>
    <p:sldId id="311" r:id="rId56"/>
    <p:sldId id="292" r:id="rId57"/>
    <p:sldId id="27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7C28-BE87-47B8-85A1-4320AB8B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2F99B-547E-4425-B9DE-E857D2866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0082-BBE1-48F7-9AE5-FD1E1658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C799-CEBE-44FC-A57C-E12EF951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0F96-8500-4373-AD22-C934645C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63BF-9C68-498F-BDAF-60501044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8CD8-17AE-4A88-AF42-C8F1100E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951E-A065-442E-BC70-5A345B75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26CA-1D77-44BF-A4A4-C104416B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9DA4-5AEE-47AD-BAF0-B272200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962AA-6A9A-4B98-B2AD-20D17BA7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5B388-F7B0-4EB3-B84E-58E0A1A05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2F53-C1D3-4EA4-8E4C-BB9A95F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0564-25FA-4146-89E4-24406425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0F6A-55EC-4771-8504-DD94C73E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F7E-5461-492A-98D0-D690B166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6E68-D0B3-452E-8BAF-6F050A33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8E80-BE3F-43BB-BB2B-20608171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3D93-B558-497C-AAE9-0C5934CD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83C4-8DFF-4AD3-9C72-49BA3F71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872B-5868-4195-A644-39863279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FD79-D195-475B-BBC1-4DF4B587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7D05-D9E5-48B8-BAAD-FEB50F0B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A213-0B46-478E-90C0-2601C54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F48F-E377-4A78-BB93-DCFFD65A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3B8D-610D-4E39-8D76-A858923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32F3-06BA-4CB1-8CD7-390235AC8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83F15-E6C8-4D57-A53B-9147B5FA4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22E04-DEE9-4F85-95C7-632AC69E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64D90-EADA-446F-9FCB-2685FE8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104E-B230-48E4-BC4F-EF33B2F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DD17-DF28-4E71-BE6B-61BC6CB7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AEF4-6319-4741-9996-45EB5BB8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B761-2D9F-4E5E-BC0A-A3A47EF09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38860-D551-4B70-A1A9-8B1B877CD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7BAEB-C225-4710-81D4-68D9F3A0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57F3-FA52-498C-9FF1-40C6EE91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5477C-9AD3-48D1-823F-5751C20D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80F2-23EA-4BF2-85CE-9C553847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A507-6654-4FB6-937A-C6F3EE0E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46AE-3F46-4A5A-A5F8-091C91B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7D4A2-2627-4A14-97BF-66C94575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CB781-7706-4A7F-BA51-7B684549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567EC-AFE9-4D4D-BA44-710F3B1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63A3B-C2A3-49D8-9069-D9190A06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267D-C6BB-4A4E-96F9-AD365030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A8A7-E3E0-4853-8EE1-9CE5F0F3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A34B-F7F0-4F96-95B6-C28DCF66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8167-10D4-456C-9CE2-CE24604C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D065-13CA-43BD-873E-CD06C471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6FA44-324F-422B-ADCC-7DE25C9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91E52-5A59-40CB-A12E-C17E41C1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C336-7715-49D2-B5E1-BCA230D0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A8268-F080-4B79-9054-48507B9F1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E4D97-D8B9-405A-95A4-3207554DD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4E070-1778-48ED-B706-4B2DE25A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7F6AB-30C8-4DE0-ABC8-08B5BC07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99BE0-0097-4E13-8809-2BF26E37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16720-1D19-4A1F-991C-559B1253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8497F-68CB-4ADB-8631-381BA6A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1B03-FE0B-4A87-8911-251FAEF7E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D783-B849-42AE-93FB-E9684C81D84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D1BA-25DA-40C3-BE3E-2B26FCD32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23B6-5A5A-430C-A3C6-6BE44AE55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9154-97BD-43F3-9C5F-B9DE8A36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hyperlink" Target="https://bookdown.org/yihui/rmarkdown/html-docum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dreashandel.com/posts/word-formatting-rmarkdown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tringr/vignettes/regular-expressions.html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Data-structures.html#data-frames" TargetMode="External"/><Relationship Id="rId2" Type="http://schemas.openxmlformats.org/officeDocument/2006/relationships/hyperlink" Target="https://www.datanovia.com/en/blog/r-coding-style-best-practices/#:~:text=Syntax-,Object%20naming%20convention,function%20names%20should%20be%20ver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html-documen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A9B1-DA2A-42F6-BCD6-A15EC7C82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RStudio Training Course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85F32-1332-4842-A110-B698EB419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A4C43-9A3A-46BF-9D80-CA83A4E9A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Concepts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430041-6207-413D-B78A-577CFA3E0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29EF-117D-47D3-B59D-FFA7E7C3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0892-BADA-43C5-9C2F-3CD6C04F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 </a:t>
            </a:r>
            <a:r>
              <a:rPr lang="en-US" dirty="0"/>
              <a:t>is a programming language often used for data processing, analysis, and visualization</a:t>
            </a:r>
          </a:p>
          <a:p>
            <a:r>
              <a:rPr lang="en-US" dirty="0"/>
              <a:t> </a:t>
            </a:r>
            <a:r>
              <a:rPr lang="en-US" b="1" dirty="0"/>
              <a:t>RStudio</a:t>
            </a:r>
            <a:r>
              <a:rPr lang="en-US" dirty="0"/>
              <a:t> provides a user-interface for programming in R</a:t>
            </a:r>
          </a:p>
        </p:txBody>
      </p:sp>
    </p:spTree>
    <p:extLst>
      <p:ext uri="{BB962C8B-B14F-4D97-AF65-F5344CB8AC3E}">
        <p14:creationId xmlns:p14="http://schemas.microsoft.com/office/powerpoint/2010/main" val="405362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29EF-117D-47D3-B59D-FFA7E7C3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Environment, Assignment,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0892-BADA-43C5-9C2F-3CD6C04F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Generally, you’ll write code to accomplish tasks in R </a:t>
            </a:r>
            <a:r>
              <a:rPr lang="en-US" b="1" dirty="0"/>
              <a:t>scripts</a:t>
            </a:r>
            <a:r>
              <a:rPr lang="en-US" dirty="0"/>
              <a:t> – sequences of commands you write to accomplish tasks</a:t>
            </a:r>
          </a:p>
          <a:p>
            <a:pPr lvl="1"/>
            <a:r>
              <a:rPr lang="en-US" dirty="0"/>
              <a:t>A good practice: use scripts to accomplish specific goals – if your script is too long, break it up into different files and organize it logically in your directory</a:t>
            </a:r>
          </a:p>
          <a:p>
            <a:r>
              <a:rPr lang="en-US" dirty="0"/>
              <a:t>A given R studio session exists in an </a:t>
            </a:r>
            <a:r>
              <a:rPr lang="en-US" b="1" dirty="0"/>
              <a:t>environment</a:t>
            </a:r>
            <a:r>
              <a:rPr lang="en-US" dirty="0"/>
              <a:t> – a sort of contained universe that starts empty but gets populated by what you do in that session</a:t>
            </a:r>
          </a:p>
          <a:p>
            <a:pPr lvl="1"/>
            <a:r>
              <a:rPr lang="en-US" dirty="0"/>
              <a:t>Can run multiple R sessions at once – each in its own environment</a:t>
            </a:r>
          </a:p>
          <a:p>
            <a:r>
              <a:rPr lang="en-US" dirty="0"/>
              <a:t>Best to organize work in R in </a:t>
            </a:r>
            <a:r>
              <a:rPr lang="en-US" b="1" dirty="0"/>
              <a:t>projects </a:t>
            </a:r>
            <a:r>
              <a:rPr lang="en-US" dirty="0"/>
              <a:t>– a creates a contained environment with a </a:t>
            </a:r>
            <a:r>
              <a:rPr lang="en-US" b="1" dirty="0"/>
              <a:t>working directory</a:t>
            </a:r>
            <a:r>
              <a:rPr lang="en-US" dirty="0"/>
              <a:t> set to the project directory</a:t>
            </a:r>
          </a:p>
          <a:p>
            <a:pPr lvl="1"/>
            <a:r>
              <a:rPr lang="en-US" dirty="0"/>
              <a:t>When you create a project – you can either have R create a new directory (folder), or assign it to an existing directory</a:t>
            </a:r>
          </a:p>
        </p:txBody>
      </p:sp>
    </p:spTree>
    <p:extLst>
      <p:ext uri="{BB962C8B-B14F-4D97-AF65-F5344CB8AC3E}">
        <p14:creationId xmlns:p14="http://schemas.microsoft.com/office/powerpoint/2010/main" val="388330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29EF-117D-47D3-B59D-FFA7E7C3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Environment, Assignment,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0892-BADA-43C5-9C2F-3CD6C04F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that populate the universe are </a:t>
            </a:r>
            <a:r>
              <a:rPr lang="en-US" b="1" dirty="0"/>
              <a:t>objects</a:t>
            </a:r>
            <a:r>
              <a:rPr lang="en-US" dirty="0"/>
              <a:t> – you create objects by </a:t>
            </a:r>
            <a:r>
              <a:rPr lang="en-US" b="1" dirty="0"/>
              <a:t>assigning</a:t>
            </a:r>
            <a:r>
              <a:rPr lang="en-US" dirty="0"/>
              <a:t> them values</a:t>
            </a:r>
          </a:p>
          <a:p>
            <a:pPr lvl="1"/>
            <a:r>
              <a:rPr lang="en-US" dirty="0"/>
              <a:t>To assign things – use `&lt;-` or `=` in a line of code</a:t>
            </a:r>
          </a:p>
          <a:p>
            <a:pPr marL="914400" lvl="2" indent="0">
              <a:buNone/>
            </a:pPr>
            <a:r>
              <a:rPr lang="en-US" dirty="0"/>
              <a:t>object &lt;- “cat”</a:t>
            </a:r>
          </a:p>
          <a:p>
            <a:pPr marL="914400" lvl="2" indent="0">
              <a:buNone/>
            </a:pPr>
            <a:r>
              <a:rPr lang="en-US" dirty="0" err="1"/>
              <a:t>objvec</a:t>
            </a:r>
            <a:r>
              <a:rPr lang="en-US" dirty="0"/>
              <a:t> &lt;- c(“Dan”, “Chris)</a:t>
            </a:r>
          </a:p>
          <a:p>
            <a:pPr marL="914400" lvl="2" indent="0">
              <a:buNone/>
            </a:pPr>
            <a:r>
              <a:rPr lang="en-US" dirty="0" err="1"/>
              <a:t>newobject</a:t>
            </a:r>
            <a:r>
              <a:rPr lang="en-US" dirty="0"/>
              <a:t> = 12</a:t>
            </a:r>
          </a:p>
          <a:p>
            <a:pPr marL="914400" lvl="2" indent="0">
              <a:buNone/>
            </a:pPr>
            <a:r>
              <a:rPr lang="en-US" dirty="0" err="1"/>
              <a:t>objlist</a:t>
            </a:r>
            <a:r>
              <a:rPr lang="en-US" dirty="0"/>
              <a:t> &lt;- list(“Dan”, 12, T)</a:t>
            </a:r>
          </a:p>
          <a:p>
            <a:pPr marL="914400" lvl="2" indent="0">
              <a:buNone/>
            </a:pPr>
            <a:r>
              <a:rPr lang="en-US" dirty="0" err="1"/>
              <a:t>objdata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(“col1” = c(1, 2), “col2” = c(“trout”, “mountain”))</a:t>
            </a:r>
          </a:p>
        </p:txBody>
      </p:sp>
    </p:spTree>
    <p:extLst>
      <p:ext uri="{BB962C8B-B14F-4D97-AF65-F5344CB8AC3E}">
        <p14:creationId xmlns:p14="http://schemas.microsoft.com/office/powerpoint/2010/main" val="95233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E503-4873-4FF4-844F-675B7879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B38F-143F-4836-8DF9-0CFB0522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R script, you can run commands by highlighting them and hitting ctrl-enter; results are run and printed in the </a:t>
            </a:r>
            <a:r>
              <a:rPr lang="en-US" b="1" dirty="0"/>
              <a:t>console</a:t>
            </a:r>
          </a:p>
          <a:p>
            <a:r>
              <a:rPr lang="en-US" dirty="0"/>
              <a:t>You can also highlight individual objects to print them to the console, and run commands directly in the console – this can be useful for viewing information about objects or testing things you don’t want in your script</a:t>
            </a:r>
          </a:p>
          <a:p>
            <a:pPr marL="0" indent="0">
              <a:buNone/>
            </a:pPr>
            <a:r>
              <a:rPr lang="en-US" dirty="0"/>
              <a:t>If there are </a:t>
            </a:r>
            <a:r>
              <a:rPr lang="en-US" b="1" dirty="0"/>
              <a:t>errors </a:t>
            </a:r>
            <a:r>
              <a:rPr lang="en-US" dirty="0"/>
              <a:t>in your code or </a:t>
            </a:r>
            <a:r>
              <a:rPr lang="en-US" b="1" dirty="0"/>
              <a:t>warnings</a:t>
            </a:r>
            <a:r>
              <a:rPr lang="en-US" dirty="0"/>
              <a:t>, those are also printed to the console; it’s good to read both even if they can be confusing</a:t>
            </a:r>
          </a:p>
        </p:txBody>
      </p:sp>
    </p:spTree>
    <p:extLst>
      <p:ext uri="{BB962C8B-B14F-4D97-AF65-F5344CB8AC3E}">
        <p14:creationId xmlns:p14="http://schemas.microsoft.com/office/powerpoint/2010/main" val="25197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99F-DED5-4C8B-9DD0-F7D40B1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954D-1156-4D96-9EFA-8FFB2322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Functions</a:t>
            </a:r>
            <a:r>
              <a:rPr lang="en-US" dirty="0"/>
              <a:t> perform a prescribed tasks, often to modify or interact with objects</a:t>
            </a:r>
          </a:p>
          <a:p>
            <a:r>
              <a:rPr lang="en-US" dirty="0"/>
              <a:t>For instance – printing an objects value to the console; describing what type of data an object contains; filtering a </a:t>
            </a:r>
            <a:r>
              <a:rPr lang="en-US" dirty="0" err="1"/>
              <a:t>dataframe</a:t>
            </a:r>
            <a:r>
              <a:rPr lang="en-US" dirty="0"/>
              <a:t> to a subset of data</a:t>
            </a:r>
          </a:p>
          <a:p>
            <a:r>
              <a:rPr lang="en-US" dirty="0"/>
              <a:t>In most cases, you can tell a function because it follows the format `</a:t>
            </a:r>
            <a:r>
              <a:rPr lang="en-US" dirty="0" err="1"/>
              <a:t>functionname</a:t>
            </a:r>
            <a:r>
              <a:rPr lang="en-US" dirty="0"/>
              <a:t>()` - but some functions do not (e.g., + is actually a function in R that behaves uniquely)</a:t>
            </a:r>
          </a:p>
          <a:p>
            <a:r>
              <a:rPr lang="en-US" dirty="0"/>
              <a:t>Functions are also objects</a:t>
            </a:r>
          </a:p>
        </p:txBody>
      </p:sp>
    </p:spTree>
    <p:extLst>
      <p:ext uri="{BB962C8B-B14F-4D97-AF65-F5344CB8AC3E}">
        <p14:creationId xmlns:p14="http://schemas.microsoft.com/office/powerpoint/2010/main" val="190427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99F-DED5-4C8B-9DD0-F7D40B1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954D-1156-4D96-9EFA-8FFB2322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are stored in </a:t>
            </a:r>
            <a:r>
              <a:rPr lang="en-US" b="1" dirty="0"/>
              <a:t>packages</a:t>
            </a:r>
            <a:r>
              <a:rPr lang="en-US" dirty="0"/>
              <a:t> – collections of related functions designed to accomplish similar tasks</a:t>
            </a:r>
          </a:p>
          <a:p>
            <a:pPr lvl="1"/>
            <a:r>
              <a:rPr lang="en-US" dirty="0"/>
              <a:t>R comes with a set of </a:t>
            </a:r>
            <a:r>
              <a:rPr lang="en-US" b="1" dirty="0"/>
              <a:t>base</a:t>
            </a:r>
            <a:r>
              <a:rPr lang="en-US" dirty="0"/>
              <a:t> functions, but you can access more functions by 1) loading in packages on The Internet or 2) creating functions yourself</a:t>
            </a:r>
          </a:p>
          <a:p>
            <a:pPr lvl="1"/>
            <a:r>
              <a:rPr lang="en-US" dirty="0"/>
              <a:t>To load a package, you must first install it on your computer by feeding it to the </a:t>
            </a:r>
            <a:r>
              <a:rPr lang="en-US" dirty="0" err="1"/>
              <a:t>install.packages</a:t>
            </a:r>
            <a:r>
              <a:rPr lang="en-US" dirty="0"/>
              <a:t>() function – </a:t>
            </a:r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You can then load the package into a given R session by using the library() function – library(</a:t>
            </a:r>
            <a:r>
              <a:rPr lang="en-US" dirty="0" err="1"/>
              <a:t>packagename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only need to install packages once per computer you’re using R on (or when you update your version of R), but you need to load packages once per session</a:t>
            </a:r>
          </a:p>
          <a:p>
            <a:pPr lvl="1"/>
            <a:r>
              <a:rPr lang="en-US" dirty="0"/>
              <a:t>To see all of functions in a package and help you find functions in a package, you can type the </a:t>
            </a:r>
            <a:r>
              <a:rPr lang="en-US" dirty="0" err="1"/>
              <a:t>pacakgename</a:t>
            </a:r>
            <a:r>
              <a:rPr lang="en-US" dirty="0"/>
              <a:t> and two colons – then </a:t>
            </a:r>
            <a:r>
              <a:rPr lang="en-US" dirty="0" err="1"/>
              <a:t>Rstudio’s</a:t>
            </a:r>
            <a:r>
              <a:rPr lang="en-US" dirty="0"/>
              <a:t> autocomplete should help you from there - </a:t>
            </a:r>
            <a:r>
              <a:rPr lang="en-US" dirty="0" err="1"/>
              <a:t>packagename</a:t>
            </a:r>
            <a:r>
              <a:rPr lang="en-US" dirty="0"/>
              <a:t>::</a:t>
            </a:r>
          </a:p>
          <a:p>
            <a:pPr lvl="2"/>
            <a:r>
              <a:rPr lang="en-US" dirty="0"/>
              <a:t>You can even do this for the base package – e.g., base::str(), base::sum(), base::unique()</a:t>
            </a:r>
          </a:p>
          <a:p>
            <a:pPr lvl="2"/>
            <a:r>
              <a:rPr lang="en-US" dirty="0"/>
              <a:t>Useful practice: use the package::function() format often – it helps you A) identify functions you’re looking for, B) you remember what functions come from where</a:t>
            </a:r>
          </a:p>
        </p:txBody>
      </p:sp>
    </p:spTree>
    <p:extLst>
      <p:ext uri="{BB962C8B-B14F-4D97-AF65-F5344CB8AC3E}">
        <p14:creationId xmlns:p14="http://schemas.microsoft.com/office/powerpoint/2010/main" val="34292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99F-DED5-4C8B-9DD0-F7D40B1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954D-1156-4D96-9EFA-8FFB2322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341"/>
          </a:xfrm>
        </p:spPr>
        <p:txBody>
          <a:bodyPr/>
          <a:lstStyle/>
          <a:p>
            <a:r>
              <a:rPr lang="en-US" dirty="0"/>
              <a:t>In most cases, functions have </a:t>
            </a:r>
            <a:r>
              <a:rPr lang="en-US" b="1" dirty="0"/>
              <a:t>parameters</a:t>
            </a:r>
            <a:r>
              <a:rPr lang="en-US" dirty="0"/>
              <a:t> or </a:t>
            </a:r>
            <a:r>
              <a:rPr lang="en-US" b="1" dirty="0"/>
              <a:t>arguments</a:t>
            </a:r>
            <a:r>
              <a:rPr lang="en-US" dirty="0"/>
              <a:t> which control how the function behaves – whether to behave one way or another</a:t>
            </a:r>
          </a:p>
          <a:p>
            <a:pPr lvl="1"/>
            <a:r>
              <a:rPr lang="en-US" dirty="0"/>
              <a:t>To see documentation of a function including its parameters, you can Google </a:t>
            </a:r>
            <a:r>
              <a:rPr lang="en-US" dirty="0" err="1"/>
              <a:t>icompletet</a:t>
            </a:r>
            <a:r>
              <a:rPr lang="en-US" dirty="0"/>
              <a:t> or type ?</a:t>
            </a:r>
            <a:r>
              <a:rPr lang="en-US" dirty="0" err="1"/>
              <a:t>functionname</a:t>
            </a:r>
            <a:r>
              <a:rPr lang="en-US" dirty="0"/>
              <a:t>() in the console</a:t>
            </a:r>
          </a:p>
          <a:p>
            <a:pPr lvl="1"/>
            <a:r>
              <a:rPr lang="en-US" dirty="0"/>
              <a:t>To see parameters and documentation of a function without searching the complete documentation, hit tab at the start of a function – e.g., sum([HIT TAB HERE]</a:t>
            </a:r>
          </a:p>
          <a:p>
            <a:pPr lvl="2"/>
            <a:r>
              <a:rPr lang="en-US" dirty="0"/>
              <a:t>Tab also helps autocomplete text you’re typing (object names), and lets you see documentation associated with those objects (e.g., function descriptions)</a:t>
            </a:r>
          </a:p>
          <a:p>
            <a:pPr marL="457200" lvl="1" indent="0">
              <a:buNone/>
            </a:pPr>
            <a:r>
              <a:rPr lang="en-US" dirty="0"/>
              <a:t>E.g.: sum(c(1, 12, 123, NA), na.rm = T) = 126 – na.rm is a parameter of sum, which tells R whether to remove missing values</a:t>
            </a:r>
          </a:p>
          <a:p>
            <a:pPr marL="457200" lvl="1" indent="0">
              <a:buNone/>
            </a:pPr>
            <a:r>
              <a:rPr lang="en-US" dirty="0"/>
              <a:t>	whereas - sum(c(1, 12, 123, NA), na.rm = F) = NA</a:t>
            </a:r>
          </a:p>
        </p:txBody>
      </p:sp>
    </p:spTree>
    <p:extLst>
      <p:ext uri="{BB962C8B-B14F-4D97-AF65-F5344CB8AC3E}">
        <p14:creationId xmlns:p14="http://schemas.microsoft.com/office/powerpoint/2010/main" val="420349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AF9F3A-5EAD-4F28-95F7-78A50D15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115316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62746-9846-43FC-8E91-01685837DB34}"/>
              </a:ext>
            </a:extLst>
          </p:cNvPr>
          <p:cNvSpPr txBox="1"/>
          <p:nvPr/>
        </p:nvSpPr>
        <p:spPr>
          <a:xfrm>
            <a:off x="10108276" y="216126"/>
            <a:ext cx="1135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Current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EC503-6801-4D2B-92E9-CE4342E8751A}"/>
              </a:ext>
            </a:extLst>
          </p:cNvPr>
          <p:cNvSpPr txBox="1"/>
          <p:nvPr/>
        </p:nvSpPr>
        <p:spPr>
          <a:xfrm>
            <a:off x="6170814" y="232755"/>
            <a:ext cx="202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Session environment window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9C1AA-1BD5-4C1E-9323-A214A1EC0940}"/>
              </a:ext>
            </a:extLst>
          </p:cNvPr>
          <p:cNvSpPr txBox="1"/>
          <p:nvPr/>
        </p:nvSpPr>
        <p:spPr>
          <a:xfrm>
            <a:off x="9843893" y="1208114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Objects in session</a:t>
            </a:r>
          </a:p>
          <a:p>
            <a:r>
              <a:rPr lang="en-US" sz="1200" dirty="0">
                <a:highlight>
                  <a:srgbClr val="C0C0C0"/>
                </a:highlight>
              </a:rPr>
              <a:t>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52542-F5E5-415D-9A4A-E7EF6C5385C7}"/>
              </a:ext>
            </a:extLst>
          </p:cNvPr>
          <p:cNvSpPr txBox="1"/>
          <p:nvPr/>
        </p:nvSpPr>
        <p:spPr>
          <a:xfrm>
            <a:off x="7595061" y="4167446"/>
            <a:ext cx="122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Project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2157B-25F6-41C2-9E6A-5B4CCD0B1A52}"/>
              </a:ext>
            </a:extLst>
          </p:cNvPr>
          <p:cNvSpPr txBox="1"/>
          <p:nvPr/>
        </p:nvSpPr>
        <p:spPr>
          <a:xfrm>
            <a:off x="7880465" y="4993177"/>
            <a:ext cx="178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Files in project directory,</a:t>
            </a:r>
          </a:p>
          <a:p>
            <a:r>
              <a:rPr lang="en-US" sz="1200" dirty="0">
                <a:highlight>
                  <a:srgbClr val="C0C0C0"/>
                </a:highlight>
              </a:rPr>
              <a:t>including related R scripts</a:t>
            </a:r>
          </a:p>
          <a:p>
            <a:r>
              <a:rPr lang="en-US" sz="1200" dirty="0">
                <a:highlight>
                  <a:srgbClr val="C0C0C0"/>
                </a:highlight>
              </a:rPr>
              <a:t>and data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D3FAC-2A9D-4F46-9B81-9B25EEB02C07}"/>
              </a:ext>
            </a:extLst>
          </p:cNvPr>
          <p:cNvSpPr txBox="1"/>
          <p:nvPr/>
        </p:nvSpPr>
        <p:spPr>
          <a:xfrm>
            <a:off x="2612967" y="2826326"/>
            <a:ext cx="2774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Comment – starts with #, in different font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60940-6176-4989-B3C1-0F321D75D7E7}"/>
              </a:ext>
            </a:extLst>
          </p:cNvPr>
          <p:cNvSpPr txBox="1"/>
          <p:nvPr/>
        </p:nvSpPr>
        <p:spPr>
          <a:xfrm>
            <a:off x="2249978" y="2180704"/>
            <a:ext cx="256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Read in functions in </a:t>
            </a:r>
            <a:r>
              <a:rPr lang="en-US" sz="1200" dirty="0" err="1">
                <a:highlight>
                  <a:srgbClr val="C0C0C0"/>
                </a:highlight>
              </a:rPr>
              <a:t>tidyverse</a:t>
            </a:r>
            <a:r>
              <a:rPr lang="en-US" sz="1200" dirty="0">
                <a:highlight>
                  <a:srgbClr val="C0C0C0"/>
                </a:highlight>
              </a:rPr>
              <a:t> 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3D464-BC0D-4B12-85CC-10EAEF3CC106}"/>
              </a:ext>
            </a:extLst>
          </p:cNvPr>
          <p:cNvSpPr txBox="1"/>
          <p:nvPr/>
        </p:nvSpPr>
        <p:spPr>
          <a:xfrm>
            <a:off x="-10622" y="3232311"/>
            <a:ext cx="681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Assign dataset in Excel file to consolidate object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65CFD-E6DF-4C5B-BD00-FCD2945D7339}"/>
              </a:ext>
            </a:extLst>
          </p:cNvPr>
          <p:cNvSpPr txBox="1"/>
          <p:nvPr/>
        </p:nvSpPr>
        <p:spPr>
          <a:xfrm>
            <a:off x="4352030" y="257692"/>
            <a:ext cx="123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Name of R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30D30-5D51-4751-91ED-9748C402C329}"/>
              </a:ext>
            </a:extLst>
          </p:cNvPr>
          <p:cNvSpPr txBox="1"/>
          <p:nvPr/>
        </p:nvSpPr>
        <p:spPr>
          <a:xfrm>
            <a:off x="1997606" y="6511634"/>
            <a:ext cx="233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R console – with command history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E2252-22F7-45AD-BC9B-B03A093B8BA2}"/>
              </a:ext>
            </a:extLst>
          </p:cNvPr>
          <p:cNvSpPr txBox="1"/>
          <p:nvPr/>
        </p:nvSpPr>
        <p:spPr>
          <a:xfrm>
            <a:off x="1921250" y="5589013"/>
            <a:ext cx="1522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Directory project is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B0916-5EAD-4199-BE4E-A80EEDA8AD7B}"/>
              </a:ext>
            </a:extLst>
          </p:cNvPr>
          <p:cNvSpPr txBox="1"/>
          <p:nvPr/>
        </p:nvSpPr>
        <p:spPr>
          <a:xfrm>
            <a:off x="1342130" y="5163724"/>
            <a:ext cx="2677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Allows you to access document outline</a:t>
            </a:r>
          </a:p>
        </p:txBody>
      </p:sp>
    </p:spTree>
    <p:extLst>
      <p:ext uri="{BB962C8B-B14F-4D97-AF65-F5344CB8AC3E}">
        <p14:creationId xmlns:p14="http://schemas.microsoft.com/office/powerpoint/2010/main" val="8036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8279F-8E62-40E7-8625-EA83DADB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37E2E-6E44-4AEB-85EA-B36A1AA9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34"/>
            <a:ext cx="12192000" cy="67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EB48-B3DE-47DE-8507-46FF6D47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6D-6D1E-4D72-B4DD-3F15028F76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Let’s see how far we get:</a:t>
            </a:r>
          </a:p>
          <a:p>
            <a:pPr marL="514350" indent="-514350">
              <a:buAutoNum type="arabicParenR"/>
            </a:pPr>
            <a:r>
              <a:rPr lang="en-US" dirty="0"/>
              <a:t>Course/self background</a:t>
            </a:r>
          </a:p>
          <a:p>
            <a:pPr marL="514350" indent="-514350">
              <a:buAutoNum type="arabicParenR"/>
            </a:pPr>
            <a:r>
              <a:rPr lang="en-US" dirty="0"/>
              <a:t>R concepts</a:t>
            </a:r>
          </a:p>
          <a:p>
            <a:pPr marL="514350" indent="-514350">
              <a:buAutoNum type="arabicParenR"/>
            </a:pPr>
            <a:r>
              <a:rPr lang="en-US" dirty="0"/>
              <a:t>Working with data: demonstration</a:t>
            </a:r>
          </a:p>
          <a:p>
            <a:pPr marL="971550" lvl="1" indent="-514350">
              <a:buAutoNum type="alphaUcParenR"/>
            </a:pPr>
            <a:r>
              <a:rPr lang="en-US" dirty="0"/>
              <a:t>Processing</a:t>
            </a:r>
          </a:p>
          <a:p>
            <a:pPr marL="971550" lvl="1" indent="-514350">
              <a:buAutoNum type="alphaUcParenR"/>
            </a:pPr>
            <a:r>
              <a:rPr lang="en-US" dirty="0"/>
              <a:t>Visualization</a:t>
            </a:r>
          </a:p>
          <a:p>
            <a:pPr marL="971550" lvl="1" indent="-514350">
              <a:buAutoNum type="alphaUcParenR"/>
            </a:pPr>
            <a:r>
              <a:rPr lang="en-US" dirty="0"/>
              <a:t>Joins</a:t>
            </a:r>
          </a:p>
          <a:p>
            <a:pPr marL="971550" lvl="1" indent="-514350">
              <a:buAutoNum type="alphaUcParenR"/>
            </a:pPr>
            <a:r>
              <a:rPr lang="en-US" dirty="0"/>
              <a:t>Spatial data</a:t>
            </a:r>
          </a:p>
          <a:p>
            <a:pPr marL="514350" indent="-514350">
              <a:buAutoNum type="arabicParenR"/>
            </a:pPr>
            <a:r>
              <a:rPr lang="en-US" dirty="0"/>
              <a:t>Data Types and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D2A1-FB07-4EC5-98F2-0FABDB5008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5) </a:t>
            </a:r>
            <a:r>
              <a:rPr lang="en-US" dirty="0" err="1"/>
              <a:t>RMarkdown</a:t>
            </a:r>
            <a:r>
              <a:rPr lang="en-US" dirty="0"/>
              <a:t> Documents</a:t>
            </a:r>
          </a:p>
          <a:p>
            <a:pPr marL="0" indent="0">
              <a:buNone/>
            </a:pPr>
            <a:r>
              <a:rPr lang="en-US" dirty="0"/>
              <a:t>6) Best practices</a:t>
            </a:r>
          </a:p>
          <a:p>
            <a:pPr marL="0" indent="0">
              <a:buNone/>
            </a:pPr>
            <a:r>
              <a:rPr lang="en-US" dirty="0"/>
              <a:t>7) Functions Continued</a:t>
            </a:r>
          </a:p>
          <a:p>
            <a:pPr marL="0" indent="0">
              <a:buNone/>
            </a:pPr>
            <a:r>
              <a:rPr lang="en-US" dirty="0"/>
              <a:t>8) Conditionality</a:t>
            </a:r>
          </a:p>
          <a:p>
            <a:pPr marL="0" indent="0">
              <a:buNone/>
            </a:pPr>
            <a:r>
              <a:rPr lang="en-US" dirty="0"/>
              <a:t>9) Creating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482783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CB6BA-18C2-4767-BADB-27DAA175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340031"/>
            <a:ext cx="639127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95E99-4894-4D8E-BAA0-427BECEF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748994"/>
            <a:ext cx="63150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94019-4CB3-4E95-908E-966E717F8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5111069"/>
            <a:ext cx="4352925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3DEA2-F008-4AB7-A914-BE623993D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69094"/>
            <a:ext cx="922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B38F-143F-4836-8DF9-0CFB0522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open a preview of </a:t>
            </a:r>
            <a:r>
              <a:rPr lang="en-US" dirty="0" err="1"/>
              <a:t>dataframes</a:t>
            </a:r>
            <a:r>
              <a:rPr lang="en-US" dirty="0"/>
              <a:t> (like Excel) and lists by:</a:t>
            </a:r>
          </a:p>
          <a:p>
            <a:r>
              <a:rPr lang="en-US" dirty="0"/>
              <a:t>Ctrl-clicking their names</a:t>
            </a:r>
          </a:p>
          <a:p>
            <a:r>
              <a:rPr lang="en-US" dirty="0"/>
              <a:t>Typing View(</a:t>
            </a:r>
            <a:r>
              <a:rPr lang="en-US" dirty="0" err="1"/>
              <a:t>objectname</a:t>
            </a:r>
            <a:r>
              <a:rPr lang="en-US" dirty="0"/>
              <a:t>) in the console</a:t>
            </a:r>
          </a:p>
          <a:p>
            <a:r>
              <a:rPr lang="en-US" dirty="0"/>
              <a:t>Clicking on their name in the environment pane (top right)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A3C5BF-4C20-40B3-98A4-4D74AE6A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Previewing </a:t>
            </a:r>
            <a:r>
              <a:rPr lang="en-US" dirty="0" err="1"/>
              <a:t>Dataframes</a:t>
            </a:r>
            <a:r>
              <a:rPr lang="en-US" dirty="0"/>
              <a:t> and Lists</a:t>
            </a:r>
          </a:p>
        </p:txBody>
      </p:sp>
    </p:spTree>
    <p:extLst>
      <p:ext uri="{BB962C8B-B14F-4D97-AF65-F5344CB8AC3E}">
        <p14:creationId xmlns:p14="http://schemas.microsoft.com/office/powerpoint/2010/main" val="180307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8279F-8E62-40E7-8625-EA83DADB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116D60-4D2F-4A25-A1A3-33C75932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805"/>
            <a:ext cx="12192000" cy="6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CF26-B831-49CB-B9DC-765398F3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to Starting a new 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5843-CA2B-414E-9ABE-DF31BE5A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Open </a:t>
            </a:r>
            <a:r>
              <a:rPr lang="en-US" dirty="0" err="1"/>
              <a:t>Rstudio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In the top right – click the text next to the cube with R on it, and click “New Project”</a:t>
            </a:r>
          </a:p>
          <a:p>
            <a:pPr marL="514350" indent="-514350">
              <a:buAutoNum type="arabicParenR"/>
            </a:pPr>
            <a:r>
              <a:rPr lang="en-US" dirty="0"/>
              <a:t>If you want to start using R in an existing folder – select “Existing Directory”</a:t>
            </a:r>
          </a:p>
          <a:p>
            <a:pPr marL="971550" lvl="1" indent="-514350">
              <a:buAutoNum type="arabicParenR"/>
            </a:pPr>
            <a:r>
              <a:rPr lang="en-US" dirty="0"/>
              <a:t>If you want to start using R in a new folder – select “New Directory”</a:t>
            </a:r>
          </a:p>
          <a:p>
            <a:pPr marL="514350" indent="-514350">
              <a:buAutoNum type="arabicParenR"/>
            </a:pPr>
            <a:r>
              <a:rPr lang="en-US" dirty="0"/>
              <a:t>Store any R scripts in the folder with the R project; store any data in a “data” folder you create</a:t>
            </a:r>
          </a:p>
          <a:p>
            <a:pPr marL="514350" indent="-514350">
              <a:buAutoNum type="arabicParenR"/>
            </a:pPr>
            <a:r>
              <a:rPr lang="en-US" dirty="0"/>
              <a:t>When you start working on this project – open the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732335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B7B77-C62B-4912-A01F-5125C234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23" y="0"/>
            <a:ext cx="867335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0E1EC-A527-4563-82E4-8EF8A5E18DDA}"/>
              </a:ext>
            </a:extLst>
          </p:cNvPr>
          <p:cNvSpPr txBox="1"/>
          <p:nvPr/>
        </p:nvSpPr>
        <p:spPr>
          <a:xfrm>
            <a:off x="8733530" y="463432"/>
            <a:ext cx="1235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Name of project </a:t>
            </a:r>
          </a:p>
          <a:p>
            <a:r>
              <a:rPr lang="en-US" sz="1200" dirty="0">
                <a:highlight>
                  <a:srgbClr val="C0C0C0"/>
                </a:highlight>
              </a:rPr>
              <a:t>working in; click</a:t>
            </a:r>
          </a:p>
          <a:p>
            <a:r>
              <a:rPr lang="en-US" sz="1200" dirty="0">
                <a:highlight>
                  <a:srgbClr val="C0C0C0"/>
                </a:highlight>
              </a:rPr>
              <a:t>here to start </a:t>
            </a:r>
          </a:p>
          <a:p>
            <a:r>
              <a:rPr lang="en-US" sz="1200" dirty="0">
                <a:highlight>
                  <a:srgbClr val="C0C0C0"/>
                </a:highlight>
              </a:rPr>
              <a:t>a new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7B57E-8723-4055-B594-A34CC84EE652}"/>
              </a:ext>
            </a:extLst>
          </p:cNvPr>
          <p:cNvSpPr txBox="1"/>
          <p:nvPr/>
        </p:nvSpPr>
        <p:spPr>
          <a:xfrm>
            <a:off x="3292850" y="1735972"/>
            <a:ext cx="2740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Select new directory or existing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CCC72-3997-4651-8FE8-E2F7DA79533D}"/>
              </a:ext>
            </a:extLst>
          </p:cNvPr>
          <p:cNvSpPr txBox="1"/>
          <p:nvPr/>
        </p:nvSpPr>
        <p:spPr>
          <a:xfrm>
            <a:off x="6417050" y="4992391"/>
            <a:ext cx="4031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When you work in this project again; open </a:t>
            </a:r>
            <a:r>
              <a:rPr lang="en-US" sz="1200" dirty="0" err="1">
                <a:highlight>
                  <a:srgbClr val="C0C0C0"/>
                </a:highlight>
              </a:rPr>
              <a:t>projectname.Rproj</a:t>
            </a:r>
            <a:endParaRPr lang="en-US" sz="1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810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D983-4D57-429E-A886-AED91511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Script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2C56-5C10-460D-B0DC-6F71FDBB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– lets jump into the R Script</a:t>
            </a:r>
          </a:p>
        </p:txBody>
      </p:sp>
    </p:spTree>
    <p:extLst>
      <p:ext uri="{BB962C8B-B14F-4D97-AF65-F5344CB8AC3E}">
        <p14:creationId xmlns:p14="http://schemas.microsoft.com/office/powerpoint/2010/main" val="247192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EFD5-B1C8-4F4C-BC1B-880A7AC7C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 Structures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DF9BEC-6A64-4B9E-8ABB-8FECF164B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BD4B-D8FB-4DF2-910D-B8748B9A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74C53-1251-483E-87E2-FDE2C2E94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5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Important</a:t>
            </a:r>
          </a:p>
          <a:p>
            <a:r>
              <a:rPr lang="en-US" i="1" dirty="0"/>
              <a:t>Character</a:t>
            </a:r>
            <a:r>
              <a:rPr lang="en-US" dirty="0"/>
              <a:t>: “cat”, “12dog”, </a:t>
            </a:r>
          </a:p>
          <a:p>
            <a:r>
              <a:rPr lang="en-US" i="1" dirty="0"/>
              <a:t>Numeric</a:t>
            </a:r>
            <a:r>
              <a:rPr lang="en-US" dirty="0"/>
              <a:t>: 12, 1214124, 0.12441</a:t>
            </a:r>
          </a:p>
          <a:p>
            <a:r>
              <a:rPr lang="en-US" i="1" dirty="0"/>
              <a:t>Integer</a:t>
            </a:r>
            <a:r>
              <a:rPr lang="en-US" dirty="0"/>
              <a:t> (whole numbers): 1, 2, 10, 12 </a:t>
            </a:r>
          </a:p>
          <a:p>
            <a:r>
              <a:rPr lang="en-US" i="1" dirty="0"/>
              <a:t>Logical</a:t>
            </a:r>
            <a:r>
              <a:rPr lang="en-US" dirty="0"/>
              <a:t>: TRUE, FALSE</a:t>
            </a:r>
          </a:p>
          <a:p>
            <a:pPr lvl="1"/>
            <a:r>
              <a:rPr lang="en-US" dirty="0"/>
              <a:t>As numeric values – TRUE = 1 – FALSE = 0</a:t>
            </a:r>
          </a:p>
          <a:p>
            <a:pPr lvl="1"/>
            <a:r>
              <a:rPr lang="en-US" dirty="0"/>
              <a:t>Logical operators - ==, !=, &gt;=, &gt;, &lt;=, &lt;, </a:t>
            </a:r>
            <a:r>
              <a:rPr lang="en-US" dirty="0" err="1"/>
              <a:t>grepl</a:t>
            </a:r>
            <a:r>
              <a:rPr lang="en-US" dirty="0"/>
              <a:t>(), &amp;, |, %in%</a:t>
            </a:r>
          </a:p>
          <a:p>
            <a:r>
              <a:rPr lang="en-US" i="1" dirty="0"/>
              <a:t>Missing</a:t>
            </a:r>
            <a:r>
              <a:rPr lang="en-US" dirty="0"/>
              <a:t> (special type): </a:t>
            </a:r>
            <a:r>
              <a:rPr lang="en-US" dirty="0" err="1"/>
              <a:t>NaN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Unimportant</a:t>
            </a:r>
          </a:p>
          <a:p>
            <a:r>
              <a:rPr lang="en-US" i="1" dirty="0"/>
              <a:t>Complex</a:t>
            </a:r>
          </a:p>
          <a:p>
            <a:r>
              <a:rPr lang="en-US" i="1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367246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40B65-6536-42AD-895D-B34DAFA4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7D14B-8016-487B-90C1-56A24D7A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4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Atomic vector </a:t>
            </a:r>
            <a:r>
              <a:rPr lang="en-US" dirty="0"/>
              <a:t>– A) of length 1 or more, and B) all of the same type</a:t>
            </a:r>
          </a:p>
          <a:p>
            <a:pPr lvl="1"/>
            <a:r>
              <a:rPr lang="en-US" dirty="0"/>
              <a:t>“a” – length 1, character type</a:t>
            </a:r>
          </a:p>
          <a:p>
            <a:pPr lvl="1"/>
            <a:r>
              <a:rPr lang="en-US" dirty="0"/>
              <a:t>c(“a”, “b”, “c”, “d”) – length 4, character type</a:t>
            </a:r>
          </a:p>
          <a:p>
            <a:pPr lvl="1"/>
            <a:r>
              <a:rPr lang="en-US" dirty="0"/>
              <a:t>c(“a”, 5) – does not work – mixing types character and numeric (R actually converts the 5 to type character by default)</a:t>
            </a:r>
          </a:p>
          <a:p>
            <a:pPr lvl="1"/>
            <a:r>
              <a:rPr lang="en-US" dirty="0"/>
              <a:t>In vector of length greater than one – each item in vector is described as an </a:t>
            </a:r>
            <a:r>
              <a:rPr lang="en-US" b="1" dirty="0"/>
              <a:t>element</a:t>
            </a:r>
            <a:endParaRPr lang="en-US" dirty="0"/>
          </a:p>
          <a:p>
            <a:r>
              <a:rPr lang="en-US" b="1" dirty="0"/>
              <a:t>Factor – </a:t>
            </a:r>
            <a:r>
              <a:rPr lang="en-US" dirty="0"/>
              <a:t>a vector with a limited set of acceptable values (</a:t>
            </a:r>
            <a:r>
              <a:rPr lang="en-US" b="1" dirty="0"/>
              <a:t>levels</a:t>
            </a:r>
            <a:r>
              <a:rPr lang="en-US" dirty="0"/>
              <a:t>), that may have an order to them. By default R orders levels alphabetically</a:t>
            </a:r>
          </a:p>
          <a:p>
            <a:pPr lvl="1"/>
            <a:r>
              <a:rPr lang="en-US" dirty="0"/>
              <a:t>E.g. – if rating sidewalk quality – may want three levels from “Great”, “Ok”, “Poor” – and not other levels like “Goodish”</a:t>
            </a:r>
          </a:p>
          <a:p>
            <a:pPr lvl="1"/>
            <a:r>
              <a:rPr lang="en-US" dirty="0"/>
              <a:t>Or if have set of departments – may want factor with departments in order</a:t>
            </a:r>
          </a:p>
        </p:txBody>
      </p:sp>
    </p:spTree>
    <p:extLst>
      <p:ext uri="{BB962C8B-B14F-4D97-AF65-F5344CB8AC3E}">
        <p14:creationId xmlns:p14="http://schemas.microsoft.com/office/powerpoint/2010/main" val="21351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7C01-43D5-41A8-803F-0406965E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02BD-7C7D-497F-919F-4A1AB48C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List</a:t>
            </a:r>
            <a:r>
              <a:rPr lang="en-US" dirty="0"/>
              <a:t> – Objects that A) can contain elements of different types, including other lists (unlike atomic vectors), B) have multiple nested-levels, and C) be named</a:t>
            </a:r>
          </a:p>
          <a:p>
            <a:pPr lvl="1"/>
            <a:r>
              <a:rPr lang="en-US" dirty="0"/>
              <a:t>list(124, “a”, c(“b”, “c”, “d”), list(“dogs”, 12)) – works as list, even though violates atomic vector rules</a:t>
            </a:r>
          </a:p>
          <a:p>
            <a:pPr lvl="1"/>
            <a:r>
              <a:rPr lang="en-US" dirty="0"/>
              <a:t>For instance – a list might store salary information on employees in different departments/divisions – e.g.:</a:t>
            </a:r>
          </a:p>
          <a:p>
            <a:pPr lvl="2"/>
            <a:r>
              <a:rPr lang="en-US" dirty="0"/>
              <a:t>list(“General Government” = </a:t>
            </a:r>
          </a:p>
          <a:p>
            <a:pPr marL="914400" lvl="2" indent="0">
              <a:buNone/>
            </a:pPr>
            <a:r>
              <a:rPr lang="en-US" dirty="0"/>
              <a:t>	list(“City Managers Office” = </a:t>
            </a:r>
          </a:p>
          <a:p>
            <a:pPr marL="914400" lvl="2" indent="0">
              <a:buNone/>
            </a:pPr>
            <a:r>
              <a:rPr lang="en-US" dirty="0"/>
              <a:t>		list(“John” = 50, “Phil” = 100, “Cathy” = 500),</a:t>
            </a:r>
          </a:p>
          <a:p>
            <a:pPr marL="914400" lvl="2" indent="0">
              <a:buNone/>
            </a:pPr>
            <a:r>
              <a:rPr lang="en-US" dirty="0"/>
              <a:t>	“City Clerk” = </a:t>
            </a:r>
          </a:p>
          <a:p>
            <a:pPr marL="914400" lvl="2" indent="0">
              <a:buNone/>
            </a:pPr>
            <a:r>
              <a:rPr lang="en-US" dirty="0"/>
              <a:t>		list(“Martha” = 600, “Elijah” = 150)))</a:t>
            </a:r>
          </a:p>
          <a:p>
            <a:r>
              <a:rPr lang="en-US" b="1" dirty="0"/>
              <a:t>Matrix –</a:t>
            </a:r>
            <a:r>
              <a:rPr lang="en-US" dirty="0"/>
              <a:t> objects arranged in a 2-d rectangular layout – will skip over, since not that important</a:t>
            </a:r>
          </a:p>
        </p:txBody>
      </p:sp>
    </p:spTree>
    <p:extLst>
      <p:ext uri="{BB962C8B-B14F-4D97-AF65-F5344CB8AC3E}">
        <p14:creationId xmlns:p14="http://schemas.microsoft.com/office/powerpoint/2010/main" val="743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55A4-1FE9-4221-A568-62A761BE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E4FA-0549-49EA-AFB5-6991A712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marL="514350" indent="-514350">
              <a:buAutoNum type="arabicParenR"/>
            </a:pPr>
            <a:r>
              <a:rPr lang="en-US" dirty="0"/>
              <a:t>Provide a working understanding of R core concepts</a:t>
            </a:r>
          </a:p>
          <a:p>
            <a:pPr marL="514350" indent="-514350">
              <a:buAutoNum type="arabicParenR"/>
            </a:pPr>
            <a:r>
              <a:rPr lang="en-US" dirty="0"/>
              <a:t>Get familiar with basic operations of R</a:t>
            </a:r>
          </a:p>
          <a:p>
            <a:pPr marL="514350" indent="-514350">
              <a:buAutoNum type="arabicParenR"/>
            </a:pPr>
            <a:r>
              <a:rPr lang="en-US" dirty="0"/>
              <a:t>Learn some essential commands for A) using R in your jobs and B) making your lives easier</a:t>
            </a:r>
          </a:p>
          <a:p>
            <a:pPr marL="971550" lvl="1" indent="-514350">
              <a:buAutoNum type="arabicParenR"/>
            </a:pPr>
            <a:r>
              <a:rPr lang="en-US" dirty="0"/>
              <a:t>Specifically – replace Excel, group/write/filter datasets</a:t>
            </a:r>
          </a:p>
          <a:p>
            <a:r>
              <a:rPr lang="en-US" dirty="0"/>
              <a:t>There are different levels of understanding or R:</a:t>
            </a:r>
          </a:p>
          <a:p>
            <a:pPr lvl="1"/>
            <a:r>
              <a:rPr lang="en-US" dirty="0"/>
              <a:t>Mine: good applied understanding of R, decent understanding of core concepts, but would struggle to explain deeper concepts, and couldn’t explain underlying operations</a:t>
            </a:r>
          </a:p>
          <a:p>
            <a:pPr lvl="1"/>
            <a:r>
              <a:rPr lang="en-US" dirty="0"/>
              <a:t>Without knowing too much, you can do a lot to make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3761228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7C01-43D5-41A8-803F-0406965E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02BD-7C7D-497F-919F-4A1AB48C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 –</a:t>
            </a:r>
            <a:r>
              <a:rPr lang="en-US" dirty="0"/>
              <a:t> really – lists made up of equal-length, named-vectors (names of vectors = column names; length of vectors = number of rows)</a:t>
            </a:r>
          </a:p>
          <a:p>
            <a:pPr lvl="1"/>
            <a:r>
              <a:rPr lang="en-US" dirty="0"/>
              <a:t>2-dimensional object – rows and columns</a:t>
            </a:r>
          </a:p>
          <a:p>
            <a:pPr lvl="1"/>
            <a:r>
              <a:rPr lang="en-US" dirty="0"/>
              <a:t>Columns can be of different data types – e.g., numeric and character – but can’t mix types in one column</a:t>
            </a:r>
          </a:p>
          <a:p>
            <a:pPr lvl="1"/>
            <a:r>
              <a:rPr lang="en-US" dirty="0"/>
              <a:t>Can create </a:t>
            </a:r>
            <a:r>
              <a:rPr lang="en-US" dirty="0" err="1"/>
              <a:t>dataframes</a:t>
            </a:r>
            <a:r>
              <a:rPr lang="en-US" dirty="0"/>
              <a:t> with base::</a:t>
            </a:r>
            <a:r>
              <a:rPr lang="en-US" dirty="0" err="1"/>
              <a:t>dataframe</a:t>
            </a:r>
            <a:r>
              <a:rPr lang="en-US" dirty="0"/>
              <a:t>() function – or can read in from Excel, CSV, or other filetype</a:t>
            </a:r>
          </a:p>
          <a:p>
            <a:pPr lvl="1"/>
            <a:r>
              <a:rPr lang="en-US" dirty="0"/>
              <a:t>Can index with:</a:t>
            </a:r>
          </a:p>
          <a:p>
            <a:pPr marL="914400" lvl="2" indent="0">
              <a:buNone/>
            </a:pPr>
            <a:r>
              <a:rPr lang="en-US" dirty="0" err="1"/>
              <a:t>dataframe</a:t>
            </a:r>
            <a:r>
              <a:rPr lang="en-US" dirty="0"/>
              <a:t>[</a:t>
            </a:r>
            <a:r>
              <a:rPr lang="en-US" dirty="0" err="1"/>
              <a:t>rownumbers</a:t>
            </a:r>
            <a:r>
              <a:rPr lang="en-US" dirty="0"/>
              <a:t>, </a:t>
            </a:r>
            <a:r>
              <a:rPr lang="en-US" dirty="0" err="1"/>
              <a:t>columnnumbers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062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6F781-4629-45D4-9FDE-64C6E9086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Documents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AD8AF6-29A0-4D84-88C5-9CEAA3704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3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606-9006-412C-A6DB-82C06F1E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82C-DEC1-4CE3-B426-D04E5E9A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RMarkdown</a:t>
            </a:r>
            <a:r>
              <a:rPr lang="en-US" b="1" dirty="0"/>
              <a:t> </a:t>
            </a:r>
            <a:r>
              <a:rPr lang="en-US" dirty="0"/>
              <a:t>documents intersperse code and text, allowing you to process data in the same document you visualize it, and produce PDF, Word, and HTML documents (webpages)</a:t>
            </a:r>
          </a:p>
          <a:p>
            <a:pPr marL="0" indent="0">
              <a:buNone/>
            </a:pPr>
            <a:r>
              <a:rPr lang="en-US" dirty="0"/>
              <a:t>You can create a new </a:t>
            </a:r>
            <a:r>
              <a:rPr lang="en-US" dirty="0" err="1"/>
              <a:t>RMarkdown</a:t>
            </a:r>
            <a:r>
              <a:rPr lang="en-US" dirty="0"/>
              <a:t> document in R by clicking File </a:t>
            </a:r>
            <a:r>
              <a:rPr lang="en-US" dirty="0">
                <a:sym typeface="Wingdings" panose="05000000000000000000" pitchFamily="2" charset="2"/>
              </a:rPr>
              <a:t> New File  R Markdown in </a:t>
            </a:r>
            <a:r>
              <a:rPr lang="en-US" dirty="0" err="1">
                <a:sym typeface="Wingdings" panose="05000000000000000000" pitchFamily="2" charset="2"/>
              </a:rPr>
              <a:t>Rstudio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Especially useful for – documents that are updated regularly, or documents with lots of visualizations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75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606-9006-412C-A6DB-82C06F1E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82C-DEC1-4CE3-B426-D04E5E9A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is written in </a:t>
            </a:r>
            <a:r>
              <a:rPr lang="en-US" b="1" dirty="0"/>
              <a:t>code chunks </a:t>
            </a:r>
            <a:r>
              <a:rPr lang="en-US" dirty="0"/>
              <a:t>– chunks are separated from the rest of the document</a:t>
            </a:r>
          </a:p>
          <a:p>
            <a:pPr marL="0" indent="0">
              <a:buNone/>
            </a:pPr>
            <a:r>
              <a:rPr lang="en-US" dirty="0"/>
              <a:t>In the top of the document – you set the </a:t>
            </a:r>
            <a:r>
              <a:rPr lang="en-US" b="1" dirty="0"/>
              <a:t>YAML</a:t>
            </a:r>
            <a:r>
              <a:rPr lang="en-US" dirty="0"/>
              <a:t> – just think of as options for the document (e.g., to output as Word, PDF, or HTML, whether to include a table of contents or number sections)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Text is written in </a:t>
            </a:r>
            <a:r>
              <a:rPr lang="en-US" b="1" dirty="0">
                <a:sym typeface="Wingdings" panose="05000000000000000000" pitchFamily="2" charset="2"/>
                <a:hlinkClick r:id="rId2"/>
              </a:rPr>
              <a:t>markdown</a:t>
            </a:r>
            <a:r>
              <a:rPr lang="en-US" dirty="0">
                <a:sym typeface="Wingdings" panose="05000000000000000000" pitchFamily="2" charset="2"/>
                <a:hlinkClick r:id="rId2"/>
              </a:rPr>
              <a:t> format</a:t>
            </a:r>
            <a:r>
              <a:rPr lang="en-US" dirty="0">
                <a:sym typeface="Wingdings" panose="05000000000000000000" pitchFamily="2" charset="2"/>
              </a:rPr>
              <a:t> – a markup language for formatting documents</a:t>
            </a:r>
          </a:p>
          <a:p>
            <a:r>
              <a:rPr lang="en-US" dirty="0">
                <a:sym typeface="Wingdings" panose="05000000000000000000" pitchFamily="2" charset="2"/>
              </a:rPr>
              <a:t>Enables very intuitive document formatting - # level one heading, ## level two formatting, ### level four heading – with built in structure for varied documents</a:t>
            </a:r>
          </a:p>
        </p:txBody>
      </p:sp>
    </p:spTree>
    <p:extLst>
      <p:ext uri="{BB962C8B-B14F-4D97-AF65-F5344CB8AC3E}">
        <p14:creationId xmlns:p14="http://schemas.microsoft.com/office/powerpoint/2010/main" val="3801762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DD2-89D9-4A6F-B601-3F77CF8C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6E1C-AA91-4062-AE48-0CB39BAB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This is a level one header</a:t>
            </a:r>
          </a:p>
          <a:p>
            <a:pPr marL="0" indent="0">
              <a:buNone/>
            </a:pPr>
            <a:r>
              <a:rPr lang="en-US" dirty="0"/>
              <a:t>## This is a level two header</a:t>
            </a:r>
          </a:p>
          <a:p>
            <a:pPr marL="0" indent="0">
              <a:buNone/>
            </a:pPr>
            <a:r>
              <a:rPr lang="en-US" dirty="0"/>
              <a:t>This is body text</a:t>
            </a:r>
          </a:p>
          <a:p>
            <a:pPr marL="0" indent="0">
              <a:buNone/>
            </a:pPr>
            <a:r>
              <a:rPr lang="en-US" dirty="0"/>
              <a:t>```{r chunk name}</a:t>
            </a:r>
          </a:p>
          <a:p>
            <a:pPr marL="0" indent="0">
              <a:buNone/>
            </a:pPr>
            <a:r>
              <a:rPr lang="en-US" dirty="0"/>
              <a:t># this is a code chunk</a:t>
            </a:r>
          </a:p>
          <a:p>
            <a:pPr marL="0" indent="0">
              <a:buNone/>
            </a:pPr>
            <a:r>
              <a:rPr lang="en-US" dirty="0"/>
              <a:t>a &lt;- 5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Now we resume text – but **this text is bolded**</a:t>
            </a:r>
          </a:p>
        </p:txBody>
      </p:sp>
    </p:spTree>
    <p:extLst>
      <p:ext uri="{BB962C8B-B14F-4D97-AF65-F5344CB8AC3E}">
        <p14:creationId xmlns:p14="http://schemas.microsoft.com/office/powerpoint/2010/main" val="2242523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70ED8F-9B81-430A-B849-DF698FB0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68"/>
            <a:ext cx="12192000" cy="6739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D1F0B-DD47-4B83-88DE-4E32067225F8}"/>
              </a:ext>
            </a:extLst>
          </p:cNvPr>
          <p:cNvSpPr txBox="1"/>
          <p:nvPr/>
        </p:nvSpPr>
        <p:spPr>
          <a:xfrm>
            <a:off x="961109" y="987630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Click here to switch to a preview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094B-CF52-4051-9DD2-9A00161E668A}"/>
              </a:ext>
            </a:extLst>
          </p:cNvPr>
          <p:cNvSpPr txBox="1"/>
          <p:nvPr/>
        </p:nvSpPr>
        <p:spPr>
          <a:xfrm>
            <a:off x="2637509" y="1531916"/>
            <a:ext cx="25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YAML – output set to </a:t>
            </a:r>
            <a:r>
              <a:rPr lang="en-US" sz="1200" dirty="0" err="1">
                <a:highlight>
                  <a:srgbClr val="C0C0C0"/>
                </a:highlight>
              </a:rPr>
              <a:t>html_document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2B996-1D55-4115-A7DC-6DF765ABE56C}"/>
              </a:ext>
            </a:extLst>
          </p:cNvPr>
          <p:cNvSpPr txBox="1"/>
          <p:nvPr/>
        </p:nvSpPr>
        <p:spPr>
          <a:xfrm>
            <a:off x="3425635" y="2415836"/>
            <a:ext cx="3047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With this function – set options for all chunks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53F96-89E5-46D4-9228-AA2A2C6D31A1}"/>
              </a:ext>
            </a:extLst>
          </p:cNvPr>
          <p:cNvSpPr txBox="1"/>
          <p:nvPr/>
        </p:nvSpPr>
        <p:spPr>
          <a:xfrm>
            <a:off x="3167162" y="710631"/>
            <a:ext cx="268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Knit button – to knit document together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38CE2-E8ED-4061-B295-EB95F743F116}"/>
              </a:ext>
            </a:extLst>
          </p:cNvPr>
          <p:cNvSpPr txBox="1"/>
          <p:nvPr/>
        </p:nvSpPr>
        <p:spPr>
          <a:xfrm>
            <a:off x="2082831" y="4233248"/>
            <a:ext cx="556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R code chunk – can tell because it starts with three backspaces and r as first 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6298E-6E93-4094-9F8C-430AEAB6149F}"/>
              </a:ext>
            </a:extLst>
          </p:cNvPr>
          <p:cNvSpPr txBox="1"/>
          <p:nvPr/>
        </p:nvSpPr>
        <p:spPr>
          <a:xfrm>
            <a:off x="2844831" y="5326084"/>
            <a:ext cx="3850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C0C0C0"/>
                </a:highlight>
              </a:rPr>
              <a:t>In code chunk heading – here change ‘echo’ option to false</a:t>
            </a:r>
          </a:p>
        </p:txBody>
      </p:sp>
    </p:spTree>
    <p:extLst>
      <p:ext uri="{BB962C8B-B14F-4D97-AF65-F5344CB8AC3E}">
        <p14:creationId xmlns:p14="http://schemas.microsoft.com/office/powerpoint/2010/main" val="243845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63784-1704-49F0-8AA7-5D2426BD3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6" y="0"/>
            <a:ext cx="9787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30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606-9006-412C-A6DB-82C06F1E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782C-DEC1-4CE3-B426-D04E5E9A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While preparing the document – you can:</a:t>
            </a:r>
          </a:p>
          <a:p>
            <a:r>
              <a:rPr lang="en-US" dirty="0">
                <a:sym typeface="Wingdings" panose="05000000000000000000" pitchFamily="2" charset="2"/>
              </a:rPr>
              <a:t>Run individual code chunks – to see output for specific chunks</a:t>
            </a:r>
          </a:p>
          <a:p>
            <a:r>
              <a:rPr lang="en-US" dirty="0">
                <a:sym typeface="Wingdings" panose="05000000000000000000" pitchFamily="2" charset="2"/>
              </a:rPr>
              <a:t>Knit the document together – to see results for the whole document</a:t>
            </a:r>
          </a:p>
          <a:p>
            <a:r>
              <a:rPr lang="en-US" dirty="0">
                <a:sym typeface="Wingdings" panose="05000000000000000000" pitchFamily="2" charset="2"/>
              </a:rPr>
              <a:t>In the newest versions of RStudio, switch to “Visual” mode – allowing you to see a preview of the document’s appearance</a:t>
            </a:r>
          </a:p>
        </p:txBody>
      </p:sp>
    </p:spTree>
    <p:extLst>
      <p:ext uri="{BB962C8B-B14F-4D97-AF65-F5344CB8AC3E}">
        <p14:creationId xmlns:p14="http://schemas.microsoft.com/office/powerpoint/2010/main" val="2291271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A78-C6A1-494B-93A0-0D66788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FC36-3673-4773-8AAB-933C9BD4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formatting output – different options depending on what want type of document you want to output</a:t>
            </a:r>
          </a:p>
          <a:p>
            <a:r>
              <a:rPr lang="en-US" dirty="0"/>
              <a:t>For HTML and PDF – built-in themes can set in YAML – see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For HTML – can also define custom CSS, although a little complicated</a:t>
            </a:r>
          </a:p>
          <a:p>
            <a:pPr lvl="1"/>
            <a:r>
              <a:rPr lang="en-US" dirty="0"/>
              <a:t>For PDF – can also define </a:t>
            </a:r>
            <a:r>
              <a:rPr lang="en-US" dirty="0" err="1">
                <a:hlinkClick r:id="rId3"/>
              </a:rPr>
              <a:t>LaTex</a:t>
            </a:r>
            <a:r>
              <a:rPr lang="en-US" dirty="0"/>
              <a:t> in </a:t>
            </a:r>
            <a:r>
              <a:rPr lang="en-US" dirty="0" err="1"/>
              <a:t>RMarkdown</a:t>
            </a:r>
            <a:r>
              <a:rPr lang="en-US" dirty="0"/>
              <a:t> – but pain, wouldn’t advise</a:t>
            </a:r>
          </a:p>
          <a:p>
            <a:r>
              <a:rPr lang="en-US" dirty="0"/>
              <a:t>For Word – can create a separate Word document, define styles in that document, and read in those styles as </a:t>
            </a:r>
            <a:r>
              <a:rPr lang="en-US" dirty="0" err="1"/>
              <a:t>reference_docx</a:t>
            </a:r>
            <a:r>
              <a:rPr lang="en-US" dirty="0"/>
              <a:t> in YAML so output Word document matches those styles– </a:t>
            </a:r>
            <a:r>
              <a:rPr lang="en-US" dirty="0">
                <a:hlinkClick r:id="rId4"/>
              </a:rPr>
              <a:t>see here</a:t>
            </a:r>
            <a:r>
              <a:rPr lang="en-US" dirty="0"/>
              <a:t> for more information</a:t>
            </a:r>
          </a:p>
          <a:p>
            <a:pPr lvl="1"/>
            <a:r>
              <a:rPr lang="en-US" dirty="0"/>
              <a:t>If you’re ultimate goal is a PDF – can be easier to do this then export to PDF</a:t>
            </a:r>
          </a:p>
        </p:txBody>
      </p:sp>
    </p:spTree>
    <p:extLst>
      <p:ext uri="{BB962C8B-B14F-4D97-AF65-F5344CB8AC3E}">
        <p14:creationId xmlns:p14="http://schemas.microsoft.com/office/powerpoint/2010/main" val="1113534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A0509-E775-4806-8959-51402AF2E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18B3A1-8189-409A-8F44-C5AAC452C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BC83-02BB-4058-A68B-F50FBF5B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got into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D0A2-CEF8-4A2C-94E2-6D261AA7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/>
          <a:lstStyle/>
          <a:p>
            <a:r>
              <a:rPr lang="en-US" dirty="0"/>
              <a:t>My background: no programming experience in college, last year of pre-grad school job got some training in SAS, took some courses in grad school, and a lot of current job programming</a:t>
            </a:r>
          </a:p>
          <a:p>
            <a:pPr lvl="1"/>
            <a:r>
              <a:rPr lang="en-US" dirty="0"/>
              <a:t>But: most of learning through 1) reading The Internet 2) application to projects</a:t>
            </a:r>
          </a:p>
          <a:p>
            <a:r>
              <a:rPr lang="en-US" dirty="0"/>
              <a:t>Motivation for me:</a:t>
            </a:r>
          </a:p>
          <a:p>
            <a:pPr lvl="1"/>
            <a:r>
              <a:rPr lang="en-US" dirty="0"/>
              <a:t>1) at old job, felt like I was doing somethings inefficiently or clumsily in Excel that could probably be made easier through programming, but I didn’t know how to do it,</a:t>
            </a:r>
          </a:p>
          <a:p>
            <a:pPr lvl="1"/>
            <a:r>
              <a:rPr lang="en-US" dirty="0"/>
              <a:t>2) there were questions in my work I suspected would be better-answerable with data and programming, but I didn’t know how</a:t>
            </a:r>
          </a:p>
        </p:txBody>
      </p:sp>
    </p:spTree>
    <p:extLst>
      <p:ext uri="{BB962C8B-B14F-4D97-AF65-F5344CB8AC3E}">
        <p14:creationId xmlns:p14="http://schemas.microsoft.com/office/powerpoint/2010/main" val="2558227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D34-0BA9-4AC2-A246-EBA346E6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Good Practices and 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1D7F-ED6E-4935-8138-7B2AAFDE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Syntactically – ctrl + </a:t>
            </a:r>
            <a:r>
              <a:rPr lang="en-US" dirty="0" err="1"/>
              <a:t>i</a:t>
            </a:r>
            <a:r>
              <a:rPr lang="en-US" dirty="0"/>
              <a:t> automatically indents; hit enter after function command/commas to structure better – e.g.</a:t>
            </a:r>
          </a:p>
          <a:p>
            <a:pPr marL="0" indent="0">
              <a:buNone/>
            </a:pPr>
            <a:r>
              <a:rPr lang="en-US" dirty="0"/>
              <a:t>	c(sum(</a:t>
            </a:r>
            <a:r>
              <a:rPr lang="en-US" dirty="0" err="1"/>
              <a:t>as.numeric</a:t>
            </a:r>
            <a:r>
              <a:rPr lang="en-US" dirty="0"/>
              <a:t>(c(“12”, “240”, “500”)), c(500, 400) / 12)) harder to read than</a:t>
            </a:r>
          </a:p>
          <a:p>
            <a:pPr marL="0" indent="0">
              <a:buNone/>
            </a:pPr>
            <a:r>
              <a:rPr lang="en-US" dirty="0"/>
              <a:t>c(</a:t>
            </a:r>
          </a:p>
          <a:p>
            <a:pPr marL="0" indent="0">
              <a:buNone/>
            </a:pPr>
            <a:r>
              <a:rPr lang="en-US" dirty="0"/>
              <a:t>	sum(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as.numeric</a:t>
            </a:r>
            <a:r>
              <a:rPr lang="en-US" dirty="0"/>
              <a:t>(c(“12”, “240”, “500),</a:t>
            </a:r>
          </a:p>
          <a:p>
            <a:pPr marL="0" indent="0">
              <a:buNone/>
            </a:pPr>
            <a:r>
              <a:rPr lang="en-US" dirty="0"/>
              <a:t>		c(500, 400) / 12</a:t>
            </a:r>
          </a:p>
          <a:p>
            <a:pPr marL="0" indent="0">
              <a:buNone/>
            </a:pPr>
            <a:r>
              <a:rPr lang="en-US" dirty="0"/>
              <a:t>	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r>
              <a:rPr lang="en-US" dirty="0"/>
              <a:t>Similarly – good to space things out – assign things to objects and break out rather than in one line of code – helps with </a:t>
            </a:r>
            <a:r>
              <a:rPr lang="en-US" b="1" dirty="0"/>
              <a:t>debugging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5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12F-4C6E-41B7-8A34-B18BD0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3A1F-2538-48D7-84EC-A5EE2544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5450113"/>
          </a:xfrm>
        </p:spPr>
        <p:txBody>
          <a:bodyPr>
            <a:normAutofit/>
          </a:bodyPr>
          <a:lstStyle/>
          <a:p>
            <a:pPr marL="914400" lvl="1" indent="-457200">
              <a:buAutoNum type="arabicParenR"/>
            </a:pPr>
            <a:r>
              <a:rPr lang="en-US" dirty="0"/>
              <a:t>No special characters or spaces – the object &lt;- “512” does not work, and neither does </a:t>
            </a:r>
            <a:r>
              <a:rPr lang="en-US" dirty="0" err="1"/>
              <a:t>the!object</a:t>
            </a:r>
            <a:r>
              <a:rPr lang="en-US" dirty="0"/>
              <a:t> &lt;- “512” or </a:t>
            </a:r>
            <a:r>
              <a:rPr lang="en-US" dirty="0" err="1"/>
              <a:t>the?object</a:t>
            </a:r>
            <a:r>
              <a:rPr lang="en-US" dirty="0"/>
              <a:t> &lt;- “512”</a:t>
            </a:r>
          </a:p>
          <a:p>
            <a:pPr marL="1371600" lvl="2" indent="-457200">
              <a:buAutoNum type="arabicParenR"/>
            </a:pPr>
            <a:r>
              <a:rPr lang="en-US" dirty="0"/>
              <a:t>As substitute for spaces – can use `_` or “.” – e.g.:</a:t>
            </a:r>
          </a:p>
          <a:p>
            <a:pPr marL="1371600" lvl="3" indent="0">
              <a:buNone/>
            </a:pPr>
            <a:r>
              <a:rPr lang="en-US" dirty="0" err="1"/>
              <a:t>the_object</a:t>
            </a:r>
            <a:r>
              <a:rPr lang="en-US" dirty="0"/>
              <a:t> &lt;- “512”</a:t>
            </a:r>
          </a:p>
          <a:p>
            <a:pPr marL="1371600" lvl="3" indent="0">
              <a:buNone/>
            </a:pPr>
            <a:r>
              <a:rPr lang="en-US" dirty="0" err="1"/>
              <a:t>the.object</a:t>
            </a:r>
            <a:r>
              <a:rPr lang="en-US" dirty="0"/>
              <a:t> &lt;- 512</a:t>
            </a:r>
          </a:p>
          <a:p>
            <a:pPr marL="914400" lvl="1" indent="-457200">
              <a:buAutoNum type="arabicParenR"/>
            </a:pPr>
            <a:r>
              <a:rPr lang="en-US" dirty="0"/>
              <a:t>Can’t start with number - 512cats &lt;- “dog” doesn’t work, but cats512 &lt;- “dog” does</a:t>
            </a:r>
          </a:p>
          <a:p>
            <a:pPr marL="914400" lvl="1" indent="-457200">
              <a:buAutoNum type="arabicParenR"/>
            </a:pPr>
            <a:r>
              <a:rPr lang="en-US" dirty="0"/>
              <a:t>Keep names brief and somewhat descriptive</a:t>
            </a:r>
          </a:p>
          <a:p>
            <a:pPr marL="914400" lvl="2" indent="0">
              <a:buNone/>
            </a:pPr>
            <a:r>
              <a:rPr lang="en-US" dirty="0" err="1"/>
              <a:t>test_scores</a:t>
            </a:r>
            <a:r>
              <a:rPr lang="en-US" dirty="0"/>
              <a:t> &lt;- c(90, 90, 50) better than t &lt;- c(90, 90, 50) or </a:t>
            </a:r>
            <a:r>
              <a:rPr lang="en-US" dirty="0" err="1"/>
              <a:t>test_scores_for_students_in_my_class_on_painting_cats</a:t>
            </a:r>
            <a:r>
              <a:rPr lang="en-US" dirty="0"/>
              <a:t> &lt;- c(90, 90, 50)</a:t>
            </a:r>
          </a:p>
          <a:p>
            <a:pPr marL="914400" lvl="1" indent="-457200">
              <a:buAutoNum type="arabicParenR"/>
            </a:pPr>
            <a:r>
              <a:rPr lang="en-US" dirty="0"/>
              <a:t>Avoid reusing existing functions as names – e.g., names() is a function, so don’t assign a new object to it (names &lt;- c(“dan”, “</a:t>
            </a:r>
            <a:r>
              <a:rPr lang="en-US" dirty="0" err="1"/>
              <a:t>jeff</a:t>
            </a:r>
            <a:r>
              <a:rPr lang="en-US" dirty="0"/>
              <a:t>”) is bad, </a:t>
            </a:r>
            <a:r>
              <a:rPr lang="en-US" dirty="0" err="1"/>
              <a:t>classnames</a:t>
            </a:r>
            <a:r>
              <a:rPr lang="en-US" dirty="0"/>
              <a:t> &lt;- c(“dan”, “</a:t>
            </a:r>
            <a:r>
              <a:rPr lang="en-US" dirty="0" err="1"/>
              <a:t>jeff</a:t>
            </a:r>
            <a:r>
              <a:rPr lang="en-US" dirty="0"/>
              <a:t>”) is fine</a:t>
            </a:r>
          </a:p>
          <a:p>
            <a:pPr marL="914400" lvl="1" indent="-457200">
              <a:buAutoNum type="arabicParenR"/>
            </a:pPr>
            <a:r>
              <a:rPr lang="en-US" dirty="0"/>
              <a:t>Use nouns for variable names, and verbs for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765536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D34-0BA9-4AC2-A246-EBA346E6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Good Practices and 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1D7F-ED6E-4935-8138-7B2AAFDE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R sessions often; do not save to workspace</a:t>
            </a:r>
          </a:p>
          <a:p>
            <a:r>
              <a:rPr lang="en-US" dirty="0"/>
              <a:t>Be wary of missing values in your data – R can behave weirdly with missing values</a:t>
            </a:r>
          </a:p>
          <a:p>
            <a:pPr marL="457200" lvl="1" indent="0">
              <a:buNone/>
            </a:pPr>
            <a:r>
              <a:rPr lang="en-US" dirty="0"/>
              <a:t>5 + </a:t>
            </a:r>
            <a:r>
              <a:rPr lang="en-US" dirty="0" err="1"/>
              <a:t>NaN</a:t>
            </a:r>
            <a:r>
              <a:rPr lang="en-US" dirty="0"/>
              <a:t> = Na</a:t>
            </a:r>
          </a:p>
          <a:p>
            <a:pPr marL="457200" lvl="1" indent="0">
              <a:buNone/>
            </a:pP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, “a”, “b”) = </a:t>
            </a:r>
            <a:r>
              <a:rPr lang="en-US" dirty="0" err="1"/>
              <a:t>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“a” == 5 = </a:t>
            </a:r>
            <a:r>
              <a:rPr lang="en-US" dirty="0" err="1"/>
              <a:t>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 test if a value is missing – base::is.na(value)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28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D34-0BA9-4AC2-A246-EBA346E6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Good Practices and 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1D7F-ED6E-4935-8138-7B2AAFDE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common-sense checks often – R won’t always give a warning or error when something weird happens or you have minor errors in your code</a:t>
            </a:r>
          </a:p>
          <a:p>
            <a:pPr marL="457200" lvl="1" indent="0">
              <a:buNone/>
            </a:pPr>
            <a:r>
              <a:rPr lang="en-US" dirty="0" err="1"/>
              <a:t>as.character</a:t>
            </a:r>
            <a:r>
              <a:rPr lang="en-US" dirty="0"/>
              <a:t>(12, 124, 800) – returns “12” – need to wrap in vector - </a:t>
            </a:r>
            <a:r>
              <a:rPr lang="en-US" dirty="0" err="1"/>
              <a:t>as.character</a:t>
            </a:r>
            <a:r>
              <a:rPr lang="en-US" dirty="0"/>
              <a:t>(c(12, 124, 800))</a:t>
            </a:r>
          </a:p>
          <a:p>
            <a:r>
              <a:rPr lang="en-US" dirty="0"/>
              <a:t>Again, Google a lot</a:t>
            </a:r>
          </a:p>
          <a:p>
            <a:pPr lvl="1"/>
            <a:r>
              <a:rPr lang="en-US" dirty="0"/>
              <a:t>Look for tutorials on packages of interest – e.g., if want to start doing spatial data work, look for tutorials on spatial data work in R</a:t>
            </a:r>
          </a:p>
          <a:p>
            <a:r>
              <a:rPr lang="en-US" dirty="0"/>
              <a:t>Trial, err, repeat</a:t>
            </a:r>
          </a:p>
          <a:p>
            <a:r>
              <a:rPr lang="en-US" dirty="0"/>
              <a:t>Look at other people’s code – happy to share</a:t>
            </a:r>
          </a:p>
        </p:txBody>
      </p:sp>
    </p:spTree>
    <p:extLst>
      <p:ext uri="{BB962C8B-B14F-4D97-AF65-F5344CB8AC3E}">
        <p14:creationId xmlns:p14="http://schemas.microsoft.com/office/powerpoint/2010/main" val="522698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92F3-9A79-4571-ADF3-2B371C95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AB29-2876-4701-BCA0-F05AB3B1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Googling an error – include error or warning text with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2197072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C3CFA-ACAD-491C-B7A8-2D0C393E6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Continued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D784CF-F6D3-43AA-9BF2-C9A5000DE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0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C943-65D9-4D21-A9DA-4D139CC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starter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406-204C-42DD-A32A-104056697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Ctrl-enter on a highlighted object – prints the object to the console</a:t>
            </a:r>
          </a:p>
          <a:p>
            <a:pPr marL="0" indent="0">
              <a:buNone/>
            </a:pPr>
            <a:r>
              <a:rPr lang="en-US" dirty="0"/>
              <a:t>base::print(object) – prints the object to console</a:t>
            </a:r>
          </a:p>
          <a:p>
            <a:pPr marL="0" indent="0">
              <a:buNone/>
            </a:pPr>
            <a:r>
              <a:rPr lang="en-US" dirty="0"/>
              <a:t>base::str(object) – shows structure and basic information about an object – data-type, data-type of elements</a:t>
            </a:r>
          </a:p>
          <a:p>
            <a:pPr marL="0" indent="0">
              <a:buNone/>
            </a:pPr>
            <a:r>
              <a:rPr lang="en-US" dirty="0"/>
              <a:t>base::head(</a:t>
            </a:r>
            <a:r>
              <a:rPr lang="en-US" dirty="0" err="1"/>
              <a:t>dataframe</a:t>
            </a:r>
            <a:r>
              <a:rPr lang="en-US" dirty="0"/>
              <a:t>) – prints the first n rows of a </a:t>
            </a:r>
            <a:r>
              <a:rPr lang="en-US" dirty="0" err="1"/>
              <a:t>dataframe</a:t>
            </a:r>
            <a:r>
              <a:rPr lang="en-US" dirty="0"/>
              <a:t> to the console</a:t>
            </a:r>
          </a:p>
          <a:p>
            <a:pPr marL="0" indent="0">
              <a:buNone/>
            </a:pPr>
            <a:r>
              <a:rPr lang="en-US" dirty="0"/>
              <a:t>base::unique(vector) – show unique values of a vector</a:t>
            </a:r>
          </a:p>
          <a:p>
            <a:pPr marL="0" indent="0">
              <a:buNone/>
            </a:pPr>
            <a:r>
              <a:rPr lang="en-US" dirty="0"/>
              <a:t>base::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) – number of rows in a </a:t>
            </a:r>
            <a:r>
              <a:rPr lang="en-US" dirty="0" err="1"/>
              <a:t>datframe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base::summary(object) – shows summary information on the object (e.g., mean median range in numeric vector)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37FAE-0128-413A-B7D2-690CE5FB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base::paste0(obj1, obj2, “text”) – pastes together different strings with no separators</a:t>
            </a:r>
          </a:p>
          <a:p>
            <a:pPr marL="0" indent="0">
              <a:buNone/>
            </a:pPr>
            <a:r>
              <a:rPr lang="en-US" dirty="0"/>
              <a:t>base::length(object) – length of a vector</a:t>
            </a:r>
          </a:p>
          <a:p>
            <a:pPr>
              <a:buFontTx/>
              <a:buChar char="-"/>
            </a:pPr>
            <a:r>
              <a:rPr lang="en-US" dirty="0"/>
              <a:t>For a </a:t>
            </a:r>
            <a:r>
              <a:rPr lang="en-US" dirty="0" err="1"/>
              <a:t>dataframe</a:t>
            </a:r>
            <a:r>
              <a:rPr lang="en-US" dirty="0"/>
              <a:t> – tells number of columns</a:t>
            </a:r>
          </a:p>
          <a:p>
            <a:pPr marL="0" indent="0">
              <a:buNone/>
            </a:pPr>
            <a:r>
              <a:rPr lang="en-US" dirty="0"/>
              <a:t>base::sum(vector) – adds items in a vector </a:t>
            </a:r>
          </a:p>
          <a:p>
            <a:pPr marL="0" indent="0">
              <a:buNone/>
            </a:pPr>
            <a:r>
              <a:rPr lang="en-US" dirty="0"/>
              <a:t>base::sort(vector) – sorts vector alphabetically or numerically</a:t>
            </a:r>
          </a:p>
          <a:p>
            <a:pPr marL="0" indent="0">
              <a:buNone/>
            </a:pPr>
            <a:r>
              <a:rPr lang="en-US" dirty="0"/>
              <a:t>base::read.csv(</a:t>
            </a:r>
            <a:r>
              <a:rPr lang="en-US" dirty="0" err="1"/>
              <a:t>filepath</a:t>
            </a:r>
            <a:r>
              <a:rPr lang="en-US" dirty="0"/>
              <a:t>) – read in a csv </a:t>
            </a:r>
            <a:r>
              <a:rPr lang="en-US" dirty="0" err="1"/>
              <a:t>dataframe</a:t>
            </a:r>
            <a:r>
              <a:rPr lang="en-US" dirty="0"/>
              <a:t> at a given </a:t>
            </a:r>
            <a:r>
              <a:rPr lang="en-US" dirty="0" err="1"/>
              <a:t>filepath</a:t>
            </a:r>
            <a:r>
              <a:rPr lang="en-US" dirty="0"/>
              <a:t> (need save the file as a CSV)</a:t>
            </a:r>
          </a:p>
          <a:p>
            <a:pPr marL="0" indent="0">
              <a:buNone/>
            </a:pPr>
            <a:r>
              <a:rPr lang="en-US" dirty="0"/>
              <a:t>base::write.csv(object, </a:t>
            </a:r>
            <a:r>
              <a:rPr lang="en-US" dirty="0" err="1"/>
              <a:t>filepath</a:t>
            </a:r>
            <a:r>
              <a:rPr lang="en-US" dirty="0"/>
              <a:t>) – write an object in R to a CSV file</a:t>
            </a:r>
          </a:p>
          <a:p>
            <a:pPr marL="0" indent="0">
              <a:buNone/>
            </a:pPr>
            <a:r>
              <a:rPr lang="en-US" dirty="0" err="1"/>
              <a:t>openxlsx</a:t>
            </a:r>
            <a:r>
              <a:rPr lang="en-US" dirty="0"/>
              <a:t>::read.xlsx(</a:t>
            </a:r>
            <a:r>
              <a:rPr lang="en-US" dirty="0" err="1"/>
              <a:t>filepath</a:t>
            </a:r>
            <a:r>
              <a:rPr lang="en-US" dirty="0"/>
              <a:t>) – read in .xlsx document at a given </a:t>
            </a:r>
            <a:r>
              <a:rPr lang="en-US" dirty="0" err="1"/>
              <a:t>filepath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8DDA-DD5A-4189-9B17-73541511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starter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BF8E-96F2-482C-B75F-740D3E8CB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base::grep(pattern, </a:t>
            </a:r>
            <a:r>
              <a:rPr lang="en-US" dirty="0" err="1"/>
              <a:t>character_vector</a:t>
            </a:r>
            <a:r>
              <a:rPr lang="en-US" dirty="0"/>
              <a:t>) – uses </a:t>
            </a:r>
            <a:r>
              <a:rPr lang="en-US" dirty="0">
                <a:hlinkClick r:id="rId2"/>
              </a:rPr>
              <a:t>regular expressions</a:t>
            </a:r>
            <a:r>
              <a:rPr lang="en-US" dirty="0"/>
              <a:t> to match strings in R – pretty confusing but useful – returns positions or values of matching strings in vector</a:t>
            </a:r>
          </a:p>
          <a:p>
            <a:pPr marL="0" indent="0">
              <a:buNone/>
            </a:pPr>
            <a:r>
              <a:rPr lang="en-US" dirty="0"/>
              <a:t>base::</a:t>
            </a:r>
            <a:r>
              <a:rPr lang="en-US" dirty="0" err="1"/>
              <a:t>grepl</a:t>
            </a:r>
            <a:r>
              <a:rPr lang="en-US" dirty="0"/>
              <a:t>(pattern, </a:t>
            </a:r>
            <a:r>
              <a:rPr lang="en-US" dirty="0" err="1"/>
              <a:t>character_vector</a:t>
            </a:r>
            <a:r>
              <a:rPr lang="en-US" dirty="0"/>
              <a:t>) – similar to base::grep(), except returns TRUE/FALSE of whether there’s a match</a:t>
            </a:r>
          </a:p>
          <a:p>
            <a:pPr marL="0" indent="0">
              <a:buNone/>
            </a:pPr>
            <a:r>
              <a:rPr lang="en-US" dirty="0"/>
              <a:t>%in% - special infix function – tests if string vector is in another string vector</a:t>
            </a:r>
          </a:p>
          <a:p>
            <a:pPr marL="457200" lvl="1" indent="0">
              <a:buNone/>
            </a:pPr>
            <a:r>
              <a:rPr lang="en-US" dirty="0"/>
              <a:t>“cat” %in% c(“dog”, “cat”) – returns TRUE</a:t>
            </a:r>
          </a:p>
          <a:p>
            <a:pPr marL="457200" lvl="1" indent="0">
              <a:buNone/>
            </a:pPr>
            <a:r>
              <a:rPr lang="en-US" dirty="0"/>
              <a:t>c(“cat”, “wolf”) %in% c(“wolf”, “dog”, “fish”, “hog”) – returns c(FALSE, TRUE)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0B38-461C-40EC-A041-16C9708B13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stringr</a:t>
            </a:r>
            <a:r>
              <a:rPr lang="en-US" dirty="0"/>
              <a:t> package functions – other string matching functions that are a little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2207986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5C9E-69FF-4FF6-9130-826C0F2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dplyr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ED0-B4EF-4F12-B847-B25E0F84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tidyverse</a:t>
            </a:r>
            <a:r>
              <a:rPr lang="en-US" dirty="0"/>
              <a:t> = set of packages can load in with library(</a:t>
            </a:r>
            <a:r>
              <a:rPr lang="en-US" dirty="0" err="1"/>
              <a:t>tidyverse</a:t>
            </a:r>
            <a:r>
              <a:rPr lang="en-US" dirty="0"/>
              <a:t>) that are good for working with data</a:t>
            </a:r>
          </a:p>
          <a:p>
            <a:pPr marL="0" indent="0">
              <a:buNone/>
            </a:pPr>
            <a:r>
              <a:rPr lang="en-US" b="1" dirty="0" err="1"/>
              <a:t>dplyr</a:t>
            </a:r>
            <a:r>
              <a:rPr lang="en-US" dirty="0"/>
              <a:t> in particular – makes your life much easier when 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319997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5C9E-69FF-4FF6-9130-826C0F2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ED0-B4EF-4F12-B847-B25E0F84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%&gt;% </a:t>
            </a:r>
            <a:r>
              <a:rPr lang="en-US" b="1" dirty="0"/>
              <a:t>piping</a:t>
            </a:r>
            <a:r>
              <a:rPr lang="en-US" dirty="0"/>
              <a:t> function – makes it easier to sequence functions in a row to accomplish related tasks, especially with data – what it does is feed the object to the left side of the pipe as the first argument to the function on the right side of the pipe</a:t>
            </a:r>
          </a:p>
          <a:p>
            <a:pPr marL="0" indent="0">
              <a:buNone/>
            </a:pPr>
            <a:r>
              <a:rPr lang="en-US" dirty="0"/>
              <a:t>The first argument to many </a:t>
            </a:r>
            <a:r>
              <a:rPr lang="en-US" dirty="0" err="1"/>
              <a:t>dplyr</a:t>
            </a:r>
            <a:r>
              <a:rPr lang="en-US" dirty="0"/>
              <a:t> functions is a </a:t>
            </a:r>
            <a:r>
              <a:rPr lang="en-US" dirty="0" err="1"/>
              <a:t>dataframe</a:t>
            </a:r>
            <a:r>
              <a:rPr lang="en-US" dirty="0"/>
              <a:t> – so piping makes it easier to sequence changes to a </a:t>
            </a:r>
            <a:r>
              <a:rPr lang="en-US" dirty="0" err="1"/>
              <a:t>dataframe</a:t>
            </a:r>
            <a:r>
              <a:rPr lang="en-US" dirty="0"/>
              <a:t> – so</a:t>
            </a:r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%&gt;% mutate(</a:t>
            </a:r>
            <a:r>
              <a:rPr lang="en-US" dirty="0" err="1"/>
              <a:t>newcol</a:t>
            </a:r>
            <a:r>
              <a:rPr lang="en-US" dirty="0"/>
              <a:t> = 5) – feeds the </a:t>
            </a:r>
            <a:r>
              <a:rPr lang="en-US" dirty="0" err="1"/>
              <a:t>dataframe</a:t>
            </a:r>
            <a:r>
              <a:rPr lang="en-US" dirty="0"/>
              <a:t> as the first argument to </a:t>
            </a:r>
            <a:r>
              <a:rPr lang="en-US" dirty="0" err="1"/>
              <a:t>dplyr’s</a:t>
            </a:r>
            <a:r>
              <a:rPr lang="en-US" dirty="0"/>
              <a:t> mutate function – the same as mutate(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newcol</a:t>
            </a:r>
            <a:r>
              <a:rPr lang="en-US" dirty="0"/>
              <a:t> = 5)</a:t>
            </a:r>
          </a:p>
        </p:txBody>
      </p:sp>
    </p:spTree>
    <p:extLst>
      <p:ext uri="{BB962C8B-B14F-4D97-AF65-F5344CB8AC3E}">
        <p14:creationId xmlns:p14="http://schemas.microsoft.com/office/powerpoint/2010/main" val="49272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001-EF16-495E-99AA-27CB342C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some programming at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1A64-6876-47F1-8354-8D38A9F3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Can make manual tasks easier by automating them</a:t>
            </a:r>
          </a:p>
          <a:p>
            <a:pPr marL="457200" lvl="1" indent="0">
              <a:buNone/>
            </a:pPr>
            <a:r>
              <a:rPr lang="en-US" dirty="0"/>
              <a:t>E.g. –building a car by hand vs. building a factory to make cars</a:t>
            </a:r>
          </a:p>
          <a:p>
            <a:pPr marL="914400" lvl="2" indent="0">
              <a:buNone/>
            </a:pPr>
            <a:r>
              <a:rPr lang="en-US" dirty="0"/>
              <a:t>Each time make car by hand room for error – whereas factory process just need get right once</a:t>
            </a:r>
          </a:p>
          <a:p>
            <a:pPr marL="914400" lvl="2" indent="0">
              <a:buNone/>
            </a:pPr>
            <a:r>
              <a:rPr lang="en-US" dirty="0"/>
              <a:t>Can tweak process to make different types of cars, or even planes or houses – vs. starting over</a:t>
            </a:r>
          </a:p>
          <a:p>
            <a:pPr marL="914400" lvl="2" indent="0">
              <a:buNone/>
            </a:pPr>
            <a:r>
              <a:rPr lang="en-US" dirty="0"/>
              <a:t>And where analogy fails – is because in this case, it’s easier to make the factory than the car by hand</a:t>
            </a:r>
          </a:p>
          <a:p>
            <a:pPr marL="514350" indent="-514350">
              <a:buAutoNum type="arabicParenR"/>
            </a:pPr>
            <a:r>
              <a:rPr lang="en-US" dirty="0"/>
              <a:t>Expands range of what you can do, with data especially; another tool in toolbox</a:t>
            </a:r>
          </a:p>
          <a:p>
            <a:pPr marL="514350" indent="-514350">
              <a:buAutoNum type="arabicParenR"/>
            </a:pPr>
            <a:r>
              <a:rPr lang="en-US" dirty="0"/>
              <a:t>Even if you don’t end up programming, understanding how it works can help you in working with data and people who know programming in future</a:t>
            </a:r>
          </a:p>
        </p:txBody>
      </p:sp>
    </p:spTree>
    <p:extLst>
      <p:ext uri="{BB962C8B-B14F-4D97-AF65-F5344CB8AC3E}">
        <p14:creationId xmlns:p14="http://schemas.microsoft.com/office/powerpoint/2010/main" val="1317955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5C9E-69FF-4FF6-9130-826C0F2E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two are identical – which is easier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ED0-B4EF-4F12-B847-B25E0F84D0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dplyr</a:t>
            </a:r>
            <a:r>
              <a:rPr lang="en-US" dirty="0"/>
              <a:t>::mutate(</a:t>
            </a:r>
            <a:r>
              <a:rPr lang="en-US" dirty="0" err="1"/>
              <a:t>newcolumn</a:t>
            </a:r>
            <a:r>
              <a:rPr lang="en-US" dirty="0"/>
              <a:t> = </a:t>
            </a:r>
            <a:r>
              <a:rPr lang="en-US" dirty="0" err="1"/>
              <a:t>oldcolumn</a:t>
            </a:r>
            <a:r>
              <a:rPr lang="en-US" dirty="0"/>
              <a:t> + 4)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dplyr</a:t>
            </a:r>
            <a:r>
              <a:rPr lang="en-US" dirty="0"/>
              <a:t>::filter(</a:t>
            </a:r>
            <a:r>
              <a:rPr lang="en-US" dirty="0" err="1"/>
              <a:t>newcolumn</a:t>
            </a:r>
            <a:r>
              <a:rPr lang="en-US" dirty="0"/>
              <a:t> == 9)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dplyr</a:t>
            </a:r>
            <a:r>
              <a:rPr lang="en-US" dirty="0"/>
              <a:t>::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cartype</a:t>
            </a:r>
            <a:r>
              <a:rPr lang="en-US" dirty="0"/>
              <a:t>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dplyr</a:t>
            </a:r>
            <a:r>
              <a:rPr lang="en-US" dirty="0"/>
              <a:t>::summarize(</a:t>
            </a:r>
            <a:r>
              <a:rPr lang="en-US" dirty="0" err="1"/>
              <a:t>totalnew</a:t>
            </a:r>
            <a:r>
              <a:rPr lang="en-US" dirty="0"/>
              <a:t> = sum(</a:t>
            </a:r>
            <a:r>
              <a:rPr lang="en-US" dirty="0" err="1"/>
              <a:t>newcolumn</a:t>
            </a:r>
            <a:r>
              <a:rPr lang="en-US" dirty="0"/>
              <a:t>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DBC9D-35AF-40F6-980C-6AA0BA021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summarize(</a:t>
            </a:r>
            <a:r>
              <a:rPr lang="en-US" dirty="0" err="1"/>
              <a:t>groupby</a:t>
            </a:r>
            <a:r>
              <a:rPr lang="en-US" dirty="0"/>
              <a:t>(filter(mutate(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newcolumn</a:t>
            </a:r>
            <a:r>
              <a:rPr lang="en-US" dirty="0"/>
              <a:t> = </a:t>
            </a:r>
            <a:r>
              <a:rPr lang="en-US" dirty="0" err="1"/>
              <a:t>oldcolumn</a:t>
            </a:r>
            <a:r>
              <a:rPr lang="en-US" dirty="0"/>
              <a:t> + 4), </a:t>
            </a:r>
            <a:r>
              <a:rPr lang="en-US" dirty="0" err="1"/>
              <a:t>newcolumn</a:t>
            </a:r>
            <a:r>
              <a:rPr lang="en-US" dirty="0"/>
              <a:t> == 9), </a:t>
            </a:r>
            <a:r>
              <a:rPr lang="en-US" dirty="0" err="1"/>
              <a:t>cartype</a:t>
            </a:r>
            <a:r>
              <a:rPr lang="en-US" dirty="0"/>
              <a:t>), </a:t>
            </a:r>
            <a:r>
              <a:rPr lang="en-US" dirty="0" err="1"/>
              <a:t>totalnew</a:t>
            </a:r>
            <a:r>
              <a:rPr lang="en-US" dirty="0"/>
              <a:t> = sum(</a:t>
            </a:r>
            <a:r>
              <a:rPr lang="en-US" dirty="0" err="1"/>
              <a:t>newcolumn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33880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99F-DED5-4C8B-9DD0-F7D40B1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954D-1156-4D96-9EFA-8FFB2322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Vectorized functions</a:t>
            </a:r>
            <a:r>
              <a:rPr lang="en-US" dirty="0"/>
              <a:t> – most R functions are vectorized, which means they operate on all elements of a vector without needing to loop through them</a:t>
            </a:r>
          </a:p>
          <a:p>
            <a:r>
              <a:rPr lang="en-US" dirty="0"/>
              <a:t>So:</a:t>
            </a:r>
          </a:p>
          <a:p>
            <a:pPr marL="457200" lvl="1" indent="0">
              <a:buNone/>
            </a:pPr>
            <a:r>
              <a:rPr lang="en-US" dirty="0"/>
              <a:t>5 + 1 = 6</a:t>
            </a:r>
          </a:p>
          <a:p>
            <a:pPr marL="457200" lvl="1" indent="0">
              <a:buNone/>
            </a:pPr>
            <a:r>
              <a:rPr lang="en-US" dirty="0"/>
              <a:t>c(5, 12, 4) + 1 = c(6, 13, 5)</a:t>
            </a:r>
          </a:p>
          <a:p>
            <a:pPr marL="457200" lvl="1" indent="0">
              <a:buNone/>
            </a:pPr>
            <a:r>
              <a:rPr lang="en-US" dirty="0"/>
              <a:t>str1 &lt;- “fish”</a:t>
            </a:r>
          </a:p>
          <a:p>
            <a:pPr marL="457200" lvl="1" indent="0">
              <a:buNone/>
            </a:pPr>
            <a:r>
              <a:rPr lang="en-US" dirty="0"/>
              <a:t>str2 &lt;- c(“fish”, “orangutan”, “walrus”)</a:t>
            </a:r>
          </a:p>
          <a:p>
            <a:pPr marL="457200" lvl="1" indent="0">
              <a:buNone/>
            </a:pPr>
            <a:r>
              <a:rPr lang="en-US" dirty="0"/>
              <a:t>base::paste0(“I like “, str1) = “I like Fish”</a:t>
            </a:r>
          </a:p>
          <a:p>
            <a:pPr marL="457200" lvl="1" indent="0">
              <a:buNone/>
            </a:pPr>
            <a:r>
              <a:rPr lang="en-US" dirty="0"/>
              <a:t>base::paste0(“I like “, str2) = c(“I like fish”, “I like orangutan”, “I like walrus”)</a:t>
            </a:r>
          </a:p>
        </p:txBody>
      </p:sp>
    </p:spTree>
    <p:extLst>
      <p:ext uri="{BB962C8B-B14F-4D97-AF65-F5344CB8AC3E}">
        <p14:creationId xmlns:p14="http://schemas.microsoft.com/office/powerpoint/2010/main" val="1557412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EA841-1E82-4F52-9564-7CB12C739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9F438B-AEDB-42BE-AC88-40E192C26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9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916-68EE-49DB-A600-9BE378A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D878-A0ED-4F14-A9F7-A2D608FF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use </a:t>
            </a:r>
            <a:r>
              <a:rPr lang="en-US" b="1" dirty="0"/>
              <a:t>if</a:t>
            </a:r>
            <a:r>
              <a:rPr lang="en-US" dirty="0"/>
              <a:t>/</a:t>
            </a:r>
            <a:r>
              <a:rPr lang="en-US" b="1" dirty="0"/>
              <a:t>else </a:t>
            </a:r>
            <a:r>
              <a:rPr lang="en-US" dirty="0"/>
              <a:t>statements to tell R to do things under certain conditions – can even nest if else statements in other statements</a:t>
            </a:r>
          </a:p>
          <a:p>
            <a:pPr marL="0" indent="0">
              <a:buNone/>
            </a:pPr>
            <a:r>
              <a:rPr lang="en-US" dirty="0"/>
              <a:t>Format: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logical_condition</a:t>
            </a:r>
            <a:r>
              <a:rPr lang="en-US" dirty="0"/>
              <a:t>) { sequence of commands }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 err="1"/>
              <a:t>logical_condition</a:t>
            </a:r>
            <a:r>
              <a:rPr lang="en-US" dirty="0"/>
              <a:t>) { sequence of commands }</a:t>
            </a:r>
          </a:p>
          <a:p>
            <a:pPr marL="0" indent="0">
              <a:buNone/>
            </a:pPr>
            <a:r>
              <a:rPr lang="en-US" dirty="0"/>
              <a:t>else { sequence of commands}</a:t>
            </a:r>
          </a:p>
          <a:p>
            <a:pPr marL="0" indent="0">
              <a:buNone/>
            </a:pPr>
            <a:r>
              <a:rPr lang="en-US" dirty="0"/>
              <a:t>Don’t need to use else or else if – in general though, better to use else if than else to make sure R behaves as you want</a:t>
            </a:r>
          </a:p>
        </p:txBody>
      </p:sp>
    </p:spTree>
    <p:extLst>
      <p:ext uri="{BB962C8B-B14F-4D97-AF65-F5344CB8AC3E}">
        <p14:creationId xmlns:p14="http://schemas.microsoft.com/office/powerpoint/2010/main" val="4210159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916-68EE-49DB-A600-9BE378A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3F45F9-5E83-4A53-AAEA-C51FC296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Conditionality is especially useful in functions, but can also be useful to create error conditions in your script with base::stop(“Error message”), base::warning(“Warning message”), and base::browser()</a:t>
            </a:r>
          </a:p>
          <a:p>
            <a:r>
              <a:rPr lang="en-US" dirty="0"/>
              <a:t>You try to predict what your code will do but don’t always know – or you might be working with data you’re checking for errors - so you might want to build in sequences</a:t>
            </a:r>
          </a:p>
          <a:p>
            <a:pPr lvl="1"/>
            <a:r>
              <a:rPr lang="en-US" dirty="0"/>
              <a:t>E.g. – after you do something to a vector, you might want to check if any missing values are in the vector, and stop the sequence if not</a:t>
            </a:r>
          </a:p>
          <a:p>
            <a:pPr lvl="1"/>
            <a:r>
              <a:rPr lang="en-US" dirty="0"/>
              <a:t>E.g. – if you’re reading in a dataset, you might want to make sure it has as many rows as you’re expecting</a:t>
            </a:r>
          </a:p>
        </p:txBody>
      </p:sp>
    </p:spTree>
    <p:extLst>
      <p:ext uri="{BB962C8B-B14F-4D97-AF65-F5344CB8AC3E}">
        <p14:creationId xmlns:p14="http://schemas.microsoft.com/office/powerpoint/2010/main" val="207686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180BF-D263-4CF1-99B4-E7266B6E8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EF9C41-1D2D-48CB-8F7D-CA9CC1809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4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DD7-EF78-4EB3-AA49-E34AA0E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1C32-7300-45A4-B701-73851B2D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create functions to accomplish multi-step tasks in one step</a:t>
            </a:r>
          </a:p>
          <a:p>
            <a:pPr marL="0" indent="0">
              <a:buNone/>
            </a:pPr>
            <a:r>
              <a:rPr lang="en-US" dirty="0"/>
              <a:t>Basic format: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 &lt;- function(parameters) {</a:t>
            </a:r>
          </a:p>
          <a:p>
            <a:pPr marL="0" indent="0">
              <a:buNone/>
            </a:pPr>
            <a:r>
              <a:rPr lang="en-US" dirty="0"/>
              <a:t>	# function 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Then to call function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(parameters = object)</a:t>
            </a:r>
          </a:p>
        </p:txBody>
      </p:sp>
    </p:spTree>
    <p:extLst>
      <p:ext uri="{BB962C8B-B14F-4D97-AF65-F5344CB8AC3E}">
        <p14:creationId xmlns:p14="http://schemas.microsoft.com/office/powerpoint/2010/main" val="3157663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7BC1-B32D-455D-A1BB-4347BFD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EC5C-68A4-4E2A-AF9A-07560ECD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https://www.datanovia.com/en/blog/r-coding-style-best-practices/#:~:text=Syntax-,Object%20naming%20convention,function%20names%20should%20be%20verbs</a:t>
            </a:r>
            <a:endParaRPr lang="en-US" dirty="0"/>
          </a:p>
          <a:p>
            <a:r>
              <a:rPr lang="en-US" dirty="0">
                <a:hlinkClick r:id="rId3"/>
              </a:rPr>
              <a:t>Advanced R Book</a:t>
            </a:r>
            <a:endParaRPr lang="en-US" dirty="0"/>
          </a:p>
          <a:p>
            <a:r>
              <a:rPr lang="en-US" dirty="0" err="1">
                <a:hlinkClick r:id="rId4"/>
              </a:rPr>
              <a:t>Rmarkdown</a:t>
            </a:r>
            <a:r>
              <a:rPr lang="en-US" dirty="0">
                <a:hlinkClick r:id="rId4"/>
              </a:rPr>
              <a:t> 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8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CF11-DD05-4A43-8EEE-B126EF15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vs.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5531-DFE5-46D0-AFAB-6AE85D4E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too important – some people like Python or STATA – my preference for R because:</a:t>
            </a:r>
          </a:p>
          <a:p>
            <a:pPr marL="514350" indent="-514350">
              <a:buAutoNum type="arabicParenR"/>
            </a:pPr>
            <a:r>
              <a:rPr lang="en-US" dirty="0"/>
              <a:t>In my opinion, more intuitive and user-friendly than other languages (Python, especially compared to JavaScript and SAS)</a:t>
            </a:r>
          </a:p>
          <a:p>
            <a:pPr marL="514350" indent="-514350">
              <a:buAutoNum type="arabicParenR"/>
            </a:pPr>
            <a:r>
              <a:rPr lang="en-US" dirty="0"/>
              <a:t>It’s free and open source, unlike STATA or SAS</a:t>
            </a:r>
          </a:p>
          <a:p>
            <a:pPr marL="514350" indent="-514350">
              <a:buAutoNum type="arabicParenR"/>
            </a:pPr>
            <a:r>
              <a:rPr lang="en-US" dirty="0"/>
              <a:t>Takoma Park now somewhat invested in R</a:t>
            </a:r>
          </a:p>
        </p:txBody>
      </p:sp>
    </p:spTree>
    <p:extLst>
      <p:ext uri="{BB962C8B-B14F-4D97-AF65-F5344CB8AC3E}">
        <p14:creationId xmlns:p14="http://schemas.microsoft.com/office/powerpoint/2010/main" val="25748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3271-2122-44E3-B434-DF0E4D54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2920-5CCA-4FF3-BB37-80127594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416"/>
          </a:xfrm>
        </p:spPr>
        <p:txBody>
          <a:bodyPr>
            <a:normAutofit/>
          </a:bodyPr>
          <a:lstStyle/>
          <a:p>
            <a:r>
              <a:rPr lang="en-US" dirty="0"/>
              <a:t>Google is your friend</a:t>
            </a:r>
          </a:p>
          <a:p>
            <a:pPr lvl="1"/>
            <a:r>
              <a:rPr lang="en-US" dirty="0"/>
              <a:t>Any problems you encounter, someone else has already</a:t>
            </a:r>
          </a:p>
          <a:p>
            <a:pPr lvl="1"/>
            <a:r>
              <a:rPr lang="en-US" dirty="0"/>
              <a:t>Stack overflow especially – a forum for asking and answering questions about programming</a:t>
            </a:r>
          </a:p>
          <a:p>
            <a:pPr lvl="1"/>
            <a:r>
              <a:rPr lang="en-US" dirty="0"/>
              <a:t>Reading the documentation of a function or package can help – many come with tutorials</a:t>
            </a:r>
          </a:p>
          <a:p>
            <a:r>
              <a:rPr lang="en-US" dirty="0"/>
              <a:t>There are many ways to skin a…potato</a:t>
            </a:r>
          </a:p>
          <a:p>
            <a:pPr lvl="1"/>
            <a:r>
              <a:rPr lang="en-US" dirty="0"/>
              <a:t>Lots of different ways to accomplish the same task – some better than others, but optimizing not always worth the effort</a:t>
            </a:r>
          </a:p>
          <a:p>
            <a:r>
              <a:rPr lang="en-US" dirty="0"/>
              <a:t>You will try and error</a:t>
            </a:r>
          </a:p>
          <a:p>
            <a:pPr lvl="1"/>
            <a:r>
              <a:rPr lang="en-US" dirty="0"/>
              <a:t>Error-checking is important – R can behave unexpectedly</a:t>
            </a:r>
          </a:p>
        </p:txBody>
      </p:sp>
    </p:spTree>
    <p:extLst>
      <p:ext uri="{BB962C8B-B14F-4D97-AF65-F5344CB8AC3E}">
        <p14:creationId xmlns:p14="http://schemas.microsoft.com/office/powerpoint/2010/main" val="10089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6A1-5DEB-41D1-8446-7A95A01A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data/coding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5723-67BF-4575-A2EB-4D26A5A9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Transparency and reproducibility are important</a:t>
            </a:r>
          </a:p>
          <a:p>
            <a:pPr marL="971550" lvl="1" indent="-514350">
              <a:buAutoNum type="arabicParenR"/>
            </a:pPr>
            <a:r>
              <a:rPr lang="en-US" dirty="0"/>
              <a:t>Code-review is good</a:t>
            </a:r>
          </a:p>
          <a:p>
            <a:pPr marL="971550" lvl="1" indent="-514350">
              <a:buAutoNum type="arabicParenR"/>
            </a:pPr>
            <a:r>
              <a:rPr lang="en-US" dirty="0"/>
              <a:t>Ideal: someone else can run your code with the associated datasets and get the same result</a:t>
            </a:r>
          </a:p>
          <a:p>
            <a:pPr marL="514350" indent="-514350">
              <a:buAutoNum type="arabicParenR"/>
            </a:pPr>
            <a:r>
              <a:rPr lang="en-US" dirty="0"/>
              <a:t>Version control good – built-in to R</a:t>
            </a:r>
          </a:p>
          <a:p>
            <a:pPr marL="971550" lvl="1" indent="-514350">
              <a:buAutoNum type="arabicParenR"/>
            </a:pPr>
            <a:r>
              <a:rPr lang="en-US" dirty="0"/>
              <a:t>Save progress at point-in-time – can revert back if necessary</a:t>
            </a:r>
          </a:p>
          <a:p>
            <a:pPr marL="971550" lvl="1" indent="-514350">
              <a:buAutoNum type="arabicParenR"/>
            </a:pPr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Version control  Project Setup  Version control system: Git (then Google how this works)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Documentation important – to accomplish goals above</a:t>
            </a:r>
          </a:p>
        </p:txBody>
      </p:sp>
    </p:spTree>
    <p:extLst>
      <p:ext uri="{BB962C8B-B14F-4D97-AF65-F5344CB8AC3E}">
        <p14:creationId xmlns:p14="http://schemas.microsoft.com/office/powerpoint/2010/main" val="253350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76AA-C00B-4EAC-9E88-3E5FCC1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C5FF-99F6-497B-8F5C-64EBE1BA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teaching R/RStudio; in putting together, realize breadth of things could cover – so will see how far we get, likely offer another course if interest</a:t>
            </a:r>
          </a:p>
          <a:p>
            <a:r>
              <a:rPr lang="en-US" dirty="0"/>
              <a:t>Bit of an odd structure – some core concepts, then jump ahead to data work/demonstrating other capabilities, then return to data work</a:t>
            </a:r>
          </a:p>
          <a:p>
            <a:pPr lvl="1"/>
            <a:r>
              <a:rPr lang="en-US" dirty="0"/>
              <a:t>So foundation </a:t>
            </a:r>
            <a:r>
              <a:rPr lang="en-US" dirty="0">
                <a:sym typeface="Wingdings" panose="05000000000000000000" pitchFamily="2" charset="2"/>
              </a:rPr>
              <a:t> application  back to foundation</a:t>
            </a:r>
            <a:endParaRPr lang="en-US" dirty="0"/>
          </a:p>
          <a:p>
            <a:pPr lvl="1"/>
            <a:r>
              <a:rPr lang="en-US" dirty="0"/>
              <a:t>Idea = more useful to you to have some understanding of capabilities and core functions than to get a foundational understanding – but maybe wrongs</a:t>
            </a:r>
          </a:p>
        </p:txBody>
      </p:sp>
    </p:spTree>
    <p:extLst>
      <p:ext uri="{BB962C8B-B14F-4D97-AF65-F5344CB8AC3E}">
        <p14:creationId xmlns:p14="http://schemas.microsoft.com/office/powerpoint/2010/main" val="226624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18475</TotalTime>
  <Words>4333</Words>
  <Application>Microsoft Office PowerPoint</Application>
  <PresentationFormat>Widescreen</PresentationFormat>
  <Paragraphs>332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 Theme</vt:lpstr>
      <vt:lpstr>RStudio Training Course 1</vt:lpstr>
      <vt:lpstr>Outline</vt:lpstr>
      <vt:lpstr>Course Background</vt:lpstr>
      <vt:lpstr>How I got into programming</vt:lpstr>
      <vt:lpstr>Why learn some programming at all</vt:lpstr>
      <vt:lpstr>Why R vs. other languages</vt:lpstr>
      <vt:lpstr>Core Concepts</vt:lpstr>
      <vt:lpstr>Basic data/coding concepts</vt:lpstr>
      <vt:lpstr>Final Preface</vt:lpstr>
      <vt:lpstr>R Concepts</vt:lpstr>
      <vt:lpstr>R and RStudio</vt:lpstr>
      <vt:lpstr>Environment, Assignment, Objects</vt:lpstr>
      <vt:lpstr>Environment, Assignment, Objects</vt:lpstr>
      <vt:lpstr>Console</vt:lpstr>
      <vt:lpstr>Functions and packages</vt:lpstr>
      <vt:lpstr>Functions and packages</vt:lpstr>
      <vt:lpstr>Functions and packages</vt:lpstr>
      <vt:lpstr>PowerPoint Presentation</vt:lpstr>
      <vt:lpstr>PowerPoint Presentation</vt:lpstr>
      <vt:lpstr>PowerPoint Presentation</vt:lpstr>
      <vt:lpstr>Previewing Dataframes and Lists</vt:lpstr>
      <vt:lpstr>PowerPoint Presentation</vt:lpstr>
      <vt:lpstr>Basic Steps to Starting a new R Project</vt:lpstr>
      <vt:lpstr>PowerPoint Presentation</vt:lpstr>
      <vt:lpstr>R Script </vt:lpstr>
      <vt:lpstr>Data Types and Structures</vt:lpstr>
      <vt:lpstr>Types of Data</vt:lpstr>
      <vt:lpstr>Data Structures</vt:lpstr>
      <vt:lpstr>Data Structures</vt:lpstr>
      <vt:lpstr>Data Structures</vt:lpstr>
      <vt:lpstr>RMarkdown Documents</vt:lpstr>
      <vt:lpstr>RMarkdown Documents</vt:lpstr>
      <vt:lpstr>RMarkdown Documents</vt:lpstr>
      <vt:lpstr>Example</vt:lpstr>
      <vt:lpstr>PowerPoint Presentation</vt:lpstr>
      <vt:lpstr>PowerPoint Presentation</vt:lpstr>
      <vt:lpstr>RMarkdown Documents</vt:lpstr>
      <vt:lpstr>RMarkdown Documents</vt:lpstr>
      <vt:lpstr>Best practices</vt:lpstr>
      <vt:lpstr>Misc Good Practices and things to keep in mind</vt:lpstr>
      <vt:lpstr>Object naming conventions</vt:lpstr>
      <vt:lpstr>Misc Good Practices and things to keep in mind</vt:lpstr>
      <vt:lpstr>Misc Good Practices and things to keep in mind</vt:lpstr>
      <vt:lpstr>How to Google</vt:lpstr>
      <vt:lpstr>Functions Continued</vt:lpstr>
      <vt:lpstr>Some good starter functions</vt:lpstr>
      <vt:lpstr>Good starter functions</vt:lpstr>
      <vt:lpstr>tidyverse and dplyr package</vt:lpstr>
      <vt:lpstr>piping</vt:lpstr>
      <vt:lpstr>These two are identical – which is easier to read</vt:lpstr>
      <vt:lpstr>Functions and packages</vt:lpstr>
      <vt:lpstr>Conditionality</vt:lpstr>
      <vt:lpstr>Conditionality</vt:lpstr>
      <vt:lpstr>Conditionality</vt:lpstr>
      <vt:lpstr>Creating Functions</vt:lpstr>
      <vt:lpstr>Creating Functions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 Training Course 1</dc:title>
  <dc:creator>Daniel Powers</dc:creator>
  <cp:lastModifiedBy>Daniel Powers</cp:lastModifiedBy>
  <cp:revision>523</cp:revision>
  <dcterms:created xsi:type="dcterms:W3CDTF">2022-06-29T21:11:41Z</dcterms:created>
  <dcterms:modified xsi:type="dcterms:W3CDTF">2022-07-25T13:14:05Z</dcterms:modified>
</cp:coreProperties>
</file>