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76" r:id="rId4"/>
    <p:sldId id="270" r:id="rId5"/>
    <p:sldId id="261" r:id="rId6"/>
    <p:sldId id="266" r:id="rId7"/>
    <p:sldId id="274" r:id="rId8"/>
    <p:sldId id="273" r:id="rId9"/>
    <p:sldId id="265" r:id="rId10"/>
    <p:sldId id="275" r:id="rId11"/>
    <p:sldId id="264" r:id="rId12"/>
    <p:sldId id="272" r:id="rId13"/>
    <p:sldId id="257" r:id="rId14"/>
    <p:sldId id="269" r:id="rId15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9" d="100"/>
          <a:sy n="99" d="100"/>
        </p:scale>
        <p:origin x="994" y="2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1B46-E778-4D2C-977D-2F106A44399C}" type="datetimeFigureOut">
              <a:rPr lang="ru-RU" smtClean="0"/>
              <a:t>09.04.2022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61CFB-B604-4752-8292-BF117BAA7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3163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1B46-E778-4D2C-977D-2F106A44399C}" type="datetimeFigureOut">
              <a:rPr lang="ru-RU" smtClean="0"/>
              <a:t>09.04.2022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61CFB-B604-4752-8292-BF117BAA7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5595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1B46-E778-4D2C-977D-2F106A44399C}" type="datetimeFigureOut">
              <a:rPr lang="ru-RU" smtClean="0"/>
              <a:t>09.04.2022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61CFB-B604-4752-8292-BF117BAA7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6163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1B46-E778-4D2C-977D-2F106A44399C}" type="datetimeFigureOut">
              <a:rPr lang="ru-RU" smtClean="0"/>
              <a:t>09.04.2022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61CFB-B604-4752-8292-BF117BAA7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1846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1B46-E778-4D2C-977D-2F106A44399C}" type="datetimeFigureOut">
              <a:rPr lang="ru-RU" smtClean="0"/>
              <a:t>09.04.2022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61CFB-B604-4752-8292-BF117BAA7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5571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1B46-E778-4D2C-977D-2F106A44399C}" type="datetimeFigureOut">
              <a:rPr lang="ru-RU" smtClean="0"/>
              <a:t>09.04.2022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61CFB-B604-4752-8292-BF117BAA7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5241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1B46-E778-4D2C-977D-2F106A44399C}" type="datetimeFigureOut">
              <a:rPr lang="ru-RU" smtClean="0"/>
              <a:t>09.04.2022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61CFB-B604-4752-8292-BF117BAA7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9109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1B46-E778-4D2C-977D-2F106A44399C}" type="datetimeFigureOut">
              <a:rPr lang="ru-RU" smtClean="0"/>
              <a:t>09.04.2022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61CFB-B604-4752-8292-BF117BAA7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3020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1B46-E778-4D2C-977D-2F106A44399C}" type="datetimeFigureOut">
              <a:rPr lang="ru-RU" smtClean="0"/>
              <a:t>09.04.2022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61CFB-B604-4752-8292-BF117BAA7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9894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1B46-E778-4D2C-977D-2F106A44399C}" type="datetimeFigureOut">
              <a:rPr lang="ru-RU" smtClean="0"/>
              <a:t>09.04.2022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61CFB-B604-4752-8292-BF117BAA7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8308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1B46-E778-4D2C-977D-2F106A44399C}" type="datetimeFigureOut">
              <a:rPr lang="ru-RU" smtClean="0"/>
              <a:t>09.04.2022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61CFB-B604-4752-8292-BF117BAA7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7427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C21B46-E778-4D2C-977D-2F106A44399C}" type="datetimeFigureOut">
              <a:rPr lang="ru-RU" smtClean="0"/>
              <a:t>09.04.2022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61CFB-B604-4752-8292-BF117BAA7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9903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11" Type="http://schemas.microsoft.com/office/2007/relationships/hdphoto" Target="../media/hdphoto1.wdp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5.jpeg"/><Relationship Id="rId7" Type="http://schemas.openxmlformats.org/officeDocument/2006/relationships/image" Target="../media/image4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FE6EDAAE-B920-4C3E-BBEF-9D3BCA066C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201"/>
          <a:stretch/>
        </p:blipFill>
        <p:spPr>
          <a:xfrm>
            <a:off x="0" y="0"/>
            <a:ext cx="9144000" cy="4155926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14" y="1347614"/>
            <a:ext cx="2287412" cy="22874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6633" y="51470"/>
            <a:ext cx="48154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</a:rPr>
              <a:t>Космическая смена «Сириус 2022»</a:t>
            </a:r>
          </a:p>
          <a:p>
            <a:r>
              <a:rPr lang="ru-RU" sz="2000" dirty="0">
                <a:solidFill>
                  <a:schemeClr val="bg1"/>
                </a:solidFill>
                <a:cs typeface="Adobe Hebrew" pitchFamily="18" charset="-79"/>
              </a:rPr>
              <a:t>01</a:t>
            </a:r>
            <a:r>
              <a:rPr lang="en-US" sz="2000" dirty="0">
                <a:solidFill>
                  <a:schemeClr val="bg1"/>
                </a:solidFill>
                <a:cs typeface="Adobe Hebrew" pitchFamily="18" charset="-79"/>
              </a:rPr>
              <a:t>-</a:t>
            </a:r>
            <a:r>
              <a:rPr lang="ru-RU" sz="2000" dirty="0">
                <a:solidFill>
                  <a:schemeClr val="bg1"/>
                </a:solidFill>
                <a:cs typeface="Adobe Hebrew" pitchFamily="18" charset="-79"/>
              </a:rPr>
              <a:t>15</a:t>
            </a:r>
            <a:r>
              <a:rPr lang="en-US" sz="2000" dirty="0">
                <a:solidFill>
                  <a:schemeClr val="bg1"/>
                </a:solidFill>
                <a:cs typeface="Adobe Hebrew" pitchFamily="18" charset="-79"/>
              </a:rPr>
              <a:t> </a:t>
            </a:r>
            <a:r>
              <a:rPr lang="ru-RU" sz="2000" dirty="0">
                <a:solidFill>
                  <a:schemeClr val="bg1"/>
                </a:solidFill>
                <a:cs typeface="Adobe Hebrew" pitchFamily="18" charset="-79"/>
              </a:rPr>
              <a:t>апреля 2022г.</a:t>
            </a:r>
          </a:p>
          <a:p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31840" y="1357315"/>
            <a:ext cx="50405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i="1" dirty="0">
                <a:solidFill>
                  <a:schemeClr val="bg1"/>
                </a:solidFill>
              </a:rPr>
              <a:t>Название проекта: </a:t>
            </a:r>
            <a:r>
              <a:rPr lang="ru-RU" sz="2000" dirty="0">
                <a:solidFill>
                  <a:schemeClr val="bg1"/>
                </a:solidFill>
              </a:rPr>
              <a:t>Система детектирования судов с применением технологий искусственного интеллекта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131840" y="2367920"/>
            <a:ext cx="48154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i="1" dirty="0">
                <a:solidFill>
                  <a:schemeClr val="bg1"/>
                </a:solidFill>
              </a:rPr>
              <a:t>Название команды:</a:t>
            </a:r>
            <a:endParaRPr lang="en-US" sz="2000" b="1" i="1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dpp.shlyopa.team</a:t>
            </a: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36010" y="3103732"/>
            <a:ext cx="53285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i="1" dirty="0">
                <a:solidFill>
                  <a:schemeClr val="bg1"/>
                </a:solidFill>
              </a:rPr>
              <a:t>Направление программы: </a:t>
            </a:r>
            <a:r>
              <a:rPr lang="ru-RU" sz="2000" dirty="0">
                <a:solidFill>
                  <a:schemeClr val="bg1"/>
                </a:solidFill>
                <a:cs typeface="Adobe Hebrew" pitchFamily="18" charset="-79"/>
              </a:rPr>
              <a:t>Космическая автоматическая идентификация объектов и искусственный интеллект</a:t>
            </a:r>
          </a:p>
          <a:p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6528444" y="236135"/>
            <a:ext cx="235352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6600" b="1" dirty="0">
                <a:solidFill>
                  <a:schemeClr val="bg1"/>
                </a:solidFill>
                <a:cs typeface="Adobe Hebrew" pitchFamily="18" charset="-79"/>
              </a:rPr>
              <a:t>№ :0</a:t>
            </a:r>
            <a:r>
              <a:rPr lang="en-US" sz="6600" b="1" dirty="0">
                <a:solidFill>
                  <a:schemeClr val="bg1"/>
                </a:solidFill>
                <a:cs typeface="Adobe Hebrew" pitchFamily="18" charset="-79"/>
              </a:rPr>
              <a:t>3</a:t>
            </a:r>
            <a:endParaRPr lang="ru-RU" sz="6600" b="1" dirty="0">
              <a:solidFill>
                <a:schemeClr val="bg1"/>
              </a:solidFill>
              <a:cs typeface="Adobe Hebrew" pitchFamily="18" charset="-79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760A081-0B9B-41EC-8F3E-225BA65D4B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20" y="4474273"/>
            <a:ext cx="8694712" cy="396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059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47664" y="43913"/>
            <a:ext cx="6768752" cy="857250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rgbClr val="7030A0"/>
                </a:solidFill>
                <a:cs typeface="Adobe Hebrew" pitchFamily="18" charset="-79"/>
              </a:rPr>
              <a:t>Карта технологий</a:t>
            </a:r>
            <a:endParaRPr lang="ru-RU" sz="3100" dirty="0">
              <a:solidFill>
                <a:srgbClr val="7030A0"/>
              </a:solidFill>
              <a:cs typeface="Adobe Hebrew" pitchFamily="18" charset="-79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25207"/>
            <a:ext cx="973574" cy="3795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528"/>
            <a:ext cx="985849" cy="977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7906161" y="26766"/>
            <a:ext cx="12378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>
                <a:solidFill>
                  <a:schemeClr val="bg1">
                    <a:lumMod val="50000"/>
                  </a:schemeClr>
                </a:solidFill>
                <a:cs typeface="Adobe Hebrew" pitchFamily="18" charset="-79"/>
              </a:rPr>
              <a:t>№ :0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cs typeface="Adobe Hebrew" pitchFamily="18" charset="-79"/>
              </a:rPr>
              <a:t>3</a:t>
            </a:r>
            <a:endParaRPr lang="ru-RU" sz="3200" b="1" dirty="0">
              <a:solidFill>
                <a:schemeClr val="bg1">
                  <a:lumMod val="50000"/>
                </a:schemeClr>
              </a:solidFill>
              <a:cs typeface="Adobe Hebrew" pitchFamily="18" charset="-79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EB00560-9836-446A-8CDD-01C0631FF5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1419622"/>
            <a:ext cx="1898919" cy="48780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1D11A4C-E80B-4D41-93FA-6B830382954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1285597"/>
            <a:ext cx="1808973" cy="1243669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CC31AF82-B5B0-4C79-BCCF-1553666E7336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25" t="21305" r="23848" b="10774"/>
          <a:stretch/>
        </p:blipFill>
        <p:spPr>
          <a:xfrm>
            <a:off x="2483768" y="3291830"/>
            <a:ext cx="1280819" cy="1656184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5555D97A-02B2-4A9F-BDE4-4EC4E11F535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3291830"/>
            <a:ext cx="1200300" cy="1200300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96217CD3-A903-483F-B7FB-6F7E15F2AFA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2424252"/>
            <a:ext cx="2848796" cy="616797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519F355B-5FAC-4A10-9C23-AAABB88688D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529266"/>
            <a:ext cx="2448272" cy="460275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4E89D951-3AED-4B6D-B40E-8FC96C6530FA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>
                        <a14:foregroundMark x1="33804" y1="75195" x2="33804" y2="75195"/>
                        <a14:foregroundMark x1="33804" y1="75000" x2="33804" y2="75000"/>
                        <a14:foregroundMark x1="66739" y1="74414" x2="66739" y2="744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722" t="19637" r="19469" b="18348"/>
          <a:stretch/>
        </p:blipFill>
        <p:spPr>
          <a:xfrm rot="20697375">
            <a:off x="4328310" y="2527531"/>
            <a:ext cx="1216235" cy="6902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9" name="Овал 28">
            <a:extLst>
              <a:ext uri="{FF2B5EF4-FFF2-40B4-BE49-F238E27FC236}">
                <a16:creationId xmlns:a16="http://schemas.microsoft.com/office/drawing/2014/main" id="{0950184B-B29B-453D-928A-5926113A7154}"/>
              </a:ext>
            </a:extLst>
          </p:cNvPr>
          <p:cNvSpPr/>
          <p:nvPr/>
        </p:nvSpPr>
        <p:spPr>
          <a:xfrm>
            <a:off x="4209899" y="2198814"/>
            <a:ext cx="1453056" cy="1453056"/>
          </a:xfrm>
          <a:prstGeom prst="ellipse">
            <a:avLst/>
          </a:prstGeom>
          <a:noFill/>
          <a:ln w="76200">
            <a:prstDash val="lgDashDot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9278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03648" y="202332"/>
            <a:ext cx="6768752" cy="857250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rgbClr val="7030A0"/>
                </a:solidFill>
                <a:cs typeface="Adobe Hebrew" pitchFamily="18" charset="-79"/>
              </a:rPr>
              <a:t>Ошибки проекта</a:t>
            </a:r>
            <a:endParaRPr lang="ru-RU" sz="3100" dirty="0">
              <a:solidFill>
                <a:srgbClr val="7030A0"/>
              </a:solidFill>
              <a:cs typeface="Adobe Hebrew" pitchFamily="18" charset="-79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25207"/>
            <a:ext cx="973574" cy="3795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528"/>
            <a:ext cx="985849" cy="977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1691680" y="1309682"/>
            <a:ext cx="6768752" cy="8572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cs typeface="Adobe Hebrew" pitchFamily="18" charset="-79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7906161" y="26766"/>
            <a:ext cx="12378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>
                <a:solidFill>
                  <a:schemeClr val="bg1">
                    <a:lumMod val="50000"/>
                  </a:schemeClr>
                </a:solidFill>
                <a:cs typeface="Adobe Hebrew" pitchFamily="18" charset="-79"/>
              </a:rPr>
              <a:t>№ :0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cs typeface="Adobe Hebrew" pitchFamily="18" charset="-79"/>
              </a:rPr>
              <a:t>3</a:t>
            </a:r>
            <a:endParaRPr lang="ru-RU" sz="3200" b="1" dirty="0">
              <a:solidFill>
                <a:schemeClr val="bg1">
                  <a:lumMod val="50000"/>
                </a:schemeClr>
              </a:solidFill>
              <a:cs typeface="Adobe Hebrew" pitchFamily="18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853546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03648" y="43913"/>
            <a:ext cx="6768752" cy="857250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rgbClr val="7030A0"/>
                </a:solidFill>
                <a:cs typeface="Adobe Hebrew" pitchFamily="18" charset="-79"/>
              </a:rPr>
              <a:t>Развитие проекта</a:t>
            </a:r>
            <a:endParaRPr lang="ru-RU" sz="3100" dirty="0">
              <a:solidFill>
                <a:srgbClr val="7030A0"/>
              </a:solidFill>
              <a:cs typeface="Adobe Hebrew" pitchFamily="18" charset="-79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25207"/>
            <a:ext cx="973574" cy="3795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528"/>
            <a:ext cx="985849" cy="977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1691680" y="1059582"/>
            <a:ext cx="676875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dobe Hebrew" pitchFamily="18" charset="-79"/>
              </a:rPr>
              <a:t>Отслеживание местоположения судов и их характеристик в реальном времени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7906161" y="26766"/>
            <a:ext cx="12378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>
                <a:solidFill>
                  <a:schemeClr val="bg1">
                    <a:lumMod val="50000"/>
                  </a:schemeClr>
                </a:solidFill>
                <a:cs typeface="Adobe Hebrew" pitchFamily="18" charset="-79"/>
              </a:rPr>
              <a:t>№ :0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cs typeface="Adobe Hebrew" pitchFamily="18" charset="-79"/>
              </a:rPr>
              <a:t>3</a:t>
            </a:r>
            <a:endParaRPr lang="ru-RU" sz="3200" b="1" dirty="0">
              <a:solidFill>
                <a:schemeClr val="bg1">
                  <a:lumMod val="50000"/>
                </a:schemeClr>
              </a:solidFill>
              <a:cs typeface="Adobe Hebrew" pitchFamily="18" charset="-79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778F5A3-143A-4FCB-9F39-6F83300628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347" y="2067694"/>
            <a:ext cx="5047306" cy="279365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58235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AB8186A6-88F3-4D60-B0E1-D4F2420A672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83" r="4549"/>
          <a:stretch/>
        </p:blipFill>
        <p:spPr>
          <a:xfrm>
            <a:off x="2672921" y="864487"/>
            <a:ext cx="1289418" cy="1711405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D39D0782-C540-4267-9B83-738BDE6829F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38" t="17840" r="8206"/>
          <a:stretch/>
        </p:blipFill>
        <p:spPr>
          <a:xfrm>
            <a:off x="1255495" y="3006976"/>
            <a:ext cx="1292464" cy="1719222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6F472A99-D5BC-4F09-ACE0-F81202AC728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7000" y="2986845"/>
            <a:ext cx="1289416" cy="1719221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1328B616-ADCA-4B70-B8A2-116FAD71D52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579" y="850097"/>
            <a:ext cx="1282238" cy="1709650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34A481F5-CB8F-4EE3-AC30-152F8892D96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750" y="3006040"/>
            <a:ext cx="1289417" cy="1719222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03648" y="43913"/>
            <a:ext cx="6768752" cy="857250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rgbClr val="7030A0"/>
                </a:solidFill>
                <a:cs typeface="Adobe Hebrew" pitchFamily="18" charset="-79"/>
              </a:rPr>
              <a:t>Команда</a:t>
            </a:r>
            <a:endParaRPr lang="ru-RU" sz="3100" dirty="0">
              <a:solidFill>
                <a:srgbClr val="7030A0"/>
              </a:solidFill>
              <a:cs typeface="Adobe Hebrew" pitchFamily="18" charset="-79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25207"/>
            <a:ext cx="973574" cy="3795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528"/>
            <a:ext cx="985849" cy="977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7906161" y="26766"/>
            <a:ext cx="12378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>
                <a:solidFill>
                  <a:schemeClr val="bg1">
                    <a:lumMod val="50000"/>
                  </a:schemeClr>
                </a:solidFill>
                <a:cs typeface="Adobe Hebrew" pitchFamily="18" charset="-79"/>
              </a:rPr>
              <a:t>№ :0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cs typeface="Adobe Hebrew" pitchFamily="18" charset="-79"/>
              </a:rPr>
              <a:t>3</a:t>
            </a:r>
            <a:endParaRPr lang="ru-RU" sz="3200" b="1" dirty="0">
              <a:solidFill>
                <a:schemeClr val="bg1">
                  <a:lumMod val="50000"/>
                </a:schemeClr>
              </a:solidFill>
              <a:cs typeface="Adobe Hebrew" pitchFamily="18" charset="-79"/>
            </a:endParaRPr>
          </a:p>
        </p:txBody>
      </p:sp>
      <p:sp>
        <p:nvSpPr>
          <p:cNvPr id="20" name="Заголовок 1">
            <a:extLst>
              <a:ext uri="{FF2B5EF4-FFF2-40B4-BE49-F238E27FC236}">
                <a16:creationId xmlns:a16="http://schemas.microsoft.com/office/drawing/2014/main" id="{C3C0F659-EF80-40F5-A08C-C1BA0258CE2B}"/>
              </a:ext>
            </a:extLst>
          </p:cNvPr>
          <p:cNvSpPr txBox="1">
            <a:spLocks/>
          </p:cNvSpPr>
          <p:nvPr/>
        </p:nvSpPr>
        <p:spPr>
          <a:xfrm>
            <a:off x="2040680" y="2570029"/>
            <a:ext cx="2553899" cy="4030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600" b="1" dirty="0">
                <a:solidFill>
                  <a:srgbClr val="7030A0"/>
                </a:solidFill>
                <a:cs typeface="Adobe Hebrew" pitchFamily="18" charset="-79"/>
              </a:rPr>
              <a:t>Влада Маковецкая</a:t>
            </a:r>
            <a:endParaRPr lang="ru-RU" sz="1600" dirty="0">
              <a:solidFill>
                <a:srgbClr val="7030A0"/>
              </a:solidFill>
              <a:cs typeface="Adobe Hebrew" pitchFamily="18" charset="-79"/>
            </a:endParaRPr>
          </a:p>
        </p:txBody>
      </p:sp>
      <p:sp>
        <p:nvSpPr>
          <p:cNvPr id="21" name="Заголовок 1">
            <a:extLst>
              <a:ext uri="{FF2B5EF4-FFF2-40B4-BE49-F238E27FC236}">
                <a16:creationId xmlns:a16="http://schemas.microsoft.com/office/drawing/2014/main" id="{70106458-B71D-482C-92F0-CC358FD53ECB}"/>
              </a:ext>
            </a:extLst>
          </p:cNvPr>
          <p:cNvSpPr txBox="1">
            <a:spLocks/>
          </p:cNvSpPr>
          <p:nvPr/>
        </p:nvSpPr>
        <p:spPr>
          <a:xfrm>
            <a:off x="5020518" y="2571750"/>
            <a:ext cx="2553899" cy="4030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600" b="1" dirty="0">
                <a:solidFill>
                  <a:srgbClr val="7030A0"/>
                </a:solidFill>
                <a:cs typeface="Adobe Hebrew" pitchFamily="18" charset="-79"/>
              </a:rPr>
              <a:t>Валерия Болучевских</a:t>
            </a:r>
            <a:endParaRPr lang="ru-RU" sz="1600" dirty="0">
              <a:solidFill>
                <a:srgbClr val="7030A0"/>
              </a:solidFill>
              <a:cs typeface="Adobe Hebrew" pitchFamily="18" charset="-79"/>
            </a:endParaRPr>
          </a:p>
        </p:txBody>
      </p:sp>
      <p:sp>
        <p:nvSpPr>
          <p:cNvPr id="22" name="Заголовок 1">
            <a:extLst>
              <a:ext uri="{FF2B5EF4-FFF2-40B4-BE49-F238E27FC236}">
                <a16:creationId xmlns:a16="http://schemas.microsoft.com/office/drawing/2014/main" id="{FBF2F95E-9B0E-46FB-83B0-5B90EBB46206}"/>
              </a:ext>
            </a:extLst>
          </p:cNvPr>
          <p:cNvSpPr txBox="1">
            <a:spLocks/>
          </p:cNvSpPr>
          <p:nvPr/>
        </p:nvSpPr>
        <p:spPr>
          <a:xfrm>
            <a:off x="3511074" y="4696495"/>
            <a:ext cx="2553899" cy="4030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600" b="1" dirty="0">
                <a:solidFill>
                  <a:srgbClr val="7030A0"/>
                </a:solidFill>
                <a:cs typeface="Adobe Hebrew" pitchFamily="18" charset="-79"/>
              </a:rPr>
              <a:t>Максим Чернышков</a:t>
            </a:r>
            <a:endParaRPr lang="ru-RU" sz="1600" dirty="0">
              <a:solidFill>
                <a:srgbClr val="7030A0"/>
              </a:solidFill>
              <a:cs typeface="Adobe Hebrew" pitchFamily="18" charset="-79"/>
            </a:endParaRPr>
          </a:p>
        </p:txBody>
      </p:sp>
      <p:sp>
        <p:nvSpPr>
          <p:cNvPr id="23" name="Заголовок 1">
            <a:extLst>
              <a:ext uri="{FF2B5EF4-FFF2-40B4-BE49-F238E27FC236}">
                <a16:creationId xmlns:a16="http://schemas.microsoft.com/office/drawing/2014/main" id="{F95FD687-2CE4-4069-B535-4987CF01C3D0}"/>
              </a:ext>
            </a:extLst>
          </p:cNvPr>
          <p:cNvSpPr txBox="1">
            <a:spLocks/>
          </p:cNvSpPr>
          <p:nvPr/>
        </p:nvSpPr>
        <p:spPr>
          <a:xfrm>
            <a:off x="6393234" y="4696495"/>
            <a:ext cx="2553899" cy="4030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600" b="1" dirty="0">
                <a:solidFill>
                  <a:srgbClr val="7030A0"/>
                </a:solidFill>
                <a:cs typeface="Adobe Hebrew" pitchFamily="18" charset="-79"/>
              </a:rPr>
              <a:t>Анна Лебедева</a:t>
            </a:r>
            <a:endParaRPr lang="ru-RU" sz="1600" dirty="0">
              <a:solidFill>
                <a:srgbClr val="7030A0"/>
              </a:solidFill>
              <a:cs typeface="Adobe Hebrew" pitchFamily="18" charset="-79"/>
            </a:endParaRPr>
          </a:p>
        </p:txBody>
      </p:sp>
      <p:sp>
        <p:nvSpPr>
          <p:cNvPr id="24" name="Заголовок 1">
            <a:extLst>
              <a:ext uri="{FF2B5EF4-FFF2-40B4-BE49-F238E27FC236}">
                <a16:creationId xmlns:a16="http://schemas.microsoft.com/office/drawing/2014/main" id="{F0ACD662-9926-49AE-8CB7-DEAA2F886016}"/>
              </a:ext>
            </a:extLst>
          </p:cNvPr>
          <p:cNvSpPr txBox="1">
            <a:spLocks/>
          </p:cNvSpPr>
          <p:nvPr/>
        </p:nvSpPr>
        <p:spPr>
          <a:xfrm>
            <a:off x="628915" y="4718070"/>
            <a:ext cx="2553899" cy="4030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600" b="1" dirty="0">
                <a:solidFill>
                  <a:srgbClr val="7030A0"/>
                </a:solidFill>
                <a:cs typeface="Adobe Hebrew" pitchFamily="18" charset="-79"/>
              </a:rPr>
              <a:t>Виктория Геллер</a:t>
            </a:r>
            <a:endParaRPr lang="ru-RU" sz="1600" dirty="0">
              <a:solidFill>
                <a:srgbClr val="7030A0"/>
              </a:solidFill>
              <a:cs typeface="Adobe Hebrew" pitchFamily="18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90535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D7BE5177-A0F9-46DC-8639-57BDEDFDD9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201"/>
          <a:stretch/>
        </p:blipFill>
        <p:spPr>
          <a:xfrm>
            <a:off x="0" y="0"/>
            <a:ext cx="9144000" cy="4155926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14" y="1347614"/>
            <a:ext cx="2287412" cy="228741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131840" y="1131590"/>
            <a:ext cx="48154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</a:rPr>
              <a:t>Контакты</a:t>
            </a:r>
          </a:p>
          <a:p>
            <a:r>
              <a:rPr lang="ru-RU" sz="1400" dirty="0">
                <a:solidFill>
                  <a:schemeClr val="bg1"/>
                </a:solidFill>
                <a:cs typeface="Adobe Hebrew" pitchFamily="18" charset="-79"/>
              </a:rPr>
              <a:t>Геллер Виктория: </a:t>
            </a:r>
            <a:r>
              <a:rPr lang="en-US" sz="1400" dirty="0">
                <a:solidFill>
                  <a:schemeClr val="bg1"/>
                </a:solidFill>
                <a:cs typeface="Adobe Hebrew" pitchFamily="18" charset="-79"/>
              </a:rPr>
              <a:t>gellwik12345@gmail.com</a:t>
            </a:r>
            <a:endParaRPr lang="ru-RU" sz="1400" dirty="0">
              <a:solidFill>
                <a:schemeClr val="bg1"/>
              </a:solidFill>
              <a:cs typeface="Adobe Hebrew" pitchFamily="18" charset="-79"/>
            </a:endParaRPr>
          </a:p>
          <a:p>
            <a:r>
              <a:rPr lang="ru-RU" sz="1400" dirty="0">
                <a:solidFill>
                  <a:schemeClr val="bg1"/>
                </a:solidFill>
                <a:cs typeface="Adobe Hebrew" pitchFamily="18" charset="-79"/>
              </a:rPr>
              <a:t>Болучевских Валерия:</a:t>
            </a:r>
            <a:r>
              <a:rPr lang="en-US" sz="1400" dirty="0">
                <a:solidFill>
                  <a:schemeClr val="bg1"/>
                </a:solidFill>
                <a:cs typeface="Adobe Hebrew" pitchFamily="18" charset="-79"/>
              </a:rPr>
              <a:t> wenlyfentazis@gmail.com</a:t>
            </a:r>
            <a:endParaRPr lang="ru-RU" sz="1400" dirty="0">
              <a:solidFill>
                <a:schemeClr val="bg1"/>
              </a:solidFill>
              <a:cs typeface="Adobe Hebrew" pitchFamily="18" charset="-79"/>
            </a:endParaRPr>
          </a:p>
          <a:p>
            <a:r>
              <a:rPr lang="ru-RU" sz="1400" dirty="0">
                <a:solidFill>
                  <a:schemeClr val="bg1"/>
                </a:solidFill>
                <a:cs typeface="Adobe Hebrew" pitchFamily="18" charset="-79"/>
              </a:rPr>
              <a:t>Лебедева Анна:</a:t>
            </a:r>
            <a:r>
              <a:rPr lang="en-US" sz="1400" dirty="0">
                <a:solidFill>
                  <a:schemeClr val="bg1"/>
                </a:solidFill>
                <a:cs typeface="Adobe Hebrew" pitchFamily="18" charset="-79"/>
              </a:rPr>
              <a:t> a.a.lebedeva0408.s@gmail.com</a:t>
            </a:r>
            <a:endParaRPr lang="ru-RU" sz="1400" dirty="0">
              <a:solidFill>
                <a:schemeClr val="bg1"/>
              </a:solidFill>
              <a:cs typeface="Adobe Hebrew" pitchFamily="18" charset="-79"/>
            </a:endParaRPr>
          </a:p>
          <a:p>
            <a:r>
              <a:rPr lang="ru-RU" sz="1400" dirty="0">
                <a:solidFill>
                  <a:schemeClr val="bg1"/>
                </a:solidFill>
                <a:cs typeface="Adobe Hebrew" pitchFamily="18" charset="-79"/>
              </a:rPr>
              <a:t>Маковецкая Влада: </a:t>
            </a:r>
            <a:r>
              <a:rPr lang="en-US" sz="1400" dirty="0">
                <a:solidFill>
                  <a:schemeClr val="bg1"/>
                </a:solidFill>
                <a:cs typeface="Adobe Hebrew" pitchFamily="18" charset="-79"/>
              </a:rPr>
              <a:t>makovetskaya.vlada@gmail.com</a:t>
            </a:r>
            <a:endParaRPr lang="ru-RU" sz="1400" dirty="0">
              <a:solidFill>
                <a:schemeClr val="bg1"/>
              </a:solidFill>
              <a:cs typeface="Adobe Hebrew" pitchFamily="18" charset="-79"/>
            </a:endParaRPr>
          </a:p>
          <a:p>
            <a:r>
              <a:rPr lang="ru-RU" sz="1400" dirty="0">
                <a:solidFill>
                  <a:schemeClr val="bg1"/>
                </a:solidFill>
                <a:cs typeface="Adobe Hebrew" pitchFamily="18" charset="-79"/>
              </a:rPr>
              <a:t>Чернышков Максим: </a:t>
            </a:r>
            <a:r>
              <a:rPr lang="en-US" sz="1400" dirty="0">
                <a:solidFill>
                  <a:schemeClr val="bg1"/>
                </a:solidFill>
                <a:cs typeface="Adobe Hebrew" pitchFamily="18" charset="-79"/>
              </a:rPr>
              <a:t>maksim@cherny.sh</a:t>
            </a:r>
            <a:endParaRPr lang="ru-RU" sz="1400" dirty="0">
              <a:solidFill>
                <a:schemeClr val="bg1"/>
              </a:solidFill>
              <a:cs typeface="Adobe Hebrew" pitchFamily="18" charset="-79"/>
            </a:endParaRPr>
          </a:p>
          <a:p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31840" y="3003798"/>
            <a:ext cx="52250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i="1" dirty="0">
                <a:solidFill>
                  <a:schemeClr val="bg1"/>
                </a:solidFill>
              </a:rPr>
              <a:t>Направление программы:</a:t>
            </a:r>
          </a:p>
          <a:p>
            <a:r>
              <a:rPr lang="ru-RU" sz="2000" dirty="0">
                <a:solidFill>
                  <a:schemeClr val="bg1"/>
                </a:solidFill>
                <a:cs typeface="Adobe Hebrew" pitchFamily="18" charset="-79"/>
              </a:rPr>
              <a:t>Космическая автоматическая идентификация объектов и искусственный интеллект</a:t>
            </a:r>
          </a:p>
          <a:p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6528444" y="236135"/>
            <a:ext cx="235352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6600" b="1" dirty="0">
                <a:solidFill>
                  <a:schemeClr val="bg1"/>
                </a:solidFill>
                <a:cs typeface="Adobe Hebrew" pitchFamily="18" charset="-79"/>
              </a:rPr>
              <a:t>№ :0</a:t>
            </a:r>
            <a:r>
              <a:rPr lang="en-US" sz="6600" b="1" dirty="0">
                <a:solidFill>
                  <a:schemeClr val="bg1"/>
                </a:solidFill>
                <a:cs typeface="Adobe Hebrew" pitchFamily="18" charset="-79"/>
              </a:rPr>
              <a:t>3</a:t>
            </a:r>
            <a:endParaRPr lang="ru-RU" sz="6600" b="1" dirty="0">
              <a:solidFill>
                <a:schemeClr val="bg1"/>
              </a:solidFill>
              <a:cs typeface="Adobe Hebrew" pitchFamily="18" charset="-79"/>
            </a:endParaRP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C27DD900-88C3-4DFE-AAA1-9190EBA9A8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20" y="4474273"/>
            <a:ext cx="8694712" cy="39648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DB05BE9-D088-418A-84BB-1176634C7F78}"/>
              </a:ext>
            </a:extLst>
          </p:cNvPr>
          <p:cNvSpPr txBox="1"/>
          <p:nvPr/>
        </p:nvSpPr>
        <p:spPr>
          <a:xfrm>
            <a:off x="476633" y="51470"/>
            <a:ext cx="48154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</a:rPr>
              <a:t>Космическая смена «Сириус 2022»</a:t>
            </a:r>
          </a:p>
          <a:p>
            <a:r>
              <a:rPr lang="ru-RU" sz="2000" dirty="0">
                <a:solidFill>
                  <a:schemeClr val="bg1"/>
                </a:solidFill>
                <a:cs typeface="Adobe Hebrew" pitchFamily="18" charset="-79"/>
              </a:rPr>
              <a:t>01</a:t>
            </a:r>
            <a:r>
              <a:rPr lang="en-US" sz="2000" dirty="0">
                <a:solidFill>
                  <a:schemeClr val="bg1"/>
                </a:solidFill>
                <a:cs typeface="Adobe Hebrew" pitchFamily="18" charset="-79"/>
              </a:rPr>
              <a:t>-</a:t>
            </a:r>
            <a:r>
              <a:rPr lang="ru-RU" sz="2000" dirty="0">
                <a:solidFill>
                  <a:schemeClr val="bg1"/>
                </a:solidFill>
                <a:cs typeface="Adobe Hebrew" pitchFamily="18" charset="-79"/>
              </a:rPr>
              <a:t>15</a:t>
            </a:r>
            <a:r>
              <a:rPr lang="en-US" sz="2000" dirty="0">
                <a:solidFill>
                  <a:schemeClr val="bg1"/>
                </a:solidFill>
                <a:cs typeface="Adobe Hebrew" pitchFamily="18" charset="-79"/>
              </a:rPr>
              <a:t> </a:t>
            </a:r>
            <a:r>
              <a:rPr lang="ru-RU" sz="2000" dirty="0">
                <a:solidFill>
                  <a:schemeClr val="bg1"/>
                </a:solidFill>
                <a:cs typeface="Adobe Hebrew" pitchFamily="18" charset="-79"/>
              </a:rPr>
              <a:t>апреля 2022г.</a:t>
            </a:r>
          </a:p>
          <a:p>
            <a:endParaRPr lang="ru-RU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1869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03648" y="43913"/>
            <a:ext cx="6768752" cy="857250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rgbClr val="7030A0"/>
                </a:solidFill>
                <a:cs typeface="Adobe Hebrew" pitchFamily="18" charset="-79"/>
              </a:rPr>
              <a:t>Цели и задачи</a:t>
            </a:r>
            <a:endParaRPr lang="ru-RU" sz="3100" dirty="0">
              <a:solidFill>
                <a:srgbClr val="7030A0"/>
              </a:solidFill>
              <a:cs typeface="Adobe Hebrew" pitchFamily="18" charset="-79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25207"/>
            <a:ext cx="973574" cy="3795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528"/>
            <a:ext cx="985849" cy="977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Заголовок 1"/>
          <p:cNvSpPr txBox="1">
            <a:spLocks/>
          </p:cNvSpPr>
          <p:nvPr/>
        </p:nvSpPr>
        <p:spPr>
          <a:xfrm>
            <a:off x="1691680" y="1131590"/>
            <a:ext cx="6768752" cy="16561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dobe Hebrew" pitchFamily="18" charset="-79"/>
              </a:rPr>
              <a:t>Цель: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dobe Hebrew" pitchFamily="18" charset="-79"/>
              </a:rPr>
              <a:t>Реализация интерфейса на базе системы Автоматической идентификации судов (АИС) с применением технологий искусственного интеллекта</a:t>
            </a:r>
            <a:endParaRPr lang="ru-RU" sz="2400" b="1" dirty="0">
              <a:solidFill>
                <a:schemeClr val="tx1">
                  <a:lumMod val="75000"/>
                  <a:lumOff val="25000"/>
                </a:schemeClr>
              </a:solidFill>
              <a:cs typeface="Adobe Hebrew" pitchFamily="18" charset="-79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06161" y="26766"/>
            <a:ext cx="12378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>
                <a:solidFill>
                  <a:schemeClr val="bg1">
                    <a:lumMod val="50000"/>
                  </a:schemeClr>
                </a:solidFill>
                <a:cs typeface="Adobe Hebrew" pitchFamily="18" charset="-79"/>
              </a:rPr>
              <a:t>№ :0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cs typeface="Adobe Hebrew" pitchFamily="18" charset="-79"/>
              </a:rPr>
              <a:t>3</a:t>
            </a:r>
            <a:endParaRPr lang="ru-RU" sz="3200" b="1" dirty="0">
              <a:solidFill>
                <a:schemeClr val="bg1">
                  <a:lumMod val="50000"/>
                </a:schemeClr>
              </a:solidFill>
              <a:cs typeface="Adobe Hebrew" pitchFamily="18" charset="-79"/>
            </a:endParaRP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79FA0C23-903B-4A39-93B2-BE08C368F3F4}"/>
              </a:ext>
            </a:extLst>
          </p:cNvPr>
          <p:cNvSpPr txBox="1">
            <a:spLocks/>
          </p:cNvSpPr>
          <p:nvPr/>
        </p:nvSpPr>
        <p:spPr>
          <a:xfrm>
            <a:off x="1697891" y="2395058"/>
            <a:ext cx="6768752" cy="16561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1400" b="1" dirty="0">
              <a:solidFill>
                <a:schemeClr val="tx1">
                  <a:lumMod val="75000"/>
                  <a:lumOff val="25000"/>
                </a:schemeClr>
              </a:solidFill>
              <a:cs typeface="Adobe Hebrew" pitchFamily="18" charset="-79"/>
            </a:endParaRP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28A5DB3E-9D19-41F6-BBC8-785DB9B5A7D4}"/>
              </a:ext>
            </a:extLst>
          </p:cNvPr>
          <p:cNvSpPr txBox="1">
            <a:spLocks/>
          </p:cNvSpPr>
          <p:nvPr/>
        </p:nvSpPr>
        <p:spPr>
          <a:xfrm>
            <a:off x="1679405" y="2380655"/>
            <a:ext cx="6768752" cy="16561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1800" b="1" dirty="0">
              <a:solidFill>
                <a:schemeClr val="tx1">
                  <a:lumMod val="75000"/>
                  <a:lumOff val="25000"/>
                </a:schemeClr>
              </a:solidFill>
              <a:cs typeface="Adobe Hebrew" pitchFamily="18" charset="-79"/>
            </a:endParaRP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4E1D3075-B368-4A9F-8CAA-28452D119855}"/>
              </a:ext>
            </a:extLst>
          </p:cNvPr>
          <p:cNvSpPr txBox="1">
            <a:spLocks/>
          </p:cNvSpPr>
          <p:nvPr/>
        </p:nvSpPr>
        <p:spPr>
          <a:xfrm>
            <a:off x="1692119" y="2859782"/>
            <a:ext cx="6768752" cy="16561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dobe Hebrew" pitchFamily="18" charset="-79"/>
              </a:rPr>
              <a:t>Задачи: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dobe Hebrew" pitchFamily="18" charset="-79"/>
              </a:rPr>
              <a:t>Разведение и изготовление платы радиоприемника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dobe Hebrew" pitchFamily="18" charset="-79"/>
              </a:rPr>
              <a:t>Формирование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dobe Hebrew" pitchFamily="18" charset="-79"/>
              </a:rPr>
              <a:t>Dataset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dobe Hebrew" pitchFamily="18" charset="-79"/>
              </a:rPr>
              <a:t>Обучение модели нейронной сети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dobe Hebrew" pitchFamily="18" charset="-79"/>
              </a:rPr>
              <a:t>Backend 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dobe Hebrew" pitchFamily="18" charset="-79"/>
              </a:rPr>
              <a:t>разработка веб-сайта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endParaRPr lang="ru-RU" sz="2000" dirty="0">
              <a:solidFill>
                <a:schemeClr val="tx1">
                  <a:lumMod val="75000"/>
                  <a:lumOff val="25000"/>
                </a:schemeClr>
              </a:solidFill>
              <a:cs typeface="Adobe Hebrew" pitchFamily="18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722919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03648" y="43913"/>
            <a:ext cx="6768752" cy="857250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7030A0"/>
                </a:solidFill>
                <a:cs typeface="Adobe Hebrew" pitchFamily="18" charset="-79"/>
              </a:rPr>
              <a:t>Теоретические обоснования</a:t>
            </a:r>
            <a:endParaRPr lang="ru-RU" sz="3100" dirty="0">
              <a:solidFill>
                <a:srgbClr val="7030A0"/>
              </a:solidFill>
              <a:cs typeface="Adobe Hebrew" pitchFamily="18" charset="-79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25207"/>
            <a:ext cx="973574" cy="3795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528"/>
            <a:ext cx="985849" cy="977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7906161" y="26766"/>
            <a:ext cx="12378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>
                <a:solidFill>
                  <a:schemeClr val="bg1">
                    <a:lumMod val="50000"/>
                  </a:schemeClr>
                </a:solidFill>
                <a:cs typeface="Adobe Hebrew" pitchFamily="18" charset="-79"/>
              </a:rPr>
              <a:t>№ :0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cs typeface="Adobe Hebrew" pitchFamily="18" charset="-79"/>
              </a:rPr>
              <a:t>3</a:t>
            </a:r>
            <a:endParaRPr lang="ru-RU" sz="3200" b="1" dirty="0">
              <a:solidFill>
                <a:schemeClr val="bg1">
                  <a:lumMod val="50000"/>
                </a:schemeClr>
              </a:solidFill>
              <a:cs typeface="Adobe Hebrew" pitchFamily="18" charset="-79"/>
            </a:endParaRP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79FA0C23-903B-4A39-93B2-BE08C368F3F4}"/>
              </a:ext>
            </a:extLst>
          </p:cNvPr>
          <p:cNvSpPr txBox="1">
            <a:spLocks/>
          </p:cNvSpPr>
          <p:nvPr/>
        </p:nvSpPr>
        <p:spPr>
          <a:xfrm>
            <a:off x="1697891" y="2395058"/>
            <a:ext cx="6768752" cy="16561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1400" b="1" dirty="0">
              <a:solidFill>
                <a:schemeClr val="tx1">
                  <a:lumMod val="75000"/>
                  <a:lumOff val="25000"/>
                </a:schemeClr>
              </a:solidFill>
              <a:cs typeface="Adobe Hebrew" pitchFamily="18" charset="-79"/>
            </a:endParaRP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28A5DB3E-9D19-41F6-BBC8-785DB9B5A7D4}"/>
              </a:ext>
            </a:extLst>
          </p:cNvPr>
          <p:cNvSpPr txBox="1">
            <a:spLocks/>
          </p:cNvSpPr>
          <p:nvPr/>
        </p:nvSpPr>
        <p:spPr>
          <a:xfrm>
            <a:off x="1679405" y="2380655"/>
            <a:ext cx="6768752" cy="16561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1800" b="1" dirty="0">
              <a:solidFill>
                <a:schemeClr val="tx1">
                  <a:lumMod val="75000"/>
                  <a:lumOff val="25000"/>
                </a:schemeClr>
              </a:solidFill>
              <a:cs typeface="Adobe Hebrew" pitchFamily="18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011024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03648" y="43913"/>
            <a:ext cx="6768752" cy="857250"/>
          </a:xfrm>
        </p:spPr>
        <p:txBody>
          <a:bodyPr>
            <a:normAutofit/>
          </a:bodyPr>
          <a:lstStyle/>
          <a:p>
            <a:r>
              <a:rPr lang="ru-RU" sz="3600" b="1" dirty="0">
                <a:solidFill>
                  <a:srgbClr val="7030A0"/>
                </a:solidFill>
                <a:cs typeface="Adobe Hebrew" pitchFamily="18" charset="-79"/>
              </a:rPr>
              <a:t>Анализ существующих решений</a:t>
            </a:r>
            <a:endParaRPr lang="ru-RU" sz="3600" dirty="0">
              <a:solidFill>
                <a:srgbClr val="7030A0"/>
              </a:solidFill>
              <a:cs typeface="Adobe Hebrew" pitchFamily="18" charset="-79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25207"/>
            <a:ext cx="973574" cy="3795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528"/>
            <a:ext cx="985849" cy="977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1835696" y="1491630"/>
            <a:ext cx="676875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dobe Hebrew" pitchFamily="18" charset="-79"/>
              </a:rPr>
              <a:t>Какие решения рассматривались и какое выбрали и почему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7906161" y="20784"/>
            <a:ext cx="12378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>
                <a:solidFill>
                  <a:schemeClr val="bg1">
                    <a:lumMod val="50000"/>
                  </a:schemeClr>
                </a:solidFill>
                <a:cs typeface="Adobe Hebrew" pitchFamily="18" charset="-79"/>
              </a:rPr>
              <a:t>№ :0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cs typeface="Adobe Hebrew" pitchFamily="18" charset="-79"/>
              </a:rPr>
              <a:t>3</a:t>
            </a:r>
            <a:endParaRPr lang="ru-RU" sz="3200" b="1" dirty="0">
              <a:solidFill>
                <a:schemeClr val="bg1">
                  <a:lumMod val="50000"/>
                </a:schemeClr>
              </a:solidFill>
              <a:cs typeface="Adobe Hebrew" pitchFamily="18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70943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03648" y="43913"/>
            <a:ext cx="6768752" cy="857250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rgbClr val="7030A0"/>
                </a:solidFill>
                <a:cs typeface="Adobe Hebrew" pitchFamily="18" charset="-79"/>
              </a:rPr>
              <a:t>Технологические решения</a:t>
            </a:r>
            <a:endParaRPr lang="ru-RU" sz="3100" dirty="0">
              <a:solidFill>
                <a:srgbClr val="7030A0"/>
              </a:solidFill>
              <a:cs typeface="Adobe Hebrew" pitchFamily="18" charset="-79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25207"/>
            <a:ext cx="973574" cy="3795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528"/>
            <a:ext cx="985849" cy="977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1691680" y="1131590"/>
            <a:ext cx="676875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dobe Hebrew" pitchFamily="18" charset="-79"/>
              </a:rPr>
              <a:t>Какие решения рассматривались и какие выбрали и почему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7906161" y="26766"/>
            <a:ext cx="12378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>
                <a:solidFill>
                  <a:schemeClr val="bg1">
                    <a:lumMod val="50000"/>
                  </a:schemeClr>
                </a:solidFill>
                <a:cs typeface="Adobe Hebrew" pitchFamily="18" charset="-79"/>
              </a:rPr>
              <a:t>№ :0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cs typeface="Adobe Hebrew" pitchFamily="18" charset="-79"/>
              </a:rPr>
              <a:t>3</a:t>
            </a:r>
            <a:endParaRPr lang="ru-RU" sz="3200" b="1" dirty="0">
              <a:solidFill>
                <a:schemeClr val="bg1">
                  <a:lumMod val="50000"/>
                </a:schemeClr>
              </a:solidFill>
              <a:cs typeface="Adobe Hebrew" pitchFamily="18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059591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03648" y="202332"/>
            <a:ext cx="6768752" cy="857250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rgbClr val="7030A0"/>
                </a:solidFill>
                <a:cs typeface="Adobe Hebrew" pitchFamily="18" charset="-79"/>
              </a:rPr>
              <a:t>Изготовление платы</a:t>
            </a:r>
            <a:endParaRPr lang="ru-RU" sz="3100" dirty="0">
              <a:solidFill>
                <a:srgbClr val="7030A0"/>
              </a:solidFill>
              <a:cs typeface="Adobe Hebrew" pitchFamily="18" charset="-79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25207"/>
            <a:ext cx="973574" cy="3795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528"/>
            <a:ext cx="985849" cy="977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1691680" y="1131590"/>
            <a:ext cx="676875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dobe Hebrew" pitchFamily="18" charset="-79"/>
              </a:rPr>
              <a:t>Этапы проекта, как менялись решения в ходе проекта, как проходили испытания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7906161" y="26766"/>
            <a:ext cx="12378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>
                <a:solidFill>
                  <a:schemeClr val="bg1">
                    <a:lumMod val="50000"/>
                  </a:schemeClr>
                </a:solidFill>
                <a:cs typeface="Adobe Hebrew" pitchFamily="18" charset="-79"/>
              </a:rPr>
              <a:t>№ :0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cs typeface="Adobe Hebrew" pitchFamily="18" charset="-79"/>
              </a:rPr>
              <a:t>3</a:t>
            </a:r>
            <a:endParaRPr lang="ru-RU" sz="3200" b="1" dirty="0">
              <a:solidFill>
                <a:schemeClr val="bg1">
                  <a:lumMod val="50000"/>
                </a:schemeClr>
              </a:solidFill>
              <a:cs typeface="Adobe Hebrew" pitchFamily="18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78840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03648" y="202332"/>
            <a:ext cx="6768752" cy="857250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rgbClr val="7030A0"/>
                </a:solidFill>
                <a:cs typeface="Adobe Hebrew" pitchFamily="18" charset="-79"/>
              </a:rPr>
              <a:t>Нейронная сеть</a:t>
            </a:r>
            <a:endParaRPr lang="ru-RU" sz="3100" dirty="0">
              <a:solidFill>
                <a:srgbClr val="7030A0"/>
              </a:solidFill>
              <a:cs typeface="Adobe Hebrew" pitchFamily="18" charset="-79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25207"/>
            <a:ext cx="973574" cy="3795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528"/>
            <a:ext cx="985849" cy="977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1691680" y="1131590"/>
            <a:ext cx="676875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dobe Hebrew" pitchFamily="18" charset="-79"/>
              </a:rPr>
              <a:t>Этапы проекта, как менялись решения в ходе проекта, как проходили испытания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7906161" y="26766"/>
            <a:ext cx="12378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>
                <a:solidFill>
                  <a:schemeClr val="bg1">
                    <a:lumMod val="50000"/>
                  </a:schemeClr>
                </a:solidFill>
                <a:cs typeface="Adobe Hebrew" pitchFamily="18" charset="-79"/>
              </a:rPr>
              <a:t>№ :0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cs typeface="Adobe Hebrew" pitchFamily="18" charset="-79"/>
              </a:rPr>
              <a:t>3</a:t>
            </a:r>
            <a:endParaRPr lang="ru-RU" sz="3200" b="1" dirty="0">
              <a:solidFill>
                <a:schemeClr val="bg1">
                  <a:lumMod val="50000"/>
                </a:schemeClr>
              </a:solidFill>
              <a:cs typeface="Adobe Hebrew" pitchFamily="18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800688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03648" y="202332"/>
            <a:ext cx="6768752" cy="857250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rgbClr val="7030A0"/>
                </a:solidFill>
                <a:cs typeface="Adobe Hebrew" pitchFamily="18" charset="-79"/>
              </a:rPr>
              <a:t>Веб-сайт</a:t>
            </a:r>
            <a:endParaRPr lang="ru-RU" sz="3100" dirty="0">
              <a:solidFill>
                <a:srgbClr val="7030A0"/>
              </a:solidFill>
              <a:cs typeface="Adobe Hebrew" pitchFamily="18" charset="-79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25207"/>
            <a:ext cx="973574" cy="3795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528"/>
            <a:ext cx="985849" cy="977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1691680" y="1131590"/>
            <a:ext cx="676875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dobe Hebrew" pitchFamily="18" charset="-79"/>
              </a:rPr>
              <a:t>Этапы проекта, как менялись решения в ходе проекта, как проходили испытания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7906161" y="26766"/>
            <a:ext cx="12378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>
                <a:solidFill>
                  <a:schemeClr val="bg1">
                    <a:lumMod val="50000"/>
                  </a:schemeClr>
                </a:solidFill>
                <a:cs typeface="Adobe Hebrew" pitchFamily="18" charset="-79"/>
              </a:rPr>
              <a:t>№ :0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cs typeface="Adobe Hebrew" pitchFamily="18" charset="-79"/>
              </a:rPr>
              <a:t>3</a:t>
            </a:r>
            <a:endParaRPr lang="ru-RU" sz="3200" b="1" dirty="0">
              <a:solidFill>
                <a:schemeClr val="bg1">
                  <a:lumMod val="50000"/>
                </a:schemeClr>
              </a:solidFill>
              <a:cs typeface="Adobe Hebrew" pitchFamily="18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70348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03648" y="43913"/>
            <a:ext cx="6768752" cy="857250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rgbClr val="7030A0"/>
                </a:solidFill>
                <a:cs typeface="Adobe Hebrew" pitchFamily="18" charset="-79"/>
              </a:rPr>
              <a:t>Результаты проекта</a:t>
            </a:r>
            <a:endParaRPr lang="ru-RU" sz="3100" dirty="0">
              <a:solidFill>
                <a:srgbClr val="7030A0"/>
              </a:solidFill>
              <a:cs typeface="Adobe Hebrew" pitchFamily="18" charset="-79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25207"/>
            <a:ext cx="973574" cy="3795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528"/>
            <a:ext cx="985849" cy="977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1691680" y="1131590"/>
            <a:ext cx="676875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dobe Hebrew" pitchFamily="18" charset="-79"/>
              </a:rPr>
              <a:t>Оценка результатов проекта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7906161" y="26766"/>
            <a:ext cx="12378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>
                <a:solidFill>
                  <a:schemeClr val="bg1">
                    <a:lumMod val="50000"/>
                  </a:schemeClr>
                </a:solidFill>
                <a:cs typeface="Adobe Hebrew" pitchFamily="18" charset="-79"/>
              </a:rPr>
              <a:t>№ :0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cs typeface="Adobe Hebrew" pitchFamily="18" charset="-79"/>
              </a:rPr>
              <a:t>3</a:t>
            </a:r>
            <a:endParaRPr lang="ru-RU" sz="3200" b="1" dirty="0">
              <a:solidFill>
                <a:schemeClr val="bg1">
                  <a:lumMod val="50000"/>
                </a:schemeClr>
              </a:solidFill>
              <a:cs typeface="Adobe Hebrew" pitchFamily="18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98145342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1804</TotalTime>
  <Words>303</Words>
  <Application>Microsoft Office PowerPoint</Application>
  <PresentationFormat>Экран (16:9)</PresentationFormat>
  <Paragraphs>60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Calibri</vt:lpstr>
      <vt:lpstr>Wingdings</vt:lpstr>
      <vt:lpstr>Тема Office</vt:lpstr>
      <vt:lpstr>Презентация PowerPoint</vt:lpstr>
      <vt:lpstr>Цели и задачи</vt:lpstr>
      <vt:lpstr>Теоретические обоснования</vt:lpstr>
      <vt:lpstr>Анализ существующих решений</vt:lpstr>
      <vt:lpstr>Технологические решения</vt:lpstr>
      <vt:lpstr>Изготовление платы</vt:lpstr>
      <vt:lpstr>Нейронная сеть</vt:lpstr>
      <vt:lpstr>Веб-сайт</vt:lpstr>
      <vt:lpstr>Результаты проекта</vt:lpstr>
      <vt:lpstr>Карта технологий</vt:lpstr>
      <vt:lpstr>Ошибки проекта</vt:lpstr>
      <vt:lpstr>Развитие проекта</vt:lpstr>
      <vt:lpstr>Команда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ranton</dc:creator>
  <cp:lastModifiedBy>N_OFFICE_6</cp:lastModifiedBy>
  <cp:revision>52</cp:revision>
  <dcterms:created xsi:type="dcterms:W3CDTF">2020-03-11T17:59:11Z</dcterms:created>
  <dcterms:modified xsi:type="dcterms:W3CDTF">2022-04-09T15:00:40Z</dcterms:modified>
</cp:coreProperties>
</file>