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6" r:id="rId4"/>
    <p:sldId id="265" r:id="rId5"/>
    <p:sldId id="275" r:id="rId6"/>
    <p:sldId id="266" r:id="rId7"/>
    <p:sldId id="274" r:id="rId8"/>
    <p:sldId id="273" r:id="rId9"/>
    <p:sldId id="264" r:id="rId10"/>
    <p:sldId id="272" r:id="rId11"/>
    <p:sldId id="257" r:id="rId12"/>
    <p:sldId id="269" r:id="rId1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898" y="17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16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59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16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84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57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24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10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02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89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30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42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21B46-E778-4D2C-977D-2F106A44399C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90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4.jpeg"/><Relationship Id="rId7" Type="http://schemas.openxmlformats.org/officeDocument/2006/relationships/image" Target="../media/image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5" Type="http://schemas.microsoft.com/office/2007/relationships/hdphoto" Target="../media/hdphoto4.wdp"/><Relationship Id="rId10" Type="http://schemas.microsoft.com/office/2007/relationships/hdphoto" Target="../media/hdphoto2.wdp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E6EDAAE-B920-4C3E-BBEF-9D3BCA066C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01"/>
          <a:stretch/>
        </p:blipFill>
        <p:spPr>
          <a:xfrm>
            <a:off x="0" y="0"/>
            <a:ext cx="9144000" cy="415592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4" y="1347614"/>
            <a:ext cx="2287412" cy="22874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6633" y="51470"/>
            <a:ext cx="4815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Космическая смена «Сириус 2022»</a:t>
            </a:r>
          </a:p>
          <a:p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01</a:t>
            </a:r>
            <a:r>
              <a:rPr lang="en-US" sz="2000" dirty="0">
                <a:solidFill>
                  <a:schemeClr val="bg1"/>
                </a:solidFill>
                <a:cs typeface="Adobe Hebrew" pitchFamily="18" charset="-79"/>
              </a:rPr>
              <a:t>-</a:t>
            </a:r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15</a:t>
            </a:r>
            <a:r>
              <a:rPr lang="en-US" sz="2000" dirty="0">
                <a:solidFill>
                  <a:schemeClr val="bg1"/>
                </a:solidFill>
                <a:cs typeface="Adobe Hebrew" pitchFamily="18" charset="-79"/>
              </a:rPr>
              <a:t> </a:t>
            </a:r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апреля 2022г.</a:t>
            </a:r>
          </a:p>
          <a:p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31840" y="1357315"/>
            <a:ext cx="5040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>
                <a:solidFill>
                  <a:schemeClr val="bg1"/>
                </a:solidFill>
              </a:rPr>
              <a:t>Название проекта: </a:t>
            </a:r>
            <a:r>
              <a:rPr lang="ru-RU" sz="2000" dirty="0">
                <a:solidFill>
                  <a:schemeClr val="bg1"/>
                </a:solidFill>
              </a:rPr>
              <a:t>Система детектирования судов с применением технологий искусственного интеллекта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31840" y="2367920"/>
            <a:ext cx="4815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>
                <a:solidFill>
                  <a:schemeClr val="bg1"/>
                </a:solidFill>
              </a:rPr>
              <a:t>Название команды:</a:t>
            </a:r>
            <a:endParaRPr lang="en-US" sz="2000" b="1" i="1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dpp.shlyopa.team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6010" y="3103732"/>
            <a:ext cx="5328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>
                <a:solidFill>
                  <a:schemeClr val="bg1"/>
                </a:solidFill>
              </a:rPr>
              <a:t>Направление программы: </a:t>
            </a:r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Космическая автоматическая идентификация объектов и искусственный интеллект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528444" y="236135"/>
            <a:ext cx="235352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600" b="1" dirty="0">
                <a:solidFill>
                  <a:schemeClr val="bg1"/>
                </a:solidFill>
                <a:cs typeface="Adobe Hebrew" pitchFamily="18" charset="-79"/>
              </a:rPr>
              <a:t>№ :0</a:t>
            </a:r>
            <a:r>
              <a:rPr lang="en-US" sz="6600" b="1" dirty="0">
                <a:solidFill>
                  <a:schemeClr val="bg1"/>
                </a:solidFill>
                <a:cs typeface="Adobe Hebrew" pitchFamily="18" charset="-79"/>
              </a:rPr>
              <a:t>3</a:t>
            </a:r>
            <a:endParaRPr lang="ru-RU" sz="6600" b="1" dirty="0">
              <a:solidFill>
                <a:schemeClr val="bg1"/>
              </a:solidFill>
              <a:cs typeface="Adobe Hebrew" pitchFamily="18" charset="-79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60A081-0B9B-41EC-8F3E-225BA65D4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474273"/>
            <a:ext cx="8694712" cy="39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59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Развитие проекта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91680" y="1059582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Отслеживание местоположения судов и их характеристик в реальном времени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3</a:t>
            </a:r>
            <a:endParaRPr lang="ru-RU" sz="3200" b="1" dirty="0">
              <a:solidFill>
                <a:schemeClr val="bg1">
                  <a:lumMod val="50000"/>
                </a:schemeClr>
              </a:solidFill>
              <a:cs typeface="Adobe Hebrew" pitchFamily="18" charset="-79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78F5A3-143A-4FCB-9F39-6F83300628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347" y="2067694"/>
            <a:ext cx="5047306" cy="27936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8235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AB8186A6-88F3-4D60-B0E1-D4F2420A672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3" r="4549"/>
          <a:stretch/>
        </p:blipFill>
        <p:spPr>
          <a:xfrm>
            <a:off x="2672920" y="714904"/>
            <a:ext cx="1289418" cy="17114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D39D0782-C540-4267-9B83-738BDE6829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8" t="17840" r="8206"/>
          <a:stretch/>
        </p:blipFill>
        <p:spPr>
          <a:xfrm>
            <a:off x="1255495" y="2940760"/>
            <a:ext cx="1292464" cy="17192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6F472A99-D5BC-4F09-ACE0-F81202AC72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000" y="2940761"/>
            <a:ext cx="1289416" cy="17192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328B616-ADCA-4B70-B8A2-116FAD71D5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79" y="718084"/>
            <a:ext cx="1282238" cy="1709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4A481F5-CB8F-4EE3-AC30-152F8892D9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750" y="2940760"/>
            <a:ext cx="1289417" cy="17192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-20538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Команда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3</a:t>
            </a:r>
            <a:endParaRPr lang="ru-RU" sz="3200" b="1" dirty="0">
              <a:solidFill>
                <a:schemeClr val="bg1">
                  <a:lumMod val="50000"/>
                </a:schemeClr>
              </a:solidFill>
              <a:cs typeface="Adobe Hebrew" pitchFamily="18" charset="-79"/>
            </a:endParaRPr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70106458-B71D-482C-92F0-CC358FD53ECB}"/>
              </a:ext>
            </a:extLst>
          </p:cNvPr>
          <p:cNvSpPr txBox="1">
            <a:spLocks/>
          </p:cNvSpPr>
          <p:nvPr/>
        </p:nvSpPr>
        <p:spPr>
          <a:xfrm>
            <a:off x="5024748" y="2456690"/>
            <a:ext cx="2553899" cy="4030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b="1" dirty="0">
                <a:solidFill>
                  <a:srgbClr val="7030A0"/>
                </a:solidFill>
                <a:cs typeface="Adobe Hebrew" pitchFamily="18" charset="-79"/>
              </a:rPr>
              <a:t>Валерия Болучевских</a:t>
            </a:r>
          </a:p>
          <a:p>
            <a:r>
              <a:rPr lang="ru-RU" sz="1400" b="1" i="1" dirty="0">
                <a:solidFill>
                  <a:srgbClr val="7030A0"/>
                </a:solidFill>
                <a:cs typeface="Adobe Hebrew" pitchFamily="18" charset="-79"/>
              </a:rPr>
              <a:t>Статистик</a:t>
            </a:r>
            <a:endParaRPr lang="ru-RU" sz="1400" i="1" dirty="0">
              <a:solidFill>
                <a:srgbClr val="7030A0"/>
              </a:solidFill>
              <a:cs typeface="Adobe Hebrew" pitchFamily="18" charset="-79"/>
            </a:endParaRP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FBF2F95E-9B0E-46FB-83B0-5B90EBB46206}"/>
              </a:ext>
            </a:extLst>
          </p:cNvPr>
          <p:cNvSpPr txBox="1">
            <a:spLocks/>
          </p:cNvSpPr>
          <p:nvPr/>
        </p:nvSpPr>
        <p:spPr>
          <a:xfrm>
            <a:off x="3511074" y="4688938"/>
            <a:ext cx="2553899" cy="4030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b="1" dirty="0">
                <a:solidFill>
                  <a:srgbClr val="7030A0"/>
                </a:solidFill>
                <a:cs typeface="Adobe Hebrew" pitchFamily="18" charset="-79"/>
              </a:rPr>
              <a:t>Максим Чернышков</a:t>
            </a:r>
          </a:p>
          <a:p>
            <a:r>
              <a:rPr lang="ru-RU" sz="1400" b="1" i="1" dirty="0">
                <a:solidFill>
                  <a:srgbClr val="7030A0"/>
                </a:solidFill>
                <a:cs typeface="Adobe Hebrew" pitchFamily="18" charset="-79"/>
              </a:rPr>
              <a:t>Программист</a:t>
            </a:r>
            <a:endParaRPr lang="ru-RU" sz="1400" i="1" dirty="0">
              <a:solidFill>
                <a:srgbClr val="7030A0"/>
              </a:solidFill>
              <a:cs typeface="Adobe Hebrew" pitchFamily="18" charset="-79"/>
            </a:endParaRPr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F95FD687-2CE4-4069-B535-4987CF01C3D0}"/>
              </a:ext>
            </a:extLst>
          </p:cNvPr>
          <p:cNvSpPr txBox="1">
            <a:spLocks/>
          </p:cNvSpPr>
          <p:nvPr/>
        </p:nvSpPr>
        <p:spPr>
          <a:xfrm>
            <a:off x="6393234" y="4688938"/>
            <a:ext cx="2553899" cy="4030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b="1" dirty="0">
                <a:solidFill>
                  <a:srgbClr val="7030A0"/>
                </a:solidFill>
                <a:cs typeface="Adobe Hebrew" pitchFamily="18" charset="-79"/>
              </a:rPr>
              <a:t>Анна Лебедева</a:t>
            </a:r>
          </a:p>
          <a:p>
            <a:r>
              <a:rPr lang="ru-RU" sz="1400" b="1" i="1" dirty="0">
                <a:solidFill>
                  <a:srgbClr val="7030A0"/>
                </a:solidFill>
                <a:cs typeface="Adobe Hebrew" pitchFamily="18" charset="-79"/>
              </a:rPr>
              <a:t>Дизайнер </a:t>
            </a:r>
            <a:endParaRPr lang="ru-RU" sz="1400" i="1" dirty="0">
              <a:solidFill>
                <a:srgbClr val="7030A0"/>
              </a:solidFill>
              <a:cs typeface="Adobe Hebrew" pitchFamily="18" charset="-79"/>
            </a:endParaRPr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F0ACD662-9926-49AE-8CB7-DEAA2F886016}"/>
              </a:ext>
            </a:extLst>
          </p:cNvPr>
          <p:cNvSpPr txBox="1">
            <a:spLocks/>
          </p:cNvSpPr>
          <p:nvPr/>
        </p:nvSpPr>
        <p:spPr>
          <a:xfrm>
            <a:off x="622067" y="4685481"/>
            <a:ext cx="2553899" cy="4030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b="1" dirty="0">
                <a:solidFill>
                  <a:srgbClr val="7030A0"/>
                </a:solidFill>
                <a:cs typeface="Adobe Hebrew" pitchFamily="18" charset="-79"/>
              </a:rPr>
              <a:t>Виктория Геллер</a:t>
            </a:r>
          </a:p>
          <a:p>
            <a:r>
              <a:rPr lang="ru-RU" sz="1400" b="1" i="1" dirty="0">
                <a:solidFill>
                  <a:srgbClr val="7030A0"/>
                </a:solidFill>
                <a:cs typeface="Adobe Hebrew" pitchFamily="18" charset="-79"/>
              </a:rPr>
              <a:t>Схемотехник</a:t>
            </a:r>
            <a:endParaRPr lang="ru-RU" sz="1400" i="1" dirty="0">
              <a:solidFill>
                <a:srgbClr val="7030A0"/>
              </a:solidFill>
              <a:cs typeface="Adobe Hebrew" pitchFamily="18" charset="-79"/>
            </a:endParaRP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043031C9-2D3F-4DA6-A9A0-41E41A906184}"/>
              </a:ext>
            </a:extLst>
          </p:cNvPr>
          <p:cNvSpPr txBox="1">
            <a:spLocks/>
          </p:cNvSpPr>
          <p:nvPr/>
        </p:nvSpPr>
        <p:spPr>
          <a:xfrm>
            <a:off x="2040679" y="2451808"/>
            <a:ext cx="2553899" cy="4030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b="1" dirty="0">
                <a:solidFill>
                  <a:srgbClr val="7030A0"/>
                </a:solidFill>
                <a:cs typeface="Adobe Hebrew" pitchFamily="18" charset="-79"/>
              </a:rPr>
              <a:t>Влада Маковецкая</a:t>
            </a:r>
          </a:p>
          <a:p>
            <a:r>
              <a:rPr lang="ru-RU" sz="1400" b="1" i="1" dirty="0">
                <a:solidFill>
                  <a:srgbClr val="7030A0"/>
                </a:solidFill>
                <a:cs typeface="Adobe Hebrew" pitchFamily="18" charset="-79"/>
              </a:rPr>
              <a:t>Проектировщик</a:t>
            </a:r>
            <a:endParaRPr lang="ru-RU" sz="1400" i="1" dirty="0">
              <a:solidFill>
                <a:srgbClr val="7030A0"/>
              </a:solidFill>
              <a:cs typeface="Adobe Hebrew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90535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7BE5177-A0F9-46DC-8639-57BDEDFDD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01"/>
          <a:stretch/>
        </p:blipFill>
        <p:spPr>
          <a:xfrm>
            <a:off x="0" y="0"/>
            <a:ext cx="9144000" cy="415592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4" y="1347614"/>
            <a:ext cx="2287412" cy="22874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31840" y="1131590"/>
            <a:ext cx="4815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Контакты</a:t>
            </a:r>
          </a:p>
          <a:p>
            <a:r>
              <a:rPr lang="ru-RU" sz="1400" dirty="0">
                <a:solidFill>
                  <a:schemeClr val="bg1"/>
                </a:solidFill>
                <a:cs typeface="Adobe Hebrew" pitchFamily="18" charset="-79"/>
              </a:rPr>
              <a:t>Болучевских Валерия: wenlyfentazis@gmail.com</a:t>
            </a:r>
          </a:p>
          <a:p>
            <a:r>
              <a:rPr lang="ru-RU" sz="1400" dirty="0">
                <a:solidFill>
                  <a:schemeClr val="bg1"/>
                </a:solidFill>
                <a:cs typeface="Adobe Hebrew" pitchFamily="18" charset="-79"/>
              </a:rPr>
              <a:t>Геллер Виктория: </a:t>
            </a:r>
            <a:r>
              <a:rPr lang="en-US" sz="1400" dirty="0">
                <a:solidFill>
                  <a:schemeClr val="bg1"/>
                </a:solidFill>
                <a:cs typeface="Adobe Hebrew" pitchFamily="18" charset="-79"/>
              </a:rPr>
              <a:t>gellwik12345@gmail.com</a:t>
            </a:r>
            <a:endParaRPr lang="ru-RU" sz="1400" dirty="0">
              <a:solidFill>
                <a:schemeClr val="bg1"/>
              </a:solidFill>
              <a:cs typeface="Adobe Hebrew" pitchFamily="18" charset="-79"/>
            </a:endParaRPr>
          </a:p>
          <a:p>
            <a:r>
              <a:rPr lang="ru-RU" sz="1400" dirty="0">
                <a:solidFill>
                  <a:schemeClr val="bg1"/>
                </a:solidFill>
                <a:cs typeface="Adobe Hebrew" pitchFamily="18" charset="-79"/>
              </a:rPr>
              <a:t>Лебедева Анна:</a:t>
            </a:r>
            <a:r>
              <a:rPr lang="en-US" sz="1400" dirty="0">
                <a:solidFill>
                  <a:schemeClr val="bg1"/>
                </a:solidFill>
                <a:cs typeface="Adobe Hebrew" pitchFamily="18" charset="-79"/>
              </a:rPr>
              <a:t> a.a.lebedeva0408.s@gmail.com</a:t>
            </a:r>
            <a:endParaRPr lang="ru-RU" sz="1400" dirty="0">
              <a:solidFill>
                <a:schemeClr val="bg1"/>
              </a:solidFill>
              <a:cs typeface="Adobe Hebrew" pitchFamily="18" charset="-79"/>
            </a:endParaRPr>
          </a:p>
          <a:p>
            <a:r>
              <a:rPr lang="ru-RU" sz="1400" dirty="0">
                <a:solidFill>
                  <a:schemeClr val="bg1"/>
                </a:solidFill>
                <a:cs typeface="Adobe Hebrew" pitchFamily="18" charset="-79"/>
              </a:rPr>
              <a:t>Маковецкая Влада: </a:t>
            </a:r>
            <a:r>
              <a:rPr lang="en-US" sz="1400" dirty="0">
                <a:solidFill>
                  <a:schemeClr val="bg1"/>
                </a:solidFill>
                <a:cs typeface="Adobe Hebrew" pitchFamily="18" charset="-79"/>
              </a:rPr>
              <a:t>makovetskaya.vlada@gmail.com</a:t>
            </a:r>
            <a:endParaRPr lang="ru-RU" sz="1400" dirty="0">
              <a:solidFill>
                <a:schemeClr val="bg1"/>
              </a:solidFill>
              <a:cs typeface="Adobe Hebrew" pitchFamily="18" charset="-79"/>
            </a:endParaRPr>
          </a:p>
          <a:p>
            <a:r>
              <a:rPr lang="ru-RU" sz="1400" dirty="0">
                <a:solidFill>
                  <a:schemeClr val="bg1"/>
                </a:solidFill>
                <a:cs typeface="Adobe Hebrew" pitchFamily="18" charset="-79"/>
              </a:rPr>
              <a:t>Чернышков Максим: </a:t>
            </a:r>
            <a:r>
              <a:rPr lang="en-US" sz="1400" dirty="0">
                <a:solidFill>
                  <a:schemeClr val="bg1"/>
                </a:solidFill>
                <a:cs typeface="Adobe Hebrew" pitchFamily="18" charset="-79"/>
              </a:rPr>
              <a:t>maksim@cherny.sh</a:t>
            </a:r>
            <a:endParaRPr lang="ru-RU" sz="1400" dirty="0">
              <a:solidFill>
                <a:schemeClr val="bg1"/>
              </a:solidFill>
              <a:cs typeface="Adobe Hebrew" pitchFamily="18" charset="-79"/>
            </a:endParaRPr>
          </a:p>
          <a:p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1840" y="3003798"/>
            <a:ext cx="52250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>
                <a:solidFill>
                  <a:schemeClr val="bg1"/>
                </a:solidFill>
              </a:rPr>
              <a:t>Направление программы:</a:t>
            </a:r>
          </a:p>
          <a:p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Космическая автоматическая идентификация объектов и искусственный интеллект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528444" y="236135"/>
            <a:ext cx="235352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600" b="1" dirty="0">
                <a:solidFill>
                  <a:schemeClr val="bg1"/>
                </a:solidFill>
                <a:cs typeface="Adobe Hebrew" pitchFamily="18" charset="-79"/>
              </a:rPr>
              <a:t>№ :0</a:t>
            </a:r>
            <a:r>
              <a:rPr lang="en-US" sz="6600" b="1" dirty="0">
                <a:solidFill>
                  <a:schemeClr val="bg1"/>
                </a:solidFill>
                <a:cs typeface="Adobe Hebrew" pitchFamily="18" charset="-79"/>
              </a:rPr>
              <a:t>3</a:t>
            </a:r>
            <a:endParaRPr lang="ru-RU" sz="6600" b="1" dirty="0">
              <a:solidFill>
                <a:schemeClr val="bg1"/>
              </a:solidFill>
              <a:cs typeface="Adobe Hebrew" pitchFamily="18" charset="-79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27DD900-88C3-4DFE-AAA1-9190EBA9A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474273"/>
            <a:ext cx="8694712" cy="3964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B05BE9-D088-418A-84BB-1176634C7F78}"/>
              </a:ext>
            </a:extLst>
          </p:cNvPr>
          <p:cNvSpPr txBox="1"/>
          <p:nvPr/>
        </p:nvSpPr>
        <p:spPr>
          <a:xfrm>
            <a:off x="476633" y="51470"/>
            <a:ext cx="4815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Космическая смена «Сириус 2022»</a:t>
            </a:r>
          </a:p>
          <a:p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01</a:t>
            </a:r>
            <a:r>
              <a:rPr lang="en-US" sz="2000" dirty="0">
                <a:solidFill>
                  <a:schemeClr val="bg1"/>
                </a:solidFill>
                <a:cs typeface="Adobe Hebrew" pitchFamily="18" charset="-79"/>
              </a:rPr>
              <a:t>-</a:t>
            </a:r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15</a:t>
            </a:r>
            <a:r>
              <a:rPr lang="en-US" sz="2000" dirty="0">
                <a:solidFill>
                  <a:schemeClr val="bg1"/>
                </a:solidFill>
                <a:cs typeface="Adobe Hebrew" pitchFamily="18" charset="-79"/>
              </a:rPr>
              <a:t> </a:t>
            </a:r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апреля 2022г.</a:t>
            </a:r>
          </a:p>
          <a:p>
            <a:endParaRPr lang="ru-R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86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Цели и задачи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Заголовок 1"/>
          <p:cNvSpPr txBox="1">
            <a:spLocks/>
          </p:cNvSpPr>
          <p:nvPr/>
        </p:nvSpPr>
        <p:spPr>
          <a:xfrm>
            <a:off x="1691680" y="1131590"/>
            <a:ext cx="6768752" cy="16561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Цель: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Реализация интерфейса на базе системы Автоматической идентификации судов (АИС) с применением технологий искусственного интеллекта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cs typeface="Adobe Hebrew" pitchFamily="18" charset="-79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3</a:t>
            </a:r>
            <a:endParaRPr lang="ru-RU" sz="3200" b="1" dirty="0">
              <a:solidFill>
                <a:schemeClr val="bg1">
                  <a:lumMod val="50000"/>
                </a:schemeClr>
              </a:solidFill>
              <a:cs typeface="Adobe Hebrew" pitchFamily="18" charset="-79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9FA0C23-903B-4A39-93B2-BE08C368F3F4}"/>
              </a:ext>
            </a:extLst>
          </p:cNvPr>
          <p:cNvSpPr txBox="1">
            <a:spLocks/>
          </p:cNvSpPr>
          <p:nvPr/>
        </p:nvSpPr>
        <p:spPr>
          <a:xfrm>
            <a:off x="1697891" y="2395058"/>
            <a:ext cx="6768752" cy="16561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400" b="1" dirty="0">
              <a:solidFill>
                <a:schemeClr val="tx1">
                  <a:lumMod val="75000"/>
                  <a:lumOff val="25000"/>
                </a:schemeClr>
              </a:solidFill>
              <a:cs typeface="Adobe Hebrew" pitchFamily="18" charset="-79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8A5DB3E-9D19-41F6-BBC8-785DB9B5A7D4}"/>
              </a:ext>
            </a:extLst>
          </p:cNvPr>
          <p:cNvSpPr txBox="1">
            <a:spLocks/>
          </p:cNvSpPr>
          <p:nvPr/>
        </p:nvSpPr>
        <p:spPr>
          <a:xfrm>
            <a:off x="1679405" y="2380655"/>
            <a:ext cx="6768752" cy="16561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b="1" dirty="0">
              <a:solidFill>
                <a:schemeClr val="tx1">
                  <a:lumMod val="75000"/>
                  <a:lumOff val="25000"/>
                </a:schemeClr>
              </a:solidFill>
              <a:cs typeface="Adobe Hebrew" pitchFamily="18" charset="-79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4E1D3075-B368-4A9F-8CAA-28452D119855}"/>
              </a:ext>
            </a:extLst>
          </p:cNvPr>
          <p:cNvSpPr txBox="1">
            <a:spLocks/>
          </p:cNvSpPr>
          <p:nvPr/>
        </p:nvSpPr>
        <p:spPr>
          <a:xfrm>
            <a:off x="1692119" y="2859782"/>
            <a:ext cx="6768752" cy="16561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Задачи: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Разведение и изготовление платы радиоприемника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Формирование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Dataset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Обучение модели нейронной сети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Backend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разработка веб-сайта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cs typeface="Adobe Hebrew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2291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Теоретические обоснования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3</a:t>
            </a:r>
            <a:endParaRPr lang="ru-RU" sz="3200" b="1" dirty="0">
              <a:solidFill>
                <a:schemeClr val="bg1">
                  <a:lumMod val="50000"/>
                </a:schemeClr>
              </a:solidFill>
              <a:cs typeface="Adobe Hebrew" pitchFamily="18" charset="-79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9FA0C23-903B-4A39-93B2-BE08C368F3F4}"/>
              </a:ext>
            </a:extLst>
          </p:cNvPr>
          <p:cNvSpPr txBox="1">
            <a:spLocks/>
          </p:cNvSpPr>
          <p:nvPr/>
        </p:nvSpPr>
        <p:spPr>
          <a:xfrm>
            <a:off x="1697891" y="2395058"/>
            <a:ext cx="6768752" cy="16561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400" b="1" dirty="0">
              <a:solidFill>
                <a:schemeClr val="tx1">
                  <a:lumMod val="75000"/>
                  <a:lumOff val="25000"/>
                </a:schemeClr>
              </a:solidFill>
              <a:cs typeface="Adobe Hebrew" pitchFamily="18" charset="-79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8A5DB3E-9D19-41F6-BBC8-785DB9B5A7D4}"/>
              </a:ext>
            </a:extLst>
          </p:cNvPr>
          <p:cNvSpPr txBox="1">
            <a:spLocks/>
          </p:cNvSpPr>
          <p:nvPr/>
        </p:nvSpPr>
        <p:spPr>
          <a:xfrm>
            <a:off x="1697891" y="2352660"/>
            <a:ext cx="6768752" cy="16561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b="1" dirty="0">
              <a:solidFill>
                <a:schemeClr val="tx1">
                  <a:lumMod val="75000"/>
                  <a:lumOff val="25000"/>
                </a:schemeClr>
              </a:solidFill>
              <a:cs typeface="Adobe Hebrew" pitchFamily="18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42B3C0-21DC-4397-8968-57AE3A2020EC}"/>
              </a:ext>
            </a:extLst>
          </p:cNvPr>
          <p:cNvSpPr txBox="1"/>
          <p:nvPr/>
        </p:nvSpPr>
        <p:spPr>
          <a:xfrm>
            <a:off x="2590594" y="4825484"/>
            <a:ext cx="21602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Сервис 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MarineTraffic</a:t>
            </a:r>
            <a:endParaRPr lang="ru-RU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39DA990-F9FB-4560-ABE5-34314BF1D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25207"/>
            <a:ext cx="4104456" cy="34978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0A3818-1C8B-444B-A6DE-B0D10997013E}"/>
              </a:ext>
            </a:extLst>
          </p:cNvPr>
          <p:cNvSpPr txBox="1"/>
          <p:nvPr/>
        </p:nvSpPr>
        <p:spPr>
          <a:xfrm>
            <a:off x="6190714" y="1919988"/>
            <a:ext cx="27995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Платное отслеживание подробной информации ⇒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Невозможность использования всеми категориями пользователей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02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Результаты проекта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3</a:t>
            </a:r>
            <a:endParaRPr lang="ru-RU" sz="3200" b="1" dirty="0">
              <a:solidFill>
                <a:schemeClr val="bg1">
                  <a:lumMod val="50000"/>
                </a:schemeClr>
              </a:solidFill>
              <a:cs typeface="Adobe Hebrew" pitchFamily="18" charset="-79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D6D288-B5F7-460A-82DC-44D729879B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659" y="865778"/>
            <a:ext cx="1315548" cy="116937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96878E3-3684-42CC-8354-8EDE2FD8C7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99" y="2020797"/>
            <a:ext cx="1173490" cy="105500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876F839-F627-4E26-B661-C5146A7E5C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865778"/>
            <a:ext cx="1173490" cy="117349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CDC70BA-D018-4A99-BF97-484F2A7E820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236" y="2078668"/>
            <a:ext cx="1055009" cy="105500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951031A-A1D5-42BA-9ED7-5A31BD4EA44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189" y="3339803"/>
            <a:ext cx="1098960" cy="105618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5C92138-0470-4A1E-B646-03FAC6F681B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867894"/>
            <a:ext cx="1173490" cy="117349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6D679FA-69AC-4E9F-98FD-4E47B98C7FF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029" y="3867894"/>
            <a:ext cx="1171100" cy="1173490"/>
          </a:xfrm>
          <a:prstGeom prst="rect">
            <a:avLst/>
          </a:prstGeom>
        </p:spPr>
      </p:pic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0735C0CA-0A4C-430C-BCA3-532E1451285C}"/>
              </a:ext>
            </a:extLst>
          </p:cNvPr>
          <p:cNvCxnSpPr>
            <a:cxnSpLocks/>
          </p:cNvCxnSpPr>
          <p:nvPr/>
        </p:nvCxnSpPr>
        <p:spPr>
          <a:xfrm flipH="1">
            <a:off x="3276389" y="1734712"/>
            <a:ext cx="800983" cy="4571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9324F73D-CFE8-485D-A684-BE3F619756E8}"/>
              </a:ext>
            </a:extLst>
          </p:cNvPr>
          <p:cNvCxnSpPr>
            <a:cxnSpLocks/>
          </p:cNvCxnSpPr>
          <p:nvPr/>
        </p:nvCxnSpPr>
        <p:spPr>
          <a:xfrm>
            <a:off x="5940152" y="1419622"/>
            <a:ext cx="11560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0E080624-F6B6-4166-92BA-3AFB447ECD62}"/>
              </a:ext>
            </a:extLst>
          </p:cNvPr>
          <p:cNvCxnSpPr>
            <a:cxnSpLocks/>
          </p:cNvCxnSpPr>
          <p:nvPr/>
        </p:nvCxnSpPr>
        <p:spPr>
          <a:xfrm>
            <a:off x="3370950" y="2951630"/>
            <a:ext cx="1201050" cy="7002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7282FFD2-B856-4B9F-B2BE-26D6246C0BA4}"/>
              </a:ext>
            </a:extLst>
          </p:cNvPr>
          <p:cNvCxnSpPr>
            <a:cxnSpLocks/>
          </p:cNvCxnSpPr>
          <p:nvPr/>
        </p:nvCxnSpPr>
        <p:spPr>
          <a:xfrm>
            <a:off x="3563888" y="2548301"/>
            <a:ext cx="2520280" cy="578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F20991D1-D4C1-4B1B-87AB-452BB80DD7D6}"/>
              </a:ext>
            </a:extLst>
          </p:cNvPr>
          <p:cNvCxnSpPr>
            <a:cxnSpLocks/>
          </p:cNvCxnSpPr>
          <p:nvPr/>
        </p:nvCxnSpPr>
        <p:spPr>
          <a:xfrm flipH="1">
            <a:off x="2505130" y="3291830"/>
            <a:ext cx="159260" cy="5760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5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43913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Технологические решения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3</a:t>
            </a:r>
            <a:endParaRPr lang="ru-RU" sz="3200" b="1" dirty="0">
              <a:solidFill>
                <a:schemeClr val="bg1">
                  <a:lumMod val="50000"/>
                </a:schemeClr>
              </a:solidFill>
              <a:cs typeface="Adobe Hebrew" pitchFamily="18" charset="-79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B00560-9836-446A-8CDD-01C0631FF5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836" y="3806215"/>
            <a:ext cx="1898919" cy="48780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1D11A4C-E80B-4D41-93FA-6B83038295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667" y="1093380"/>
            <a:ext cx="1808973" cy="124366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C31AF82-B5B0-4C79-BCCF-1553666E733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5" t="21305" r="23848" b="10774"/>
          <a:stretch/>
        </p:blipFill>
        <p:spPr>
          <a:xfrm>
            <a:off x="1818894" y="2177687"/>
            <a:ext cx="1161233" cy="150155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555D97A-02B2-4A9F-BDE4-4EC4E11F535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834084"/>
            <a:ext cx="962571" cy="96257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19F355B-5FAC-4A10-9C23-AAABB88688D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888" y="1614796"/>
            <a:ext cx="2448272" cy="46027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4E89D951-3AED-4B6D-B40E-8FC96C6530F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33804" y1="75195" x2="33804" y2="75195"/>
                        <a14:foregroundMark x1="33804" y1="75000" x2="33804" y2="75000"/>
                        <a14:foregroundMark x1="66739" y1="74414" x2="66739" y2="74414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22" t="19637" r="19469" b="18348"/>
          <a:stretch/>
        </p:blipFill>
        <p:spPr>
          <a:xfrm rot="20697375">
            <a:off x="4328310" y="2527531"/>
            <a:ext cx="1216235" cy="690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Овал 28">
            <a:extLst>
              <a:ext uri="{FF2B5EF4-FFF2-40B4-BE49-F238E27FC236}">
                <a16:creationId xmlns:a16="http://schemas.microsoft.com/office/drawing/2014/main" id="{0950184B-B29B-453D-928A-5926113A7154}"/>
              </a:ext>
            </a:extLst>
          </p:cNvPr>
          <p:cNvSpPr/>
          <p:nvPr/>
        </p:nvSpPr>
        <p:spPr>
          <a:xfrm>
            <a:off x="4209899" y="2198814"/>
            <a:ext cx="1453056" cy="1453056"/>
          </a:xfrm>
          <a:prstGeom prst="ellipse">
            <a:avLst/>
          </a:prstGeom>
          <a:noFill/>
          <a:ln w="76200">
            <a:prstDash val="lgDash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DA7166-E54D-442A-91C0-8D3BF823E11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62" y="4180384"/>
            <a:ext cx="769137" cy="76913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C9BACDE-A997-4221-8A17-7825FA912C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95" y="2364249"/>
            <a:ext cx="1016857" cy="101685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219BFFB-E777-4BFD-BF35-74173D7A287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151" y="4050120"/>
            <a:ext cx="2384884" cy="46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7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861E471-0561-49B6-84E0-933A9A78C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475870"/>
            <a:ext cx="2749534" cy="138391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202332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Изготовление платы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3</a:t>
            </a:r>
            <a:endParaRPr lang="ru-RU" sz="3200" b="1" dirty="0">
              <a:solidFill>
                <a:schemeClr val="bg1">
                  <a:lumMod val="50000"/>
                </a:schemeClr>
              </a:solidFill>
              <a:cs typeface="Adobe Hebrew" pitchFamily="18" charset="-79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645E335-CE0C-4068-99AD-2C7AB455D6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64"/>
          <a:stretch/>
        </p:blipFill>
        <p:spPr>
          <a:xfrm>
            <a:off x="1475656" y="1923678"/>
            <a:ext cx="4034407" cy="24020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283BBB5-6EA7-4F9E-B69A-F389BF88979C}"/>
              </a:ext>
            </a:extLst>
          </p:cNvPr>
          <p:cNvSpPr txBox="1">
            <a:spLocks/>
          </p:cNvSpPr>
          <p:nvPr/>
        </p:nvSpPr>
        <p:spPr>
          <a:xfrm>
            <a:off x="2772286" y="4371950"/>
            <a:ext cx="1368152" cy="317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600" i="1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Схема в </a:t>
            </a:r>
            <a:r>
              <a:rPr lang="en-US" sz="16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Kicad</a:t>
            </a:r>
            <a:endParaRPr lang="ru-RU" sz="1600" i="1" dirty="0">
              <a:solidFill>
                <a:schemeClr val="tx1">
                  <a:lumMod val="75000"/>
                  <a:lumOff val="25000"/>
                </a:schemeClr>
              </a:solidFill>
              <a:cs typeface="Adobe Hebrew" pitchFamily="18" charset="-79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3467AB-8D47-404F-9AD0-BA0288747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3363838"/>
            <a:ext cx="2749534" cy="1383912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0D3F350-FEEF-480D-BAB9-520618CF21A3}"/>
              </a:ext>
            </a:extLst>
          </p:cNvPr>
          <p:cNvSpPr txBox="1">
            <a:spLocks/>
          </p:cNvSpPr>
          <p:nvPr/>
        </p:nvSpPr>
        <p:spPr>
          <a:xfrm>
            <a:off x="2924686" y="4524350"/>
            <a:ext cx="1368152" cy="317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600" i="1" dirty="0">
              <a:solidFill>
                <a:schemeClr val="tx1">
                  <a:lumMod val="75000"/>
                  <a:lumOff val="25000"/>
                </a:schemeClr>
              </a:solidFill>
              <a:cs typeface="Adobe Hebrew" pitchFamily="18" charset="-79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5C061496-2708-4B05-8C4F-C8E9AACE35D8}"/>
              </a:ext>
            </a:extLst>
          </p:cNvPr>
          <p:cNvSpPr txBox="1">
            <a:spLocks/>
          </p:cNvSpPr>
          <p:nvPr/>
        </p:nvSpPr>
        <p:spPr>
          <a:xfrm>
            <a:off x="6486827" y="2902597"/>
            <a:ext cx="1800200" cy="317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600" i="1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Травление платы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B7895234-082A-4CA9-9593-72ECF307DF05}"/>
              </a:ext>
            </a:extLst>
          </p:cNvPr>
          <p:cNvSpPr txBox="1">
            <a:spLocks/>
          </p:cNvSpPr>
          <p:nvPr/>
        </p:nvSpPr>
        <p:spPr>
          <a:xfrm>
            <a:off x="6549460" y="4796182"/>
            <a:ext cx="1674934" cy="317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600" i="1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Плата в коробке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25F424B-8210-49AA-8067-F5549F6CC2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684" y="1674039"/>
            <a:ext cx="986486" cy="98757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E21009F-3120-4BB5-BBF9-10376EEADDC2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</a:blip>
          <a:stretch>
            <a:fillRect/>
          </a:stretch>
        </p:blipFill>
        <p:spPr>
          <a:xfrm>
            <a:off x="6895933" y="3561975"/>
            <a:ext cx="987638" cy="9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4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202332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Нейронная сеть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3</a:t>
            </a:r>
            <a:endParaRPr lang="ru-RU" sz="3200" b="1" dirty="0">
              <a:solidFill>
                <a:schemeClr val="bg1">
                  <a:lumMod val="50000"/>
                </a:schemeClr>
              </a:solidFill>
              <a:cs typeface="Adobe Hebrew" pitchFamily="18" charset="-79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90BF25-45BA-4BA6-A8AE-4A0DBE2D1B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" r="13229" b="15699"/>
          <a:stretch/>
        </p:blipFill>
        <p:spPr>
          <a:xfrm>
            <a:off x="1403648" y="1325207"/>
            <a:ext cx="2998009" cy="31738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FA36A21-D51C-414C-932D-CE412EE5918F}"/>
              </a:ext>
            </a:extLst>
          </p:cNvPr>
          <p:cNvSpPr txBox="1">
            <a:spLocks/>
          </p:cNvSpPr>
          <p:nvPr/>
        </p:nvSpPr>
        <p:spPr>
          <a:xfrm>
            <a:off x="1462492" y="4564445"/>
            <a:ext cx="2880320" cy="311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600" i="1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Создание обучающей выборки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34D8D00-3C4B-4E06-829D-2A4A1E946093}"/>
              </a:ext>
            </a:extLst>
          </p:cNvPr>
          <p:cNvSpPr/>
          <p:nvPr/>
        </p:nvSpPr>
        <p:spPr>
          <a:xfrm>
            <a:off x="4788024" y="1325207"/>
            <a:ext cx="3960440" cy="31738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2D7B5819-86DE-4C04-8FFF-E4E9584A289B}"/>
              </a:ext>
            </a:extLst>
          </p:cNvPr>
          <p:cNvSpPr txBox="1">
            <a:spLocks/>
          </p:cNvSpPr>
          <p:nvPr/>
        </p:nvSpPr>
        <p:spPr>
          <a:xfrm>
            <a:off x="5508104" y="4564445"/>
            <a:ext cx="2520280" cy="311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600" i="1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Обучение нейронной сети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1433C0A-9905-4AB8-8667-572C0B2570E8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6274425" y="2418331"/>
            <a:ext cx="987638" cy="9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88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202332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Веб-сайт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3</a:t>
            </a:r>
            <a:endParaRPr lang="ru-RU" sz="3200" b="1" dirty="0">
              <a:solidFill>
                <a:schemeClr val="bg1">
                  <a:lumMod val="50000"/>
                </a:schemeClr>
              </a:solidFill>
              <a:cs typeface="Adobe Hebrew" pitchFamily="18" charset="-79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C039381-BE2B-4369-8166-59FA17F64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722" y="3219822"/>
            <a:ext cx="4188315" cy="154851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DB2796C-261F-486C-B120-26259F559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721" y="1190159"/>
            <a:ext cx="4188315" cy="1548518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4A49A3A-FFB8-4DC6-A97A-B0686F01155D}"/>
              </a:ext>
            </a:extLst>
          </p:cNvPr>
          <p:cNvSpPr txBox="1">
            <a:spLocks/>
          </p:cNvSpPr>
          <p:nvPr/>
        </p:nvSpPr>
        <p:spPr>
          <a:xfrm>
            <a:off x="2596307" y="2812013"/>
            <a:ext cx="1791142" cy="311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600" i="1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Главная страница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56522920-5A7B-40DE-BC06-3A0C8A11C7ED}"/>
              </a:ext>
            </a:extLst>
          </p:cNvPr>
          <p:cNvSpPr txBox="1">
            <a:spLocks/>
          </p:cNvSpPr>
          <p:nvPr/>
        </p:nvSpPr>
        <p:spPr>
          <a:xfrm>
            <a:off x="1691678" y="4731990"/>
            <a:ext cx="3600400" cy="467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600" i="1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Страница судна с информацией о нем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13577BE-B2AC-4621-AD72-26CCC8CCD7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9" t="7806" r="6293" b="8930"/>
          <a:stretch/>
        </p:blipFill>
        <p:spPr>
          <a:xfrm>
            <a:off x="5436096" y="1137942"/>
            <a:ext cx="3888432" cy="3659701"/>
          </a:xfrm>
          <a:prstGeom prst="ellipse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CA2E871-87BB-4F1C-99EE-FC490C6A0A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8059" y="1470599"/>
            <a:ext cx="987638" cy="98763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90C4FF9-9937-40E9-9719-05803EBC4D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0564" y="3502379"/>
            <a:ext cx="987638" cy="9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8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202332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Ошибки проекта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91680" y="1309682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cs typeface="Adobe Hebrew" pitchFamily="18" charset="-79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3</a:t>
            </a:r>
            <a:endParaRPr lang="ru-RU" sz="3200" b="1" dirty="0">
              <a:solidFill>
                <a:schemeClr val="bg1">
                  <a:lumMod val="50000"/>
                </a:schemeClr>
              </a:solidFill>
              <a:cs typeface="Adobe Hebrew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535466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2342</TotalTime>
  <Words>271</Words>
  <Application>Microsoft Office PowerPoint</Application>
  <PresentationFormat>Экран (16:9)</PresentationFormat>
  <Paragraphs>65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Тема Office</vt:lpstr>
      <vt:lpstr>Презентация PowerPoint</vt:lpstr>
      <vt:lpstr>Цели и задачи</vt:lpstr>
      <vt:lpstr>Теоретические обоснования</vt:lpstr>
      <vt:lpstr>Результаты проекта</vt:lpstr>
      <vt:lpstr>Технологические решения</vt:lpstr>
      <vt:lpstr>Изготовление платы</vt:lpstr>
      <vt:lpstr>Нейронная сеть</vt:lpstr>
      <vt:lpstr>Веб-сайт</vt:lpstr>
      <vt:lpstr>Ошибки проекта</vt:lpstr>
      <vt:lpstr>Развитие проекта</vt:lpstr>
      <vt:lpstr>Команда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ranton</dc:creator>
  <cp:lastModifiedBy>N_OFFICE_6</cp:lastModifiedBy>
  <cp:revision>79</cp:revision>
  <dcterms:created xsi:type="dcterms:W3CDTF">2020-03-11T17:59:11Z</dcterms:created>
  <dcterms:modified xsi:type="dcterms:W3CDTF">2022-04-10T15:15:46Z</dcterms:modified>
</cp:coreProperties>
</file>