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handoutMasterIdLst>
    <p:handoutMasterId r:id="rId24"/>
  </p:handoutMasterIdLst>
  <p:sldIdLst>
    <p:sldId id="256" r:id="rId2"/>
    <p:sldId id="257" r:id="rId3"/>
    <p:sldId id="258" r:id="rId4"/>
    <p:sldId id="260" r:id="rId5"/>
    <p:sldId id="279" r:id="rId6"/>
    <p:sldId id="280" r:id="rId7"/>
    <p:sldId id="265" r:id="rId8"/>
    <p:sldId id="274" r:id="rId9"/>
    <p:sldId id="275" r:id="rId10"/>
    <p:sldId id="283" r:id="rId11"/>
    <p:sldId id="284" r:id="rId12"/>
    <p:sldId id="285" r:id="rId13"/>
    <p:sldId id="288" r:id="rId14"/>
    <p:sldId id="289" r:id="rId15"/>
    <p:sldId id="291" r:id="rId16"/>
    <p:sldId id="292" r:id="rId17"/>
    <p:sldId id="300" r:id="rId18"/>
    <p:sldId id="297" r:id="rId19"/>
    <p:sldId id="298" r:id="rId20"/>
    <p:sldId id="301"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FOUR WHEEL STEERING</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592A61-03C6-481F-AC96-97B077974774}" type="datetime1">
              <a:rPr lang="en-US" smtClean="0"/>
              <a:pPr/>
              <a:t>07-May-18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 M K V ENGG COLLEGE, SALEM.</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6DA5E2-40FC-4BA0-A2BE-64B900F9F652}" type="slidenum">
              <a:rPr lang="en-US" smtClean="0"/>
              <a:pPr/>
              <a:t>‹#›</a:t>
            </a:fld>
            <a:endParaRPr lang="en-US"/>
          </a:p>
        </p:txBody>
      </p:sp>
    </p:spTree>
    <p:extLst>
      <p:ext uri="{BB962C8B-B14F-4D97-AF65-F5344CB8AC3E}">
        <p14:creationId xmlns:p14="http://schemas.microsoft.com/office/powerpoint/2010/main" val="1020148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FOUR WHEEL STEERING</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AC140-4445-4BAE-B14E-2A77A9379F93}" type="datetime1">
              <a:rPr lang="en-US" smtClean="0"/>
              <a:pPr/>
              <a:t>07-May-18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 M K V ENGG COLLEGE, SALEM.</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16733C-71A5-4E7F-9E9F-39B5F5A56B48}" type="slidenum">
              <a:rPr lang="en-US" smtClean="0"/>
              <a:pPr/>
              <a:t>‹#›</a:t>
            </a:fld>
            <a:endParaRPr lang="en-US"/>
          </a:p>
        </p:txBody>
      </p:sp>
    </p:spTree>
    <p:extLst>
      <p:ext uri="{BB962C8B-B14F-4D97-AF65-F5344CB8AC3E}">
        <p14:creationId xmlns:p14="http://schemas.microsoft.com/office/powerpoint/2010/main" val="284702991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B062331-E904-49B0-A11E-45BC06F68BEE}" type="datetime1">
              <a:rPr lang="en-US" smtClean="0"/>
              <a:pPr/>
              <a:t>07-May-18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8EBCEC-C9E3-47AC-BAF8-51CCF2B8352C}" type="datetime1">
              <a:rPr lang="en-US" smtClean="0"/>
              <a:pPr/>
              <a:t>07-May-18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38B3DFF-1E75-4102-B619-B45A0C3BAE21}" type="datetime1">
              <a:rPr lang="en-US" smtClean="0"/>
              <a:pPr/>
              <a:t>07-May-18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2537FB1-FD72-4D37-A89D-8D3FEFE47F03}" type="datetime1">
              <a:rPr lang="en-US" smtClean="0"/>
              <a:pPr/>
              <a:t>07-May-18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6B3113D-849A-411E-A7C6-D9C78D6FCA43}" type="datetime1">
              <a:rPr lang="en-US" smtClean="0"/>
              <a:pPr/>
              <a:t>07-May-18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68328AA-6D7B-4C3E-9565-0AAEBE8C5D16}" type="datetime1">
              <a:rPr lang="en-US" smtClean="0"/>
              <a:pPr/>
              <a:t>07-May-18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3ECD8DB-6A8F-4E5B-8C46-1EF4BC00D429}" type="datetime1">
              <a:rPr lang="en-US" smtClean="0"/>
              <a:pPr/>
              <a:t>07-May-18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C66EC3-AD21-4946-94E9-733902BE45CD}" type="datetime1">
              <a:rPr lang="en-US" smtClean="0"/>
              <a:pPr/>
              <a:t>07-May-18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CD8EC-A2E5-4FAD-9C2F-CF121DDCF4C2}" type="datetime1">
              <a:rPr lang="en-US" smtClean="0"/>
              <a:pPr/>
              <a:t>07-May-18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BFD4F3-83C7-423D-8463-54C6C30A3759}" type="datetime1">
              <a:rPr lang="en-US" smtClean="0"/>
              <a:pPr/>
              <a:t>07-May-18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BC17889-23F5-492C-8B94-30E0671D0907}" type="datetime1">
              <a:rPr lang="en-US" smtClean="0"/>
              <a:pPr/>
              <a:t>07-May-18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A59F1EC-36D3-418B-8E53-0005835445B7}" type="datetime1">
              <a:rPr lang="en-US" smtClean="0"/>
              <a:pPr/>
              <a:t>07-May-18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0"/>
            <a:ext cx="9144000" cy="3124200"/>
          </a:xfrm>
        </p:spPr>
        <p:txBody>
          <a:bodyPr>
            <a:normAutofit fontScale="90000"/>
          </a:bodyPr>
          <a:lstStyle/>
          <a:p>
            <a:pPr algn="ctr"/>
            <a:r>
              <a:rPr lang="en-US" sz="6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FABRICATION OF </a:t>
            </a:r>
            <a:br>
              <a:rPr lang="en-US" sz="6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br>
            <a:r>
              <a:rPr lang="en-US" sz="60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FOUR WHEEL STEERING SYSTEM</a:t>
            </a:r>
            <a:r>
              <a:rPr lang="en-US" dirty="0" smtClean="0">
                <a:solidFill>
                  <a:srgbClr val="6699FF"/>
                </a:solidFill>
              </a:rPr>
              <a:t/>
            </a:r>
            <a:br>
              <a:rPr lang="en-US" dirty="0" smtClean="0">
                <a:solidFill>
                  <a:srgbClr val="6699FF"/>
                </a:solidFill>
              </a:rPr>
            </a:br>
            <a:endParaRPr lang="en-US" dirty="0">
              <a:solidFill>
                <a:srgbClr val="6699FF"/>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
        <p:nvSpPr>
          <p:cNvPr id="6" name="TextBox 5"/>
          <p:cNvSpPr txBox="1"/>
          <p:nvPr/>
        </p:nvSpPr>
        <p:spPr>
          <a:xfrm>
            <a:off x="3276600" y="6096000"/>
            <a:ext cx="3950890" cy="523220"/>
          </a:xfrm>
          <a:prstGeom prst="rect">
            <a:avLst/>
          </a:prstGeom>
          <a:noFill/>
        </p:spPr>
        <p:txBody>
          <a:bodyPr wrap="none" rtlCol="0">
            <a:spAutoFit/>
          </a:bodyPr>
          <a:lstStyle/>
          <a:p>
            <a:r>
              <a:rPr lang="en-US" sz="2800" dirty="0" smtClean="0">
                <a:solidFill>
                  <a:schemeClr val="bg1"/>
                </a:solidFill>
              </a:rPr>
              <a:t>PARUL UNIVERSITY, LIMDA</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solidFill>
                  <a:srgbClr val="00B0F0"/>
                </a:solidFill>
                <a:latin typeface="Times New Roman" pitchFamily="18" charset="0"/>
                <a:cs typeface="Times New Roman" pitchFamily="18" charset="0"/>
              </a:rPr>
              <a:t>FABRICATION OF FOUR WHEEL STEERING SYSTEM</a:t>
            </a:r>
            <a:endParaRPr lang="en-US" sz="4000"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612648" y="1600200"/>
            <a:ext cx="8153400" cy="5029200"/>
          </a:xfrm>
        </p:spPr>
        <p:txBody>
          <a:bodyPr>
            <a:normAutofit/>
          </a:bodyPr>
          <a:lstStyle/>
          <a:p>
            <a:pPr algn="just">
              <a:buSzPct val="90000"/>
              <a:buFont typeface="Wingdings" pitchFamily="2" charset="2"/>
              <a:buChar char="Ø"/>
            </a:pPr>
            <a:r>
              <a:rPr lang="en-IN" dirty="0" smtClean="0">
                <a:latin typeface="Times New Roman" pitchFamily="18" charset="0"/>
                <a:cs typeface="Times New Roman" pitchFamily="18" charset="0"/>
              </a:rPr>
              <a:t>Here, the rear wheels turn in a direction opposite to the front wheels so that to reduce the turning circle radius at low speeds. This would be very useful in city traffic conditions</a:t>
            </a:r>
            <a:endParaRPr lang="en-US" dirty="0" smtClean="0">
              <a:latin typeface="Times New Roman" pitchFamily="18" charset="0"/>
              <a:cs typeface="Times New Roman" pitchFamily="18" charset="0"/>
            </a:endParaRPr>
          </a:p>
          <a:p>
            <a:pPr algn="just">
              <a:buSzPct val="90000"/>
              <a:buFont typeface="Wingdings" pitchFamily="2" charset="2"/>
              <a:buChar char="Ø"/>
            </a:pPr>
            <a:r>
              <a:rPr lang="en-IN" dirty="0" smtClean="0">
                <a:latin typeface="Times New Roman" pitchFamily="18" charset="0"/>
                <a:cs typeface="Times New Roman" pitchFamily="18" charset="0"/>
              </a:rPr>
              <a:t>The main objective of our project is to fabricate the Four Wheel steering, (REAR STEER MODE</a:t>
            </a:r>
            <a:r>
              <a:rPr lang="en-IN" smtClean="0">
                <a:latin typeface="Times New Roman" pitchFamily="18" charset="0"/>
                <a:cs typeface="Times New Roman" pitchFamily="18" charset="0"/>
              </a:rPr>
              <a:t>). </a:t>
            </a:r>
            <a:endParaRPr lang="en-IN" smtClean="0">
              <a:latin typeface="Times New Roman" pitchFamily="18" charset="0"/>
              <a:cs typeface="Times New Roman" pitchFamily="18" charset="0"/>
            </a:endParaRPr>
          </a:p>
          <a:p>
            <a:pPr algn="just">
              <a:buSzPct val="90000"/>
              <a:buFont typeface="Wingdings" pitchFamily="2" charset="2"/>
              <a:buChar char="Ø"/>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B0F0"/>
                </a:solidFill>
                <a:latin typeface="Times New Roman" pitchFamily="18" charset="0"/>
                <a:cs typeface="Times New Roman" pitchFamily="18" charset="0"/>
              </a:rPr>
              <a:t>METHODOLOGY</a:t>
            </a:r>
            <a:endParaRPr lang="en-US"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a:xfrm>
            <a:off x="612648" y="1600200"/>
            <a:ext cx="8153400" cy="4876800"/>
          </a:xfrm>
        </p:spPr>
        <p:txBody>
          <a:bodyPr>
            <a:normAutofit/>
          </a:bodyPr>
          <a:lstStyle/>
          <a:p>
            <a:pPr algn="just">
              <a:buSzPct val="90000"/>
              <a:buFont typeface="Wingdings" pitchFamily="2" charset="2"/>
              <a:buChar char="Ø"/>
            </a:pPr>
            <a:r>
              <a:rPr lang="en-US" sz="2700" dirty="0" smtClean="0">
                <a:latin typeface="Times New Roman" pitchFamily="18" charset="0"/>
                <a:cs typeface="Times New Roman" pitchFamily="18" charset="0"/>
              </a:rPr>
              <a:t>Modification was made in the rear wheel assembly and addition of one more rack and pinion steering gear box for steering the rear wheels. </a:t>
            </a:r>
          </a:p>
          <a:p>
            <a:pPr algn="just">
              <a:buSzPct val="90000"/>
              <a:buFont typeface="Wingdings" pitchFamily="2" charset="2"/>
              <a:buChar char="Ø"/>
            </a:pPr>
            <a:r>
              <a:rPr lang="en-US" sz="2700" dirty="0" smtClean="0">
                <a:latin typeface="Times New Roman" pitchFamily="18" charset="0"/>
                <a:cs typeface="Times New Roman" pitchFamily="18" charset="0"/>
              </a:rPr>
              <a:t>Then a transfer rod is placed in between the front and rear steering gear box to transfer the motion to rear steering gear box.</a:t>
            </a:r>
          </a:p>
          <a:p>
            <a:pPr algn="just">
              <a:buSzPct val="90000"/>
              <a:buFont typeface="Wingdings" pitchFamily="2" charset="2"/>
              <a:buChar char="Ø"/>
            </a:pPr>
            <a:endParaRPr lang="en-US" sz="27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B0F0"/>
                </a:solidFill>
                <a:latin typeface="Times New Roman" pitchFamily="18" charset="0"/>
                <a:cs typeface="Times New Roman" pitchFamily="18" charset="0"/>
              </a:rPr>
              <a:t>WORKING PRINCIPLE</a:t>
            </a:r>
            <a:endParaRPr lang="en-US"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4" name="Content Placeholder 3"/>
          <p:cNvSpPr>
            <a:spLocks noGrp="1"/>
          </p:cNvSpPr>
          <p:nvPr>
            <p:ph sz="quarter" idx="1"/>
          </p:nvPr>
        </p:nvSpPr>
        <p:spPr>
          <a:xfrm>
            <a:off x="609600" y="1600200"/>
            <a:ext cx="8153400" cy="5029200"/>
          </a:xfrm>
        </p:spPr>
        <p:txBody>
          <a:bodyPr>
            <a:noAutofit/>
          </a:bodyPr>
          <a:lstStyle/>
          <a:p>
            <a:pPr algn="just">
              <a:buSzPct val="90000"/>
              <a:buFont typeface="Wingdings" pitchFamily="2" charset="2"/>
              <a:buChar char="Ø"/>
            </a:pPr>
            <a:r>
              <a:rPr lang="en-US" sz="2200" dirty="0" smtClean="0">
                <a:latin typeface="Times New Roman" pitchFamily="18" charset="0"/>
                <a:cs typeface="Times New Roman" pitchFamily="18" charset="0"/>
              </a:rPr>
              <a:t>When the steering is steered the power is transferred to the front steering gear box, and a bevel gear arrangement is made to transfer the power to the rear steering gear box. </a:t>
            </a:r>
          </a:p>
          <a:p>
            <a:pPr algn="just">
              <a:buSzPct val="90000"/>
              <a:buFont typeface="Wingdings" pitchFamily="2" charset="2"/>
              <a:buChar char="Ø"/>
            </a:pPr>
            <a:r>
              <a:rPr lang="en-US" sz="2200" dirty="0" smtClean="0">
                <a:latin typeface="Times New Roman" pitchFamily="18" charset="0"/>
                <a:cs typeface="Times New Roman" pitchFamily="18" charset="0"/>
              </a:rPr>
              <a:t>Bevel gear is used to transmit the rotary motion perpendicularly, so the one bevel gear is introduced in the front steering rod. Other bevel gear is connected to the transfer rod. </a:t>
            </a:r>
          </a:p>
          <a:p>
            <a:pPr algn="just">
              <a:buSzPct val="90000"/>
              <a:buFont typeface="Wingdings" pitchFamily="2" charset="2"/>
              <a:buChar char="Ø"/>
            </a:pPr>
            <a:r>
              <a:rPr lang="en-US" sz="2200" dirty="0" smtClean="0">
                <a:latin typeface="Times New Roman" pitchFamily="18" charset="0"/>
                <a:cs typeface="Times New Roman" pitchFamily="18" charset="0"/>
              </a:rPr>
              <a:t>Two supports are used to support the transfer rod. Transfer rod is connected to the rear steering gear box. Rear steering gear box is fixed to the car body by bolts and nuts and the ends of the steering box are connected to the rear wheel hub where the tyres are mounted. </a:t>
            </a:r>
          </a:p>
          <a:p>
            <a:pPr algn="just">
              <a:buSzPct val="90000"/>
              <a:buFont typeface="Wingdings" pitchFamily="2" charset="2"/>
              <a:buChar char="Ø"/>
            </a:pPr>
            <a:r>
              <a:rPr lang="en-US" sz="2200" dirty="0" smtClean="0">
                <a:latin typeface="Times New Roman" pitchFamily="18" charset="0"/>
                <a:cs typeface="Times New Roman" pitchFamily="18" charset="0"/>
              </a:rPr>
              <a:t>As the steering is steered the rear wheels also turn by the arrangements made and the rear wheel turn in the opposite direction.</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rgbClr val="00B0F0"/>
                </a:solidFill>
                <a:latin typeface="Times New Roman" pitchFamily="18" charset="0"/>
                <a:cs typeface="Times New Roman" pitchFamily="18" charset="0"/>
              </a:rPr>
              <a:t>BENEFITS OF THE 4WS MODEL</a:t>
            </a:r>
            <a:endParaRPr lang="en-US" sz="4000"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lstStyle/>
          <a:p>
            <a:pPr lvl="0" algn="just"/>
            <a:r>
              <a:rPr lang="en-IN" dirty="0" smtClean="0">
                <a:latin typeface="Times New Roman" pitchFamily="18" charset="0"/>
                <a:cs typeface="Times New Roman" pitchFamily="18" charset="0"/>
              </a:rPr>
              <a:t>In conjunction with rear steer mode, four-wheel steering can significantly improve the vehicle handling at both high and low speeds.</a:t>
            </a:r>
            <a:endParaRPr lang="en-US" dirty="0" smtClean="0">
              <a:latin typeface="Times New Roman" pitchFamily="18" charset="0"/>
              <a:cs typeface="Times New Roman" pitchFamily="18" charset="0"/>
            </a:endParaRPr>
          </a:p>
          <a:p>
            <a:pPr lvl="0" algn="just"/>
            <a:r>
              <a:rPr lang="en-IN" dirty="0" smtClean="0">
                <a:latin typeface="Times New Roman" pitchFamily="18" charset="0"/>
                <a:cs typeface="Times New Roman" pitchFamily="18" charset="0"/>
              </a:rPr>
              <a:t>Due to the better handling and easier steering capability, driver fatigue can be reduced even over long drives.</a:t>
            </a:r>
          </a:p>
          <a:p>
            <a:pPr lvl="0" algn="just"/>
            <a:r>
              <a:rPr lang="en-IN" dirty="0" smtClean="0">
                <a:latin typeface="Times New Roman" pitchFamily="18" charset="0"/>
                <a:cs typeface="Times New Roman" pitchFamily="18" charset="0"/>
              </a:rPr>
              <a:t>Stability of the vehicle increases.</a:t>
            </a:r>
          </a:p>
          <a:p>
            <a:pPr lvl="0"/>
            <a:r>
              <a:rPr lang="en-US" dirty="0" smtClean="0">
                <a:latin typeface="Times New Roman" pitchFamily="18" charset="0"/>
                <a:cs typeface="Times New Roman" pitchFamily="18" charset="0"/>
              </a:rPr>
              <a:t>Turning radius of the vehicle can be decreased to a greater extent by rear steer mode.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solidFill>
                  <a:srgbClr val="00B0F0"/>
                </a:solidFill>
                <a:latin typeface="Times New Roman" pitchFamily="18" charset="0"/>
                <a:cs typeface="Times New Roman" pitchFamily="18" charset="0"/>
              </a:rPr>
              <a:t>RESULT AND DISCUSSION</a:t>
            </a:r>
            <a:endParaRPr lang="en-US"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612648" y="1600200"/>
            <a:ext cx="8153400" cy="4876800"/>
          </a:xfrm>
        </p:spPr>
        <p:txBody>
          <a:bodyPr>
            <a:normAutofit fontScale="92500" lnSpcReduction="10000"/>
          </a:bodyPr>
          <a:lstStyle/>
          <a:p>
            <a:pPr algn="just">
              <a:buNone/>
            </a:pPr>
            <a:r>
              <a:rPr lang="en-IN" dirty="0" smtClean="0"/>
              <a:t>	</a:t>
            </a:r>
            <a:r>
              <a:rPr lang="en-IN" dirty="0" smtClean="0">
                <a:latin typeface="Times New Roman" pitchFamily="18" charset="0"/>
                <a:cs typeface="Times New Roman" pitchFamily="18" charset="0"/>
              </a:rPr>
              <a:t>The use of four-wheel steering in wheelchairs introduces a dilemma for the control of that vehicle. Optimum performance is likely attained when the wheels can be left at arbitrary, but known, steering angles while the chair is idle. </a:t>
            </a:r>
          </a:p>
          <a:p>
            <a:pPr algn="just">
              <a:buNone/>
            </a:pPr>
            <a:r>
              <a:rPr lang="en-IN" dirty="0" smtClean="0">
                <a:latin typeface="Times New Roman" pitchFamily="18" charset="0"/>
                <a:cs typeface="Times New Roman" pitchFamily="18" charset="0"/>
              </a:rPr>
              <a:t>	The range of options available are to power both rear wheels, power both front wheels, and power one rear and one front wheel on opposite sides of the vehicle. Powering all wheels gives maximum performance, and, since each wheel on the same side of the vehicle travels at the same velocity, four completely independent channels of control are not necessary. </a:t>
            </a:r>
            <a:endParaRPr lang="en-US" dirty="0" smtClean="0">
              <a:latin typeface="Times New Roman" pitchFamily="18" charset="0"/>
              <a:cs typeface="Times New Roman" pitchFamily="18" charset="0"/>
            </a:endParaRPr>
          </a:p>
          <a:p>
            <a:pPr>
              <a:buNone/>
            </a:pPr>
            <a:endParaRPr lang="en-I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solidFill>
                  <a:srgbClr val="00B0F0"/>
                </a:solidFill>
                <a:latin typeface="Times New Roman" pitchFamily="18" charset="0"/>
                <a:cs typeface="Times New Roman" pitchFamily="18" charset="0"/>
              </a:rPr>
              <a:t>CONCLUSIONS AND SCOPE OF FUTURE WORK</a:t>
            </a:r>
            <a:endParaRPr lang="en-US" sz="4000"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pPr algn="just">
              <a:buNone/>
            </a:pPr>
            <a:r>
              <a:rPr lang="en-US" dirty="0" smtClean="0">
                <a:latin typeface="Times New Roman" pitchFamily="18" charset="0"/>
                <a:cs typeface="Times New Roman" pitchFamily="18" charset="0"/>
              </a:rPr>
              <a:t>		An innovative feature of this steering linkage design and its ability to drive all four (or two) wheels using a single steering actuator. Its successful implementation will allow for the development of a four-wheel, steered power base with maximum maneuverability, uncompromised static stability, front- and rear-wheel tracking, and optimum obstacle climbing capability.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372703" y="1828800"/>
            <a:ext cx="5771297" cy="4454358"/>
          </a:xfrm>
        </p:spPr>
      </p:pic>
      <p:sp>
        <p:nvSpPr>
          <p:cNvPr id="5" name="Title 1"/>
          <p:cNvSpPr>
            <a:spLocks noGrp="1"/>
          </p:cNvSpPr>
          <p:nvPr>
            <p:ph type="title"/>
          </p:nvPr>
        </p:nvSpPr>
        <p:spPr>
          <a:xfrm>
            <a:off x="612648" y="228600"/>
            <a:ext cx="8226552" cy="990600"/>
          </a:xfrm>
        </p:spPr>
        <p:txBody>
          <a:bodyPr>
            <a:noAutofit/>
          </a:bodyPr>
          <a:lstStyle/>
          <a:p>
            <a:pPr algn="ctr"/>
            <a:r>
              <a:rPr lang="en-US" sz="4000" b="1" dirty="0" smtClean="0">
                <a:solidFill>
                  <a:srgbClr val="00B0F0"/>
                </a:solidFill>
                <a:latin typeface="Times New Roman" pitchFamily="18" charset="0"/>
                <a:cs typeface="Times New Roman" pitchFamily="18" charset="0"/>
              </a:rPr>
              <a:t>COMPONENTS USED</a:t>
            </a:r>
            <a:endParaRPr lang="en-US" sz="4000" b="1" dirty="0">
              <a:solidFill>
                <a:srgbClr val="00B0F0"/>
              </a:solidFill>
              <a:latin typeface="Times New Roman" pitchFamily="18" charset="0"/>
              <a:cs typeface="Times New Roman" pitchFamily="18" charset="0"/>
            </a:endParaRPr>
          </a:p>
        </p:txBody>
      </p:sp>
      <p:sp>
        <p:nvSpPr>
          <p:cNvPr id="7" name="Content Placeholder 3"/>
          <p:cNvSpPr txBox="1">
            <a:spLocks/>
          </p:cNvSpPr>
          <p:nvPr/>
        </p:nvSpPr>
        <p:spPr>
          <a:xfrm>
            <a:off x="5867400" y="3810000"/>
            <a:ext cx="5715000" cy="305141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buFont typeface="Wingdings"/>
              <a:buNone/>
            </a:pPr>
            <a:endParaRPr lang="en-US" dirty="0" smtClean="0">
              <a:latin typeface="Times New Roman" pitchFamily="18" charset="0"/>
              <a:cs typeface="Times New Roman" pitchFamily="18" charset="0"/>
            </a:endParaRPr>
          </a:p>
        </p:txBody>
      </p:sp>
      <p:sp>
        <p:nvSpPr>
          <p:cNvPr id="8" name="TextBox 7"/>
          <p:cNvSpPr txBox="1"/>
          <p:nvPr/>
        </p:nvSpPr>
        <p:spPr>
          <a:xfrm>
            <a:off x="381000" y="2532727"/>
            <a:ext cx="3886200" cy="3046988"/>
          </a:xfrm>
          <a:prstGeom prst="rect">
            <a:avLst/>
          </a:prstGeom>
          <a:noFill/>
        </p:spPr>
        <p:txBody>
          <a:bodyPr wrap="square" rtlCol="0">
            <a:spAutoFit/>
          </a:bodyPr>
          <a:lstStyle/>
          <a:p>
            <a:r>
              <a:rPr lang="en-US" sz="3200" dirty="0" smtClean="0"/>
              <a:t>Chassis = 1</a:t>
            </a:r>
          </a:p>
          <a:p>
            <a:r>
              <a:rPr lang="en-US" sz="3200" dirty="0" smtClean="0"/>
              <a:t>Wheels= 4</a:t>
            </a:r>
          </a:p>
          <a:p>
            <a:r>
              <a:rPr lang="en-US" sz="3200" dirty="0" smtClean="0"/>
              <a:t>Gears= 2</a:t>
            </a:r>
          </a:p>
          <a:p>
            <a:r>
              <a:rPr lang="en-US" sz="3200" dirty="0" smtClean="0"/>
              <a:t>Rack= 2</a:t>
            </a:r>
          </a:p>
          <a:p>
            <a:r>
              <a:rPr lang="en-US" sz="3200" dirty="0" smtClean="0"/>
              <a:t>Arm= 4</a:t>
            </a:r>
          </a:p>
          <a:p>
            <a:r>
              <a:rPr lang="en-US" sz="3200" dirty="0" smtClean="0"/>
              <a:t>Steering Rod= 1</a:t>
            </a:r>
          </a:p>
        </p:txBody>
      </p:sp>
    </p:spTree>
    <p:extLst>
      <p:ext uri="{BB962C8B-B14F-4D97-AF65-F5344CB8AC3E}">
        <p14:creationId xmlns:p14="http://schemas.microsoft.com/office/powerpoint/2010/main" val="141891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
        <p:nvSpPr>
          <p:cNvPr id="5" name="Title 1"/>
          <p:cNvSpPr>
            <a:spLocks noGrp="1"/>
          </p:cNvSpPr>
          <p:nvPr>
            <p:ph type="title"/>
          </p:nvPr>
        </p:nvSpPr>
        <p:spPr>
          <a:xfrm>
            <a:off x="612648" y="228600"/>
            <a:ext cx="8226552" cy="990600"/>
          </a:xfrm>
        </p:spPr>
        <p:txBody>
          <a:bodyPr>
            <a:noAutofit/>
          </a:bodyPr>
          <a:lstStyle/>
          <a:p>
            <a:pPr algn="ctr"/>
            <a:r>
              <a:rPr lang="en-US" sz="4000" b="1" dirty="0" smtClean="0">
                <a:solidFill>
                  <a:srgbClr val="00B0F0"/>
                </a:solidFill>
                <a:latin typeface="Times New Roman" pitchFamily="18" charset="0"/>
                <a:cs typeface="Times New Roman" pitchFamily="18" charset="0"/>
              </a:rPr>
              <a:t>DIMENSION OF MODEL</a:t>
            </a:r>
            <a:endParaRPr lang="en-US" sz="4000" b="1" dirty="0">
              <a:solidFill>
                <a:srgbClr val="00B0F0"/>
              </a:solidFill>
              <a:latin typeface="Times New Roman" pitchFamily="18" charset="0"/>
              <a:cs typeface="Times New Roman" pitchFamily="18" charset="0"/>
            </a:endParaRPr>
          </a:p>
        </p:txBody>
      </p:sp>
      <p:sp>
        <p:nvSpPr>
          <p:cNvPr id="9" name="Content Placeholder 3"/>
          <p:cNvSpPr txBox="1">
            <a:spLocks/>
          </p:cNvSpPr>
          <p:nvPr/>
        </p:nvSpPr>
        <p:spPr>
          <a:xfrm>
            <a:off x="381000" y="1676400"/>
            <a:ext cx="5029200" cy="2286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buFont typeface="Wingdings"/>
              <a:buNone/>
            </a:pPr>
            <a:r>
              <a:rPr lang="en-US" sz="3500" b="1" dirty="0" smtClean="0">
                <a:latin typeface="Times New Roman" pitchFamily="18" charset="0"/>
                <a:cs typeface="Times New Roman" pitchFamily="18" charset="0"/>
              </a:rPr>
              <a:t>Chassis</a:t>
            </a:r>
          </a:p>
          <a:p>
            <a:pPr algn="just">
              <a:buFont typeface="Wingdings"/>
              <a:buNone/>
            </a:pPr>
            <a:r>
              <a:rPr lang="en-US" dirty="0" smtClean="0">
                <a:latin typeface="Times New Roman" pitchFamily="18" charset="0"/>
                <a:cs typeface="Times New Roman" pitchFamily="18" charset="0"/>
              </a:rPr>
              <a:t>Length = 500 mm</a:t>
            </a:r>
          </a:p>
          <a:p>
            <a:pPr algn="just">
              <a:buNone/>
            </a:pPr>
            <a:r>
              <a:rPr lang="en-US" dirty="0" smtClean="0">
                <a:latin typeface="Times New Roman" pitchFamily="18" charset="0"/>
                <a:cs typeface="Times New Roman" pitchFamily="18" charset="0"/>
              </a:rPr>
              <a:t>Width =  250 mm</a:t>
            </a:r>
          </a:p>
          <a:p>
            <a:pPr algn="just">
              <a:buNone/>
            </a:pPr>
            <a:r>
              <a:rPr lang="en-US" dirty="0" smtClean="0">
                <a:latin typeface="Times New Roman" pitchFamily="18" charset="0"/>
                <a:cs typeface="Times New Roman" pitchFamily="18" charset="0"/>
              </a:rPr>
              <a:t> </a:t>
            </a:r>
          </a:p>
          <a:p>
            <a:pPr algn="just">
              <a:buFont typeface="Wingdings"/>
              <a:buNone/>
            </a:pPr>
            <a:endParaRPr lang="en-US" dirty="0" smtClean="0">
              <a:latin typeface="Times New Roman" pitchFamily="18" charset="0"/>
              <a:cs typeface="Times New Roman" pitchFamily="18" charset="0"/>
            </a:endParaRPr>
          </a:p>
        </p:txBody>
      </p:sp>
      <p:pic>
        <p:nvPicPr>
          <p:cNvPr id="2050" name="Picture 2" descr="C:\Users\Dixit Patel\Desktop\Screenshot (5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894" y="1828800"/>
            <a:ext cx="2981325" cy="40290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txBox="1">
            <a:spLocks/>
          </p:cNvSpPr>
          <p:nvPr/>
        </p:nvSpPr>
        <p:spPr>
          <a:xfrm>
            <a:off x="382137" y="4142096"/>
            <a:ext cx="5029200" cy="2286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buFont typeface="Wingdings"/>
              <a:buNone/>
            </a:pPr>
            <a:r>
              <a:rPr lang="en-US" dirty="0" smtClean="0">
                <a:latin typeface="Times New Roman" pitchFamily="18" charset="0"/>
                <a:cs typeface="Times New Roman" pitchFamily="18" charset="0"/>
              </a:rPr>
              <a:t>Wheel base = 500 mm</a:t>
            </a:r>
          </a:p>
          <a:p>
            <a:pPr algn="just">
              <a:buNone/>
            </a:pPr>
            <a:r>
              <a:rPr lang="en-US" dirty="0" smtClean="0">
                <a:latin typeface="Times New Roman" pitchFamily="18" charset="0"/>
                <a:cs typeface="Times New Roman" pitchFamily="18" charset="0"/>
              </a:rPr>
              <a:t>Wheel Track =  270 mm</a:t>
            </a:r>
          </a:p>
          <a:p>
            <a:pPr algn="just">
              <a:buNone/>
            </a:pPr>
            <a:r>
              <a:rPr lang="en-US" dirty="0" smtClean="0">
                <a:latin typeface="Times New Roman" pitchFamily="18" charset="0"/>
                <a:cs typeface="Times New Roman" pitchFamily="18" charset="0"/>
              </a:rPr>
              <a:t> </a:t>
            </a:r>
          </a:p>
          <a:p>
            <a:pPr algn="just">
              <a:buFont typeface="Wingdings"/>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1155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
        <p:nvSpPr>
          <p:cNvPr id="5" name="Title 1"/>
          <p:cNvSpPr>
            <a:spLocks noGrp="1"/>
          </p:cNvSpPr>
          <p:nvPr>
            <p:ph type="title"/>
          </p:nvPr>
        </p:nvSpPr>
        <p:spPr>
          <a:xfrm>
            <a:off x="612648" y="228600"/>
            <a:ext cx="8226552" cy="990600"/>
          </a:xfrm>
        </p:spPr>
        <p:txBody>
          <a:bodyPr>
            <a:noAutofit/>
          </a:bodyPr>
          <a:lstStyle/>
          <a:p>
            <a:pPr algn="ctr"/>
            <a:r>
              <a:rPr lang="en-US" sz="4000" b="1" dirty="0" smtClean="0">
                <a:solidFill>
                  <a:srgbClr val="00B0F0"/>
                </a:solidFill>
                <a:latin typeface="Times New Roman" pitchFamily="18" charset="0"/>
                <a:cs typeface="Times New Roman" pitchFamily="18" charset="0"/>
              </a:rPr>
              <a:t>DIMENSION OF MODEL</a:t>
            </a:r>
            <a:endParaRPr lang="en-US" sz="4000" b="1" dirty="0">
              <a:solidFill>
                <a:srgbClr val="00B0F0"/>
              </a:solidFill>
              <a:latin typeface="Times New Roman" pitchFamily="18" charset="0"/>
              <a:cs typeface="Times New Roman" pitchFamily="18" charset="0"/>
            </a:endParaRPr>
          </a:p>
        </p:txBody>
      </p:sp>
      <p:sp>
        <p:nvSpPr>
          <p:cNvPr id="2" name="Content Placeholder 1"/>
          <p:cNvSpPr>
            <a:spLocks noGrp="1"/>
          </p:cNvSpPr>
          <p:nvPr>
            <p:ph sz="quarter" idx="1"/>
          </p:nvPr>
        </p:nvSpPr>
        <p:spPr>
          <a:xfrm>
            <a:off x="612648" y="1600200"/>
            <a:ext cx="4949952" cy="1600200"/>
          </a:xfrm>
        </p:spPr>
        <p:txBody>
          <a:bodyPr>
            <a:normAutofit lnSpcReduction="10000"/>
          </a:bodyPr>
          <a:lstStyle/>
          <a:p>
            <a:pPr marL="0" indent="0">
              <a:buNone/>
            </a:pPr>
            <a:r>
              <a:rPr lang="en-US" sz="3600" b="1" dirty="0" smtClean="0"/>
              <a:t>Wheel</a:t>
            </a:r>
          </a:p>
          <a:p>
            <a:pPr marL="0" indent="0">
              <a:buNone/>
            </a:pPr>
            <a:r>
              <a:rPr lang="en-US" dirty="0" smtClean="0"/>
              <a:t>Diameter = 100 mm</a:t>
            </a:r>
          </a:p>
          <a:p>
            <a:pPr marL="0" indent="0">
              <a:buNone/>
            </a:pPr>
            <a:r>
              <a:rPr lang="en-US" dirty="0" smtClean="0"/>
              <a:t>Thickness = 30 mm</a:t>
            </a:r>
          </a:p>
        </p:txBody>
      </p:sp>
      <p:sp>
        <p:nvSpPr>
          <p:cNvPr id="9" name="Content Placeholder 3"/>
          <p:cNvSpPr txBox="1">
            <a:spLocks/>
          </p:cNvSpPr>
          <p:nvPr/>
        </p:nvSpPr>
        <p:spPr>
          <a:xfrm>
            <a:off x="685800" y="3402844"/>
            <a:ext cx="5715000" cy="305141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buFont typeface="Wingdings"/>
              <a:buNone/>
            </a:pPr>
            <a:r>
              <a:rPr lang="en-US" sz="3500" b="1" dirty="0" smtClean="0">
                <a:latin typeface="Times New Roman" pitchFamily="18" charset="0"/>
                <a:cs typeface="Times New Roman" pitchFamily="18" charset="0"/>
              </a:rPr>
              <a:t>Gear</a:t>
            </a:r>
          </a:p>
          <a:p>
            <a:pPr algn="just">
              <a:buFont typeface="Wingdings"/>
              <a:buNone/>
            </a:pPr>
            <a:r>
              <a:rPr lang="en-US" dirty="0" smtClean="0">
                <a:latin typeface="Times New Roman" pitchFamily="18" charset="0"/>
                <a:cs typeface="Times New Roman" pitchFamily="18" charset="0"/>
              </a:rPr>
              <a:t>Outer Diameter = 50 mm</a:t>
            </a:r>
          </a:p>
          <a:p>
            <a:pPr algn="just">
              <a:buNone/>
            </a:pPr>
            <a:r>
              <a:rPr lang="en-US" dirty="0" smtClean="0">
                <a:latin typeface="Times New Roman" pitchFamily="18" charset="0"/>
                <a:cs typeface="Times New Roman" pitchFamily="18" charset="0"/>
              </a:rPr>
              <a:t>Inner </a:t>
            </a:r>
            <a:r>
              <a:rPr lang="en-US" dirty="0">
                <a:latin typeface="Times New Roman" pitchFamily="18" charset="0"/>
                <a:cs typeface="Times New Roman" pitchFamily="18" charset="0"/>
              </a:rPr>
              <a:t>Diameter </a:t>
            </a:r>
            <a:r>
              <a:rPr lang="en-US" dirty="0" smtClean="0">
                <a:latin typeface="Times New Roman" pitchFamily="18" charset="0"/>
                <a:cs typeface="Times New Roman" pitchFamily="18" charset="0"/>
              </a:rPr>
              <a:t>= 45 mm</a:t>
            </a:r>
          </a:p>
          <a:p>
            <a:pPr algn="just">
              <a:buNone/>
            </a:pPr>
            <a:r>
              <a:rPr lang="en-US" dirty="0" smtClean="0">
                <a:latin typeface="Times New Roman" pitchFamily="18" charset="0"/>
                <a:cs typeface="Times New Roman" pitchFamily="18" charset="0"/>
              </a:rPr>
              <a:t>No. of teeth = 80 </a:t>
            </a:r>
          </a:p>
          <a:p>
            <a:pPr algn="just">
              <a:buFont typeface="Wingdings"/>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24888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
        <p:nvSpPr>
          <p:cNvPr id="5" name="Title 1"/>
          <p:cNvSpPr>
            <a:spLocks noGrp="1"/>
          </p:cNvSpPr>
          <p:nvPr>
            <p:ph type="title"/>
          </p:nvPr>
        </p:nvSpPr>
        <p:spPr>
          <a:xfrm>
            <a:off x="612648" y="228600"/>
            <a:ext cx="8226552" cy="990600"/>
          </a:xfrm>
        </p:spPr>
        <p:txBody>
          <a:bodyPr>
            <a:noAutofit/>
          </a:bodyPr>
          <a:lstStyle/>
          <a:p>
            <a:pPr algn="ctr"/>
            <a:r>
              <a:rPr lang="en-US" sz="4000" b="1" dirty="0" smtClean="0">
                <a:solidFill>
                  <a:srgbClr val="00B0F0"/>
                </a:solidFill>
                <a:latin typeface="Times New Roman" pitchFamily="18" charset="0"/>
                <a:cs typeface="Times New Roman" pitchFamily="18" charset="0"/>
              </a:rPr>
              <a:t>DIMENSION OF MODEL</a:t>
            </a:r>
            <a:endParaRPr lang="en-US" sz="4000" b="1" dirty="0">
              <a:solidFill>
                <a:srgbClr val="00B0F0"/>
              </a:solidFill>
              <a:latin typeface="Times New Roman" pitchFamily="18" charset="0"/>
              <a:cs typeface="Times New Roman" pitchFamily="18" charset="0"/>
            </a:endParaRPr>
          </a:p>
        </p:txBody>
      </p:sp>
      <p:sp>
        <p:nvSpPr>
          <p:cNvPr id="7" name="Content Placeholder 3"/>
          <p:cNvSpPr txBox="1">
            <a:spLocks/>
          </p:cNvSpPr>
          <p:nvPr/>
        </p:nvSpPr>
        <p:spPr>
          <a:xfrm>
            <a:off x="5867400" y="3810000"/>
            <a:ext cx="5715000" cy="305141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buFont typeface="Wingdings"/>
              <a:buNone/>
            </a:pPr>
            <a:endParaRPr lang="en-US" dirty="0" smtClean="0">
              <a:latin typeface="Times New Roman" pitchFamily="18" charset="0"/>
              <a:cs typeface="Times New Roman" pitchFamily="18" charset="0"/>
            </a:endParaRPr>
          </a:p>
        </p:txBody>
      </p:sp>
      <p:sp>
        <p:nvSpPr>
          <p:cNvPr id="6" name="Content Placeholder 3"/>
          <p:cNvSpPr txBox="1">
            <a:spLocks noGrp="1"/>
          </p:cNvSpPr>
          <p:nvPr>
            <p:ph sz="quarter" idx="1"/>
          </p:nvPr>
        </p:nvSpPr>
        <p:spPr>
          <a:xfrm>
            <a:off x="457200" y="1676400"/>
            <a:ext cx="4416552" cy="2667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buFont typeface="Wingdings"/>
              <a:buNone/>
            </a:pPr>
            <a:r>
              <a:rPr lang="en-US" sz="3500" b="1" dirty="0" smtClean="0">
                <a:latin typeface="Times New Roman" pitchFamily="18" charset="0"/>
                <a:cs typeface="Times New Roman" pitchFamily="18" charset="0"/>
              </a:rPr>
              <a:t>Rack</a:t>
            </a:r>
          </a:p>
          <a:p>
            <a:pPr algn="just">
              <a:buFont typeface="Wingdings"/>
              <a:buNone/>
            </a:pPr>
            <a:r>
              <a:rPr lang="en-US" dirty="0" smtClean="0">
                <a:latin typeface="Times New Roman" pitchFamily="18" charset="0"/>
                <a:cs typeface="Times New Roman" pitchFamily="18" charset="0"/>
              </a:rPr>
              <a:t>Length = 300 mm</a:t>
            </a:r>
          </a:p>
          <a:p>
            <a:pPr algn="just">
              <a:buNone/>
            </a:pPr>
            <a:r>
              <a:rPr lang="en-US" dirty="0" smtClean="0">
                <a:latin typeface="Times New Roman" pitchFamily="18" charset="0"/>
                <a:cs typeface="Times New Roman" pitchFamily="18" charset="0"/>
              </a:rPr>
              <a:t>Width = 20 mm</a:t>
            </a:r>
          </a:p>
          <a:p>
            <a:pPr algn="just">
              <a:buNone/>
            </a:pPr>
            <a:r>
              <a:rPr lang="en-US" dirty="0" smtClean="0">
                <a:latin typeface="Times New Roman" pitchFamily="18" charset="0"/>
                <a:cs typeface="Times New Roman" pitchFamily="18" charset="0"/>
              </a:rPr>
              <a:t>No. of teeth = 40</a:t>
            </a:r>
          </a:p>
          <a:p>
            <a:pPr algn="just">
              <a:buFont typeface="Wingdings"/>
              <a:buNone/>
            </a:pPr>
            <a:endParaRPr lang="en-US" dirty="0" smtClean="0">
              <a:latin typeface="Times New Roman" pitchFamily="18" charset="0"/>
              <a:cs typeface="Times New Roman" pitchFamily="18" charset="0"/>
            </a:endParaRPr>
          </a:p>
        </p:txBody>
      </p:sp>
      <p:sp>
        <p:nvSpPr>
          <p:cNvPr id="8" name="Content Placeholder 3"/>
          <p:cNvSpPr txBox="1">
            <a:spLocks/>
          </p:cNvSpPr>
          <p:nvPr/>
        </p:nvSpPr>
        <p:spPr>
          <a:xfrm>
            <a:off x="457200" y="4002206"/>
            <a:ext cx="4416552" cy="2667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just">
              <a:buFont typeface="Wingdings"/>
              <a:buNone/>
            </a:pPr>
            <a:r>
              <a:rPr lang="en-US" sz="3500" b="1" dirty="0" smtClean="0">
                <a:latin typeface="Times New Roman" pitchFamily="18" charset="0"/>
                <a:cs typeface="Times New Roman" pitchFamily="18" charset="0"/>
              </a:rPr>
              <a:t>Arm</a:t>
            </a:r>
          </a:p>
          <a:p>
            <a:pPr algn="just">
              <a:buFont typeface="Wingdings"/>
              <a:buNone/>
            </a:pPr>
            <a:r>
              <a:rPr lang="en-US" dirty="0" smtClean="0">
                <a:latin typeface="Times New Roman" pitchFamily="18" charset="0"/>
                <a:cs typeface="Times New Roman" pitchFamily="18" charset="0"/>
              </a:rPr>
              <a:t>Length1 = 50 mm</a:t>
            </a:r>
          </a:p>
          <a:p>
            <a:pPr algn="just">
              <a:buFont typeface="Wingdings"/>
              <a:buNone/>
            </a:pPr>
            <a:r>
              <a:rPr lang="en-US" dirty="0" smtClean="0">
                <a:latin typeface="Times New Roman" pitchFamily="18" charset="0"/>
                <a:cs typeface="Times New Roman" pitchFamily="18" charset="0"/>
              </a:rPr>
              <a:t>Length2 = 50 mm</a:t>
            </a:r>
          </a:p>
          <a:p>
            <a:pPr algn="just">
              <a:buFont typeface="Wingdings"/>
              <a:buNone/>
            </a:pPr>
            <a:r>
              <a:rPr lang="en-US" dirty="0" smtClean="0">
                <a:latin typeface="Times New Roman" pitchFamily="18" charset="0"/>
                <a:cs typeface="Times New Roman" pitchFamily="18" charset="0"/>
              </a:rPr>
              <a:t>Angle = 120 degree</a:t>
            </a:r>
          </a:p>
          <a:p>
            <a:pPr algn="just">
              <a:buFont typeface="Wingdings"/>
              <a:buNone/>
            </a:pPr>
            <a:endParaRPr lang="en-US" dirty="0" smtClean="0">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3907809"/>
            <a:ext cx="2557326" cy="2855794"/>
          </a:xfrm>
          <a:prstGeom prst="rect">
            <a:avLst/>
          </a:prstGeom>
        </p:spPr>
      </p:pic>
    </p:spTree>
    <p:extLst>
      <p:ext uri="{BB962C8B-B14F-4D97-AF65-F5344CB8AC3E}">
        <p14:creationId xmlns:p14="http://schemas.microsoft.com/office/powerpoint/2010/main" val="340016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56488"/>
          </a:xfrm>
        </p:spPr>
        <p:txBody>
          <a:bodyPr>
            <a:normAutofit/>
          </a:bodyPr>
          <a:lstStyle/>
          <a:p>
            <a:pPr algn="ctr"/>
            <a:r>
              <a:rPr lang="en-US" b="1" dirty="0" smtClean="0">
                <a:solidFill>
                  <a:srgbClr val="00B0F0"/>
                </a:solidFill>
                <a:latin typeface="Times New Roman" pitchFamily="18" charset="0"/>
                <a:cs typeface="Times New Roman" pitchFamily="18" charset="0"/>
              </a:rPr>
              <a:t>PROJECT MEMBERS</a:t>
            </a:r>
          </a:p>
        </p:txBody>
      </p:sp>
      <p:sp>
        <p:nvSpPr>
          <p:cNvPr id="3" name="Content Placeholder 2"/>
          <p:cNvSpPr>
            <a:spLocks noGrp="1"/>
          </p:cNvSpPr>
          <p:nvPr>
            <p:ph sz="quarter" idx="1"/>
          </p:nvPr>
        </p:nvSpPr>
        <p:spPr>
          <a:xfrm>
            <a:off x="612648" y="1600200"/>
            <a:ext cx="8153400" cy="1981200"/>
          </a:xfrm>
        </p:spPr>
        <p:txBody>
          <a:bodyPr>
            <a:normAutofit/>
          </a:bodyPr>
          <a:lstStyle/>
          <a:p>
            <a:r>
              <a:rPr lang="en-US" sz="3600" b="1" dirty="0" smtClean="0"/>
              <a:t>JAYRAJ KHATRA</a:t>
            </a:r>
          </a:p>
          <a:p>
            <a:r>
              <a:rPr lang="en-US" sz="3600" b="1" dirty="0" smtClean="0"/>
              <a:t>DIXIT KUKADIYA</a:t>
            </a:r>
          </a:p>
          <a:p>
            <a:r>
              <a:rPr lang="en-US" sz="3600" b="1" dirty="0" smtClean="0"/>
              <a:t>NIMESH KATARIYA</a:t>
            </a:r>
            <a:endParaRPr lang="en-US" sz="3600" b="1"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dirty="0"/>
          </a:p>
        </p:txBody>
      </p:sp>
      <p:sp>
        <p:nvSpPr>
          <p:cNvPr id="6" name="Title 1"/>
          <p:cNvSpPr txBox="1">
            <a:spLocks/>
          </p:cNvSpPr>
          <p:nvPr/>
        </p:nvSpPr>
        <p:spPr>
          <a:xfrm>
            <a:off x="524301" y="4114800"/>
            <a:ext cx="8305800" cy="1600200"/>
          </a:xfrm>
          <a:prstGeom prst="rect">
            <a:avLst/>
          </a:prstGeom>
        </p:spPr>
        <p:txBody>
          <a:bodyPr vert="horz" anchor="ctr">
            <a:normAutofit/>
          </a:bodyPr>
          <a:lstStyle/>
          <a:p>
            <a:pPr lvl="0" algn="ctr">
              <a:spcBef>
                <a:spcPct val="0"/>
              </a:spcBef>
              <a:defRPr/>
            </a:pPr>
            <a:r>
              <a:rPr lang="en-US" sz="5200" b="1" dirty="0" smtClean="0">
                <a:solidFill>
                  <a:srgbClr val="00B0F0"/>
                </a:solidFill>
                <a:latin typeface="Times New Roman" pitchFamily="18" charset="0"/>
                <a:ea typeface="+mj-ea"/>
                <a:cs typeface="Times New Roman" pitchFamily="18" charset="0"/>
              </a:rPr>
              <a:t>PROJECT GUIDE </a:t>
            </a:r>
          </a:p>
          <a:p>
            <a:pPr lvl="0" algn="ctr">
              <a:spcBef>
                <a:spcPct val="0"/>
              </a:spcBef>
              <a:defRPr/>
            </a:pPr>
            <a:r>
              <a:rPr lang="en-US" sz="4700" b="1" dirty="0" err="1" smtClean="0">
                <a:latin typeface="Adobe Gothic Std B" pitchFamily="34" charset="-128"/>
                <a:ea typeface="Adobe Gothic Std B" pitchFamily="34" charset="-128"/>
              </a:rPr>
              <a:t>Asst.Prof</a:t>
            </a:r>
            <a:r>
              <a:rPr lang="en-US" sz="4700" b="1" dirty="0">
                <a:latin typeface="Adobe Gothic Std B" pitchFamily="34" charset="-128"/>
                <a:ea typeface="Adobe Gothic Std B" pitchFamily="34" charset="-128"/>
              </a:rPr>
              <a:t>. </a:t>
            </a:r>
            <a:r>
              <a:rPr lang="en-US" sz="4700" b="1" dirty="0" err="1">
                <a:latin typeface="Adobe Gothic Std B" pitchFamily="34" charset="-128"/>
                <a:ea typeface="Adobe Gothic Std B" pitchFamily="34" charset="-128"/>
              </a:rPr>
              <a:t>Shivani</a:t>
            </a:r>
            <a:r>
              <a:rPr lang="en-US" sz="4700" b="1" dirty="0">
                <a:latin typeface="Adobe Gothic Std B" pitchFamily="34" charset="-128"/>
                <a:ea typeface="Adobe Gothic Std B" pitchFamily="34" charset="-128"/>
              </a:rPr>
              <a:t> </a:t>
            </a:r>
            <a:r>
              <a:rPr lang="en-US" sz="4700" b="1" dirty="0" err="1">
                <a:latin typeface="Adobe Gothic Std B" pitchFamily="34" charset="-128"/>
                <a:ea typeface="Adobe Gothic Std B" pitchFamily="34" charset="-128"/>
              </a:rPr>
              <a:t>desai</a:t>
            </a:r>
            <a:endParaRPr lang="en-US" sz="4700" b="1" dirty="0" smtClean="0">
              <a:solidFill>
                <a:srgbClr val="00B0F0"/>
              </a:solidFill>
              <a:latin typeface="Adobe Gothic Std B" pitchFamily="34" charset="-128"/>
              <a:ea typeface="Adobe Gothic Std B" pitchFamily="34" charset="-128"/>
              <a:cs typeface="Times New Roman" pitchFamily="18" charset="0"/>
            </a:endParaRPr>
          </a:p>
        </p:txBody>
      </p:sp>
      <p:sp>
        <p:nvSpPr>
          <p:cNvPr id="7" name="Content Placeholder 2"/>
          <p:cNvSpPr txBox="1">
            <a:spLocks/>
          </p:cNvSpPr>
          <p:nvPr/>
        </p:nvSpPr>
        <p:spPr>
          <a:xfrm>
            <a:off x="685800" y="4495800"/>
            <a:ext cx="8153400" cy="19050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US"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pic>
        <p:nvPicPr>
          <p:cNvPr id="5" name="Picture 2" descr="C:\Users\Dixit Patel\Desktop\Screenshot (5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091" y="1963445"/>
            <a:ext cx="4747437"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2438400"/>
            <a:ext cx="4191000" cy="2631490"/>
          </a:xfrm>
          <a:prstGeom prst="rect">
            <a:avLst/>
          </a:prstGeom>
          <a:noFill/>
        </p:spPr>
        <p:txBody>
          <a:bodyPr wrap="square" rtlCol="0">
            <a:spAutoFit/>
          </a:bodyPr>
          <a:lstStyle/>
          <a:p>
            <a:r>
              <a:rPr lang="en-US" sz="3300" dirty="0" smtClean="0"/>
              <a:t>Turning Radius (FWS) </a:t>
            </a:r>
          </a:p>
          <a:p>
            <a:r>
              <a:rPr lang="en-US" sz="3300" dirty="0" smtClean="0"/>
              <a:t>= 3000 mm</a:t>
            </a:r>
          </a:p>
          <a:p>
            <a:endParaRPr lang="en-US" sz="3300" dirty="0" smtClean="0"/>
          </a:p>
          <a:p>
            <a:r>
              <a:rPr lang="en-US" sz="3300" dirty="0" smtClean="0"/>
              <a:t>Turning </a:t>
            </a:r>
            <a:r>
              <a:rPr lang="en-US" sz="3300" dirty="0"/>
              <a:t>Radius </a:t>
            </a:r>
            <a:r>
              <a:rPr lang="en-US" sz="3300" dirty="0" smtClean="0"/>
              <a:t>(4WS</a:t>
            </a:r>
            <a:r>
              <a:rPr lang="en-US" sz="3300" dirty="0"/>
              <a:t>) </a:t>
            </a:r>
            <a:endParaRPr lang="en-US" sz="3300" dirty="0" smtClean="0"/>
          </a:p>
          <a:p>
            <a:r>
              <a:rPr lang="en-US" sz="3300" dirty="0" smtClean="0"/>
              <a:t>=   2100 mm</a:t>
            </a:r>
            <a:endParaRPr lang="en-US" sz="3300" dirty="0"/>
          </a:p>
        </p:txBody>
      </p:sp>
      <p:sp>
        <p:nvSpPr>
          <p:cNvPr id="7" name="Title 1"/>
          <p:cNvSpPr>
            <a:spLocks noGrp="1"/>
          </p:cNvSpPr>
          <p:nvPr>
            <p:ph type="title"/>
          </p:nvPr>
        </p:nvSpPr>
        <p:spPr>
          <a:xfrm>
            <a:off x="612648" y="228600"/>
            <a:ext cx="8226552" cy="990600"/>
          </a:xfrm>
        </p:spPr>
        <p:txBody>
          <a:bodyPr>
            <a:noAutofit/>
          </a:bodyPr>
          <a:lstStyle/>
          <a:p>
            <a:pPr algn="ctr"/>
            <a:r>
              <a:rPr lang="en-US" sz="4000" b="1" dirty="0" smtClean="0">
                <a:solidFill>
                  <a:srgbClr val="00B0F0"/>
                </a:solidFill>
                <a:latin typeface="Times New Roman" pitchFamily="18" charset="0"/>
                <a:cs typeface="Times New Roman" pitchFamily="18" charset="0"/>
              </a:rPr>
              <a:t>TURNING RADIUS</a:t>
            </a:r>
            <a:endParaRPr lang="en-US" sz="4000" b="1"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284178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24200"/>
            <a:ext cx="8153400" cy="990600"/>
          </a:xfrm>
        </p:spPr>
        <p:txBody>
          <a:bodyPr>
            <a:noAutofit/>
          </a:bodyPr>
          <a:lstStyle/>
          <a:p>
            <a:pPr algn="ctr"/>
            <a:r>
              <a:rPr lang="en-US" sz="8800" dirty="0" smtClean="0">
                <a:solidFill>
                  <a:srgbClr val="00B0F0"/>
                </a:solidFill>
              </a:rPr>
              <a:t>THANK YOU</a:t>
            </a:r>
            <a:endParaRPr lang="en-US" sz="8800" dirty="0">
              <a:solidFill>
                <a:srgbClr val="00B0F0"/>
              </a:solidFill>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B0F0"/>
                </a:solidFill>
                <a:latin typeface="Times New Roman" pitchFamily="18" charset="0"/>
                <a:cs typeface="Times New Roman" pitchFamily="18" charset="0"/>
              </a:rPr>
              <a:t>CONTENTS</a:t>
            </a:r>
          </a:p>
        </p:txBody>
      </p:sp>
      <p:sp>
        <p:nvSpPr>
          <p:cNvPr id="3" name="Content Placeholder 2"/>
          <p:cNvSpPr>
            <a:spLocks noGrp="1"/>
          </p:cNvSpPr>
          <p:nvPr>
            <p:ph sz="quarter" idx="1"/>
          </p:nvPr>
        </p:nvSpPr>
        <p:spPr>
          <a:xfrm>
            <a:off x="612648" y="1600200"/>
            <a:ext cx="8153400" cy="3962400"/>
          </a:xfrm>
        </p:spPr>
        <p:txBody>
          <a:bodyPr>
            <a:normAutofit fontScale="92500" lnSpcReduction="20000"/>
          </a:bodyPr>
          <a:lstStyle/>
          <a:p>
            <a:pPr>
              <a:buFont typeface="Wingdings" pitchFamily="2" charset="2"/>
              <a:buChar char="Ø"/>
            </a:pPr>
            <a:r>
              <a:rPr lang="en-US" dirty="0" smtClean="0">
                <a:latin typeface="Times New Roman" pitchFamily="18" charset="0"/>
                <a:cs typeface="Times New Roman" pitchFamily="18" charset="0"/>
              </a:rPr>
              <a:t>INTRODUCTION</a:t>
            </a:r>
          </a:p>
          <a:p>
            <a:pPr>
              <a:buFont typeface="Wingdings" pitchFamily="2" charset="2"/>
              <a:buChar char="Ø"/>
            </a:pPr>
            <a:r>
              <a:rPr lang="en-US" dirty="0" smtClean="0">
                <a:latin typeface="Times New Roman" pitchFamily="18" charset="0"/>
                <a:cs typeface="Times New Roman" pitchFamily="18" charset="0"/>
              </a:rPr>
              <a:t>FOUR WHEEL STEERING SYSTEM</a:t>
            </a:r>
          </a:p>
          <a:p>
            <a:pPr>
              <a:buFont typeface="Wingdings" pitchFamily="2" charset="2"/>
              <a:buChar char="Ø"/>
            </a:pPr>
            <a:r>
              <a:rPr lang="en-US" dirty="0" smtClean="0">
                <a:latin typeface="Times New Roman" pitchFamily="18" charset="0"/>
                <a:cs typeface="Times New Roman" pitchFamily="18" charset="0"/>
              </a:rPr>
              <a:t>MODES IN 4WS SYSTEM</a:t>
            </a:r>
          </a:p>
          <a:p>
            <a:pPr>
              <a:buFont typeface="Wingdings" pitchFamily="2" charset="2"/>
              <a:buChar char="Ø"/>
            </a:pPr>
            <a:r>
              <a:rPr lang="en-IN" dirty="0" smtClean="0">
                <a:latin typeface="Times New Roman" pitchFamily="18" charset="0"/>
                <a:cs typeface="Times New Roman" pitchFamily="18" charset="0"/>
              </a:rPr>
              <a:t>VEHICLE DYNAMICS AND STEERING</a:t>
            </a:r>
          </a:p>
          <a:p>
            <a:pPr>
              <a:buFont typeface="Wingdings" pitchFamily="2" charset="2"/>
              <a:buChar char="Ø"/>
            </a:pPr>
            <a:r>
              <a:rPr lang="en-US" dirty="0">
                <a:latin typeface="Times New Roman" pitchFamily="18" charset="0"/>
                <a:cs typeface="Times New Roman" pitchFamily="18" charset="0"/>
              </a:rPr>
              <a:t>FABRICATION OF FOUR WHEEL STEERING SYSTEM</a:t>
            </a:r>
          </a:p>
          <a:p>
            <a:pPr>
              <a:buFont typeface="Wingdings" pitchFamily="2" charset="2"/>
              <a:buChar char="Ø"/>
            </a:pPr>
            <a:r>
              <a:rPr lang="en-IN" sz="2800" dirty="0">
                <a:latin typeface="Times New Roman" pitchFamily="18" charset="0"/>
                <a:cs typeface="Times New Roman" pitchFamily="18" charset="0"/>
              </a:rPr>
              <a:t>BENEFITS OF THE 4WS MODEL</a:t>
            </a:r>
          </a:p>
          <a:p>
            <a:pPr>
              <a:buFont typeface="Wingdings" pitchFamily="2" charset="2"/>
              <a:buChar char="Ø"/>
            </a:pPr>
            <a:r>
              <a:rPr lang="en-IN" dirty="0">
                <a:latin typeface="Times New Roman" pitchFamily="18" charset="0"/>
                <a:cs typeface="Times New Roman" pitchFamily="18" charset="0"/>
              </a:rPr>
              <a:t>RESULT AND DISCUSSION</a:t>
            </a:r>
          </a:p>
          <a:p>
            <a:pPr>
              <a:buFont typeface="Wingdings" pitchFamily="2" charset="2"/>
              <a:buChar char="Ø"/>
            </a:pPr>
            <a:r>
              <a:rPr lang="en-US" dirty="0">
                <a:latin typeface="Times New Roman" pitchFamily="18" charset="0"/>
                <a:cs typeface="Times New Roman" pitchFamily="18" charset="0"/>
              </a:rPr>
              <a:t>CONCLUSIONS AND SCOPE OF FUTURE WORK</a:t>
            </a:r>
          </a:p>
          <a:p>
            <a:endParaRPr lang="en-US" dirty="0"/>
          </a:p>
          <a:p>
            <a:pPr>
              <a:buFont typeface="Wingdings" pitchFamily="2" charset="2"/>
              <a:buChar char="Ø"/>
            </a:pPr>
            <a:endParaRPr lang="en-IN" dirty="0" smtClean="0">
              <a:latin typeface="Times New Roman" pitchFamily="18" charset="0"/>
              <a:cs typeface="Times New Roman" pitchFamily="18" charset="0"/>
            </a:endParaRPr>
          </a:p>
          <a:p>
            <a:endParaRPr lang="en-US" dirty="0" smtClean="0"/>
          </a:p>
          <a:p>
            <a:endParaRPr lang="en-IN" sz="2800" dirty="0" smtClean="0"/>
          </a:p>
          <a:p>
            <a:endParaRPr lang="en-US" sz="2800" dirty="0" smtClean="0"/>
          </a:p>
          <a:p>
            <a:endParaRPr lang="en-IN" dirty="0" smtClean="0"/>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00B0F0"/>
                </a:solidFill>
                <a:latin typeface="Times New Roman" pitchFamily="18" charset="0"/>
                <a:cs typeface="Times New Roman" pitchFamily="18" charset="0"/>
              </a:rPr>
              <a:t>INTRODUCTION</a:t>
            </a:r>
            <a:endParaRPr lang="en-US" b="1" dirty="0">
              <a:solidFill>
                <a:srgbClr val="00B0F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5029200"/>
          </a:xfrm>
        </p:spPr>
        <p:txBody>
          <a:bodyPr>
            <a:normAutofit/>
          </a:bodyPr>
          <a:lstStyle/>
          <a:p>
            <a:pPr algn="just">
              <a:buFont typeface="Wingdings" pitchFamily="2" charset="2"/>
              <a:buChar char="Ø"/>
            </a:pPr>
            <a:r>
              <a:rPr lang="en-US" sz="3100" dirty="0" smtClean="0">
                <a:latin typeface="Times New Roman" pitchFamily="18" charset="0"/>
                <a:cs typeface="Times New Roman" pitchFamily="18" charset="0"/>
              </a:rPr>
              <a:t>The front-to-rear wheel alignment plays a significant role in the directional stability of a vehicle.</a:t>
            </a:r>
          </a:p>
          <a:p>
            <a:pPr algn="just">
              <a:buFont typeface="Wingdings" pitchFamily="2" charset="2"/>
              <a:buChar char="Ø"/>
            </a:pPr>
            <a:r>
              <a:rPr lang="en-US" sz="3100" dirty="0" smtClean="0">
                <a:latin typeface="Times New Roman" pitchFamily="18" charset="0"/>
                <a:cs typeface="Times New Roman" pitchFamily="18" charset="0"/>
              </a:rPr>
              <a:t>Often the lack of stability causes a dangerous drive. </a:t>
            </a:r>
          </a:p>
          <a:p>
            <a:pPr algn="just">
              <a:buFont typeface="Wingdings" pitchFamily="2" charset="2"/>
              <a:buChar char="Ø"/>
            </a:pPr>
            <a:r>
              <a:rPr lang="en-US" sz="3100" dirty="0" smtClean="0">
                <a:latin typeface="Times New Roman" pitchFamily="18" charset="0"/>
                <a:cs typeface="Times New Roman" pitchFamily="18" charset="0"/>
              </a:rPr>
              <a:t>Up to the mid-1950s the majority of cars suffered from over-steer, mainly due to the uncontrolled movement of the rear axle caused by spring deflection which is initiated by body roll.</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Times New Roman" pitchFamily="18" charset="0"/>
                <a:cs typeface="Times New Roman" pitchFamily="18" charset="0"/>
              </a:rPr>
              <a:t>INTRODUCTION Cont..,</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612648" y="1600200"/>
            <a:ext cx="8153400" cy="4800600"/>
          </a:xfrm>
        </p:spPr>
        <p:txBody>
          <a:bodyPr>
            <a:noAutofit/>
          </a:bodyPr>
          <a:lstStyle/>
          <a:p>
            <a:pPr algn="just">
              <a:buFont typeface="Wingdings" pitchFamily="2" charset="2"/>
              <a:buChar char="Ø"/>
            </a:pPr>
            <a:r>
              <a:rPr lang="en-US" sz="3000" dirty="0" smtClean="0">
                <a:latin typeface="Times New Roman" pitchFamily="18" charset="0"/>
                <a:cs typeface="Times New Roman" pitchFamily="18" charset="0"/>
              </a:rPr>
              <a:t>To improve stability, most cars nowadays are designed to exhibit under-steer characteristic when driven at high speeds. </a:t>
            </a:r>
          </a:p>
          <a:p>
            <a:pPr algn="just">
              <a:buFont typeface="Wingdings" pitchFamily="2" charset="2"/>
              <a:buChar char="Ø"/>
            </a:pPr>
            <a:r>
              <a:rPr lang="en-US" sz="3000" dirty="0" smtClean="0">
                <a:latin typeface="Times New Roman" pitchFamily="18" charset="0"/>
                <a:cs typeface="Times New Roman" pitchFamily="18" charset="0"/>
              </a:rPr>
              <a:t>Although under-steer condition improves stability of the vehicle, it increases the driver's steering effort. Also since a vehicle handling changes with road speed, the response to a steering movement, both in time and direction, is difficult to predict. </a:t>
            </a:r>
          </a:p>
          <a:p>
            <a:pPr algn="just">
              <a:buFont typeface="Wingdings" pitchFamily="2" charset="2"/>
              <a:buChar char="Ø"/>
            </a:pPr>
            <a:r>
              <a:rPr lang="en-US" sz="3000" dirty="0" smtClean="0">
                <a:latin typeface="Times New Roman" pitchFamily="18" charset="0"/>
                <a:cs typeface="Times New Roman" pitchFamily="18" charset="0"/>
              </a:rPr>
              <a:t>These disadvantages can be overcome to a great extent by using four wheel steering (4WS).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F0"/>
                </a:solidFill>
                <a:latin typeface="Times New Roman" pitchFamily="18" charset="0"/>
                <a:cs typeface="Times New Roman" pitchFamily="18" charset="0"/>
              </a:rPr>
              <a:t>STEERING SYSTEM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pic>
        <p:nvPicPr>
          <p:cNvPr id="1026" name="Picture 2"/>
          <p:cNvPicPr>
            <a:picLocks noChangeAspect="1" noChangeArrowheads="1"/>
          </p:cNvPicPr>
          <p:nvPr/>
        </p:nvPicPr>
        <p:blipFill>
          <a:blip r:embed="rId2"/>
          <a:srcRect/>
          <a:stretch>
            <a:fillRect/>
          </a:stretch>
        </p:blipFill>
        <p:spPr bwMode="auto">
          <a:xfrm>
            <a:off x="304800" y="1676400"/>
            <a:ext cx="846031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990600"/>
          </a:xfrm>
        </p:spPr>
        <p:txBody>
          <a:bodyPr>
            <a:noAutofit/>
          </a:bodyPr>
          <a:lstStyle/>
          <a:p>
            <a:pPr algn="ctr"/>
            <a:r>
              <a:rPr lang="en-US" b="1" dirty="0" smtClean="0">
                <a:solidFill>
                  <a:srgbClr val="00B0F0"/>
                </a:solidFill>
                <a:latin typeface="Times New Roman" pitchFamily="18" charset="0"/>
                <a:cs typeface="Times New Roman" pitchFamily="18" charset="0"/>
              </a:rPr>
              <a:t>MODES IN FOUR WHEEL STEERING SYSTEM</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lstStyle/>
          <a:p>
            <a:pPr>
              <a:buNone/>
            </a:pPr>
            <a:endParaRPr lang="en-IN" sz="4000" dirty="0" smtClean="0">
              <a:latin typeface="Times New Roman" pitchFamily="18" charset="0"/>
              <a:cs typeface="Times New Roman" pitchFamily="18" charset="0"/>
            </a:endParaRPr>
          </a:p>
          <a:p>
            <a:pPr>
              <a:buNone/>
            </a:pPr>
            <a:r>
              <a:rPr lang="en-IN" sz="4000" dirty="0" smtClean="0">
                <a:latin typeface="Times New Roman" pitchFamily="18" charset="0"/>
                <a:cs typeface="Times New Roman" pitchFamily="18" charset="0"/>
              </a:rPr>
              <a:t>TWO MODES ARE GENERALLY USED IN THESE 4WS MODEL</a:t>
            </a:r>
          </a:p>
          <a:p>
            <a:pPr>
              <a:buFont typeface="Wingdings" pitchFamily="2" charset="2"/>
              <a:buChar char="Ø"/>
            </a:pPr>
            <a:r>
              <a:rPr lang="en-IN" sz="4000" dirty="0" smtClean="0">
                <a:latin typeface="Times New Roman" pitchFamily="18" charset="0"/>
                <a:cs typeface="Times New Roman" pitchFamily="18" charset="0"/>
              </a:rPr>
              <a:t>Slow Speeds - Rear Steer Mode:</a:t>
            </a:r>
          </a:p>
          <a:p>
            <a:pPr>
              <a:buFont typeface="Wingdings" pitchFamily="2" charset="2"/>
              <a:buChar char="Ø"/>
            </a:pPr>
            <a:r>
              <a:rPr lang="en-IN" sz="4000" dirty="0" smtClean="0">
                <a:latin typeface="Times New Roman" pitchFamily="18" charset="0"/>
                <a:cs typeface="Times New Roman" pitchFamily="18" charset="0"/>
              </a:rPr>
              <a:t>High speeds – Crab Mode.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000" b="1" dirty="0" smtClean="0">
                <a:solidFill>
                  <a:srgbClr val="00B0F0"/>
                </a:solidFill>
                <a:latin typeface="Times New Roman" pitchFamily="18" charset="0"/>
                <a:cs typeface="Times New Roman" pitchFamily="18" charset="0"/>
              </a:rPr>
              <a:t>VEHICLE DYNAMICS AND STEERING</a:t>
            </a:r>
            <a:endParaRPr lang="en-US" sz="4000" b="1" dirty="0">
              <a:solidFill>
                <a:srgbClr val="00B0F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4" name="Content Placeholder 3"/>
          <p:cNvSpPr>
            <a:spLocks noGrp="1"/>
          </p:cNvSpPr>
          <p:nvPr>
            <p:ph sz="quarter" idx="1"/>
          </p:nvPr>
        </p:nvSpPr>
        <p:spPr>
          <a:xfrm>
            <a:off x="381000" y="1600200"/>
            <a:ext cx="8385048" cy="5029200"/>
          </a:xfrm>
        </p:spPr>
        <p:txBody>
          <a:bodyPr>
            <a:normAutofit/>
          </a:bodyPr>
          <a:lstStyle/>
          <a:p>
            <a:pPr algn="just">
              <a:buNone/>
            </a:pPr>
            <a:r>
              <a:rPr lang="en-IN" b="1" dirty="0" smtClean="0">
                <a:latin typeface="Times New Roman" pitchFamily="18" charset="0"/>
                <a:cs typeface="Times New Roman" pitchFamily="18" charset="0"/>
              </a:rPr>
              <a:t>Understeer:</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Understeer is so called because when the slip angle of front wheels is greater than slip angle of rear wheels.</a:t>
            </a:r>
          </a:p>
          <a:p>
            <a:pPr algn="just">
              <a:buNone/>
            </a:pPr>
            <a:r>
              <a:rPr lang="en-IN" b="1" dirty="0" smtClean="0">
                <a:latin typeface="Times New Roman" pitchFamily="18" charset="0"/>
                <a:cs typeface="Times New Roman" pitchFamily="18" charset="0"/>
              </a:rPr>
              <a:t>Oversteer:</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Over steer is defined when the slip angle of front wheels lesser than the slip angle of rear wheels.</a:t>
            </a:r>
          </a:p>
          <a:p>
            <a:pPr algn="just">
              <a:buNone/>
            </a:pPr>
            <a:r>
              <a:rPr lang="en-IN" b="1" dirty="0" smtClean="0">
                <a:latin typeface="Times New Roman" pitchFamily="18" charset="0"/>
                <a:cs typeface="Times New Roman" pitchFamily="18" charset="0"/>
              </a:rPr>
              <a:t>Neutral steer or counter steering:</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buNone/>
            </a:pPr>
            <a:r>
              <a:rPr lang="en-IN" dirty="0" smtClean="0">
                <a:latin typeface="Times New Roman" pitchFamily="18" charset="0"/>
                <a:cs typeface="Times New Roman" pitchFamily="18" charset="0"/>
              </a:rPr>
              <a:t>	Counter-steering can defined as when the slip angle of front wheels is equal to slip angle of rear wheels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pic>
        <p:nvPicPr>
          <p:cNvPr id="4098" name="Picture 2"/>
          <p:cNvPicPr>
            <a:picLocks noChangeAspect="1" noChangeArrowheads="1"/>
          </p:cNvPicPr>
          <p:nvPr/>
        </p:nvPicPr>
        <p:blipFill>
          <a:blip r:embed="rId2"/>
          <a:srcRect/>
          <a:stretch>
            <a:fillRect/>
          </a:stretch>
        </p:blipFill>
        <p:spPr bwMode="auto">
          <a:xfrm>
            <a:off x="0" y="1524000"/>
            <a:ext cx="4343400" cy="2781300"/>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4572000" y="1600200"/>
            <a:ext cx="4419600" cy="2590800"/>
          </a:xfrm>
          <a:prstGeom prst="rect">
            <a:avLst/>
          </a:prstGeom>
          <a:noFill/>
          <a:ln w="9525">
            <a:noFill/>
            <a:miter lim="800000"/>
            <a:headEnd/>
            <a:tailEnd/>
          </a:ln>
        </p:spPr>
      </p:pic>
      <p:pic>
        <p:nvPicPr>
          <p:cNvPr id="4100" name="Picture 4"/>
          <p:cNvPicPr>
            <a:picLocks noChangeAspect="1" noChangeArrowheads="1"/>
          </p:cNvPicPr>
          <p:nvPr/>
        </p:nvPicPr>
        <p:blipFill>
          <a:blip r:embed="rId4"/>
          <a:srcRect/>
          <a:stretch>
            <a:fillRect/>
          </a:stretch>
        </p:blipFill>
        <p:spPr bwMode="auto">
          <a:xfrm>
            <a:off x="533400" y="4038600"/>
            <a:ext cx="4953001" cy="2819400"/>
          </a:xfrm>
          <a:prstGeom prst="rect">
            <a:avLst/>
          </a:prstGeom>
          <a:noFill/>
          <a:ln w="9525">
            <a:noFill/>
            <a:miter lim="800000"/>
            <a:headEnd/>
            <a:tailEnd/>
          </a:ln>
        </p:spPr>
      </p:pic>
      <p:sp>
        <p:nvSpPr>
          <p:cNvPr id="8" name="Rectangle 7"/>
          <p:cNvSpPr/>
          <p:nvPr/>
        </p:nvSpPr>
        <p:spPr>
          <a:xfrm>
            <a:off x="2286000" y="3200400"/>
            <a:ext cx="1975291" cy="523220"/>
          </a:xfrm>
          <a:prstGeom prst="rect">
            <a:avLst/>
          </a:prstGeom>
        </p:spPr>
        <p:txBody>
          <a:bodyPr wrap="square">
            <a:spAutoFit/>
          </a:bodyPr>
          <a:lstStyle/>
          <a:p>
            <a:r>
              <a:rPr lang="en-IN" sz="2800" b="1" dirty="0" smtClean="0">
                <a:latin typeface="Times New Roman" pitchFamily="18" charset="0"/>
                <a:cs typeface="Times New Roman" pitchFamily="18" charset="0"/>
              </a:rPr>
              <a:t>Understeer</a:t>
            </a:r>
            <a:endParaRPr lang="en-US" sz="2800" dirty="0">
              <a:latin typeface="Times New Roman" pitchFamily="18" charset="0"/>
              <a:cs typeface="Times New Roman" pitchFamily="18" charset="0"/>
            </a:endParaRPr>
          </a:p>
        </p:txBody>
      </p:sp>
      <p:sp>
        <p:nvSpPr>
          <p:cNvPr id="9" name="Rectangle 8"/>
          <p:cNvSpPr/>
          <p:nvPr/>
        </p:nvSpPr>
        <p:spPr>
          <a:xfrm>
            <a:off x="6858000" y="3200400"/>
            <a:ext cx="1696298" cy="523220"/>
          </a:xfrm>
          <a:prstGeom prst="rect">
            <a:avLst/>
          </a:prstGeom>
        </p:spPr>
        <p:txBody>
          <a:bodyPr wrap="none">
            <a:spAutoFit/>
          </a:bodyPr>
          <a:lstStyle/>
          <a:p>
            <a:r>
              <a:rPr lang="en-IN" sz="2800" b="1" dirty="0" smtClean="0">
                <a:latin typeface="Times New Roman" pitchFamily="18" charset="0"/>
                <a:cs typeface="Times New Roman" pitchFamily="18" charset="0"/>
              </a:rPr>
              <a:t>Oversteer</a:t>
            </a:r>
            <a:endParaRPr lang="en-US" sz="2800" b="1" dirty="0" smtClean="0">
              <a:latin typeface="Times New Roman" pitchFamily="18" charset="0"/>
              <a:cs typeface="Times New Roman" pitchFamily="18" charset="0"/>
            </a:endParaRPr>
          </a:p>
        </p:txBody>
      </p:sp>
      <p:sp>
        <p:nvSpPr>
          <p:cNvPr id="10" name="Rectangle 9"/>
          <p:cNvSpPr/>
          <p:nvPr/>
        </p:nvSpPr>
        <p:spPr>
          <a:xfrm>
            <a:off x="5105400" y="5562600"/>
            <a:ext cx="2691634" cy="954107"/>
          </a:xfrm>
          <a:prstGeom prst="rect">
            <a:avLst/>
          </a:prstGeom>
        </p:spPr>
        <p:txBody>
          <a:bodyPr wrap="none">
            <a:spAutoFit/>
          </a:bodyPr>
          <a:lstStyle/>
          <a:p>
            <a:r>
              <a:rPr lang="en-IN" sz="2800" b="1" dirty="0" smtClean="0">
                <a:latin typeface="Times New Roman" pitchFamily="18" charset="0"/>
                <a:cs typeface="Times New Roman" pitchFamily="18" charset="0"/>
              </a:rPr>
              <a:t>Neutral steer or </a:t>
            </a:r>
          </a:p>
          <a:p>
            <a:r>
              <a:rPr lang="en-IN" sz="2800" b="1" dirty="0" smtClean="0">
                <a:latin typeface="Times New Roman" pitchFamily="18" charset="0"/>
                <a:cs typeface="Times New Roman" pitchFamily="18" charset="0"/>
              </a:rPr>
              <a:t>counter steering</a:t>
            </a:r>
            <a:endParaRPr lang="en-US"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TotalTime>
  <Words>725</Words>
  <Application>Microsoft Office PowerPoint</Application>
  <PresentationFormat>On-screen Show (4:3)</PresentationFormat>
  <Paragraphs>130</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FABRICATION OF  FOUR WHEEL STEERING SYSTEM </vt:lpstr>
      <vt:lpstr>PROJECT MEMBERS</vt:lpstr>
      <vt:lpstr>CONTENTS</vt:lpstr>
      <vt:lpstr>INTRODUCTION</vt:lpstr>
      <vt:lpstr>INTRODUCTION Cont..,</vt:lpstr>
      <vt:lpstr>STEERING SYSTEM</vt:lpstr>
      <vt:lpstr>MODES IN FOUR WHEEL STEERING SYSTEM</vt:lpstr>
      <vt:lpstr>VEHICLE DYNAMICS AND STEERING</vt:lpstr>
      <vt:lpstr>PowerPoint Presentation</vt:lpstr>
      <vt:lpstr>FABRICATION OF FOUR WHEEL STEERING SYSTEM</vt:lpstr>
      <vt:lpstr>METHODOLOGY</vt:lpstr>
      <vt:lpstr>WORKING PRINCIPLE</vt:lpstr>
      <vt:lpstr>BENEFITS OF THE 4WS MODEL</vt:lpstr>
      <vt:lpstr>RESULT AND DISCUSSION</vt:lpstr>
      <vt:lpstr>CONCLUSIONS AND SCOPE OF FUTURE WORK</vt:lpstr>
      <vt:lpstr>COMPONENTS USED</vt:lpstr>
      <vt:lpstr>DIMENSION OF MODEL</vt:lpstr>
      <vt:lpstr>DIMENSION OF MODEL</vt:lpstr>
      <vt:lpstr>DIMENSION OF MODEL</vt:lpstr>
      <vt:lpstr>TURNING RADIUS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FABRICATION OF FOUR WHEEL STEERING SYSTEM</dc:title>
  <dc:creator>VIJAYAN</dc:creator>
  <cp:lastModifiedBy>Dixit Patel</cp:lastModifiedBy>
  <cp:revision>94</cp:revision>
  <dcterms:created xsi:type="dcterms:W3CDTF">2006-08-16T00:00:00Z</dcterms:created>
  <dcterms:modified xsi:type="dcterms:W3CDTF">2018-05-07T11:29:41Z</dcterms:modified>
</cp:coreProperties>
</file>