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mp4" ContentType="video/unknown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37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4BBA2D1F-E88D-431A-877F-97C11ED6EE09}" styleName="Light Style 3 - Body/Background 3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dk1"/>
              </a:solidFill>
              <a:prstDash val="dash"/>
            </a:ln>
          </a:left>
          <a:right>
            <a:ln w="32700" cmpd="sng">
              <a:solidFill>
                <a:schemeClr val="dk1"/>
              </a:solidFill>
              <a:prstDash val="dash"/>
            </a:ln>
          </a:right>
          <a:top>
            <a:ln w="32700" cmpd="sng">
              <a:solidFill>
                <a:schemeClr val="dk1"/>
              </a:solidFill>
              <a:prstDash val="dash"/>
            </a:ln>
          </a:top>
          <a:bottom>
            <a:ln w="32700" cmpd="sng">
              <a:solidFill>
                <a:schemeClr val="dk1"/>
              </a:solidFill>
              <a:prstDash val="dash"/>
            </a:ln>
          </a:bottom>
          <a:insideH>
            <a:ln w="22700" cmpd="sng">
              <a:solidFill>
                <a:schemeClr val="dk1"/>
              </a:solidFill>
              <a:prstDash val="sysDot"/>
            </a:ln>
          </a:insideH>
          <a:insideV>
            <a:ln w="22700" cmpd="sng">
              <a:solidFill>
                <a:schemeClr val="dk1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729D6073-5DEC-478E-BFBB-120F47F47B7E}" styleName="Light Style 1 - Body/Background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dk1"/>
              </a:solidFill>
            </a:ln>
          </a:top>
          <a:bottom>
            <a:ln w="227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dk1"/>
              </a:solidFill>
            </a:ln>
          </a:top>
          <a:bottom>
            <a:ln w="10000" cmpd="sng">
              <a:solidFill>
                <a:schemeClr val="dk1"/>
              </a:solidFill>
            </a:ln>
          </a:bottom>
        </a:tcBdr>
        <a:fill>
          <a:solidFill>
            <a:schemeClr val="dk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F30E45CE-1E6F-404D-914F-DC5B132B5B5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1"/>
              </a:solidFill>
              <a:prstDash val="dash"/>
            </a:ln>
          </a:left>
          <a:right>
            <a:ln w="32700" cmpd="sng">
              <a:solidFill>
                <a:schemeClr val="accent1"/>
              </a:solidFill>
              <a:prstDash val="dash"/>
            </a:ln>
          </a:right>
          <a:top>
            <a:ln w="32700" cmpd="sng">
              <a:solidFill>
                <a:schemeClr val="accent1"/>
              </a:solidFill>
              <a:prstDash val="dash"/>
            </a:ln>
          </a:top>
          <a:bottom>
            <a:ln w="32700" cmpd="sng">
              <a:solidFill>
                <a:schemeClr val="accent1"/>
              </a:solidFill>
              <a:prstDash val="dash"/>
            </a:ln>
          </a:bottom>
          <a:insideH>
            <a:ln w="22700" cmpd="sng">
              <a:solidFill>
                <a:schemeClr val="accent1"/>
              </a:solidFill>
              <a:prstDash val="sysDot"/>
            </a:ln>
          </a:insideH>
          <a:insideV>
            <a:ln w="22700" cmpd="sng">
              <a:solidFill>
                <a:schemeClr val="accent1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0781"/>
    <p:restoredTop sz="85485"/>
  </p:normalViewPr>
  <p:slideViewPr>
    <p:cSldViewPr>
      <p:cViewPr varScale="1">
        <p:scale>
          <a:sx n="100" d="100"/>
          <a:sy n="100" d="100"/>
        </p:scale>
        <p:origin x="-1086" y="-102"/>
      </p:cViewPr>
      <p:guideLst>
        <p:guide orient="horz" pos="2154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drawings/_rels/vmlDrawing1.vml.rels><?xml version="1.0" encoding="UTF-8" standalone="yes" ?><Relationships xmlns="http://schemas.openxmlformats.org/package/2006/relationships"><Relationship Id="rId1" Type="http://schemas.openxmlformats.org/officeDocument/2006/relationships/image" Target="../media/image1.emf"  /></Relationships>
</file>

<file path=ppt/drawings/_rels/vmlDrawing2.vml.rels><?xml version="1.0" encoding="UTF-8" standalone="yes" ?><Relationships xmlns="http://schemas.openxmlformats.org/package/2006/relationships"><Relationship Id="rId1" Type="http://schemas.openxmlformats.org/officeDocument/2006/relationships/image" Target="../media/image3.emf"  /></Relationships>
</file>

<file path=ppt/drawings/_rels/vmlDrawing3.vml.rels><?xml version="1.0" encoding="UTF-8" standalone="yes" ?><Relationships xmlns="http://schemas.openxmlformats.org/package/2006/relationships"><Relationship Id="rId1" Type="http://schemas.openxmlformats.org/officeDocument/2006/relationships/image" Target="../media/image14.emf"  /></Relationships>
</file>

<file path=ppt/drawings/_rels/vmlDrawing4.vml.rels><?xml version="1.0" encoding="UTF-8" standalone="yes" ?><Relationships xmlns="http://schemas.openxmlformats.org/package/2006/relationships"><Relationship Id="rId1" Type="http://schemas.openxmlformats.org/officeDocument/2006/relationships/image" Target="../media/image15.emf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2020-11-15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2020-11-16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F28EA8A-771C-4431-9C9A-E5899329432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2020-11-16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F28EA8A-771C-4431-9C9A-E5899329432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2020-11-16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F28EA8A-771C-4431-9C9A-E5899329432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2020-11-16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F28EA8A-771C-4431-9C9A-E5899329432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2020-11-16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F28EA8A-771C-4431-9C9A-E5899329432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2020-11-16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F28EA8A-771C-4431-9C9A-E5899329432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2020-11-16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F28EA8A-771C-4431-9C9A-E5899329432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2020-11-16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F28EA8A-771C-4431-9C9A-E5899329432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2020-11-16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F28EA8A-771C-4431-9C9A-E5899329432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2020-11-16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F28EA8A-771C-4431-9C9A-E5899329432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2020-11-16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F28EA8A-771C-4431-9C9A-E5899329432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Pr shadeToTitle="0">
        <a:solidFill>
          <a:srgbClr val="aac3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2020-11-16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F28EA8A-771C-4431-9C9A-E5899329432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ransition xmlns:mc="http://schemas.openxmlformats.org/markup-compatibility/2006" xmlns:hp="http://schemas.haansoft.com/office/presentation/8.0" mc:Ignorable="hp" hp:hslDur="500"/>
  <p:hf sldNum="0"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vmlDrawing" Target="../drawings/vmlDrawing1.vml"  /><Relationship Id="rId4" Type="http://schemas.openxmlformats.org/officeDocument/2006/relationships/oleObject" Target="../embeddings/oleObject1.bin"  /><Relationship Id="rId5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.png"  /><Relationship Id="rId4" Type="http://schemas.openxmlformats.org/officeDocument/2006/relationships/video" Target="../media/unknown1.mp4"  /><Relationship Id="rId5" Type="http://schemas.microsoft.com/office/2007/relationships/media" Target="../media/unknown1.mp4"  /><Relationship Id="rId6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.xml"  /><Relationship Id="rId3" Type="http://schemas.openxmlformats.org/officeDocument/2006/relationships/vmlDrawing" Target="../drawings/vmlDrawing3.vml"  /><Relationship Id="rId4" Type="http://schemas.openxmlformats.org/officeDocument/2006/relationships/oleObject" Target="../embeddings/oleObject3.bin"  /><Relationship Id="rId5" Type="http://schemas.openxmlformats.org/officeDocument/2006/relationships/image" Target="../media/image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.xml"  /><Relationship Id="rId3" Type="http://schemas.openxmlformats.org/officeDocument/2006/relationships/vmlDrawing" Target="../drawings/vmlDrawing4.vml"  /><Relationship Id="rId4" Type="http://schemas.openxmlformats.org/officeDocument/2006/relationships/oleObject" Target="../embeddings/oleObject4.bin"  /><Relationship Id="rId5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vmlDrawing" Target="../drawings/vmlDrawing2.vml"  /><Relationship Id="rId4" Type="http://schemas.openxmlformats.org/officeDocument/2006/relationships/oleObject" Target="../embeddings/oleObject2.bin"  /><Relationship Id="rId5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4.png"  /><Relationship Id="rId4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.png"  /><Relationship Id="rId4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개체 5" hidden="1"/>
          <p:cNvGraphicFramePr>
            <a:graphicFrameLocks noSelect="1"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5124" name="think-cell Slide" r:id="rId4" imgW="592" imgH="591" progId="TCLayout.ActiveDocument.1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15614" y="1628800"/>
            <a:ext cx="6912770" cy="853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0">
                <a:solidFill>
                  <a:schemeClr val="tx1"/>
                </a:solidFill>
                <a:latin typeface="경기천년제목OTF Light"/>
                <a:ea typeface="경기천년제목OTF Light"/>
              </a:rPr>
              <a:t>주사위 게임</a:t>
            </a:r>
            <a:endParaRPr lang="ko-KR" altLang="en-US" sz="5000">
              <a:solidFill>
                <a:schemeClr val="tx1"/>
              </a:solidFill>
              <a:latin typeface="경기천년제목OTF Light"/>
              <a:ea typeface="경기천년제목OTF Light"/>
            </a:endParaRPr>
          </a:p>
        </p:txBody>
      </p:sp>
      <p:sp>
        <p:nvSpPr>
          <p:cNvPr id="32" name="바닥글 개체 틀 4"/>
          <p:cNvSpPr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8c8c8c"/>
                </a:solidFill>
                <a:latin typeface="경기천년제목OTF Light"/>
                <a:ea typeface="경기천년제목OTF Light"/>
              </a:rPr>
              <a:t>게임프로그래밍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8c8c8c"/>
              </a:solidFill>
              <a:latin typeface="경기천년제목OTF Light"/>
              <a:ea typeface="경기천년제목OTF Light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604448" y="6274759"/>
            <a:ext cx="467544" cy="466609"/>
          </a:xfrm>
          <a:prstGeom prst="rect">
            <a:avLst/>
          </a:prstGeom>
        </p:spPr>
      </p:pic>
      <p:sp>
        <p:nvSpPr>
          <p:cNvPr id="34" name="TextBox 9"/>
          <p:cNvSpPr txBox="1"/>
          <p:nvPr/>
        </p:nvSpPr>
        <p:spPr>
          <a:xfrm>
            <a:off x="1835696" y="4365104"/>
            <a:ext cx="6912771" cy="14622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</a:rPr>
              <a:t>김주현 교수님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경기천년제목OTF Light"/>
              <a:ea typeface="경기천년제목OTF Light"/>
            </a:endParaRP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</a:rPr>
              <a:t>소프트웨어학과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경기천년제목OTF Light"/>
              <a:ea typeface="경기천년제목OTF Light"/>
            </a:endParaRP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</a:rPr>
              <a:t>2018675065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</a:rPr>
              <a:t> 조예빈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경기천년제목OTF Light"/>
              <a:ea typeface="경기천년제목OTF Light"/>
            </a:endParaRPr>
          </a:p>
        </p:txBody>
      </p:sp>
      <p:sp>
        <p:nvSpPr>
          <p:cNvPr id="3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2020-11-16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504" y="0"/>
            <a:ext cx="1368152" cy="798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700">
                <a:solidFill>
                  <a:schemeClr val="tx1"/>
                </a:solidFill>
                <a:latin typeface="경기천년제목OTF Light"/>
                <a:ea typeface="경기천년제목OTF Light"/>
              </a:rPr>
              <a:t>04</a:t>
            </a:r>
            <a:endParaRPr lang="en-US" altLang="ko-KR" sz="4700">
              <a:solidFill>
                <a:schemeClr val="tx1"/>
              </a:solidFill>
              <a:latin typeface="경기천년제목OTF Light"/>
              <a:ea typeface="경기천년제목OTF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52466" y="0"/>
            <a:ext cx="5928046" cy="798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 sz="4700">
                <a:latin typeface="경기천년제목OTF Light"/>
                <a:ea typeface="경기천년제목OTF Light"/>
              </a:rPr>
              <a:t>프로그램 실행과 문서화</a:t>
            </a:r>
            <a:endParaRPr lang="ko-KR" altLang="en-US" sz="4700">
              <a:latin typeface="경기천년제목OTF Light"/>
              <a:ea typeface="경기천년제목OTF Light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04448" y="6274759"/>
            <a:ext cx="467544" cy="466609"/>
          </a:xfrm>
          <a:prstGeom prst="rect">
            <a:avLst/>
          </a:prstGeom>
        </p:spPr>
      </p:pic>
      <p:sp>
        <p:nvSpPr>
          <p:cNvPr id="25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2020-11-16</a:t>
            </a:r>
            <a:endParaRPr lang="ko-KR" altLang="en-US"/>
          </a:p>
        </p:txBody>
      </p:sp>
      <p:pic>
        <p:nvPicPr>
          <p:cNvPr id="33" name="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395536" y="2330863"/>
            <a:ext cx="4176464" cy="2196274"/>
          </a:xfrm>
          <a:prstGeom prst="rect">
            <a:avLst/>
          </a:prstGeom>
        </p:spPr>
      </p:pic>
      <p:pic>
        <p:nvPicPr>
          <p:cNvPr id="34" name="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4572000" y="2330863"/>
            <a:ext cx="4176522" cy="2196274"/>
          </a:xfrm>
          <a:prstGeom prst="rect">
            <a:avLst/>
          </a:prstGeom>
        </p:spPr>
      </p:pic>
      <p:sp>
        <p:nvSpPr>
          <p:cNvPr id="35" name=""/>
          <p:cNvSpPr txBox="1"/>
          <p:nvPr/>
        </p:nvSpPr>
        <p:spPr>
          <a:xfrm>
            <a:off x="5220071" y="3284984"/>
            <a:ext cx="3816425" cy="70102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번과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번이 합이 다른 경우 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경기천년제목OTF Light"/>
              <a:ea typeface="경기천년제목OTF Light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-&gt;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 패배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경기천년제목OTF Light"/>
              <a:ea typeface="경기천년제목OTF Light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504" y="0"/>
            <a:ext cx="1368152" cy="798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700">
                <a:solidFill>
                  <a:schemeClr val="tx1"/>
                </a:solidFill>
                <a:latin typeface="경기천년제목OTF Light"/>
                <a:ea typeface="경기천년제목OTF Light"/>
              </a:rPr>
              <a:t>04</a:t>
            </a:r>
            <a:endParaRPr lang="en-US" altLang="ko-KR" sz="4700">
              <a:solidFill>
                <a:schemeClr val="tx1"/>
              </a:solidFill>
              <a:latin typeface="경기천년제목OTF Light"/>
              <a:ea typeface="경기천년제목OTF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52466" y="0"/>
            <a:ext cx="5928046" cy="798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 sz="4700">
                <a:latin typeface="경기천년제목OTF Light"/>
                <a:ea typeface="경기천년제목OTF Light"/>
              </a:rPr>
              <a:t>프로그램 실행과 문서화</a:t>
            </a:r>
            <a:endParaRPr lang="ko-KR" altLang="en-US" sz="4700">
              <a:latin typeface="경기천년제목OTF Light"/>
              <a:ea typeface="경기천년제목OTF Light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04448" y="6274759"/>
            <a:ext cx="467544" cy="466609"/>
          </a:xfrm>
          <a:prstGeom prst="rect">
            <a:avLst/>
          </a:prstGeom>
        </p:spPr>
      </p:pic>
      <p:sp>
        <p:nvSpPr>
          <p:cNvPr id="25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2020-11-16</a:t>
            </a:r>
            <a:endParaRPr lang="ko-KR" altLang="en-US"/>
          </a:p>
        </p:txBody>
      </p:sp>
      <p:pic>
        <p:nvPicPr>
          <p:cNvPr id="27" name="녹화_2020_11_15_01_50_56_257.mp4">
            <a:hlinkClick r:id="" action="ppaction://media"/>
          </p:cNvPr>
          <p:cNvPicPr>
            <a:picLocks noRot="1"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 rotWithShape="1">
          <a:blip r:embed="rId6"/>
          <a:stretch>
            <a:fillRect/>
          </a:stretch>
        </p:blipFill>
        <p:spPr>
          <a:xfrm>
            <a:off x="685800" y="1333500"/>
            <a:ext cx="7772400" cy="4191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7996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7"/>
                </p:tgtEl>
              </p:cMediaNode>
            </p:video>
          </p:childTnLst>
        </p:cTn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개체 5" hidden="1"/>
          <p:cNvGraphicFramePr>
            <a:graphicFrameLocks noSelect="1"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7170" name="think-cell Slide" r:id="rId4" imgW="592" imgH="591" progId="TCLayout.ActiveDocument.1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120083" y="620688"/>
            <a:ext cx="2903834" cy="768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500">
                <a:solidFill>
                  <a:schemeClr val="tx1"/>
                </a:solidFill>
                <a:latin typeface="경기천년제목OTF Light"/>
                <a:ea typeface="경기천년제목OTF Light"/>
              </a:rPr>
              <a:t>출처</a:t>
            </a:r>
            <a:endParaRPr lang="ko-KR" altLang="en-US" sz="4500">
              <a:solidFill>
                <a:schemeClr val="tx1"/>
              </a:solidFill>
              <a:latin typeface="경기천년제목OTF Light"/>
              <a:ea typeface="경기천년제목OTF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43608" y="2556817"/>
            <a:ext cx="3956198" cy="471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500">
                <a:latin typeface="경기천년제목OTF Light"/>
                <a:ea typeface="경기천년제목OTF Light"/>
              </a:rPr>
              <a:t>효과음 </a:t>
            </a:r>
            <a:r>
              <a:rPr lang="en-US" altLang="ko-KR" sz="2500">
                <a:latin typeface="경기천년제목OTF Light"/>
                <a:ea typeface="경기천년제목OTF Light"/>
              </a:rPr>
              <a:t>:</a:t>
            </a:r>
            <a:r>
              <a:rPr lang="ko-KR" altLang="en-US" sz="2500">
                <a:latin typeface="경기천년제목OTF Light"/>
                <a:ea typeface="경기천년제목OTF Light"/>
              </a:rPr>
              <a:t> 뮤팟</a:t>
            </a:r>
            <a:endParaRPr lang="ko-KR" altLang="en-US" sz="2500">
              <a:latin typeface="경기천년제목OTF Light"/>
              <a:ea typeface="경기천년제목OTF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47849" y="3204889"/>
            <a:ext cx="3956198" cy="472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500">
                <a:latin typeface="경기천년제목OTF Light"/>
                <a:ea typeface="경기천년제목OTF Light"/>
              </a:rPr>
              <a:t>녹화프로그램 </a:t>
            </a:r>
            <a:r>
              <a:rPr lang="en-US" altLang="ko-KR" sz="2500">
                <a:latin typeface="경기천년제목OTF Light"/>
                <a:ea typeface="경기천년제목OTF Light"/>
              </a:rPr>
              <a:t>:</a:t>
            </a:r>
            <a:r>
              <a:rPr lang="ko-KR" altLang="en-US" sz="2500">
                <a:latin typeface="경기천년제목OTF Light"/>
                <a:ea typeface="경기천년제목OTF Light"/>
              </a:rPr>
              <a:t> 오캠</a:t>
            </a:r>
            <a:endParaRPr lang="ko-KR" altLang="en-US" sz="2500">
              <a:latin typeface="경기천년제목OTF Light"/>
              <a:ea typeface="경기천년제목OTF Light"/>
            </a:endParaRPr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604448" y="6274759"/>
            <a:ext cx="467544" cy="466609"/>
          </a:xfrm>
          <a:prstGeom prst="rect">
            <a:avLst/>
          </a:prstGeom>
        </p:spPr>
      </p:pic>
      <p:sp>
        <p:nvSpPr>
          <p:cNvPr id="4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2020-11-16</a:t>
            </a:r>
            <a:endParaRPr lang="ko-KR" altLang="en-US"/>
          </a:p>
        </p:txBody>
      </p:sp>
      <p:sp>
        <p:nvSpPr>
          <p:cNvPr id="45" name="TextBox 29"/>
          <p:cNvSpPr txBox="1"/>
          <p:nvPr/>
        </p:nvSpPr>
        <p:spPr>
          <a:xfrm>
            <a:off x="1043608" y="3893006"/>
            <a:ext cx="3956198" cy="4720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</a:rPr>
              <a:t>더빙 프로그램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</a:rPr>
              <a:t> 네이버 클로바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경기천년제목OTF Light"/>
              <a:ea typeface="경기천년제목OTF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개체 5" hidden="1"/>
          <p:cNvGraphicFramePr>
            <a:graphicFrameLocks noSelect="1"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8196" name="think-cell Slide" r:id="rId4" imgW="592" imgH="591" progId="TCLayout.ActiveDocument.1">
              <p:embed/>
            </p:oleObj>
          </a:graphicData>
        </a:graphic>
      </p:graphicFrame>
      <p:sp>
        <p:nvSpPr>
          <p:cNvPr id="7" name="AutoShape 8" descr="Image result for 공단기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AutoShape 10" descr="Image result for 공단기"/>
          <p:cNvSpPr>
            <a:spLocks noChangeAspect="1" noChangeArrowheads="1"/>
          </p:cNvSpPr>
          <p:nvPr/>
        </p:nvSpPr>
        <p:spPr>
          <a:xfrm>
            <a:off x="320675" y="79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AutoShape 12" descr="Image result for 공단기"/>
          <p:cNvSpPr>
            <a:spLocks noChangeAspect="1" noChangeArrowheads="1"/>
          </p:cNvSpPr>
          <p:nvPr/>
        </p:nvSpPr>
        <p:spPr>
          <a:xfrm>
            <a:off x="473075" y="1603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18392" y="2420888"/>
            <a:ext cx="5904656" cy="901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400">
                <a:latin typeface="Sandoll 고딕NeoRound 05 Md"/>
                <a:ea typeface="Sandoll 고딕NeoRound 05 Md"/>
              </a:rPr>
              <a:t>감사합니다</a:t>
            </a:r>
            <a:endParaRPr lang="ko-KR" altLang="en-US" sz="4500">
              <a:latin typeface="Sandoll 고딕NeoRound 05 Md"/>
              <a:ea typeface="Sandoll 고딕NeoRound 05 M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77882" y="4106238"/>
            <a:ext cx="3666326" cy="511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tx1"/>
                </a:solidFill>
                <a:latin typeface="Sandoll 고딕NeoRound 05 Md"/>
                <a:ea typeface="Sandoll 고딕NeoRound 05 Md"/>
              </a:rPr>
              <a:t>QnA</a:t>
            </a:r>
            <a:endParaRPr lang="ko-KR" altLang="en-US" sz="2800">
              <a:solidFill>
                <a:schemeClr val="tx1"/>
              </a:solidFill>
              <a:latin typeface="Sandoll 고딕NeoRound 05 Md"/>
              <a:ea typeface="Sandoll 고딕NeoRound 05 Md"/>
            </a:endParaRPr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604448" y="6274759"/>
            <a:ext cx="467544" cy="466609"/>
          </a:xfrm>
          <a:prstGeom prst="rect">
            <a:avLst/>
          </a:prstGeom>
        </p:spPr>
      </p:pic>
      <p:sp>
        <p:nvSpPr>
          <p:cNvPr id="2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2020-11-16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개체 5" hidden="1"/>
          <p:cNvGraphicFramePr>
            <a:graphicFrameLocks noSelect="1"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146" name="think-cell Slide" r:id="rId4" imgW="592" imgH="591" progId="TCLayout.ActiveDocument.1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120083" y="620688"/>
            <a:ext cx="2903834" cy="768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500">
                <a:solidFill>
                  <a:schemeClr val="tx1"/>
                </a:solidFill>
                <a:latin typeface="경기천년제목OTF Light"/>
                <a:ea typeface="경기천년제목OTF Light"/>
              </a:rPr>
              <a:t>Contents</a:t>
            </a:r>
            <a:endParaRPr lang="ko-KR" altLang="en-US" sz="4500">
              <a:solidFill>
                <a:schemeClr val="tx1"/>
              </a:solidFill>
              <a:latin typeface="경기천년제목OTF Light"/>
              <a:ea typeface="경기천년제목OTF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43608" y="2308835"/>
            <a:ext cx="3956198" cy="471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500">
                <a:latin typeface="경기천년제목OTF Light"/>
                <a:ea typeface="경기천년제목OTF Light"/>
              </a:rPr>
              <a:t>문제 분석</a:t>
            </a:r>
            <a:endParaRPr lang="ko-KR" altLang="en-US" sz="2500">
              <a:latin typeface="경기천년제목OTF Light"/>
              <a:ea typeface="경기천년제목OTF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43608" y="3060536"/>
            <a:ext cx="3956198" cy="472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500">
                <a:latin typeface="경기천년제목OTF Light"/>
                <a:ea typeface="경기천년제목OTF Light"/>
              </a:rPr>
              <a:t>프로그램 명세</a:t>
            </a:r>
            <a:endParaRPr lang="ko-KR" altLang="en-US" sz="2500">
              <a:latin typeface="경기천년제목OTF Light"/>
              <a:ea typeface="경기천년제목OTF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43608" y="3748995"/>
            <a:ext cx="3956198" cy="4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500">
                <a:latin typeface="경기천년제목OTF Light"/>
                <a:ea typeface="경기천년제목OTF Light"/>
              </a:rPr>
              <a:t>프로그램 작성과 완성</a:t>
            </a:r>
            <a:endParaRPr lang="ko-KR" altLang="en-US" sz="2500">
              <a:latin typeface="경기천년제목OTF Light"/>
              <a:ea typeface="경기천년제목OTF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43608" y="4469075"/>
            <a:ext cx="3956198" cy="472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500">
                <a:latin typeface="경기천년제목OTF Light"/>
                <a:ea typeface="경기천년제목OTF Light"/>
              </a:rPr>
              <a:t>프로그램의 실행과 문서화</a:t>
            </a:r>
            <a:endParaRPr lang="ko-KR" altLang="en-US" sz="2500">
              <a:latin typeface="경기천년제목OTF Light"/>
              <a:ea typeface="경기천년제목OTF Light"/>
            </a:endParaRPr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604448" y="6274759"/>
            <a:ext cx="467544" cy="466609"/>
          </a:xfrm>
          <a:prstGeom prst="rect">
            <a:avLst/>
          </a:prstGeom>
        </p:spPr>
      </p:pic>
      <p:sp>
        <p:nvSpPr>
          <p:cNvPr id="4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2020-11-16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504" y="0"/>
            <a:ext cx="1368152" cy="798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700">
                <a:solidFill>
                  <a:schemeClr val="tx1"/>
                </a:solidFill>
                <a:latin typeface="경기천년제목OTF Light"/>
                <a:ea typeface="경기천년제목OTF Light"/>
              </a:rPr>
              <a:t>01</a:t>
            </a:r>
            <a:endParaRPr lang="ko-KR" altLang="en-US" sz="4700">
              <a:solidFill>
                <a:schemeClr val="tx1"/>
              </a:solidFill>
              <a:latin typeface="경기천년제목OTF Light"/>
              <a:ea typeface="경기천년제목OTF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52466" y="0"/>
            <a:ext cx="5928046" cy="798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4700">
                <a:solidFill>
                  <a:schemeClr val="tx1"/>
                </a:solidFill>
                <a:latin typeface="경기천년제목OTF Light"/>
                <a:ea typeface="경기천년제목OTF Light"/>
              </a:rPr>
              <a:t>문제 분석</a:t>
            </a:r>
            <a:endParaRPr lang="ko-KR" altLang="en-US" sz="4700">
              <a:solidFill>
                <a:schemeClr val="tx1"/>
              </a:solidFill>
              <a:latin typeface="경기천년제목OTF Light"/>
              <a:ea typeface="경기천년제목OTF Light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611560" y="2706399"/>
            <a:ext cx="7128792" cy="45264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400">
                <a:solidFill>
                  <a:schemeClr val="dk1"/>
                </a:solidFill>
                <a:latin typeface="경기천년제목OTF Light"/>
                <a:ea typeface="경기천년제목OTF Light"/>
                <a:cs typeface="함초롬돋움"/>
              </a:rPr>
              <a:t>게임 </a:t>
            </a:r>
            <a:r>
              <a:rPr lang="en-US" altLang="ko-KR" sz="2400">
                <a:solidFill>
                  <a:schemeClr val="dk1"/>
                </a:solidFill>
                <a:latin typeface="경기천년제목OTF Light"/>
                <a:ea typeface="경기천년제목OTF Light"/>
                <a:cs typeface="함초롬돋움"/>
              </a:rPr>
              <a:t>:</a:t>
            </a:r>
            <a:r>
              <a:rPr lang="ko-KR" altLang="en-US" sz="2400">
                <a:solidFill>
                  <a:schemeClr val="dk1"/>
                </a:solidFill>
                <a:latin typeface="경기천년제목OTF Light"/>
                <a:ea typeface="경기천년제목OTF Light"/>
                <a:cs typeface="함초롬돋움"/>
              </a:rPr>
              <a:t> 주사위 게임 </a:t>
            </a:r>
            <a:endParaRPr lang="ko-KR" altLang="en-US" sz="2400">
              <a:solidFill>
                <a:schemeClr val="dk1"/>
              </a:solidFill>
              <a:latin typeface="경기천년제목OTF Light"/>
              <a:ea typeface="경기천년제목OTF Light"/>
              <a:cs typeface="함초롬돋움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611560" y="3354471"/>
            <a:ext cx="7128792" cy="45321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입력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 마우스 클릭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경기천년제목OTF Light"/>
              <a:ea typeface="경기천년제목OTF Light"/>
              <a:cs typeface="함초롬돋움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611560" y="3984649"/>
            <a:ext cx="7128792" cy="45246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출력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 효과음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 주사위 그림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 판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 포인트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 결과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경기천년제목OTF Light"/>
              <a:ea typeface="경기천년제목OTF Light"/>
              <a:cs typeface="함초롬돋움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04448" y="6274759"/>
            <a:ext cx="467544" cy="466609"/>
          </a:xfrm>
          <a:prstGeom prst="rect">
            <a:avLst/>
          </a:prstGeom>
        </p:spPr>
      </p:pic>
      <p:sp>
        <p:nvSpPr>
          <p:cNvPr id="25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2020-11-16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504" y="0"/>
            <a:ext cx="1368152" cy="798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700">
                <a:solidFill>
                  <a:schemeClr val="tx1"/>
                </a:solidFill>
                <a:latin typeface="경기천년제목OTF Light"/>
                <a:ea typeface="경기천년제목OTF Light"/>
              </a:rPr>
              <a:t>01</a:t>
            </a:r>
            <a:endParaRPr lang="en-US" altLang="ko-KR" sz="4700">
              <a:solidFill>
                <a:schemeClr val="tx1"/>
              </a:solidFill>
              <a:latin typeface="경기천년제목OTF Light"/>
              <a:ea typeface="경기천년제목OTF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52466" y="0"/>
            <a:ext cx="5928046" cy="798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4700">
                <a:solidFill>
                  <a:schemeClr val="tx1"/>
                </a:solidFill>
                <a:latin typeface="경기천년제목OTF Light"/>
                <a:ea typeface="경기천년제목OTF Light"/>
              </a:rPr>
              <a:t>문제 분석</a:t>
            </a:r>
            <a:endParaRPr lang="ko-KR" altLang="en-US" sz="4700">
              <a:solidFill>
                <a:schemeClr val="tx1"/>
              </a:solidFill>
              <a:latin typeface="경기천년제목OTF Light"/>
              <a:ea typeface="경기천년제목OTF Light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611560" y="2708920"/>
            <a:ext cx="7920880" cy="30232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 주사위 색깔 변경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경기천년제목OTF Light"/>
              <a:ea typeface="경기천년제목OTF Light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경기천년제목OTF Light"/>
              <a:ea typeface="경기천년제목OTF Light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 주사위 굴릴 시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 게임 승리시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 게임 패배 시 효과음 추가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경기천년제목OTF Light"/>
              <a:ea typeface="경기천년제목OTF Light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경기천년제목OTF Light"/>
              <a:ea typeface="경기천년제목OTF Light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 게임이 끝났음에도 종료되지 않는 부분 개선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경기천년제목OTF Light"/>
              <a:ea typeface="경기천년제목OTF Light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경기천년제목OTF Light"/>
              <a:ea typeface="경기천년제목OTF Light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 게임 조건 추가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더블조건 추가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경기천년제목OTF Light"/>
              <a:ea typeface="경기천년제목OTF Light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경기천년제목OTF Light"/>
              <a:ea typeface="경기천년제목OTF Light"/>
              <a:cs typeface="함초롬돋움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04448" y="6274759"/>
            <a:ext cx="467544" cy="466609"/>
          </a:xfrm>
          <a:prstGeom prst="rect">
            <a:avLst/>
          </a:prstGeom>
        </p:spPr>
      </p:pic>
      <p:sp>
        <p:nvSpPr>
          <p:cNvPr id="25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2020-11-16</a:t>
            </a:r>
            <a:endParaRPr lang="ko-KR" altLang="en-US"/>
          </a:p>
        </p:txBody>
      </p:sp>
      <p:sp>
        <p:nvSpPr>
          <p:cNvPr id="26" name=""/>
          <p:cNvSpPr txBox="1"/>
          <p:nvPr/>
        </p:nvSpPr>
        <p:spPr>
          <a:xfrm>
            <a:off x="576064" y="1656863"/>
            <a:ext cx="4572000" cy="54632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개선점</a:t>
            </a:r>
            <a:endParaRPr lang="ko-KR" alt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504" y="0"/>
            <a:ext cx="1368152" cy="798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700">
                <a:solidFill>
                  <a:schemeClr val="tx1"/>
                </a:solidFill>
                <a:latin typeface="경기천년제목OTF Light"/>
                <a:ea typeface="경기천년제목OTF Light"/>
              </a:rPr>
              <a:t>02</a:t>
            </a:r>
            <a:endParaRPr lang="en-US" altLang="ko-KR" sz="4700">
              <a:solidFill>
                <a:schemeClr val="tx1"/>
              </a:solidFill>
              <a:latin typeface="경기천년제목OTF Light"/>
              <a:ea typeface="경기천년제목OTF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52466" y="0"/>
            <a:ext cx="5928046" cy="798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4700">
                <a:solidFill>
                  <a:schemeClr val="tx1"/>
                </a:solidFill>
                <a:latin typeface="경기천년제목OTF Light"/>
                <a:ea typeface="경기천년제목OTF Light"/>
              </a:rPr>
              <a:t>프로그램 명세</a:t>
            </a:r>
            <a:endParaRPr lang="ko-KR" altLang="en-US" sz="4700">
              <a:solidFill>
                <a:schemeClr val="tx1"/>
              </a:solidFill>
              <a:latin typeface="경기천년제목OTF Light"/>
              <a:ea typeface="경기천년제목OTF Light"/>
            </a:endParaRPr>
          </a:p>
        </p:txBody>
      </p:sp>
      <p:graphicFrame>
        <p:nvGraphicFramePr>
          <p:cNvPr id="21" name=""/>
          <p:cNvGraphicFramePr>
            <a:graphicFrameLocks noGrp="1"/>
          </p:cNvGraphicFramePr>
          <p:nvPr/>
        </p:nvGraphicFramePr>
        <p:xfrm>
          <a:off x="321944" y="1815457"/>
          <a:ext cx="8500110" cy="3485751"/>
        </p:xfrm>
        <a:graphic>
          <a:graphicData uri="http://schemas.openxmlformats.org/drawingml/2006/table">
            <a:tbl>
              <a:tblPr firstRow="1" bandRow="1">
                <a:tableStyleId>{C69FF03A-DF0C-4845-94BB-EF2385AD676B}</a:tableStyleId>
              </a:tblPr>
              <a:tblGrid>
                <a:gridCol w="2087880"/>
                <a:gridCol w="6412230"/>
              </a:tblGrid>
              <a:tr h="44055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0">
                          <a:latin typeface="경기천년제목OTF Light"/>
                          <a:ea typeface="경기천년제목OTF Light"/>
                          <a:cs typeface="함초롬돋움"/>
                        </a:rPr>
                        <a:t>함수</a:t>
                      </a:r>
                      <a:endParaRPr lang="ko-KR" altLang="en-US" sz="2000" b="0">
                        <a:latin typeface="경기천년제목OTF Light"/>
                        <a:ea typeface="경기천년제목OTF Light"/>
                        <a:cs typeface="함초롬돋움"/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rgbClr val="c0cdef">
                        <a:alpha val="65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0">
                          <a:latin typeface="경기천년제목OTF Light"/>
                          <a:ea typeface="경기천년제목OTF Light"/>
                          <a:cs typeface="함초롬돋움"/>
                        </a:rPr>
                        <a:t>처리할 내용</a:t>
                      </a:r>
                      <a:endParaRPr lang="ko-KR" altLang="en-US" sz="2000" b="0">
                        <a:latin typeface="경기천년제목OTF Light"/>
                        <a:ea typeface="경기천년제목OTF Light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rgbClr val="c0cdef">
                        <a:alpha val="65000"/>
                      </a:srgbClr>
                    </a:solidFill>
                  </a:tcPr>
                </a:tc>
              </a:tr>
              <a:tr h="4235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throwdice</a:t>
                      </a:r>
                      <a:endParaRPr lang="en-US" altLang="ko-KR" sz="2000">
                        <a:latin typeface="경기천년제목OTF Light"/>
                        <a:ea typeface="경기천년제목OTF Light"/>
                        <a:cs typeface="함초롬돋움"/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rgbClr val="a0b4e6">
                        <a:alpha val="65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주사위 굴리는 함수</a:t>
                      </a:r>
                      <a:r>
                        <a:rPr lang="en-US" altLang="ko-KR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,</a:t>
                      </a:r>
                      <a:r>
                        <a:rPr lang="ko-KR" altLang="en-US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 결과</a:t>
                      </a:r>
                      <a:r>
                        <a:rPr lang="en-US" altLang="ko-KR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,</a:t>
                      </a:r>
                      <a:r>
                        <a:rPr lang="ko-KR" altLang="en-US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 판 출력 함수</a:t>
                      </a:r>
                      <a:endParaRPr lang="ko-KR" altLang="en-US" sz="2000">
                        <a:latin typeface="경기천년제목OTF Light"/>
                        <a:ea typeface="경기천년제목OTF Light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rgbClr val="a0b4e6">
                        <a:alpha val="65000"/>
                      </a:srgbClr>
                    </a:solidFill>
                  </a:tcPr>
                </a:tc>
              </a:tr>
              <a:tr h="48511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drawface</a:t>
                      </a:r>
                      <a:endParaRPr lang="en-US" altLang="ko-KR" sz="2000">
                        <a:latin typeface="경기천년제목OTF Light"/>
                        <a:ea typeface="경기천년제목OTF Light"/>
                        <a:cs typeface="함초롬돋움"/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rgbClr val="c0cdef">
                        <a:alpha val="65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주사위 그림 속성 함수</a:t>
                      </a:r>
                      <a:endParaRPr lang="ko-KR" altLang="en-US" sz="2000">
                        <a:latin typeface="경기천년제목OTF Light"/>
                        <a:ea typeface="경기천년제목OTF Light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rgbClr val="c0cdef">
                        <a:alpha val="65000"/>
                      </a:srgbClr>
                    </a:solidFill>
                  </a:tcPr>
                </a:tc>
              </a:tr>
              <a:tr h="68120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draw1</a:t>
                      </a:r>
                      <a:endParaRPr lang="en-US" altLang="ko-KR" sz="2000">
                        <a:latin typeface="경기천년제목OTF Light"/>
                        <a:ea typeface="경기천년제목OTF Light"/>
                        <a:cs typeface="함초롬돋움"/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rgbClr val="a0b4e6">
                        <a:alpha val="65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주사위 도트 </a:t>
                      </a:r>
                      <a:r>
                        <a:rPr lang="en-US" altLang="ko-KR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1</a:t>
                      </a:r>
                      <a:r>
                        <a:rPr lang="ko-KR" altLang="en-US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 그림 함수</a:t>
                      </a:r>
                      <a:endParaRPr lang="ko-KR" altLang="en-US" sz="2000">
                        <a:latin typeface="경기천년제목OTF Light"/>
                        <a:ea typeface="경기천년제목OTF Light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rgbClr val="a0b4e6">
                        <a:alpha val="65000"/>
                      </a:srgbClr>
                    </a:solidFill>
                  </a:tcPr>
                </a:tc>
              </a:tr>
              <a:tr h="48511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draw2</a:t>
                      </a:r>
                      <a:endParaRPr lang="en-US" altLang="ko-KR" sz="2000">
                        <a:latin typeface="경기천년제목OTF Light"/>
                        <a:ea typeface="경기천년제목OTF Light"/>
                        <a:cs typeface="함초롬돋움"/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rgbClr val="c0cdef">
                        <a:alpha val="65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주사위 도트 </a:t>
                      </a:r>
                      <a:r>
                        <a:rPr lang="en-US" altLang="ko-KR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2</a:t>
                      </a:r>
                      <a:r>
                        <a:rPr lang="ko-KR" altLang="en-US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 그림 함수</a:t>
                      </a:r>
                      <a:endParaRPr lang="ko-KR" altLang="en-US" sz="2000">
                        <a:latin typeface="경기천년제목OTF Light"/>
                        <a:ea typeface="경기천년제목OTF Light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rgbClr val="c0cdef">
                        <a:alpha val="65000"/>
                      </a:srgbClr>
                    </a:solidFill>
                  </a:tcPr>
                </a:tc>
              </a:tr>
              <a:tr h="48511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draw4</a:t>
                      </a:r>
                      <a:endParaRPr lang="en-US" altLang="ko-KR" sz="2000">
                        <a:latin typeface="경기천년제목OTF Light"/>
                        <a:ea typeface="경기천년제목OTF Light"/>
                        <a:cs typeface="함초롬돋움"/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rgbClr val="a0b4e6">
                        <a:alpha val="65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주사위 도트 </a:t>
                      </a:r>
                      <a:r>
                        <a:rPr lang="en-US" altLang="ko-KR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4</a:t>
                      </a:r>
                      <a:r>
                        <a:rPr lang="ko-KR" altLang="en-US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 그림 함수</a:t>
                      </a:r>
                      <a:endParaRPr lang="ko-KR" altLang="en-US" sz="2000">
                        <a:latin typeface="경기천년제목OTF Light"/>
                        <a:ea typeface="경기천년제목OTF Light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rgbClr val="a0b4e6">
                        <a:alpha val="65000"/>
                      </a:srgbClr>
                    </a:solidFill>
                  </a:tcPr>
                </a:tc>
              </a:tr>
              <a:tr h="48511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draw2mid</a:t>
                      </a:r>
                      <a:endParaRPr lang="en-US" altLang="ko-KR" sz="2000">
                        <a:latin typeface="경기천년제목OTF Light"/>
                        <a:ea typeface="경기천년제목OTF Light"/>
                        <a:cs typeface="함초롬돋움"/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rgbClr val="c0cdef">
                        <a:alpha val="65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주사위 도트 가운데 </a:t>
                      </a:r>
                      <a:r>
                        <a:rPr lang="en-US" altLang="ko-KR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2</a:t>
                      </a:r>
                      <a:r>
                        <a:rPr lang="ko-KR" altLang="en-US" sz="2000">
                          <a:latin typeface="경기천년제목OTF Light"/>
                          <a:ea typeface="경기천년제목OTF Light"/>
                          <a:cs typeface="함초롬돋움"/>
                        </a:rPr>
                        <a:t> 그림 함수</a:t>
                      </a:r>
                      <a:endParaRPr lang="ko-KR" altLang="en-US" sz="2000">
                        <a:latin typeface="경기천년제목OTF Light"/>
                        <a:ea typeface="경기천년제목OTF Light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rgbClr val="c0cdef">
                        <a:alpha val="65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04448" y="6274759"/>
            <a:ext cx="467544" cy="466609"/>
          </a:xfrm>
          <a:prstGeom prst="rect">
            <a:avLst/>
          </a:prstGeom>
        </p:spPr>
      </p:pic>
      <p:sp>
        <p:nvSpPr>
          <p:cNvPr id="23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2020-11-16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72590" y="1056476"/>
            <a:ext cx="5798820" cy="50368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504" y="0"/>
            <a:ext cx="1368152" cy="798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700">
                <a:solidFill>
                  <a:schemeClr val="tx1"/>
                </a:solidFill>
                <a:latin typeface="경기천년제목OTF Light"/>
                <a:ea typeface="경기천년제목OTF Light"/>
              </a:rPr>
              <a:t>03</a:t>
            </a:r>
            <a:endParaRPr lang="en-US" altLang="ko-KR" sz="4700">
              <a:solidFill>
                <a:schemeClr val="tx1"/>
              </a:solidFill>
              <a:latin typeface="경기천년제목OTF Light"/>
              <a:ea typeface="경기천년제목OTF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52466" y="0"/>
            <a:ext cx="5928046" cy="798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 sz="4700">
                <a:latin typeface="경기천년제목OTF Light"/>
                <a:ea typeface="경기천년제목OTF Light"/>
              </a:rPr>
              <a:t>프로그램 작성과 완성</a:t>
            </a:r>
            <a:endParaRPr lang="ko-KR" altLang="en-US" sz="4700">
              <a:latin typeface="경기천년제목OTF Light"/>
              <a:ea typeface="경기천년제목OTF Light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604448" y="6274759"/>
            <a:ext cx="467544" cy="466609"/>
          </a:xfrm>
          <a:prstGeom prst="rect">
            <a:avLst/>
          </a:prstGeom>
        </p:spPr>
      </p:pic>
      <p:sp>
        <p:nvSpPr>
          <p:cNvPr id="25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2020-11-16</a:t>
            </a:r>
            <a:endParaRPr lang="ko-KR" altLang="en-US"/>
          </a:p>
        </p:txBody>
      </p:sp>
      <p:sp>
        <p:nvSpPr>
          <p:cNvPr id="31" name=""/>
          <p:cNvSpPr/>
          <p:nvPr/>
        </p:nvSpPr>
        <p:spPr>
          <a:xfrm>
            <a:off x="1907704" y="1702678"/>
            <a:ext cx="144016" cy="648072"/>
          </a:xfrm>
          <a:prstGeom prst="leftBracket">
            <a:avLst>
              <a:gd name="adj" fmla="val 8333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1907704" y="2494766"/>
            <a:ext cx="144015" cy="720080"/>
          </a:xfrm>
          <a:prstGeom prst="leftBracket">
            <a:avLst>
              <a:gd name="adj" fmla="val 8333"/>
            </a:avLst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"/>
          <p:cNvSpPr/>
          <p:nvPr/>
        </p:nvSpPr>
        <p:spPr>
          <a:xfrm>
            <a:off x="1899320" y="3367246"/>
            <a:ext cx="152400" cy="2367880"/>
          </a:xfrm>
          <a:prstGeom prst="leftBracket">
            <a:avLst>
              <a:gd name="adj" fmla="val 8333"/>
            </a:avLst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1" animBg="1"/>
      <p:bldP spid="34" grpId="2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504" y="0"/>
            <a:ext cx="1368152" cy="798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700">
                <a:solidFill>
                  <a:schemeClr val="tx1"/>
                </a:solidFill>
                <a:latin typeface="경기천년제목OTF Light"/>
                <a:ea typeface="경기천년제목OTF Light"/>
              </a:rPr>
              <a:t>03</a:t>
            </a:r>
            <a:endParaRPr lang="en-US" altLang="ko-KR" sz="4700">
              <a:solidFill>
                <a:schemeClr val="tx1"/>
              </a:solidFill>
              <a:latin typeface="경기천년제목OTF Light"/>
              <a:ea typeface="경기천년제목OTF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52466" y="0"/>
            <a:ext cx="5928046" cy="798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 sz="4700">
                <a:latin typeface="경기천년제목OTF Light"/>
                <a:ea typeface="경기천년제목OTF Light"/>
              </a:rPr>
              <a:t>프로그램 작성과 완성</a:t>
            </a:r>
            <a:endParaRPr lang="ko-KR" altLang="en-US" sz="4700">
              <a:latin typeface="경기천년제목OTF Light"/>
              <a:ea typeface="경기천년제목OTF Light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04448" y="6274759"/>
            <a:ext cx="467544" cy="466609"/>
          </a:xfrm>
          <a:prstGeom prst="rect">
            <a:avLst/>
          </a:prstGeom>
        </p:spPr>
      </p:pic>
      <p:sp>
        <p:nvSpPr>
          <p:cNvPr id="25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2020-11-16</a:t>
            </a:r>
            <a:endParaRPr lang="ko-KR" altLang="en-US"/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28866" y="1141977"/>
            <a:ext cx="5686267" cy="4574046"/>
          </a:xfrm>
          <a:prstGeom prst="rect">
            <a:avLst/>
          </a:prstGeom>
        </p:spPr>
      </p:pic>
      <p:sp>
        <p:nvSpPr>
          <p:cNvPr id="28" name=""/>
          <p:cNvSpPr/>
          <p:nvPr/>
        </p:nvSpPr>
        <p:spPr>
          <a:xfrm>
            <a:off x="1907704" y="1268760"/>
            <a:ext cx="144016" cy="3744416"/>
          </a:xfrm>
          <a:prstGeom prst="leftBracket">
            <a:avLst>
              <a:gd name="adj" fmla="val 8333"/>
            </a:avLst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" name=""/>
          <p:cNvSpPr/>
          <p:nvPr/>
        </p:nvSpPr>
        <p:spPr>
          <a:xfrm>
            <a:off x="1979712" y="5229200"/>
            <a:ext cx="72008" cy="216024"/>
          </a:xfrm>
          <a:prstGeom prst="leftBracket">
            <a:avLst>
              <a:gd name="adj" fmla="val 8333"/>
            </a:avLst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1" animBg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504" y="0"/>
            <a:ext cx="1368152" cy="798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700">
                <a:solidFill>
                  <a:schemeClr val="tx1"/>
                </a:solidFill>
                <a:latin typeface="경기천년제목OTF Light"/>
                <a:ea typeface="경기천년제목OTF Light"/>
              </a:rPr>
              <a:t>03</a:t>
            </a:r>
            <a:endParaRPr lang="en-US" altLang="ko-KR" sz="4700">
              <a:solidFill>
                <a:schemeClr val="tx1"/>
              </a:solidFill>
              <a:latin typeface="경기천년제목OTF Light"/>
              <a:ea typeface="경기천년제목OTF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52466" y="0"/>
            <a:ext cx="5928046" cy="798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 sz="4700">
                <a:latin typeface="경기천년제목OTF Light"/>
                <a:ea typeface="경기천년제목OTF Light"/>
              </a:rPr>
              <a:t>프로그램 작성과 완성</a:t>
            </a:r>
            <a:endParaRPr lang="ko-KR" altLang="en-US" sz="4700">
              <a:latin typeface="경기천년제목OTF Light"/>
              <a:ea typeface="경기천년제목OTF Light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04448" y="6274759"/>
            <a:ext cx="467544" cy="466609"/>
          </a:xfrm>
          <a:prstGeom prst="rect">
            <a:avLst/>
          </a:prstGeom>
        </p:spPr>
      </p:pic>
      <p:sp>
        <p:nvSpPr>
          <p:cNvPr id="25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2020-11-16</a:t>
            </a:r>
            <a:endParaRPr lang="ko-KR" altLang="en-US"/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67643" y="1340768"/>
            <a:ext cx="6408712" cy="2185232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31639" y="3717032"/>
            <a:ext cx="6480720" cy="1944216"/>
          </a:xfrm>
          <a:prstGeom prst="rect">
            <a:avLst/>
          </a:prstGeom>
        </p:spPr>
      </p:pic>
      <p:sp>
        <p:nvSpPr>
          <p:cNvPr id="28" name=""/>
          <p:cNvSpPr/>
          <p:nvPr/>
        </p:nvSpPr>
        <p:spPr>
          <a:xfrm>
            <a:off x="1547664" y="1628800"/>
            <a:ext cx="72007" cy="288032"/>
          </a:xfrm>
          <a:prstGeom prst="leftBracket">
            <a:avLst>
              <a:gd name="adj" fmla="val 8333"/>
            </a:avLst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" name=""/>
          <p:cNvSpPr/>
          <p:nvPr/>
        </p:nvSpPr>
        <p:spPr>
          <a:xfrm>
            <a:off x="1331640" y="2852936"/>
            <a:ext cx="72008" cy="504056"/>
          </a:xfrm>
          <a:prstGeom prst="leftBracket">
            <a:avLst>
              <a:gd name="adj" fmla="val 8333"/>
            </a:avLst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1" name=""/>
          <p:cNvCxnSpPr/>
          <p:nvPr/>
        </p:nvCxnSpPr>
        <p:spPr>
          <a:xfrm>
            <a:off x="1187624" y="4293096"/>
            <a:ext cx="43204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"/>
          <p:cNvCxnSpPr/>
          <p:nvPr/>
        </p:nvCxnSpPr>
        <p:spPr>
          <a:xfrm>
            <a:off x="1187624" y="5517232"/>
            <a:ext cx="432048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1" animBg="1"/>
      <p:bldP spid="31" grpId="2" animBg="1"/>
      <p:bldP spid="32" grpId="3" animBg="1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504" y="0"/>
            <a:ext cx="1368152" cy="798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700">
                <a:solidFill>
                  <a:schemeClr val="tx1"/>
                </a:solidFill>
                <a:latin typeface="경기천년제목OTF Light"/>
                <a:ea typeface="경기천년제목OTF Light"/>
              </a:rPr>
              <a:t>04</a:t>
            </a:r>
            <a:endParaRPr lang="en-US" altLang="ko-KR" sz="4700">
              <a:solidFill>
                <a:schemeClr val="tx1"/>
              </a:solidFill>
              <a:latin typeface="경기천년제목OTF Light"/>
              <a:ea typeface="경기천년제목OTF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52466" y="0"/>
            <a:ext cx="5928046" cy="798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 sz="4700">
                <a:latin typeface="경기천년제목OTF Light"/>
                <a:ea typeface="경기천년제목OTF Light"/>
              </a:rPr>
              <a:t>프로그램 실행과 문서화</a:t>
            </a:r>
            <a:endParaRPr lang="ko-KR" altLang="en-US" sz="4700">
              <a:latin typeface="경기천년제목OTF Light"/>
              <a:ea typeface="경기천년제목OTF Light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04448" y="6274759"/>
            <a:ext cx="467544" cy="466609"/>
          </a:xfrm>
          <a:prstGeom prst="rect">
            <a:avLst/>
          </a:prstGeom>
        </p:spPr>
      </p:pic>
      <p:sp>
        <p:nvSpPr>
          <p:cNvPr id="25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2020-11-16</a:t>
            </a:r>
            <a:endParaRPr lang="ko-KR" altLang="en-US"/>
          </a:p>
        </p:txBody>
      </p:sp>
      <p:pic>
        <p:nvPicPr>
          <p:cNvPr id="26" name="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251462" y="1116240"/>
            <a:ext cx="4176522" cy="2196274"/>
          </a:xfrm>
          <a:prstGeom prst="rect">
            <a:avLst/>
          </a:prstGeom>
        </p:spPr>
      </p:pic>
      <p:sp>
        <p:nvSpPr>
          <p:cNvPr id="30" name=""/>
          <p:cNvSpPr txBox="1"/>
          <p:nvPr/>
        </p:nvSpPr>
        <p:spPr>
          <a:xfrm>
            <a:off x="4572000" y="1863870"/>
            <a:ext cx="2448272" cy="70103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>
                <a:latin typeface="경기천년제목OTF Light"/>
                <a:ea typeface="경기천년제목OTF Light"/>
                <a:cs typeface="함초롬돋움"/>
              </a:rPr>
              <a:t>더블이 나온 경우 </a:t>
            </a:r>
            <a:endParaRPr lang="ko-KR" altLang="en-US" sz="2000">
              <a:latin typeface="경기천년제목OTF Light"/>
              <a:ea typeface="경기천년제목OTF Light"/>
              <a:cs typeface="함초롬돋움"/>
            </a:endParaRPr>
          </a:p>
          <a:p>
            <a:pPr>
              <a:defRPr/>
            </a:pPr>
            <a:r>
              <a:rPr lang="en-US" altLang="ko-KR" sz="2000">
                <a:latin typeface="경기천년제목OTF Light"/>
                <a:ea typeface="경기천년제목OTF Light"/>
                <a:cs typeface="함초롬돋움"/>
              </a:rPr>
              <a:t>-&gt;</a:t>
            </a:r>
            <a:r>
              <a:rPr lang="ko-KR" altLang="en-US" sz="2000">
                <a:latin typeface="경기천년제목OTF Light"/>
                <a:ea typeface="경기천년제목OTF Light"/>
                <a:cs typeface="함초롬돋움"/>
              </a:rPr>
              <a:t> 승리</a:t>
            </a:r>
            <a:endParaRPr lang="ko-KR" altLang="en-US" sz="2000">
              <a:latin typeface="경기천년제목OTF Light"/>
              <a:ea typeface="경기천년제목OTF Light"/>
              <a:cs typeface="함초롬돋움"/>
            </a:endParaRPr>
          </a:p>
        </p:txBody>
      </p:sp>
      <p:pic>
        <p:nvPicPr>
          <p:cNvPr id="34" name="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4427926" y="3680998"/>
            <a:ext cx="4176522" cy="2196274"/>
          </a:xfrm>
          <a:prstGeom prst="rect">
            <a:avLst/>
          </a:prstGeom>
        </p:spPr>
      </p:pic>
      <p:sp>
        <p:nvSpPr>
          <p:cNvPr id="35" name=""/>
          <p:cNvSpPr txBox="1"/>
          <p:nvPr/>
        </p:nvSpPr>
        <p:spPr>
          <a:xfrm>
            <a:off x="5220014" y="4654172"/>
            <a:ext cx="3168352" cy="70102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번과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번이 합이 같은 경우 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경기천년제목OTF Light"/>
              <a:ea typeface="경기천년제목OTF Light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-&gt;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OTF Light"/>
                <a:ea typeface="경기천년제목OTF Light"/>
                <a:cs typeface="함초롬돋움"/>
              </a:rPr>
              <a:t> 승리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경기천년제목OTF Light"/>
              <a:ea typeface="경기천년제목OTF Light"/>
              <a:cs typeface="함초롬돋움"/>
            </a:endParaRPr>
          </a:p>
        </p:txBody>
      </p:sp>
      <p:pic>
        <p:nvPicPr>
          <p:cNvPr id="36" name=""/>
          <p:cNvPicPr/>
          <p:nvPr/>
        </p:nvPicPr>
        <p:blipFill rotWithShape="1">
          <a:blip r:embed="rId6"/>
          <a:stretch>
            <a:fillRect/>
          </a:stretch>
        </p:blipFill>
        <p:spPr>
          <a:xfrm>
            <a:off x="251404" y="3680998"/>
            <a:ext cx="4176522" cy="21962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180</ep:Words>
  <ep:PresentationFormat>화면 슬라이드 쇼(4:3)</ep:PresentationFormat>
  <ep:Paragraphs>61</ep:Paragraphs>
  <ep:Slides>13</ep:Slides>
  <ep:Notes>13</ep:Notes>
  <ep:TotalTime>0</ep:TotalTime>
  <ep:HiddenSlides>0</ep:HiddenSlides>
  <ep:MMClips>1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2020-02-10T03:38:01.000</dcterms:created>
  <dc:creator>최서원</dc:creator>
  <cp:lastModifiedBy>dplqs</cp:lastModifiedBy>
  <dcterms:modified xsi:type="dcterms:W3CDTF">2020-11-14T17:01:32.188</dcterms:modified>
  <cp:revision>124</cp:revision>
  <dc:title>PowerPoint 프레젠테이션</dc:title>
  <cp:version/>
</cp:coreProperties>
</file>