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77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0" r:id="rId23"/>
    <p:sldId id="285" r:id="rId24"/>
    <p:sldId id="283" r:id="rId25"/>
    <p:sldId id="284" r:id="rId26"/>
    <p:sldId id="282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4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E143-15CD-4FE2-9F72-14D8F444A48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3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E143-15CD-4FE2-9F72-14D8F444A48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4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E143-15CD-4FE2-9F72-14D8F444A48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0657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E143-15CD-4FE2-9F72-14D8F444A48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94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E143-15CD-4FE2-9F72-14D8F444A48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9536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E143-15CD-4FE2-9F72-14D8F444A48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25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E143-15CD-4FE2-9F72-14D8F444A48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7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E143-15CD-4FE2-9F72-14D8F444A48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7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E143-15CD-4FE2-9F72-14D8F444A48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E143-15CD-4FE2-9F72-14D8F444A48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1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E143-15CD-4FE2-9F72-14D8F444A48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E143-15CD-4FE2-9F72-14D8F444A48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E143-15CD-4FE2-9F72-14D8F444A48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1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E143-15CD-4FE2-9F72-14D8F444A48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E143-15CD-4FE2-9F72-14D8F444A48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3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E143-15CD-4FE2-9F72-14D8F444A48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9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E143-15CD-4FE2-9F72-14D8F444A48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7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5FB8-C8C2-4BA0-80BA-068903842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600" y="1233298"/>
            <a:ext cx="9702800" cy="2959100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bs-Latn-BA" sz="4800" dirty="0">
                <a:solidFill>
                  <a:srgbClr val="080808"/>
                </a:solidFill>
              </a:rPr>
              <a:t>Seminarski Rad</a:t>
            </a:r>
            <a:br>
              <a:rPr lang="bs-Latn-BA" sz="3600" dirty="0">
                <a:solidFill>
                  <a:srgbClr val="080808"/>
                </a:solidFill>
              </a:rPr>
            </a:br>
            <a:br>
              <a:rPr lang="bs-Latn-BA" sz="3600" dirty="0">
                <a:solidFill>
                  <a:srgbClr val="080808"/>
                </a:solidFill>
              </a:rPr>
            </a:br>
            <a:r>
              <a:rPr lang="bs-Latn-BA" sz="3600" dirty="0">
                <a:solidFill>
                  <a:srgbClr val="080808"/>
                </a:solidFill>
              </a:rPr>
              <a:t>Tema: Biblioteka</a:t>
            </a: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E1865-27AC-472F-898E-4BED82708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600" y="4988823"/>
            <a:ext cx="3316511" cy="1584505"/>
          </a:xfrm>
          <a:noFill/>
        </p:spPr>
        <p:txBody>
          <a:bodyPr>
            <a:normAutofit fontScale="85000" lnSpcReduction="20000"/>
          </a:bodyPr>
          <a:lstStyle/>
          <a:p>
            <a:pPr algn="l"/>
            <a:r>
              <a:rPr lang="bs-Latn-BA" sz="2000" dirty="0">
                <a:solidFill>
                  <a:srgbClr val="080808"/>
                </a:solidFill>
              </a:rPr>
              <a:t>Predmet: </a:t>
            </a:r>
          </a:p>
          <a:p>
            <a:pPr algn="l"/>
            <a:r>
              <a:rPr lang="bs-Latn-BA" sz="2000" dirty="0">
                <a:solidFill>
                  <a:srgbClr val="080808"/>
                </a:solidFill>
              </a:rPr>
              <a:t>Uvod u Baze Podataka</a:t>
            </a:r>
          </a:p>
          <a:p>
            <a:pPr algn="l"/>
            <a:r>
              <a:rPr lang="bs-Latn-BA" sz="2000" dirty="0">
                <a:solidFill>
                  <a:srgbClr val="080808"/>
                </a:solidFill>
              </a:rPr>
              <a:t>Profesor: </a:t>
            </a:r>
          </a:p>
          <a:p>
            <a:pPr algn="l"/>
            <a:r>
              <a:rPr lang="bs-Latn-BA" sz="2000" dirty="0">
                <a:solidFill>
                  <a:srgbClr val="080808"/>
                </a:solidFill>
              </a:rPr>
              <a:t>Doc. Dr. Damir Omerašević, dipl.ing.</a:t>
            </a:r>
            <a:endParaRPr lang="en-US" sz="2000" dirty="0">
              <a:solidFill>
                <a:srgbClr val="08080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FD11D-6B87-48FB-9C08-2E57ECF6C836}"/>
              </a:ext>
            </a:extLst>
          </p:cNvPr>
          <p:cNvSpPr txBox="1"/>
          <p:nvPr/>
        </p:nvSpPr>
        <p:spPr>
          <a:xfrm>
            <a:off x="8145477" y="4988823"/>
            <a:ext cx="2801923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s-Latn-BA" sz="1700" dirty="0"/>
              <a:t>Studenti:</a:t>
            </a:r>
          </a:p>
          <a:p>
            <a:pPr algn="r"/>
            <a:r>
              <a:rPr lang="bs-Latn-BA" sz="1700" dirty="0"/>
              <a:t>Neira Piranić</a:t>
            </a:r>
          </a:p>
          <a:p>
            <a:pPr algn="r"/>
            <a:r>
              <a:rPr lang="bs-Latn-BA" sz="1700" dirty="0"/>
              <a:t>Dajana Prašo</a:t>
            </a:r>
          </a:p>
          <a:p>
            <a:pPr algn="r"/>
            <a:r>
              <a:rPr lang="bs-Latn-BA" sz="1700" dirty="0"/>
              <a:t>Emina Palalić</a:t>
            </a:r>
          </a:p>
          <a:p>
            <a:pPr algn="r"/>
            <a:r>
              <a:rPr lang="bs-Latn-BA" sz="1700" dirty="0"/>
              <a:t>Amila Zaimović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2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CBAD-7735-4BA1-B2F6-6B0F5A64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Prikaz sadržaja tabele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BF6DC-3D65-4401-A6C1-7E3D58FA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Nakon kreiranja tabela i unosa podataka u njih, na njima možemo raditi razne </a:t>
            </a:r>
            <a:r>
              <a:rPr lang="bs-Latn-BA" dirty="0">
                <a:solidFill>
                  <a:srgbClr val="0070C0"/>
                </a:solidFill>
              </a:rPr>
              <a:t>SELECT </a:t>
            </a:r>
            <a:r>
              <a:rPr lang="bs-Latn-BA" dirty="0">
                <a:solidFill>
                  <a:schemeClr val="tx1"/>
                </a:solidFill>
              </a:rPr>
              <a:t>upite.</a:t>
            </a:r>
          </a:p>
          <a:p>
            <a:r>
              <a:rPr lang="bs-Latn-BA" dirty="0">
                <a:solidFill>
                  <a:schemeClr val="tx1"/>
                </a:solidFill>
              </a:rPr>
              <a:t>Primjer: Napisati upit koji prikazuje sve knjige koje su izdate 1966. godine.</a:t>
            </a:r>
          </a:p>
          <a:p>
            <a:r>
              <a:rPr lang="bs-Latn-BA" dirty="0">
                <a:solidFill>
                  <a:schemeClr val="tx1"/>
                </a:solidFill>
              </a:rPr>
              <a:t>To ćemo uraditi na sljedeći način: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</a:rPr>
              <a:t>	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SELECT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*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WHERE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godina_izdanja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=”</a:t>
            </a:r>
            <a:r>
              <a:rPr lang="en-US" sz="1800" b="0" i="0" u="none" strike="noStrike" baseline="0" dirty="0">
                <a:solidFill>
                  <a:srgbClr val="D77407"/>
                </a:solidFill>
              </a:rPr>
              <a:t>1966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”;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855E0-0563-4DB2-BA51-868C902A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79" y="4391885"/>
            <a:ext cx="10373400" cy="1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8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A12B-E460-4880-85E4-6F2EE635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Join-ovi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74F5-373F-4791-8F4C-156C144E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Join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služi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uzimanje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podataka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više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povezane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preko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ključeva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Tipovi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joina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inner join, left join, right join,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selft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join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cross join.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Primjer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 inner join-a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našu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bs-Latn-BA" sz="1800" b="0" i="0" u="none" strike="noStrike" baseline="0" dirty="0">
                <a:solidFill>
                  <a:srgbClr val="0070C0"/>
                </a:solidFill>
              </a:rPr>
              <a:t>SELECT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r1.id_radnika, 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r1.prezime, 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r1.ime, 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r1.posao_koji_obavlja,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r2.radni_dan, 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r2.pocetak_radnog_vremena, r2.kraj_radnog_vremena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bs-Latn-BA" sz="1800" b="0" i="0" u="none" strike="noStrike" baseline="0" dirty="0">
                <a:solidFill>
                  <a:srgbClr val="0070C0"/>
                </a:solidFill>
              </a:rPr>
              <a:t>FROM</a:t>
            </a:r>
            <a:r>
              <a:rPr lang="en-US" sz="18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radnici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r1 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2060"/>
                </a:solidFill>
              </a:rPr>
              <a:t>	</a:t>
            </a:r>
            <a:r>
              <a:rPr lang="bs-Latn-BA" dirty="0">
                <a:solidFill>
                  <a:srgbClr val="0070C0"/>
                </a:solidFill>
              </a:rPr>
              <a:t>INNER</a:t>
            </a:r>
            <a:r>
              <a:rPr lang="bs-Latn-BA" dirty="0">
                <a:solidFill>
                  <a:srgbClr val="002060"/>
                </a:solidFill>
              </a:rPr>
              <a:t> </a:t>
            </a:r>
            <a:r>
              <a:rPr lang="bs-Latn-BA" dirty="0">
                <a:solidFill>
                  <a:srgbClr val="0070C0"/>
                </a:solidFill>
              </a:rPr>
              <a:t>JOIN</a:t>
            </a:r>
            <a:r>
              <a:rPr lang="bs-Latn-BA" dirty="0">
                <a:solidFill>
                  <a:srgbClr val="00206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radno_vrijeme_radnika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r2 </a:t>
            </a:r>
          </a:p>
          <a:p>
            <a:pPr marL="0" indent="0">
              <a:buNone/>
            </a:pPr>
            <a:r>
              <a:rPr lang="pl-PL" sz="18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pl-PL" sz="1800" b="0" i="0" u="none" strike="noStrike" baseline="0" dirty="0">
                <a:solidFill>
                  <a:srgbClr val="0070C0"/>
                </a:solidFill>
              </a:rPr>
              <a:t>ON</a:t>
            </a:r>
            <a:r>
              <a:rPr lang="pl-PL" sz="1800" b="0" i="0" u="none" strike="noStrike" baseline="0" dirty="0">
                <a:solidFill>
                  <a:srgbClr val="000000"/>
                </a:solidFill>
              </a:rPr>
              <a:t> r1.id_radnika=r2.id_radnika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bs-Latn-BA" sz="1800" b="0" i="0" u="none" strike="noStrike" baseline="0" dirty="0">
                <a:solidFill>
                  <a:srgbClr val="0070C0"/>
                </a:solidFill>
              </a:rPr>
              <a:t>ORDER</a:t>
            </a: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bs-Latn-BA" sz="1800" b="0" i="0" u="none" strike="noStrike" baseline="0" dirty="0">
                <a:solidFill>
                  <a:srgbClr val="0070C0"/>
                </a:solidFill>
              </a:rPr>
              <a:t>BY</a:t>
            </a: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r1.prezime;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2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48BD-ED04-48F2-8B8D-16DC4672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Join-ovi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3625-5D27-434B-ABF5-6F5A5D96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Nakon čega dobijemo sljedeće: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37823-06D5-47E5-A60E-05419033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79" y="2951679"/>
            <a:ext cx="10252242" cy="27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5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C6BC-AB44-487B-9046-554DA440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>
                <a:solidFill>
                  <a:schemeClr val="tx1"/>
                </a:solidFill>
              </a:rPr>
              <a:t>Join-ovi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E0AA7-2150-45B2-BB4D-E2E17C64B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5393"/>
            <a:ext cx="8596668" cy="3880773"/>
          </a:xfrm>
        </p:spPr>
        <p:txBody>
          <a:bodyPr numCol="1">
            <a:normAutofit/>
          </a:bodyPr>
          <a:lstStyle/>
          <a:p>
            <a:r>
              <a:rPr lang="bs-Latn-BA" dirty="0">
                <a:solidFill>
                  <a:schemeClr val="tx1"/>
                </a:solidFill>
              </a:rPr>
              <a:t>Primjer left join-a za našu tabelu: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2060"/>
                </a:solidFill>
              </a:rPr>
              <a:t>	</a:t>
            </a:r>
            <a:r>
              <a:rPr lang="bs-Latn-BA" dirty="0">
                <a:solidFill>
                  <a:srgbClr val="0070C0"/>
                </a:solidFill>
              </a:rPr>
              <a:t>SELECT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c.ime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c.prezime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c.id_clana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i.datum_iznajmljivanja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bs-Latn-BA" sz="1800" b="0" i="0" u="none" strike="noStrike" baseline="0" dirty="0">
                <a:solidFill>
                  <a:srgbClr val="0070C0"/>
                </a:solidFill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clanovi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c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bs-Latn-BA" sz="1800" b="0" i="0" u="none" strike="noStrike" baseline="0" dirty="0">
                <a:solidFill>
                  <a:srgbClr val="0070C0"/>
                </a:solidFill>
              </a:rPr>
              <a:t>LEFT</a:t>
            </a: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bs-Latn-BA" sz="1800" b="0" i="0" u="none" strike="noStrike" baseline="0" dirty="0">
                <a:solidFill>
                  <a:srgbClr val="0070C0"/>
                </a:solidFill>
              </a:rPr>
              <a:t>JOIN</a:t>
            </a: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izdavanje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bs-Latn-BA" sz="1800" b="0" i="0" u="none" strike="noStrike" baseline="0" dirty="0">
                <a:solidFill>
                  <a:srgbClr val="0070C0"/>
                </a:solidFill>
              </a:rPr>
              <a:t>ON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c.id_clana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=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i.id_clana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;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22FAC-4CB5-489D-9502-7C7D60E51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721" y="1081368"/>
            <a:ext cx="3122846" cy="4695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6CD3C-E17A-45E3-85BA-DDBA0F0FB850}"/>
              </a:ext>
            </a:extLst>
          </p:cNvPr>
          <p:cNvSpPr txBox="1"/>
          <p:nvPr/>
        </p:nvSpPr>
        <p:spPr>
          <a:xfrm>
            <a:off x="6375633" y="5956183"/>
            <a:ext cx="289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Rezultat left join-a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0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E839-8C9C-4089-BC7E-109C7898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Pogledi (Views)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7904-E6FA-441F-A981-CE7246C38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18000"/>
          </a:xfrm>
        </p:spPr>
        <p:txBody>
          <a:bodyPr>
            <a:normAutofit lnSpcReduction="10000"/>
          </a:bodyPr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Pisati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svaki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put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jedan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isti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kod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može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biti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naporno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trajati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dugo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Zbog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toga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koristimo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poglede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Sada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ćemo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kreirati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pogled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primjer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joina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bs-Latn-BA" sz="1400" b="0" i="0" u="none" strike="noStrike" baseline="0" dirty="0">
                <a:solidFill>
                  <a:srgbClr val="0070C0"/>
                </a:solidFill>
              </a:rPr>
              <a:t>CREATE</a:t>
            </a:r>
            <a:r>
              <a:rPr lang="bs-Latn-BA" sz="14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bs-Latn-BA" sz="1400" b="0" i="0" u="none" strike="noStrike" baseline="0" dirty="0">
                <a:solidFill>
                  <a:srgbClr val="0070C0"/>
                </a:solidFill>
              </a:rPr>
              <a:t>VIEW</a:t>
            </a:r>
            <a:r>
              <a:rPr lang="bs-Latn-BA" sz="14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</a:rPr>
              <a:t>radnici_info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bs-Latn-BA" sz="14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bs-Latn-BA" sz="1400" b="0" i="0" u="none" strike="noStrike" baseline="0" dirty="0">
                <a:solidFill>
                  <a:srgbClr val="0070C0"/>
                </a:solidFill>
              </a:rPr>
              <a:t>AS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bs-Latn-BA" sz="14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bs-Latn-BA" sz="1400" b="0" i="0" u="none" strike="noStrike" baseline="0" dirty="0">
                <a:solidFill>
                  <a:srgbClr val="0070C0"/>
                </a:solidFill>
              </a:rPr>
              <a:t>SELECT</a:t>
            </a:r>
            <a:r>
              <a:rPr lang="bs-Latn-BA" sz="14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r1.id_radnika, </a:t>
            </a:r>
            <a:r>
              <a:rPr lang="bs-Latn-BA" sz="14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r1.prezime, r1.ime, r1.posao_koji_obavlja, </a:t>
            </a:r>
          </a:p>
          <a:p>
            <a:pPr marL="0" indent="0">
              <a:buNone/>
            </a:pPr>
            <a:r>
              <a:rPr lang="bs-Latn-BA" sz="14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r2.radni_dan, r2.pocetak_radnog_vremena, r2.kraj_radnog_vremena </a:t>
            </a:r>
          </a:p>
          <a:p>
            <a:pPr marL="0" indent="0">
              <a:buNone/>
            </a:pPr>
            <a:r>
              <a:rPr lang="bs-Latn-BA" sz="14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bs-Latn-BA" sz="1400" b="0" i="0" u="none" strike="noStrike" baseline="0" dirty="0">
                <a:solidFill>
                  <a:srgbClr val="0070C0"/>
                </a:solidFill>
              </a:rPr>
              <a:t>FROM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</a:rPr>
              <a:t>radnici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r1 </a:t>
            </a:r>
          </a:p>
          <a:p>
            <a:pPr marL="0" indent="0">
              <a:buNone/>
            </a:pPr>
            <a:r>
              <a:rPr lang="bs-Latn-BA" sz="14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bs-Latn-BA" sz="1400" b="0" i="0" u="none" strike="noStrike" baseline="0" dirty="0">
                <a:solidFill>
                  <a:srgbClr val="0070C0"/>
                </a:solidFill>
              </a:rPr>
              <a:t>INNER</a:t>
            </a:r>
            <a:r>
              <a:rPr lang="bs-Latn-BA" sz="14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bs-Latn-BA" sz="1400" b="0" i="0" u="none" strike="noStrike" baseline="0" dirty="0">
                <a:solidFill>
                  <a:srgbClr val="0070C0"/>
                </a:solidFill>
              </a:rPr>
              <a:t>JOIN</a:t>
            </a:r>
            <a:r>
              <a:rPr lang="bs-Latn-BA" sz="14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</a:rPr>
              <a:t>radno_vrijeme_radnika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r2 </a:t>
            </a:r>
          </a:p>
          <a:p>
            <a:pPr marL="0" indent="0">
              <a:buNone/>
            </a:pPr>
            <a:r>
              <a:rPr lang="pl-PL" sz="14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pl-PL" sz="1400" b="0" i="0" u="none" strike="noStrike" baseline="0" dirty="0">
                <a:solidFill>
                  <a:srgbClr val="0070C0"/>
                </a:solidFill>
              </a:rPr>
              <a:t>ON</a:t>
            </a:r>
            <a:r>
              <a:rPr lang="pl-PL" sz="1400" b="0" i="0" u="none" strike="noStrike" baseline="0" dirty="0">
                <a:solidFill>
                  <a:srgbClr val="000000"/>
                </a:solidFill>
              </a:rPr>
              <a:t> r1.id_radnika=r2.id_radnika </a:t>
            </a:r>
          </a:p>
          <a:p>
            <a:pPr marL="0" indent="0">
              <a:buNone/>
            </a:pPr>
            <a:r>
              <a:rPr lang="bs-Latn-BA" sz="14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bs-Latn-BA" sz="1400" b="0" i="0" u="none" strike="noStrike" baseline="0" dirty="0">
                <a:solidFill>
                  <a:srgbClr val="0070C0"/>
                </a:solidFill>
              </a:rPr>
              <a:t>ORDER</a:t>
            </a:r>
            <a:r>
              <a:rPr lang="bs-Latn-BA" sz="14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bs-Latn-BA" sz="1400" b="0" i="0" u="none" strike="noStrike" baseline="0" dirty="0">
                <a:solidFill>
                  <a:srgbClr val="0070C0"/>
                </a:solidFill>
              </a:rPr>
              <a:t>BY</a:t>
            </a:r>
            <a:r>
              <a:rPr lang="bs-Latn-BA" sz="14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r1.prezime; </a:t>
            </a:r>
            <a:endParaRPr lang="bs-Latn-BA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Sada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bismo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dobili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ispis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kao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prethodnom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primjeru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za inner join,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potrebno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samo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uradimo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sljedeće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</a:t>
            </a:r>
          </a:p>
          <a:p>
            <a:r>
              <a:rPr lang="bs-Latn-BA" sz="1400" b="0" i="0" u="none" strike="noStrike" baseline="0" dirty="0">
                <a:solidFill>
                  <a:srgbClr val="0070C0"/>
                </a:solidFill>
              </a:rPr>
              <a:t>SELECT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* </a:t>
            </a:r>
            <a:r>
              <a:rPr lang="bs-Latn-BA" sz="1400" b="0" i="0" u="none" strike="noStrike" baseline="0" dirty="0">
                <a:solidFill>
                  <a:srgbClr val="0070C0"/>
                </a:solidFill>
              </a:rPr>
              <a:t>FROM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</a:rPr>
              <a:t>radnici_info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; </a:t>
            </a:r>
            <a:endParaRPr lang="bs-Latn-BA" sz="14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109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1087-8631-4671-BB8C-AD97489C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Pogledi (Views)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1FFA-AB1C-414F-93C2-0B072426A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18000"/>
          </a:xfrm>
        </p:spPr>
        <p:txBody>
          <a:bodyPr>
            <a:normAutofit fontScale="92500" lnSpcReduction="20000"/>
          </a:bodyPr>
          <a:lstStyle/>
          <a:p>
            <a:r>
              <a:rPr lang="en-US" b="0" i="0" u="none" strike="noStrike" baseline="0" dirty="0" err="1">
                <a:solidFill>
                  <a:srgbClr val="000000"/>
                </a:solidFill>
              </a:rPr>
              <a:t>Možemo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još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kreirati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upit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izdavanje_info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koji bi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nam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izlistao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neke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osnovne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informacije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o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izdavanju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kao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što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su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naziv_knjige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autora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ukupnu_kolicinu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datum_iznajmljivanja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datum_vracanja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id_clana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. </a:t>
            </a:r>
            <a:endParaRPr lang="bs-Latn-BA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CREATE VIEW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izdavanje_info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AS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SELECT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k.naziv_knjige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k.autor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pt-BR" sz="1800" b="0" i="0" u="none" strike="noStrike" baseline="0" dirty="0">
                <a:solidFill>
                  <a:srgbClr val="000000"/>
                </a:solidFill>
              </a:rPr>
              <a:t>k.ukupna_kolicina as broj_knjiga,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i.datum_iznajmljivanja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i.datum_vracanja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c.id_clana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izdavanje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INNER</a:t>
            </a:r>
            <a:r>
              <a:rPr lang="en-US" sz="18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JOIN</a:t>
            </a:r>
            <a:r>
              <a:rPr lang="en-US" sz="18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k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ON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i.id_knjige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=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k.id_knjige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INNER</a:t>
            </a:r>
            <a:r>
              <a:rPr lang="en-US" sz="18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JOIN</a:t>
            </a:r>
            <a:r>
              <a:rPr lang="en-US" sz="18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clanovi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c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ON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i.id_clana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=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c.id_clana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07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E9A7-2F56-4310-A01D-A5F0534B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Pogledi (Views)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ADFF-D9EE-4CF5-ABFA-6A0CBDF5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805"/>
            <a:ext cx="8596668" cy="3880773"/>
          </a:xfrm>
        </p:spPr>
        <p:txBody>
          <a:bodyPr/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Kada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izvršimo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upit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bs-Latn-BA" sz="1800" b="0" i="0" u="none" strike="noStrike" baseline="0" dirty="0">
                <a:solidFill>
                  <a:srgbClr val="0070C0"/>
                </a:solidFill>
              </a:rPr>
              <a:t>SELECT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* </a:t>
            </a:r>
            <a:r>
              <a:rPr lang="bs-Latn-BA" sz="1800" b="0" i="0" u="none" strike="noStrike" baseline="0" dirty="0">
                <a:solidFill>
                  <a:srgbClr val="0070C0"/>
                </a:solidFill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izdavanje_info</a:t>
            </a:r>
            <a:r>
              <a:rPr lang="bs-Latn-BA" dirty="0">
                <a:solidFill>
                  <a:srgbClr val="000000"/>
                </a:solidFill>
              </a:rPr>
              <a:t>;,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dobijemo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sljedeće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1CC57-1A7B-40AB-A963-542963F9C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24" y="2121922"/>
            <a:ext cx="6111888" cy="453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8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7268-AE9D-43A6-A862-31DF47B8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Procedure (Procedures)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1AECF-21F3-494E-A17A-EBCCCE74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Procedure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predstavljaju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potprogram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koji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pohranjen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samoj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bazi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ovoj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bazi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koristili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smo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osvježavanje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podataka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tabelu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izdavanje</a:t>
            </a:r>
            <a:r>
              <a:rPr lang="bs-Latn-BA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Procedure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koje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smo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napravili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izdaj_knjigu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vrati_knjigu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bs-Latn-B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bs-Latn-BA" dirty="0">
                <a:solidFill>
                  <a:srgbClr val="000000"/>
                </a:solidFill>
                <a:latin typeface="Calibri" panose="020F0502020204030204" pitchFamily="34" charset="0"/>
              </a:rPr>
              <a:t>Datim upitom kreiramo procedure </a:t>
            </a:r>
            <a:r>
              <a:rPr lang="bs-Latn-BA" i="1" dirty="0">
                <a:solidFill>
                  <a:srgbClr val="000000"/>
                </a:solidFill>
                <a:latin typeface="Calibri" panose="020F0502020204030204" pitchFamily="34" charset="0"/>
              </a:rPr>
              <a:t>izdaj_knjigu</a:t>
            </a:r>
            <a:r>
              <a:rPr lang="bs-Latn-BA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42829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73A6-8912-4609-9821-B8E31900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Procedure (Procedures)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FA713-DF76-4F47-9AB4-C645126D7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516"/>
            <a:ext cx="10261910" cy="52515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DELIMITER //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CREATE PROCEDURE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izdaj_knjigu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(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in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id_knjige1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int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in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id_clana1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int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in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id_radnika1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int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in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datum_izdavanja1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date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BEGIN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declare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ukupna_kolicina1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int default </a:t>
            </a:r>
            <a:r>
              <a:rPr lang="en-US" sz="1800" b="0" i="0" u="none" strike="noStrike" baseline="0" dirty="0">
                <a:solidFill>
                  <a:srgbClr val="D77407"/>
                </a:solidFill>
              </a:rPr>
              <a:t>0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set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ukupna_kolicina1 = (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select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ukupna_kolicina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where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id_knjige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=id_knjige1 );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insert into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izdavanje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(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datum_iznajmljivanja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id_knjige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id_clana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id_radnika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values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( datum_izdavanja1, id_knjige1, id_clana1, id_radnika1) ;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update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pl-PL" sz="1800" b="0" i="0" u="none" strike="noStrike" baseline="0" dirty="0">
                <a:solidFill>
                  <a:srgbClr val="0070C0"/>
                </a:solidFill>
              </a:rPr>
              <a:t>set</a:t>
            </a:r>
            <a:r>
              <a:rPr lang="pl-PL" sz="1800" b="0" i="0" u="none" strike="noStrike" baseline="0" dirty="0">
                <a:solidFill>
                  <a:srgbClr val="000000"/>
                </a:solidFill>
              </a:rPr>
              <a:t> ukupna_kolicina=(ukupna_kolicina1-1) </a:t>
            </a:r>
          </a:p>
          <a:p>
            <a:pPr marL="0" indent="0">
              <a:buNone/>
            </a:pPr>
            <a:r>
              <a:rPr lang="da-DK" sz="1800" b="0" i="0" u="none" strike="noStrike" baseline="0" dirty="0">
                <a:solidFill>
                  <a:srgbClr val="0070C0"/>
                </a:solidFill>
              </a:rPr>
              <a:t>where</a:t>
            </a:r>
            <a:r>
              <a:rPr lang="da-DK" sz="1800" b="0" i="0" u="none" strike="noStrike" baseline="0" dirty="0">
                <a:solidFill>
                  <a:srgbClr val="000000"/>
                </a:solidFill>
              </a:rPr>
              <a:t> id_knjige = id_knjige1;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END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//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DELIMITER 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E027-87DE-4084-A5E9-976E3167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Procedure (Procedures)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FA54-C231-4C1C-99FF-CA261226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Sada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ako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želimo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izdati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neku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knjigu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uradimo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sljedeće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</a:rPr>
              <a:t>	</a:t>
            </a:r>
            <a:r>
              <a:rPr lang="bs-Latn-BA" dirty="0">
                <a:solidFill>
                  <a:srgbClr val="0070C0"/>
                </a:solidFill>
              </a:rPr>
              <a:t>call</a:t>
            </a:r>
            <a:r>
              <a:rPr lang="bs-Latn-BA" dirty="0">
                <a:solidFill>
                  <a:srgbClr val="000000"/>
                </a:solidFill>
              </a:rPr>
              <a:t> izdaj_knjigu (‘</a:t>
            </a:r>
            <a:r>
              <a:rPr lang="bs-Latn-BA" dirty="0">
                <a:solidFill>
                  <a:srgbClr val="D77407"/>
                </a:solidFill>
              </a:rPr>
              <a:t>4</a:t>
            </a:r>
            <a:r>
              <a:rPr lang="bs-Latn-BA" dirty="0">
                <a:solidFill>
                  <a:srgbClr val="000000"/>
                </a:solidFill>
              </a:rPr>
              <a:t>‘, ‘</a:t>
            </a:r>
            <a:r>
              <a:rPr lang="bs-Latn-BA" dirty="0">
                <a:solidFill>
                  <a:srgbClr val="D77407"/>
                </a:solidFill>
              </a:rPr>
              <a:t>2</a:t>
            </a:r>
            <a:r>
              <a:rPr lang="bs-Latn-BA" dirty="0">
                <a:solidFill>
                  <a:srgbClr val="000000"/>
                </a:solidFill>
              </a:rPr>
              <a:t>‘, ‘</a:t>
            </a:r>
            <a:r>
              <a:rPr lang="bs-Latn-BA" dirty="0">
                <a:solidFill>
                  <a:srgbClr val="D77407"/>
                </a:solidFill>
              </a:rPr>
              <a:t>2</a:t>
            </a:r>
            <a:r>
              <a:rPr lang="bs-Latn-BA" dirty="0">
                <a:solidFill>
                  <a:srgbClr val="000000"/>
                </a:solidFill>
              </a:rPr>
              <a:t>‘, ‘</a:t>
            </a:r>
            <a:r>
              <a:rPr lang="bs-Latn-BA" dirty="0">
                <a:solidFill>
                  <a:srgbClr val="D77407"/>
                </a:solidFill>
              </a:rPr>
              <a:t>2020-01-01</a:t>
            </a:r>
            <a:r>
              <a:rPr lang="bs-Latn-BA" dirty="0">
                <a:solidFill>
                  <a:srgbClr val="000000"/>
                </a:solidFill>
              </a:rPr>
              <a:t>‘);</a:t>
            </a:r>
          </a:p>
          <a:p>
            <a:r>
              <a:rPr lang="bs-Latn-BA" dirty="0">
                <a:solidFill>
                  <a:srgbClr val="000000"/>
                </a:solidFill>
              </a:rPr>
              <a:t>Rezultat poziva je:</a:t>
            </a:r>
          </a:p>
          <a:p>
            <a:pPr marL="0" indent="0">
              <a:buNone/>
            </a:pPr>
            <a:endParaRPr lang="bs-Latn-BA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bs-Latn-BA" dirty="0">
              <a:solidFill>
                <a:srgbClr val="000000"/>
              </a:solidFill>
            </a:endParaRPr>
          </a:p>
          <a:p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Analogno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vraćanje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EE008-95D1-4F63-AA1E-3FAC8741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91" y="3538056"/>
            <a:ext cx="5347953" cy="103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F981-451C-4CF2-BF57-9F4A5D3E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Uvod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57E4B-4E39-435D-B536-AC06CC83E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b="0" i="0" u="none" strike="noStrike" baseline="0" dirty="0">
                <a:solidFill>
                  <a:srgbClr val="000000"/>
                </a:solidFill>
              </a:rPr>
              <a:t>Baze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podataka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bave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bibliotekama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ne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razlikuju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 se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mnogo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od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obične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biblioteke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vodi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evidenciju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neki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drugi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način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jer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svi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imaju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isti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cilj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ali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baze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podataka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pokazuju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svoju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prednosti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brzini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efikasnosti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Ideja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naše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baze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podataka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jeste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pokaže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osnovne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informacije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knjiga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ma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korisnicima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biblioteke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ali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radnicima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pomoću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kojih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vrlo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lahko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možemo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naći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ko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kad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zadužio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neku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knjigu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 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kod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kojeg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radnika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to jest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bibliotekara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11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90EA-7DAB-4071-B12B-9E45D8CD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88" y="399876"/>
            <a:ext cx="8596668" cy="1320800"/>
          </a:xfrm>
        </p:spPr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Procedure (Procedures)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A9F51-B11D-47E2-8059-F85D78F8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32514"/>
            <a:ext cx="10127687" cy="56290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0000"/>
                </a:solidFill>
              </a:rPr>
              <a:t>DELIMITER //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</a:rPr>
              <a:t>CREATE PROCEDURE </a:t>
            </a:r>
            <a:r>
              <a:rPr lang="en-US" sz="1900" b="0" i="0" u="none" strike="noStrike" baseline="0" dirty="0" err="1">
                <a:solidFill>
                  <a:srgbClr val="000000"/>
                </a:solidFill>
              </a:rPr>
              <a:t>vrati_knjigu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( </a:t>
            </a:r>
          </a:p>
          <a:p>
            <a:pPr marL="0" indent="0">
              <a:buNone/>
            </a:pPr>
            <a:r>
              <a:rPr lang="de-DE" sz="1900" b="0" i="0" u="none" strike="noStrike" baseline="0" dirty="0">
                <a:solidFill>
                  <a:srgbClr val="0070C0"/>
                </a:solidFill>
              </a:rPr>
              <a:t>in</a:t>
            </a:r>
            <a:r>
              <a:rPr lang="de-DE" sz="1900" b="0" i="0" u="none" strike="noStrike" baseline="0" dirty="0">
                <a:solidFill>
                  <a:srgbClr val="000000"/>
                </a:solidFill>
              </a:rPr>
              <a:t> naziv_knjige1 </a:t>
            </a:r>
            <a:r>
              <a:rPr lang="de-DE" sz="1900" b="0" i="0" u="none" strike="noStrike" baseline="0" dirty="0">
                <a:solidFill>
                  <a:srgbClr val="0070C0"/>
                </a:solidFill>
              </a:rPr>
              <a:t>varchar</a:t>
            </a:r>
            <a:r>
              <a:rPr lang="de-DE" sz="19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de-DE" sz="1900" b="0" i="0" u="none" strike="noStrike" baseline="0" dirty="0">
                <a:solidFill>
                  <a:srgbClr val="D77407"/>
                </a:solidFill>
              </a:rPr>
              <a:t>40</a:t>
            </a:r>
            <a:r>
              <a:rPr lang="de-DE" sz="1900" b="0" i="0" u="none" strike="noStrike" baseline="0" dirty="0">
                <a:solidFill>
                  <a:srgbClr val="000000"/>
                </a:solidFill>
              </a:rPr>
              <a:t>),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</a:rPr>
              <a:t>in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id_clana1 </a:t>
            </a:r>
            <a:r>
              <a:rPr lang="en-US" sz="1900" b="0" i="0" u="none" strike="noStrike" baseline="0" dirty="0">
                <a:solidFill>
                  <a:srgbClr val="0070C0"/>
                </a:solidFill>
              </a:rPr>
              <a:t>int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</a:rPr>
              <a:t>in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datum_vracanja1 </a:t>
            </a:r>
            <a:r>
              <a:rPr lang="en-US" sz="1900" b="0" i="0" u="none" strike="noStrike" baseline="0" dirty="0">
                <a:solidFill>
                  <a:srgbClr val="0070C0"/>
                </a:solidFill>
              </a:rPr>
              <a:t>date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</a:rPr>
              <a:t>in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datum_izdavanja1 </a:t>
            </a:r>
            <a:r>
              <a:rPr lang="en-US" sz="1900" b="0" i="0" u="none" strike="noStrike" baseline="0" dirty="0">
                <a:solidFill>
                  <a:srgbClr val="0070C0"/>
                </a:solidFill>
              </a:rPr>
              <a:t>date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</a:rPr>
              <a:t>BEGIN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</a:rPr>
              <a:t>declare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ukupna_kolicina1 </a:t>
            </a:r>
            <a:r>
              <a:rPr lang="en-US" sz="1900" b="0" i="0" u="none" strike="noStrike" baseline="0" dirty="0">
                <a:solidFill>
                  <a:srgbClr val="0070C0"/>
                </a:solidFill>
              </a:rPr>
              <a:t>int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900" b="0" i="0" u="none" strike="noStrike" baseline="0" dirty="0">
                <a:solidFill>
                  <a:srgbClr val="0070C0"/>
                </a:solidFill>
              </a:rPr>
              <a:t>default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900" b="0" i="0" u="none" strike="noStrike" baseline="0" dirty="0">
                <a:solidFill>
                  <a:srgbClr val="D77407"/>
                </a:solidFill>
              </a:rPr>
              <a:t>0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</a:rPr>
              <a:t>declare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id_knjige1 </a:t>
            </a:r>
            <a:r>
              <a:rPr lang="en-US" sz="1900" b="0" i="0" u="none" strike="noStrike" baseline="0" dirty="0">
                <a:solidFill>
                  <a:srgbClr val="0070C0"/>
                </a:solidFill>
              </a:rPr>
              <a:t>int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900" b="0" i="0" u="none" strike="noStrike" baseline="0" dirty="0">
                <a:solidFill>
                  <a:srgbClr val="0070C0"/>
                </a:solidFill>
              </a:rPr>
              <a:t>default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900" b="0" i="0" u="none" strike="noStrike" baseline="0" dirty="0">
                <a:solidFill>
                  <a:srgbClr val="D77407"/>
                </a:solidFill>
              </a:rPr>
              <a:t>0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</a:rPr>
              <a:t>set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id_knjige1 = (select </a:t>
            </a:r>
            <a:r>
              <a:rPr lang="en-US" sz="1900" b="0" i="0" u="none" strike="noStrike" baseline="0" dirty="0" err="1">
                <a:solidFill>
                  <a:srgbClr val="000000"/>
                </a:solidFill>
              </a:rPr>
              <a:t>id_knjige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from </a:t>
            </a:r>
            <a:r>
              <a:rPr lang="en-US" sz="1900" b="0" i="0" u="none" strike="noStrike" baseline="0" dirty="0" err="1">
                <a:solidFill>
                  <a:srgbClr val="000000"/>
                </a:solidFill>
              </a:rPr>
              <a:t>knjige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where </a:t>
            </a:r>
            <a:r>
              <a:rPr lang="en-US" sz="1900" b="0" i="0" u="none" strike="noStrike" baseline="0" dirty="0" err="1">
                <a:solidFill>
                  <a:srgbClr val="000000"/>
                </a:solidFill>
              </a:rPr>
              <a:t>naziv_knjige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= naziv_knjige1);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</a:rPr>
              <a:t>set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ukupna_kolicina1 = (select </a:t>
            </a:r>
            <a:r>
              <a:rPr lang="en-US" sz="1900" b="0" i="0" u="none" strike="noStrike" baseline="0" dirty="0" err="1">
                <a:solidFill>
                  <a:srgbClr val="000000"/>
                </a:solidFill>
              </a:rPr>
              <a:t>ukupna_kolicina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from </a:t>
            </a:r>
            <a:r>
              <a:rPr lang="en-US" sz="1900" b="0" i="0" u="none" strike="noStrike" baseline="0" dirty="0" err="1">
                <a:solidFill>
                  <a:srgbClr val="000000"/>
                </a:solidFill>
              </a:rPr>
              <a:t>knjige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where </a:t>
            </a:r>
            <a:r>
              <a:rPr lang="en-US" sz="1900" b="0" i="0" u="none" strike="noStrike" baseline="0" dirty="0" err="1">
                <a:solidFill>
                  <a:srgbClr val="000000"/>
                </a:solidFill>
              </a:rPr>
              <a:t>id_knjige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= id_knjige1);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</a:rPr>
              <a:t>update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900" b="0" i="0" u="none" strike="noStrike" baseline="0" dirty="0" err="1">
                <a:solidFill>
                  <a:srgbClr val="000000"/>
                </a:solidFill>
              </a:rPr>
              <a:t>knjige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pl-PL" sz="1900" b="0" i="0" u="none" strike="noStrike" baseline="0" dirty="0">
                <a:solidFill>
                  <a:srgbClr val="0070C0"/>
                </a:solidFill>
              </a:rPr>
              <a:t>set</a:t>
            </a:r>
            <a:r>
              <a:rPr lang="pl-PL" sz="1900" b="0" i="0" u="none" strike="noStrike" baseline="0" dirty="0">
                <a:solidFill>
                  <a:srgbClr val="000000"/>
                </a:solidFill>
              </a:rPr>
              <a:t> ukupna_kolicina=(ukupna_kolicina1 + </a:t>
            </a:r>
            <a:r>
              <a:rPr lang="pl-PL" sz="1900" b="0" i="0" u="none" strike="noStrike" baseline="0" dirty="0">
                <a:solidFill>
                  <a:srgbClr val="D77407"/>
                </a:solidFill>
              </a:rPr>
              <a:t>1</a:t>
            </a:r>
            <a:r>
              <a:rPr lang="pl-PL" sz="1900" b="0" i="0" u="none" strike="noStrike" baseline="0" dirty="0">
                <a:solidFill>
                  <a:srgbClr val="000000"/>
                </a:solidFill>
              </a:rPr>
              <a:t>) </a:t>
            </a:r>
          </a:p>
          <a:p>
            <a:pPr marL="0" indent="0">
              <a:buNone/>
            </a:pPr>
            <a:r>
              <a:rPr lang="da-DK" sz="1900" b="0" i="0" u="none" strike="noStrike" baseline="0" dirty="0">
                <a:solidFill>
                  <a:srgbClr val="0070C0"/>
                </a:solidFill>
              </a:rPr>
              <a:t>where</a:t>
            </a:r>
            <a:r>
              <a:rPr lang="da-DK" sz="1900" b="0" i="0" u="none" strike="noStrike" baseline="0" dirty="0">
                <a:solidFill>
                  <a:srgbClr val="000000"/>
                </a:solidFill>
              </a:rPr>
              <a:t> id_knjige=id_knjige1;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</a:rPr>
              <a:t>update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900" b="0" i="0" u="none" strike="noStrike" baseline="0" dirty="0" err="1">
                <a:solidFill>
                  <a:srgbClr val="000000"/>
                </a:solidFill>
              </a:rPr>
              <a:t>izdavanje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</a:rPr>
              <a:t>set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900" b="0" i="0" u="none" strike="noStrike" baseline="0" dirty="0" err="1">
                <a:solidFill>
                  <a:srgbClr val="000000"/>
                </a:solidFill>
              </a:rPr>
              <a:t>datum_vracanja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= datum_vracanja1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</a:rPr>
              <a:t>where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900" b="0" i="0" u="none" strike="noStrike" baseline="0" dirty="0" err="1">
                <a:solidFill>
                  <a:srgbClr val="000000"/>
                </a:solidFill>
              </a:rPr>
              <a:t>id_knjige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= id_knjige1 and </a:t>
            </a:r>
            <a:r>
              <a:rPr lang="en-US" sz="1900" b="0" i="0" u="none" strike="noStrike" baseline="0" dirty="0" err="1">
                <a:solidFill>
                  <a:srgbClr val="000000"/>
                </a:solidFill>
              </a:rPr>
              <a:t>id_clana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= id_clana1 and </a:t>
            </a:r>
            <a:r>
              <a:rPr lang="en-US" sz="1900" b="0" i="0" u="none" strike="noStrike" baseline="0" dirty="0" err="1">
                <a:solidFill>
                  <a:srgbClr val="000000"/>
                </a:solidFill>
              </a:rPr>
              <a:t>datum_iznajmljivanja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= datum_izdavanja1;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</a:rPr>
              <a:t>END</a:t>
            </a:r>
            <a:r>
              <a:rPr lang="en-US" sz="1900" b="0" i="0" u="none" strike="noStrike" baseline="0" dirty="0">
                <a:solidFill>
                  <a:srgbClr val="000000"/>
                </a:solidFill>
              </a:rPr>
              <a:t> //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0000"/>
                </a:solidFill>
              </a:rPr>
              <a:t>DELIMITER ; 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085012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7E11-42A6-49A4-BBB4-103CB348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Procedure (Procedures)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EF676-569B-43CB-BACA-1D64F4B0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Poziv:</a:t>
            </a:r>
          </a:p>
          <a:p>
            <a:pPr marL="0" indent="0">
              <a:buNone/>
            </a:pPr>
            <a:r>
              <a:rPr lang="bs-Latn-BA" dirty="0"/>
              <a:t>	</a:t>
            </a:r>
            <a:r>
              <a:rPr lang="bs-Latn-BA" dirty="0">
                <a:solidFill>
                  <a:srgbClr val="0070C0"/>
                </a:solidFill>
              </a:rPr>
              <a:t>call</a:t>
            </a:r>
            <a:r>
              <a:rPr lang="bs-Latn-BA" dirty="0"/>
              <a:t> </a:t>
            </a:r>
            <a:r>
              <a:rPr lang="bs-Latn-BA" dirty="0">
                <a:solidFill>
                  <a:schemeClr val="tx1"/>
                </a:solidFill>
              </a:rPr>
              <a:t>vrati_knjigu (‘</a:t>
            </a:r>
            <a:r>
              <a:rPr lang="bs-Latn-BA" dirty="0">
                <a:solidFill>
                  <a:srgbClr val="D77407"/>
                </a:solidFill>
              </a:rPr>
              <a:t>Sofijin</a:t>
            </a:r>
            <a:r>
              <a:rPr lang="bs-Latn-BA" dirty="0"/>
              <a:t> </a:t>
            </a:r>
            <a:r>
              <a:rPr lang="bs-Latn-BA" dirty="0">
                <a:solidFill>
                  <a:srgbClr val="D77407"/>
                </a:solidFill>
              </a:rPr>
              <a:t>izbor</a:t>
            </a:r>
            <a:r>
              <a:rPr lang="bs-Latn-BA" dirty="0">
                <a:solidFill>
                  <a:schemeClr val="tx1"/>
                </a:solidFill>
              </a:rPr>
              <a:t>‘, ‘</a:t>
            </a:r>
            <a:r>
              <a:rPr lang="bs-Latn-BA" dirty="0">
                <a:solidFill>
                  <a:srgbClr val="D77407"/>
                </a:solidFill>
              </a:rPr>
              <a:t>2</a:t>
            </a:r>
            <a:r>
              <a:rPr lang="bs-Latn-BA" dirty="0">
                <a:solidFill>
                  <a:schemeClr val="tx1"/>
                </a:solidFill>
              </a:rPr>
              <a:t>‘, ‘</a:t>
            </a:r>
            <a:r>
              <a:rPr lang="bs-Latn-BA" dirty="0">
                <a:solidFill>
                  <a:srgbClr val="D77407"/>
                </a:solidFill>
              </a:rPr>
              <a:t>2020-02-02</a:t>
            </a:r>
            <a:r>
              <a:rPr lang="bs-Latn-BA" dirty="0">
                <a:solidFill>
                  <a:schemeClr val="tx1"/>
                </a:solidFill>
              </a:rPr>
              <a:t>‘, ‘</a:t>
            </a:r>
            <a:r>
              <a:rPr lang="bs-Latn-BA" dirty="0">
                <a:solidFill>
                  <a:srgbClr val="D77407"/>
                </a:solidFill>
              </a:rPr>
              <a:t>2020-01-01</a:t>
            </a:r>
            <a:r>
              <a:rPr lang="bs-Latn-BA" dirty="0">
                <a:solidFill>
                  <a:schemeClr val="tx1"/>
                </a:solidFill>
              </a:rPr>
              <a:t>‘);</a:t>
            </a:r>
          </a:p>
          <a:p>
            <a:r>
              <a:rPr lang="bs-Latn-BA" dirty="0">
                <a:solidFill>
                  <a:schemeClr val="tx1"/>
                </a:solidFill>
              </a:rPr>
              <a:t>Rezultat poziva: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C972D-3957-414A-91CC-F5CD049A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4" y="3725207"/>
            <a:ext cx="6709851" cy="12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57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EF1B-56A4-40CD-BE41-DD77F528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5043"/>
            <a:ext cx="8596668" cy="1320800"/>
          </a:xfrm>
        </p:spPr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Trigeri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6CAD-4400-4552-9980-C72C298B0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517"/>
            <a:ext cx="8596668" cy="5108896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Trigeri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predstavljaju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kod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koji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izvršava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kada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pokrene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(triggers) nek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upit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umetanje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ili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ažuriranje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podataka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našoj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bazi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napravili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trigger koji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pokreće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prije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umetanja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podataka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		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DELIMITER // </a:t>
            </a:r>
            <a:endParaRPr lang="bs-Latn-BA" sz="14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bs-Latn-BA" sz="1400" b="0" i="0" u="none" strike="noStrike" baseline="0" dirty="0">
                <a:solidFill>
                  <a:srgbClr val="000000"/>
                </a:solidFill>
              </a:rPr>
              <a:t>		</a:t>
            </a:r>
            <a:r>
              <a:rPr lang="en-US" sz="1400" b="0" i="0" u="none" strike="noStrike" baseline="0" dirty="0">
                <a:solidFill>
                  <a:srgbClr val="0070C0"/>
                </a:solidFill>
              </a:rPr>
              <a:t>CREATE TRIGGER </a:t>
            </a:r>
            <a:r>
              <a:rPr lang="en-US" sz="1400" b="0" i="0" u="none" strike="noStrike" baseline="0" dirty="0" err="1">
                <a:solidFill>
                  <a:srgbClr val="000000"/>
                </a:solidFill>
              </a:rPr>
              <a:t>bosanski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</a:t>
            </a:r>
            <a:endParaRPr lang="bs-Latn-BA" sz="14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bs-Latn-BA" sz="1400" b="0" i="0" u="none" strike="noStrike" baseline="0" dirty="0">
                <a:solidFill>
                  <a:srgbClr val="000000"/>
                </a:solidFill>
              </a:rPr>
              <a:t>		</a:t>
            </a:r>
            <a:r>
              <a:rPr lang="en-US" sz="1400" b="0" i="0" u="none" strike="noStrike" baseline="0" dirty="0">
                <a:solidFill>
                  <a:srgbClr val="0070C0"/>
                </a:solidFill>
              </a:rPr>
              <a:t>before </a:t>
            </a:r>
            <a:r>
              <a:rPr lang="bs-Latn-BA" sz="1400" b="0" i="0" u="none" strike="noStrike" baseline="0" dirty="0">
                <a:solidFill>
                  <a:srgbClr val="0070C0"/>
                </a:solidFill>
              </a:rPr>
              <a:t>INSERT</a:t>
            </a:r>
            <a:r>
              <a:rPr lang="en-US" sz="1400" b="0" i="0" u="none" strike="noStrike" baseline="0" dirty="0">
                <a:solidFill>
                  <a:srgbClr val="0070C0"/>
                </a:solidFill>
              </a:rPr>
              <a:t> </a:t>
            </a:r>
            <a:endParaRPr lang="bs-Latn-BA" sz="1400" b="0" i="0" u="none" strike="noStrike" baseline="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bs-Latn-BA" sz="1400" dirty="0">
                <a:solidFill>
                  <a:srgbClr val="000000"/>
                </a:solidFill>
              </a:rPr>
              <a:t>		</a:t>
            </a:r>
            <a:r>
              <a:rPr lang="bs-Latn-BA" sz="1400" dirty="0">
                <a:solidFill>
                  <a:srgbClr val="0070C0"/>
                </a:solidFill>
              </a:rPr>
              <a:t>ON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</a:rPr>
              <a:t>knjige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400" b="0" i="0" u="none" strike="noStrike" baseline="0" dirty="0">
                <a:solidFill>
                  <a:srgbClr val="0070C0"/>
                </a:solidFill>
              </a:rPr>
              <a:t>FOR EACH ROW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</a:t>
            </a:r>
            <a:endParaRPr lang="bs-Latn-BA" sz="14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bs-Latn-BA" sz="1400" b="0" i="0" u="none" strike="noStrike" baseline="0" dirty="0">
                <a:solidFill>
                  <a:srgbClr val="000000"/>
                </a:solidFill>
              </a:rPr>
              <a:t>		</a:t>
            </a:r>
            <a:r>
              <a:rPr lang="en-US" sz="1400" b="0" i="0" u="none" strike="noStrike" baseline="0" dirty="0">
                <a:solidFill>
                  <a:srgbClr val="0070C0"/>
                </a:solidFill>
              </a:rPr>
              <a:t>BEGIN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</a:t>
            </a:r>
            <a:endParaRPr lang="bs-Latn-BA" sz="14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bs-Latn-BA" sz="1400" b="0" i="0" u="none" strike="noStrike" baseline="0" dirty="0">
                <a:solidFill>
                  <a:srgbClr val="000000"/>
                </a:solidFill>
              </a:rPr>
              <a:t>		</a:t>
            </a:r>
            <a:r>
              <a:rPr lang="en-US" sz="1400" b="0" i="0" u="none" strike="noStrike" baseline="0" dirty="0">
                <a:solidFill>
                  <a:srgbClr val="0070C0"/>
                </a:solidFill>
              </a:rPr>
              <a:t>if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(</a:t>
            </a:r>
            <a:r>
              <a:rPr lang="en-US" sz="1400" b="0" i="0" u="none" strike="noStrike" baseline="0" dirty="0" err="1">
                <a:solidFill>
                  <a:srgbClr val="0070C0"/>
                </a:solidFill>
              </a:rPr>
              <a:t>new</a:t>
            </a:r>
            <a:r>
              <a:rPr lang="en-US" sz="1400" b="0" i="0" u="none" strike="noStrike" baseline="0" dirty="0" err="1">
                <a:solidFill>
                  <a:srgbClr val="000000"/>
                </a:solidFill>
              </a:rPr>
              <a:t>.jezik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= ' </a:t>
            </a:r>
            <a:r>
              <a:rPr lang="en-US" sz="1400" b="0" i="0" u="none" strike="noStrike" baseline="0" dirty="0" err="1">
                <a:solidFill>
                  <a:srgbClr val="D77407"/>
                </a:solidFill>
              </a:rPr>
              <a:t>Bosanski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') </a:t>
            </a:r>
            <a:r>
              <a:rPr lang="en-US" sz="1400" b="0" i="0" u="none" strike="noStrike" baseline="0" dirty="0">
                <a:solidFill>
                  <a:srgbClr val="0070C0"/>
                </a:solidFill>
              </a:rPr>
              <a:t>then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</a:t>
            </a:r>
            <a:endParaRPr lang="bs-Latn-BA" sz="14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bs-Latn-BA" sz="1400" b="0" i="0" u="none" strike="noStrike" baseline="0" dirty="0">
                <a:solidFill>
                  <a:srgbClr val="000000"/>
                </a:solidFill>
              </a:rPr>
              <a:t>		</a:t>
            </a:r>
            <a:r>
              <a:rPr lang="en-US" sz="1400" b="0" i="0" u="none" strike="noStrike" baseline="0" dirty="0">
                <a:solidFill>
                  <a:srgbClr val="0070C0"/>
                </a:solidFill>
              </a:rPr>
              <a:t>set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400" b="0" i="0" u="none" strike="noStrike" baseline="0" dirty="0" err="1">
                <a:solidFill>
                  <a:srgbClr val="0070C0"/>
                </a:solidFill>
              </a:rPr>
              <a:t>new</a:t>
            </a:r>
            <a:r>
              <a:rPr lang="en-US" sz="1400" b="0" i="0" u="none" strike="noStrike" baseline="0" dirty="0" err="1">
                <a:solidFill>
                  <a:srgbClr val="000000"/>
                </a:solidFill>
              </a:rPr>
              <a:t>.naziv_knjige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= </a:t>
            </a:r>
            <a:r>
              <a:rPr lang="en-US" sz="14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upper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1400" b="0" i="0" u="none" strike="noStrike" baseline="0" dirty="0" err="1">
                <a:solidFill>
                  <a:srgbClr val="0070C0"/>
                </a:solidFill>
              </a:rPr>
              <a:t>new</a:t>
            </a:r>
            <a:r>
              <a:rPr lang="en-US" sz="1400" b="0" i="0" u="none" strike="noStrike" baseline="0" dirty="0" err="1">
                <a:solidFill>
                  <a:srgbClr val="000000"/>
                </a:solidFill>
              </a:rPr>
              <a:t>.naziv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_</a:t>
            </a:r>
            <a:r>
              <a:rPr lang="en-US" sz="1400" b="0" i="0" u="none" strike="noStrike" baseline="0" dirty="0" err="1">
                <a:solidFill>
                  <a:srgbClr val="000000"/>
                </a:solidFill>
              </a:rPr>
              <a:t>knjige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); </a:t>
            </a:r>
            <a:endParaRPr lang="bs-Latn-BA" sz="14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bs-Latn-BA" sz="1400" dirty="0">
                <a:solidFill>
                  <a:srgbClr val="000000"/>
                </a:solidFill>
              </a:rPr>
              <a:t>		</a:t>
            </a:r>
            <a:r>
              <a:rPr lang="bs-Latn-BA" sz="1400" dirty="0">
                <a:solidFill>
                  <a:srgbClr val="0070C0"/>
                </a:solidFill>
              </a:rPr>
              <a:t>e</a:t>
            </a:r>
            <a:r>
              <a:rPr lang="en-US" sz="1400" b="0" i="0" u="none" strike="noStrike" baseline="0" dirty="0" err="1">
                <a:solidFill>
                  <a:srgbClr val="0070C0"/>
                </a:solidFill>
              </a:rPr>
              <a:t>nd</a:t>
            </a:r>
            <a:r>
              <a:rPr lang="en-US" sz="1400" b="0" i="0" u="none" strike="noStrike" baseline="0" dirty="0">
                <a:solidFill>
                  <a:srgbClr val="0070C0"/>
                </a:solidFill>
              </a:rPr>
              <a:t> if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; </a:t>
            </a:r>
            <a:endParaRPr lang="bs-Latn-BA" sz="14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bs-Latn-BA" sz="1400" b="0" i="0" u="none" strike="noStrike" baseline="0" dirty="0">
                <a:solidFill>
                  <a:srgbClr val="000000"/>
                </a:solidFill>
              </a:rPr>
              <a:t>		</a:t>
            </a:r>
            <a:r>
              <a:rPr lang="en-US" sz="1400" b="0" i="0" u="none" strike="noStrike" baseline="0" dirty="0">
                <a:solidFill>
                  <a:srgbClr val="0070C0"/>
                </a:solidFill>
              </a:rPr>
              <a:t>END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// </a:t>
            </a:r>
            <a:endParaRPr lang="bs-Latn-BA" sz="14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bs-Latn-BA" sz="1400" dirty="0">
                <a:solidFill>
                  <a:srgbClr val="000000"/>
                </a:solidFill>
              </a:rPr>
              <a:t>		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DELIMITER; </a:t>
            </a:r>
            <a:endParaRPr lang="bs-Latn-BA" sz="14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Ovaj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trigger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odnosi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on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pretvara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ime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velika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 slova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svaki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put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kada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neko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unese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da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jezik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bosanski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6047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D7F4-531F-479E-B1FA-EA848592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Normalizacija baze podataka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1E6D9-7D0C-4B1B-A2FE-FF2AE376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83492"/>
          </a:xfrm>
        </p:spPr>
        <p:txBody>
          <a:bodyPr/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Normalizacija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postupak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uklanjanja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anomalija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suvišnosti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dizajna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baze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podataka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Postoje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tri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posebne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vrste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anomalija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lvl="2"/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Anomalije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umetanja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pPr lvl="2"/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Anomalije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ažuriranja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bs-Latn-BA" sz="1800" dirty="0">
              <a:solidFill>
                <a:srgbClr val="000000"/>
              </a:solidFill>
            </a:endParaRPr>
          </a:p>
          <a:p>
            <a:pPr lvl="2"/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Anomalije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brisanja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Tokom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godina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stručnjaci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baze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podataka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razvili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niz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"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normalnih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oblika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".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Svaka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forma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dizajnirana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kako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bi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eliminirala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jedna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ili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više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ovih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anomalija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pPr lvl="2"/>
            <a:r>
              <a:rPr lang="en-US" sz="1800" b="0" i="0" u="none" strike="noStrike" baseline="0" dirty="0">
                <a:solidFill>
                  <a:srgbClr val="000000"/>
                </a:solidFill>
              </a:rPr>
              <a:t>Prva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normalna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forma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pPr lvl="2"/>
            <a:r>
              <a:rPr lang="en-US" sz="1800" b="0" i="0" u="none" strike="noStrike" baseline="0" dirty="0">
                <a:solidFill>
                  <a:srgbClr val="000000"/>
                </a:solidFill>
              </a:rPr>
              <a:t>Druga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normalna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forma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pPr lvl="2"/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Treća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normalna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forma </a:t>
            </a:r>
            <a:endParaRPr lang="bs-Latn-BA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94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24CA-BC3C-4976-9F9B-B46B760B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Normalizacija baze podataka – </a:t>
            </a:r>
            <a:br>
              <a:rPr lang="bs-Latn-BA" dirty="0">
                <a:solidFill>
                  <a:schemeClr val="tx1"/>
                </a:solidFill>
              </a:rPr>
            </a:br>
            <a:r>
              <a:rPr lang="bs-Latn-BA" dirty="0">
                <a:solidFill>
                  <a:schemeClr val="tx1"/>
                </a:solidFill>
              </a:rPr>
              <a:t>Prva normalna forma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683B-C50E-4A00-92BB-A4331298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Prva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normalna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forma [1NF]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uključuje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uklanjanje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ponavljajućih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grupa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ili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nizova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Svaki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atribut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bi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trebao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sadrž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samo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jednu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vrijednost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jednog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tipa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Entitet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je 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prvom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normalnom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obliku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ako</a:t>
            </a:r>
            <a:r>
              <a:rPr lang="bs-Latn-BA" dirty="0">
                <a:solidFill>
                  <a:srgbClr val="000000"/>
                </a:solidFill>
              </a:rPr>
              <a:t>: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pPr lvl="2"/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Svaki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atribut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predstavlja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samo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jednu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vrijednost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bs-Latn-BA" sz="1800" dirty="0">
              <a:solidFill>
                <a:srgbClr val="000000"/>
              </a:solidFill>
            </a:endParaRPr>
          </a:p>
          <a:p>
            <a:pPr lvl="2"/>
            <a:r>
              <a:rPr lang="en-US" sz="1800" b="0" i="0" u="none" strike="noStrike" baseline="0" dirty="0">
                <a:solidFill>
                  <a:srgbClr val="000000"/>
                </a:solidFill>
              </a:rPr>
              <a:t>Ne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postoje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grupe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ili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nizovi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koji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ponavljaju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pPr lvl="2"/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Svaki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je red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jedinstven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bs-Latn-BA" sz="1800" b="0" i="0" u="none" strike="noStrike" baseline="0" dirty="0">
                <a:solidFill>
                  <a:srgbClr val="000000"/>
                </a:solidFill>
              </a:rPr>
              <a:t>Pogl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edajmo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naše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48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A7F2-9E4A-4A11-A8CB-F091ECE5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Normalizacija baze podataka – </a:t>
            </a:r>
            <a:br>
              <a:rPr lang="bs-Latn-BA" dirty="0">
                <a:solidFill>
                  <a:schemeClr val="tx1"/>
                </a:solidFill>
              </a:rPr>
            </a:br>
            <a:r>
              <a:rPr lang="bs-Latn-BA" dirty="0">
                <a:solidFill>
                  <a:schemeClr val="tx1"/>
                </a:solidFill>
              </a:rPr>
              <a:t>Prva normalna forma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1CD678-5A1E-4268-926C-AA229D6C8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62931"/>
            <a:ext cx="8326012" cy="181952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1C07C4-A59A-4273-8320-94C9AEDB9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315363"/>
            <a:ext cx="5068007" cy="18671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3A2FA8-11A4-4F60-8374-1B38FD55C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41" y="4329652"/>
            <a:ext cx="4515480" cy="18385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FDF235-2959-4824-AAE7-8444A7052F93}"/>
              </a:ext>
            </a:extLst>
          </p:cNvPr>
          <p:cNvSpPr txBox="1"/>
          <p:nvPr/>
        </p:nvSpPr>
        <p:spPr>
          <a:xfrm>
            <a:off x="4149352" y="1558903"/>
            <a:ext cx="250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200" i="1" dirty="0"/>
              <a:t>Tabela: knjige</a:t>
            </a:r>
            <a:endParaRPr lang="en-US" sz="12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F21D6-6FB8-45AB-AA9B-7A43F6A2F508}"/>
              </a:ext>
            </a:extLst>
          </p:cNvPr>
          <p:cNvSpPr txBox="1"/>
          <p:nvPr/>
        </p:nvSpPr>
        <p:spPr>
          <a:xfrm>
            <a:off x="2332031" y="4038363"/>
            <a:ext cx="250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200" i="1" dirty="0"/>
              <a:t>Tabela: članovi</a:t>
            </a:r>
            <a:endParaRPr lang="en-US" sz="12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3A5A42-B614-4124-8918-7F6B123970F7}"/>
              </a:ext>
            </a:extLst>
          </p:cNvPr>
          <p:cNvSpPr txBox="1"/>
          <p:nvPr/>
        </p:nvSpPr>
        <p:spPr>
          <a:xfrm>
            <a:off x="7660547" y="4038364"/>
            <a:ext cx="250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200" i="1" dirty="0"/>
              <a:t>Tabela: izdavanje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080177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0A72-1BB2-4790-94D7-3DAB2309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85" y="153178"/>
            <a:ext cx="8596668" cy="1320800"/>
          </a:xfrm>
        </p:spPr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Normalizacija baze podataka – </a:t>
            </a:r>
            <a:br>
              <a:rPr lang="bs-Latn-BA" dirty="0">
                <a:solidFill>
                  <a:schemeClr val="tx1"/>
                </a:solidFill>
              </a:rPr>
            </a:br>
            <a:r>
              <a:rPr lang="bs-Latn-BA" dirty="0">
                <a:solidFill>
                  <a:schemeClr val="tx1"/>
                </a:solidFill>
              </a:rPr>
              <a:t>Prva normalna forma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F8B47-C9AC-4AF2-AA39-A2BB4E0DC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5" y="1308893"/>
            <a:ext cx="6154009" cy="180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E8BCD8-F810-4D2C-87B6-C435B03CE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5" y="3109369"/>
            <a:ext cx="5906324" cy="1819529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6EBA953-70A5-4770-800B-689910D1F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5" y="4950130"/>
            <a:ext cx="7468642" cy="183858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CA3388-1B5B-4B9F-9092-3F0686126162}"/>
              </a:ext>
            </a:extLst>
          </p:cNvPr>
          <p:cNvSpPr txBox="1"/>
          <p:nvPr/>
        </p:nvSpPr>
        <p:spPr>
          <a:xfrm>
            <a:off x="6815533" y="1981148"/>
            <a:ext cx="209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200" dirty="0"/>
              <a:t>Tabela: </a:t>
            </a:r>
            <a:r>
              <a:rPr lang="bs-Latn-BA" sz="1200" i="1" dirty="0"/>
              <a:t>kvalifikacije_radnika</a:t>
            </a:r>
            <a:endParaRPr lang="en-US" sz="12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4CAAA-EFC9-4630-B8DA-DA17CEDFBFBC}"/>
              </a:ext>
            </a:extLst>
          </p:cNvPr>
          <p:cNvSpPr txBox="1"/>
          <p:nvPr/>
        </p:nvSpPr>
        <p:spPr>
          <a:xfrm>
            <a:off x="6584009" y="3873314"/>
            <a:ext cx="209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200" dirty="0"/>
              <a:t>Tabela: </a:t>
            </a:r>
            <a:r>
              <a:rPr lang="bs-Latn-BA" sz="1200" i="1" dirty="0"/>
              <a:t>radno_vrijeme_radnika</a:t>
            </a:r>
            <a:endParaRPr lang="en-US" sz="12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417235-1F41-496A-9B8A-193EB411593A}"/>
              </a:ext>
            </a:extLst>
          </p:cNvPr>
          <p:cNvSpPr txBox="1"/>
          <p:nvPr/>
        </p:nvSpPr>
        <p:spPr>
          <a:xfrm>
            <a:off x="8205830" y="5638588"/>
            <a:ext cx="209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200" dirty="0"/>
              <a:t>Tabela: </a:t>
            </a:r>
          </a:p>
          <a:p>
            <a:r>
              <a:rPr lang="bs-Latn-BA" sz="1200" i="1" dirty="0"/>
              <a:t>radnici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61604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9FD8-F52B-4D8A-934F-9B94C3DD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Normalizacija baze podataka – </a:t>
            </a:r>
            <a:br>
              <a:rPr lang="bs-Latn-BA" dirty="0">
                <a:solidFill>
                  <a:schemeClr val="tx1"/>
                </a:solidFill>
              </a:rPr>
            </a:br>
            <a:r>
              <a:rPr lang="bs-Latn-BA" dirty="0">
                <a:solidFill>
                  <a:schemeClr val="tx1"/>
                </a:solidFill>
              </a:rPr>
              <a:t>Druga normalna forma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6705-C86B-46A1-9258-1672D5FE5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Druga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normalna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forma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uklanja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fukncionalnu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zavisnost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bs-Latn-BA" dirty="0">
                <a:solidFill>
                  <a:srgbClr val="000000"/>
                </a:solidFill>
              </a:rPr>
              <a:t>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kvalifikacije_radnika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imamo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kolonu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strucna_sprema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kojoj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imamo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opširnije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predmete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bismo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ovu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prilagodili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drugoj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normalnoj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formi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razbit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ćemo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zasebne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cjeline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tj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strucnu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spremu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poznavanje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stranog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jezika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poznavanje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rada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računaru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ćemo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prebaciti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novu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7BD46-6571-440A-97CE-5950FCD69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93" y="4551129"/>
            <a:ext cx="2667221" cy="2109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46B95-72D7-455F-AAFA-2BD3A6E93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940" y="5486946"/>
            <a:ext cx="3177259" cy="790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10422B-1629-421E-B8D1-D21A43428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66" y="4551129"/>
            <a:ext cx="2301522" cy="21097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FC685E-06A7-473B-AD57-2AA5634D071F}"/>
              </a:ext>
            </a:extLst>
          </p:cNvPr>
          <p:cNvSpPr txBox="1"/>
          <p:nvPr/>
        </p:nvSpPr>
        <p:spPr>
          <a:xfrm>
            <a:off x="1367405" y="4274130"/>
            <a:ext cx="250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200" i="1" dirty="0"/>
              <a:t>Tabela: strucna_sprema_radnka</a:t>
            </a:r>
            <a:endParaRPr lang="en-US" sz="12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77EBC-4CF9-4249-A335-5A58002C985B}"/>
              </a:ext>
            </a:extLst>
          </p:cNvPr>
          <p:cNvSpPr txBox="1"/>
          <p:nvPr/>
        </p:nvSpPr>
        <p:spPr>
          <a:xfrm>
            <a:off x="4637311" y="4274129"/>
            <a:ext cx="2778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200" i="1" dirty="0"/>
              <a:t>Tabela: poznavanje_stranog_jezika</a:t>
            </a:r>
            <a:endParaRPr lang="en-US" sz="12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817CC-3D2B-4606-9E13-4FFC482C0740}"/>
              </a:ext>
            </a:extLst>
          </p:cNvPr>
          <p:cNvSpPr txBox="1"/>
          <p:nvPr/>
        </p:nvSpPr>
        <p:spPr>
          <a:xfrm>
            <a:off x="8125692" y="5209947"/>
            <a:ext cx="2917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200" i="1" dirty="0"/>
              <a:t>Tabela: poznavanje_rada_na_racunaru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090086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1568-02D8-4051-8D0E-65654CA8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Normalizacija baze podataka – </a:t>
            </a:r>
            <a:br>
              <a:rPr lang="bs-Latn-BA" dirty="0">
                <a:solidFill>
                  <a:schemeClr val="tx1"/>
                </a:solidFill>
              </a:rPr>
            </a:br>
            <a:r>
              <a:rPr lang="bs-Latn-BA" dirty="0">
                <a:solidFill>
                  <a:schemeClr val="tx1"/>
                </a:solidFill>
              </a:rPr>
              <a:t>Druga normalna forma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2A813-A9AD-4FCD-A316-4462F9789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4769"/>
          </a:xfrm>
        </p:spPr>
        <p:txBody>
          <a:bodyPr/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Sada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naša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kvalifikacije_radnika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izgleda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ovako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dirty="0">
              <a:solidFill>
                <a:srgbClr val="000000"/>
              </a:solidFill>
            </a:endParaRPr>
          </a:p>
          <a:p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dirty="0">
              <a:solidFill>
                <a:srgbClr val="000000"/>
              </a:solidFill>
            </a:endParaRPr>
          </a:p>
          <a:p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dirty="0">
              <a:solidFill>
                <a:srgbClr val="000000"/>
              </a:solidFill>
            </a:endParaRPr>
          </a:p>
          <a:p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dirty="0">
              <a:solidFill>
                <a:srgbClr val="000000"/>
              </a:solidFill>
            </a:endParaRPr>
          </a:p>
          <a:p>
            <a:r>
              <a:rPr lang="pl-PL" sz="1800" b="0" i="0" u="none" strike="noStrike" baseline="0" dirty="0">
                <a:solidFill>
                  <a:srgbClr val="000000"/>
                </a:solidFill>
              </a:rPr>
              <a:t>Isto ćemo uraditi i za tabelu </a:t>
            </a:r>
            <a:r>
              <a:rPr lang="pl-PL" sz="1800" b="0" i="1" u="none" strike="noStrike" baseline="0" dirty="0">
                <a:solidFill>
                  <a:srgbClr val="000000"/>
                </a:solidFill>
              </a:rPr>
              <a:t>clanovi</a:t>
            </a:r>
            <a:r>
              <a:rPr lang="pl-PL" sz="1800" b="0" i="0" u="none" strike="noStrike" baseline="0" dirty="0">
                <a:solidFill>
                  <a:srgbClr val="000000"/>
                </a:solidFill>
              </a:rPr>
              <a:t> za kolonu </a:t>
            </a:r>
            <a:r>
              <a:rPr lang="pl-PL" sz="1800" b="0" i="1" u="none" strike="noStrike" baseline="0" dirty="0">
                <a:solidFill>
                  <a:srgbClr val="000000"/>
                </a:solidFill>
              </a:rPr>
              <a:t>grad</a:t>
            </a:r>
            <a:r>
              <a:rPr lang="pl-PL" sz="18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r>
              <a:rPr lang="pl-PL" sz="1800" b="0" i="0" u="none" strike="noStrike" baseline="0" dirty="0">
                <a:solidFill>
                  <a:srgbClr val="000000"/>
                </a:solidFill>
              </a:rPr>
              <a:t>Za tabelu </a:t>
            </a:r>
            <a:r>
              <a:rPr lang="pl-PL" sz="1800" b="0" i="1" u="none" strike="noStrike" baseline="0" dirty="0">
                <a:solidFill>
                  <a:srgbClr val="000000"/>
                </a:solidFill>
              </a:rPr>
              <a:t>radno_vrijeme_radnika </a:t>
            </a:r>
            <a:r>
              <a:rPr lang="pl-PL" sz="1800" b="0" i="0" u="none" strike="noStrike" baseline="0" dirty="0">
                <a:solidFill>
                  <a:srgbClr val="000000"/>
                </a:solidFill>
              </a:rPr>
              <a:t>ubacili smo nove tabele </a:t>
            </a:r>
            <a:r>
              <a:rPr lang="pl-PL" sz="1800" b="0" i="1" u="none" strike="noStrike" baseline="0" dirty="0">
                <a:solidFill>
                  <a:srgbClr val="000000"/>
                </a:solidFill>
              </a:rPr>
              <a:t>radni_dan</a:t>
            </a:r>
            <a:r>
              <a:rPr lang="pl-PL" i="1" dirty="0">
                <a:solidFill>
                  <a:srgbClr val="000000"/>
                </a:solidFill>
              </a:rPr>
              <a:t>.</a:t>
            </a:r>
            <a:endParaRPr lang="bs-Latn-BA" sz="1800" b="0" i="1" u="none" strike="noStrike" baseline="0" dirty="0">
              <a:solidFill>
                <a:srgbClr val="000000"/>
              </a:solidFill>
            </a:endParaRPr>
          </a:p>
          <a:p>
            <a:endParaRPr lang="bs-Latn-BA" dirty="0">
              <a:solidFill>
                <a:srgbClr val="000000"/>
              </a:solidFill>
            </a:endParaRPr>
          </a:p>
          <a:p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dirty="0">
              <a:solidFill>
                <a:srgbClr val="000000"/>
              </a:solidFill>
            </a:endParaRPr>
          </a:p>
          <a:p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dirty="0">
              <a:solidFill>
                <a:srgbClr val="000000"/>
              </a:solidFill>
            </a:endParaRPr>
          </a:p>
          <a:p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8C864-8563-4A21-AC99-1B7F201F5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14" y="2699886"/>
            <a:ext cx="7458999" cy="237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00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49C2-3CE2-45A2-97AD-D4105C52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Normalizacija baze podataka – </a:t>
            </a:r>
            <a:br>
              <a:rPr lang="bs-Latn-BA" dirty="0">
                <a:solidFill>
                  <a:schemeClr val="tx1"/>
                </a:solidFill>
              </a:rPr>
            </a:br>
            <a:r>
              <a:rPr lang="bs-Latn-BA" dirty="0">
                <a:solidFill>
                  <a:schemeClr val="tx1"/>
                </a:solidFill>
              </a:rPr>
              <a:t>Druga normalna forma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EC78C-ECDD-4313-A0BB-4F0EF475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Tako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đ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er,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tabelu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knjige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možemo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normalizovati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Tj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napravit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ćemo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novu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autor_knjige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će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držati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informacije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autoru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jezik_knjige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zanr_knjige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isti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način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kao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što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uradili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kvalifikacije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11FD3-0052-446D-B060-42ECDC2C7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3" y="3681848"/>
            <a:ext cx="9228046" cy="235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2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876B-C322-48B0-9FDD-FC66BBCC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Sadržaj baze biblioteka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E11F-7019-423C-8A7E-461B5A94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Osnovne tabele baza podataka za biblioteke su:</a:t>
            </a:r>
            <a:r>
              <a:rPr lang="bs-Latn-BA" i="1" dirty="0">
                <a:solidFill>
                  <a:schemeClr val="tx1"/>
                </a:solidFill>
              </a:rPr>
              <a:t> knjige</a:t>
            </a:r>
            <a:r>
              <a:rPr lang="bs-Latn-BA" dirty="0">
                <a:solidFill>
                  <a:schemeClr val="tx1"/>
                </a:solidFill>
              </a:rPr>
              <a:t>, </a:t>
            </a:r>
            <a:r>
              <a:rPr lang="bs-Latn-BA" i="1" dirty="0">
                <a:solidFill>
                  <a:schemeClr val="tx1"/>
                </a:solidFill>
              </a:rPr>
              <a:t>radnici</a:t>
            </a:r>
            <a:r>
              <a:rPr lang="bs-Latn-BA" dirty="0">
                <a:solidFill>
                  <a:schemeClr val="tx1"/>
                </a:solidFill>
              </a:rPr>
              <a:t>, </a:t>
            </a:r>
            <a:r>
              <a:rPr lang="bs-Latn-BA" i="1" dirty="0">
                <a:solidFill>
                  <a:schemeClr val="tx1"/>
                </a:solidFill>
              </a:rPr>
              <a:t>članovi</a:t>
            </a:r>
            <a:r>
              <a:rPr lang="bs-Latn-BA" dirty="0">
                <a:solidFill>
                  <a:schemeClr val="tx1"/>
                </a:solidFill>
              </a:rPr>
              <a:t> i </a:t>
            </a:r>
            <a:r>
              <a:rPr lang="bs-Latn-BA" i="1" dirty="0">
                <a:solidFill>
                  <a:schemeClr val="tx1"/>
                </a:solidFill>
              </a:rPr>
              <a:t>izdavanje.</a:t>
            </a:r>
          </a:p>
          <a:p>
            <a:r>
              <a:rPr lang="en-US" dirty="0" err="1">
                <a:solidFill>
                  <a:schemeClr val="tx1"/>
                </a:solidFill>
              </a:rPr>
              <a:t>Tabela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knjige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čuva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podatke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knjigama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koje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nalaze</a:t>
            </a:r>
            <a:r>
              <a:rPr lang="en-US" dirty="0">
                <a:solidFill>
                  <a:schemeClr val="tx1"/>
                </a:solidFill>
              </a:rPr>
              <a:t> u </a:t>
            </a:r>
            <a:r>
              <a:rPr lang="en-US" dirty="0" err="1">
                <a:solidFill>
                  <a:schemeClr val="tx1"/>
                </a:solidFill>
              </a:rPr>
              <a:t>biblioteci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bs-Latn-BA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Tabela </a:t>
            </a:r>
            <a:r>
              <a:rPr lang="pl-PL" i="1" dirty="0">
                <a:solidFill>
                  <a:schemeClr val="tx1"/>
                </a:solidFill>
              </a:rPr>
              <a:t>radnici</a:t>
            </a:r>
            <a:r>
              <a:rPr lang="pl-PL" dirty="0">
                <a:solidFill>
                  <a:schemeClr val="tx1"/>
                </a:solidFill>
              </a:rPr>
              <a:t> čuva podatke o radnicima koji su zaposleni u biblioteci.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bs-Latn-BA" dirty="0">
                <a:solidFill>
                  <a:schemeClr val="tx1"/>
                </a:solidFill>
              </a:rPr>
              <a:t>Tabela </a:t>
            </a:r>
            <a:r>
              <a:rPr lang="bs-Latn-BA" i="1" dirty="0">
                <a:solidFill>
                  <a:schemeClr val="tx1"/>
                </a:solidFill>
              </a:rPr>
              <a:t>članovi</a:t>
            </a:r>
            <a:r>
              <a:rPr lang="bs-Latn-BA" dirty="0">
                <a:solidFill>
                  <a:schemeClr val="tx1"/>
                </a:solidFill>
              </a:rPr>
              <a:t> čuva podatke o ljudima koji su učlanjeni u biblioteku.</a:t>
            </a:r>
          </a:p>
          <a:p>
            <a:r>
              <a:rPr lang="en-US" dirty="0" err="1">
                <a:solidFill>
                  <a:schemeClr val="tx1"/>
                </a:solidFill>
              </a:rPr>
              <a:t>Cilj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tabele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izdavanje</a:t>
            </a:r>
            <a:r>
              <a:rPr lang="en-US" dirty="0">
                <a:solidFill>
                  <a:schemeClr val="tx1"/>
                </a:solidFill>
              </a:rPr>
              <a:t> je da </a:t>
            </a:r>
            <a:r>
              <a:rPr lang="en-US" dirty="0" err="1">
                <a:solidFill>
                  <a:schemeClr val="tx1"/>
                </a:solidFill>
              </a:rPr>
              <a:t>čuva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podatke</a:t>
            </a:r>
            <a:r>
              <a:rPr lang="en-US" dirty="0">
                <a:solidFill>
                  <a:schemeClr val="tx1"/>
                </a:solidFill>
              </a:rPr>
              <a:t> o tome </a:t>
            </a:r>
            <a:r>
              <a:rPr lang="en-US" dirty="0" err="1">
                <a:solidFill>
                  <a:schemeClr val="tx1"/>
                </a:solidFill>
              </a:rPr>
              <a:t>koja</a:t>
            </a:r>
            <a:r>
              <a:rPr lang="en-US" dirty="0">
                <a:solidFill>
                  <a:schemeClr val="tx1"/>
                </a:solidFill>
              </a:rPr>
              <a:t> je </a:t>
            </a:r>
            <a:r>
              <a:rPr lang="en-US" dirty="0" err="1">
                <a:solidFill>
                  <a:schemeClr val="tx1"/>
                </a:solidFill>
              </a:rPr>
              <a:t>knjiga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izdata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kojem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članu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koji </a:t>
            </a:r>
            <a:r>
              <a:rPr lang="en-US" dirty="0" err="1">
                <a:solidFill>
                  <a:schemeClr val="tx1"/>
                </a:solidFill>
              </a:rPr>
              <a:t>radnik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tj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bibliotekar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</a:t>
            </a:r>
            <a:r>
              <a:rPr lang="en-US" dirty="0">
                <a:solidFill>
                  <a:schemeClr val="tx1"/>
                </a:solidFill>
              </a:rPr>
              <a:t> je </a:t>
            </a:r>
            <a:r>
              <a:rPr lang="en-US" dirty="0" err="1">
                <a:solidFill>
                  <a:schemeClr val="tx1"/>
                </a:solidFill>
              </a:rPr>
              <a:t>izdao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8887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D310-7F3A-4AEA-AA54-549DB9F1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964" y="0"/>
            <a:ext cx="8596668" cy="1320800"/>
          </a:xfrm>
        </p:spPr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ERD model nakon normalizacije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2F9BF-525C-47B3-BA1D-222A2DA57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93" y="727512"/>
            <a:ext cx="11156613" cy="5908180"/>
          </a:xfrm>
        </p:spPr>
      </p:pic>
    </p:spTree>
    <p:extLst>
      <p:ext uri="{BB962C8B-B14F-4D97-AF65-F5344CB8AC3E}">
        <p14:creationId xmlns:p14="http://schemas.microsoft.com/office/powerpoint/2010/main" val="40829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AF09-B221-420B-B242-D6ECC1BC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Sadržaj baze biblioteka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267D3-F2C7-449B-8FA5-6E7FF185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Entitet tabele </a:t>
            </a:r>
            <a:r>
              <a:rPr lang="bs-Latn-BA" i="1" dirty="0">
                <a:solidFill>
                  <a:schemeClr val="tx1"/>
                </a:solidFill>
              </a:rPr>
              <a:t>‚knjige‘ </a:t>
            </a:r>
            <a:r>
              <a:rPr lang="bs-Latn-BA" dirty="0">
                <a:solidFill>
                  <a:schemeClr val="tx1"/>
                </a:solidFill>
              </a:rPr>
              <a:t>izgleda ovako: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A3C94-6094-487C-9356-25851D9BE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10" y="2715115"/>
            <a:ext cx="10787956" cy="37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5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6356-4D6E-4C2A-9FF7-2E5FEA69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Sadržaj baze biblioteka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5362E-7CA8-4AFB-9EAA-80B7E45E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Entitet tabele </a:t>
            </a:r>
            <a:r>
              <a:rPr lang="bs-Latn-BA" i="1" dirty="0">
                <a:solidFill>
                  <a:schemeClr val="tx1"/>
                </a:solidFill>
              </a:rPr>
              <a:t>‚radnici‘ </a:t>
            </a:r>
            <a:r>
              <a:rPr lang="bs-Latn-BA" dirty="0">
                <a:solidFill>
                  <a:schemeClr val="tx1"/>
                </a:solidFill>
              </a:rPr>
              <a:t>izgleda ovako: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7F405-0790-4519-9488-7A0B427B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65" y="2787246"/>
            <a:ext cx="10310070" cy="32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9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383D-964B-43E2-BDE6-29024AF1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Sadržaj baze biblioteka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F46A5-A404-4C2F-AF6D-E4B5928E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Entitet tabele </a:t>
            </a:r>
            <a:r>
              <a:rPr lang="bs-Latn-BA" i="1" dirty="0">
                <a:solidFill>
                  <a:schemeClr val="tx1"/>
                </a:solidFill>
              </a:rPr>
              <a:t>‚članovi‘ </a:t>
            </a:r>
            <a:r>
              <a:rPr lang="bs-Latn-BA" dirty="0">
                <a:solidFill>
                  <a:schemeClr val="tx1"/>
                </a:solidFill>
              </a:rPr>
              <a:t>izgleda ovako: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98A53-D39F-4E0B-85D9-B99292DA8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97" y="2890281"/>
            <a:ext cx="11148969" cy="282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5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1A44-7DBE-4F0B-A4D4-A8EFFE66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Sadržaj baze biblioteka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D8D3-38A8-40EE-A999-3EEFD05D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Entitet tabele </a:t>
            </a:r>
            <a:r>
              <a:rPr lang="bs-Latn-BA" i="1" dirty="0">
                <a:solidFill>
                  <a:schemeClr val="tx1"/>
                </a:solidFill>
              </a:rPr>
              <a:t>‚izdavanje‘ </a:t>
            </a:r>
            <a:r>
              <a:rPr lang="bs-Latn-BA" dirty="0">
                <a:solidFill>
                  <a:schemeClr val="tx1"/>
                </a:solidFill>
              </a:rPr>
              <a:t>izgleda ovako: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AE9C4-E329-4674-AB87-1B31DEEBE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4" y="2949123"/>
            <a:ext cx="11086731" cy="252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3B70-CAD6-409D-B964-57EA9289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ER dijagram (Entity relation diagram)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1087-12BF-4630-85DD-A11538533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kreiranje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ER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dijagrama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postoje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pravila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označavanja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entiteta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atributa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veza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Entiteti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predstavljaju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objekat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tj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to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sami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nazivi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atributi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predstavljaju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njihov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opis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tj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kolone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nalaze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tim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tabelama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dok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veze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predstavljaju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veze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između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tih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preko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ključeva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).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Entiteti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obilježavaju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pravougaonikom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atributi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elipsom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veze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rombom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1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73F8-2CFB-4C13-AEC1-E7E9B378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5" y="164984"/>
            <a:ext cx="8596668" cy="1320800"/>
          </a:xfrm>
        </p:spPr>
        <p:txBody>
          <a:bodyPr>
            <a:norm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474841-5192-40EB-845B-3AF042083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9" y="126368"/>
            <a:ext cx="9946545" cy="6605263"/>
          </a:xfrm>
        </p:spPr>
      </p:pic>
    </p:spTree>
    <p:extLst>
      <p:ext uri="{BB962C8B-B14F-4D97-AF65-F5344CB8AC3E}">
        <p14:creationId xmlns:p14="http://schemas.microsoft.com/office/powerpoint/2010/main" val="12945511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1740</Words>
  <Application>Microsoft Office PowerPoint</Application>
  <PresentationFormat>Widescreen</PresentationFormat>
  <Paragraphs>208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Bodoni MT</vt:lpstr>
      <vt:lpstr>Calibri</vt:lpstr>
      <vt:lpstr>Trebuchet MS</vt:lpstr>
      <vt:lpstr>Wingdings 3</vt:lpstr>
      <vt:lpstr>Facet</vt:lpstr>
      <vt:lpstr>Seminarski Rad  Tema: Biblioteka</vt:lpstr>
      <vt:lpstr>Uvod</vt:lpstr>
      <vt:lpstr>Sadržaj baze biblioteka</vt:lpstr>
      <vt:lpstr>Sadržaj baze biblioteka</vt:lpstr>
      <vt:lpstr>Sadržaj baze biblioteka</vt:lpstr>
      <vt:lpstr>Sadržaj baze biblioteka</vt:lpstr>
      <vt:lpstr>Sadržaj baze biblioteka</vt:lpstr>
      <vt:lpstr>ER dijagram (Entity relation diagram)</vt:lpstr>
      <vt:lpstr>PowerPoint Presentation</vt:lpstr>
      <vt:lpstr>Prikaz sadržaja tabele</vt:lpstr>
      <vt:lpstr>Join-ovi</vt:lpstr>
      <vt:lpstr>Join-ovi</vt:lpstr>
      <vt:lpstr>Join-ovi</vt:lpstr>
      <vt:lpstr>Pogledi (Views)</vt:lpstr>
      <vt:lpstr>Pogledi (Views)</vt:lpstr>
      <vt:lpstr>Pogledi (Views)</vt:lpstr>
      <vt:lpstr>Procedure (Procedures)</vt:lpstr>
      <vt:lpstr>Procedure (Procedures)</vt:lpstr>
      <vt:lpstr>Procedure (Procedures)</vt:lpstr>
      <vt:lpstr>Procedure (Procedures)</vt:lpstr>
      <vt:lpstr>Procedure (Procedures)</vt:lpstr>
      <vt:lpstr>Trigeri</vt:lpstr>
      <vt:lpstr>Normalizacija baze podataka</vt:lpstr>
      <vt:lpstr>Normalizacija baze podataka –  Prva normalna forma</vt:lpstr>
      <vt:lpstr>Normalizacija baze podataka –  Prva normalna forma</vt:lpstr>
      <vt:lpstr>Normalizacija baze podataka –  Prva normalna forma</vt:lpstr>
      <vt:lpstr>Normalizacija baze podataka –  Druga normalna forma</vt:lpstr>
      <vt:lpstr>Normalizacija baze podataka –  Druga normalna forma</vt:lpstr>
      <vt:lpstr>Normalizacija baze podataka –  Druga normalna forma</vt:lpstr>
      <vt:lpstr>ERD model nakon normalizacije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Seminarski Rad Tema:</dc:title>
  <dc:creator>user</dc:creator>
  <cp:lastModifiedBy>user</cp:lastModifiedBy>
  <cp:revision>30</cp:revision>
  <dcterms:created xsi:type="dcterms:W3CDTF">2020-12-21T19:03:54Z</dcterms:created>
  <dcterms:modified xsi:type="dcterms:W3CDTF">2020-12-22T21:18:51Z</dcterms:modified>
</cp:coreProperties>
</file>