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6" d="100"/>
          <a:sy n="36" d="100"/>
        </p:scale>
        <p:origin x="-2504" y="-10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BB91D2-E973-4979-A13C-F94D5E68AD90}" type="datetimeFigureOut">
              <a:rPr lang="en-US" smtClean="0"/>
              <a:t>6/13/15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9472D-066C-43D7-BCEF-9A99D42A5F71}" type="slidenum">
              <a:rPr lang="en-US" smtClean="0"/>
              <a:t>‹#›</a:t>
            </a:fld>
            <a:endParaRPr lang="en-US"/>
          </a:p>
        </p:txBody>
      </p:sp>
    </p:spTree>
    <p:extLst>
      <p:ext uri="{BB962C8B-B14F-4D97-AF65-F5344CB8AC3E}">
        <p14:creationId xmlns:p14="http://schemas.microsoft.com/office/powerpoint/2010/main" val="301554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B91D2-E973-4979-A13C-F94D5E68AD90}" type="datetimeFigureOut">
              <a:rPr lang="en-US" smtClean="0"/>
              <a:t>6/13/15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9472D-066C-43D7-BCEF-9A99D42A5F71}" type="slidenum">
              <a:rPr lang="en-US" smtClean="0"/>
              <a:t>‹#›</a:t>
            </a:fld>
            <a:endParaRPr lang="en-US"/>
          </a:p>
        </p:txBody>
      </p:sp>
    </p:spTree>
    <p:extLst>
      <p:ext uri="{BB962C8B-B14F-4D97-AF65-F5344CB8AC3E}">
        <p14:creationId xmlns:p14="http://schemas.microsoft.com/office/powerpoint/2010/main" val="125001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90281" y="591397"/>
            <a:ext cx="1485662" cy="125869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598" y="591397"/>
            <a:ext cx="4330144" cy="125869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B91D2-E973-4979-A13C-F94D5E68AD90}" type="datetimeFigureOut">
              <a:rPr lang="en-US" smtClean="0"/>
              <a:t>6/13/15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9472D-066C-43D7-BCEF-9A99D42A5F71}" type="slidenum">
              <a:rPr lang="en-US" smtClean="0"/>
              <a:t>‹#›</a:t>
            </a:fld>
            <a:endParaRPr lang="en-US"/>
          </a:p>
        </p:txBody>
      </p:sp>
    </p:spTree>
    <p:extLst>
      <p:ext uri="{BB962C8B-B14F-4D97-AF65-F5344CB8AC3E}">
        <p14:creationId xmlns:p14="http://schemas.microsoft.com/office/powerpoint/2010/main" val="2675744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B91D2-E973-4979-A13C-F94D5E68AD90}" type="datetimeFigureOut">
              <a:rPr lang="en-US" smtClean="0"/>
              <a:t>6/13/15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9472D-066C-43D7-BCEF-9A99D42A5F71}" type="slidenum">
              <a:rPr lang="en-US" smtClean="0"/>
              <a:t>‹#›</a:t>
            </a:fld>
            <a:endParaRPr lang="en-US"/>
          </a:p>
        </p:txBody>
      </p:sp>
    </p:spTree>
    <p:extLst>
      <p:ext uri="{BB962C8B-B14F-4D97-AF65-F5344CB8AC3E}">
        <p14:creationId xmlns:p14="http://schemas.microsoft.com/office/powerpoint/2010/main" val="424518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BB91D2-E973-4979-A13C-F94D5E68AD90}" type="datetimeFigureOut">
              <a:rPr lang="en-US" smtClean="0"/>
              <a:t>6/13/15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9472D-066C-43D7-BCEF-9A99D42A5F71}" type="slidenum">
              <a:rPr lang="en-US" smtClean="0"/>
              <a:t>‹#›</a:t>
            </a:fld>
            <a:endParaRPr lang="en-US"/>
          </a:p>
        </p:txBody>
      </p:sp>
    </p:spTree>
    <p:extLst>
      <p:ext uri="{BB962C8B-B14F-4D97-AF65-F5344CB8AC3E}">
        <p14:creationId xmlns:p14="http://schemas.microsoft.com/office/powerpoint/2010/main" val="117866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597" y="3441277"/>
            <a:ext cx="2907903"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68040" y="3441277"/>
            <a:ext cx="2907904"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BB91D2-E973-4979-A13C-F94D5E68AD90}" type="datetimeFigureOut">
              <a:rPr lang="en-US" smtClean="0"/>
              <a:t>6/13/15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9472D-066C-43D7-BCEF-9A99D42A5F71}" type="slidenum">
              <a:rPr lang="en-US" smtClean="0"/>
              <a:t>‹#›</a:t>
            </a:fld>
            <a:endParaRPr lang="en-US"/>
          </a:p>
        </p:txBody>
      </p:sp>
    </p:spTree>
    <p:extLst>
      <p:ext uri="{BB962C8B-B14F-4D97-AF65-F5344CB8AC3E}">
        <p14:creationId xmlns:p14="http://schemas.microsoft.com/office/powerpoint/2010/main" val="81907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BB91D2-E973-4979-A13C-F94D5E68AD90}" type="datetimeFigureOut">
              <a:rPr lang="en-US" smtClean="0"/>
              <a:t>6/13/15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89472D-066C-43D7-BCEF-9A99D42A5F71}" type="slidenum">
              <a:rPr lang="en-US" smtClean="0"/>
              <a:t>‹#›</a:t>
            </a:fld>
            <a:endParaRPr lang="en-US"/>
          </a:p>
        </p:txBody>
      </p:sp>
    </p:spTree>
    <p:extLst>
      <p:ext uri="{BB962C8B-B14F-4D97-AF65-F5344CB8AC3E}">
        <p14:creationId xmlns:p14="http://schemas.microsoft.com/office/powerpoint/2010/main" val="162238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BB91D2-E973-4979-A13C-F94D5E68AD90}" type="datetimeFigureOut">
              <a:rPr lang="en-US" smtClean="0"/>
              <a:t>6/13/15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89472D-066C-43D7-BCEF-9A99D42A5F71}" type="slidenum">
              <a:rPr lang="en-US" smtClean="0"/>
              <a:t>‹#›</a:t>
            </a:fld>
            <a:endParaRPr lang="en-US"/>
          </a:p>
        </p:txBody>
      </p:sp>
    </p:spTree>
    <p:extLst>
      <p:ext uri="{BB962C8B-B14F-4D97-AF65-F5344CB8AC3E}">
        <p14:creationId xmlns:p14="http://schemas.microsoft.com/office/powerpoint/2010/main" val="294325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B91D2-E973-4979-A13C-F94D5E68AD90}" type="datetimeFigureOut">
              <a:rPr lang="en-US" smtClean="0"/>
              <a:t>6/13/15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89472D-066C-43D7-BCEF-9A99D42A5F71}" type="slidenum">
              <a:rPr lang="en-US" smtClean="0"/>
              <a:t>‹#›</a:t>
            </a:fld>
            <a:endParaRPr lang="en-US"/>
          </a:p>
        </p:txBody>
      </p:sp>
    </p:spTree>
    <p:extLst>
      <p:ext uri="{BB962C8B-B14F-4D97-AF65-F5344CB8AC3E}">
        <p14:creationId xmlns:p14="http://schemas.microsoft.com/office/powerpoint/2010/main" val="351496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B91D2-E973-4979-A13C-F94D5E68AD90}" type="datetimeFigureOut">
              <a:rPr lang="en-US" smtClean="0"/>
              <a:t>6/13/15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9472D-066C-43D7-BCEF-9A99D42A5F71}" type="slidenum">
              <a:rPr lang="en-US" smtClean="0"/>
              <a:t>‹#›</a:t>
            </a:fld>
            <a:endParaRPr lang="en-US"/>
          </a:p>
        </p:txBody>
      </p:sp>
    </p:spTree>
    <p:extLst>
      <p:ext uri="{BB962C8B-B14F-4D97-AF65-F5344CB8AC3E}">
        <p14:creationId xmlns:p14="http://schemas.microsoft.com/office/powerpoint/2010/main" val="215268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B91D2-E973-4979-A13C-F94D5E68AD90}" type="datetimeFigureOut">
              <a:rPr lang="en-US" smtClean="0"/>
              <a:t>6/13/15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9472D-066C-43D7-BCEF-9A99D42A5F71}" type="slidenum">
              <a:rPr lang="en-US" smtClean="0"/>
              <a:t>‹#›</a:t>
            </a:fld>
            <a:endParaRPr lang="en-US"/>
          </a:p>
        </p:txBody>
      </p:sp>
    </p:spTree>
    <p:extLst>
      <p:ext uri="{BB962C8B-B14F-4D97-AF65-F5344CB8AC3E}">
        <p14:creationId xmlns:p14="http://schemas.microsoft.com/office/powerpoint/2010/main" val="7832330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CABB91D2-E973-4979-A13C-F94D5E68AD90}" type="datetimeFigureOut">
              <a:rPr lang="en-US" smtClean="0"/>
              <a:t>6/13/15</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47"/>
            <a:ext cx="1813560" cy="535517"/>
          </a:xfrm>
          <a:prstGeom prst="rect">
            <a:avLst/>
          </a:prstGeom>
        </p:spPr>
        <p:txBody>
          <a:bodyPr vert="horz" lIns="91440" tIns="45720" rIns="91440" bIns="45720" rtlCol="0" anchor="ctr"/>
          <a:lstStyle>
            <a:lvl1pPr algn="r">
              <a:defRPr sz="1200">
                <a:solidFill>
                  <a:schemeClr val="tx1">
                    <a:tint val="75000"/>
                  </a:schemeClr>
                </a:solidFill>
              </a:defRPr>
            </a:lvl1pPr>
          </a:lstStyle>
          <a:p>
            <a:fld id="{A089472D-066C-43D7-BCEF-9A99D42A5F71}" type="slidenum">
              <a:rPr lang="en-US" smtClean="0"/>
              <a:t>‹#›</a:t>
            </a:fld>
            <a:endParaRPr lang="en-US"/>
          </a:p>
        </p:txBody>
      </p:sp>
    </p:spTree>
    <p:extLst>
      <p:ext uri="{BB962C8B-B14F-4D97-AF65-F5344CB8AC3E}">
        <p14:creationId xmlns:p14="http://schemas.microsoft.com/office/powerpoint/2010/main" val="30897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5416" y="941614"/>
            <a:ext cx="5486400" cy="1981200"/>
          </a:xfrm>
          <a:prstGeom prst="rect">
            <a:avLst/>
          </a:prstGeom>
          <a:gradFill>
            <a:gsLst>
              <a:gs pos="0">
                <a:schemeClr val="tx1">
                  <a:lumMod val="50000"/>
                  <a:lumOff val="50000"/>
                </a:schemeClr>
              </a:gs>
              <a:gs pos="50000">
                <a:schemeClr val="bg1"/>
              </a:gs>
              <a:gs pos="100000">
                <a:schemeClr val="bg1">
                  <a:lumMod val="75000"/>
                </a:schemeClr>
              </a:gs>
            </a:gsLst>
            <a:lin ang="15000000" scaled="0"/>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9896" y="1170214"/>
            <a:ext cx="4953000" cy="1524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08496" y="1398814"/>
            <a:ext cx="4495800" cy="990600"/>
          </a:xfrm>
          <a:prstGeom prst="rect">
            <a:avLst/>
          </a:prstGeom>
          <a:gradFill>
            <a:gsLst>
              <a:gs pos="0">
                <a:schemeClr val="tx2">
                  <a:lumMod val="60000"/>
                  <a:lumOff val="40000"/>
                </a:schemeClr>
              </a:gs>
              <a:gs pos="50000">
                <a:schemeClr val="bg1"/>
              </a:gs>
              <a:gs pos="100000">
                <a:schemeClr val="tx2">
                  <a:lumMod val="20000"/>
                  <a:lumOff val="80000"/>
                </a:schemeClr>
              </a:gs>
            </a:gsLst>
            <a:lin ang="15000000" scaled="0"/>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2546696" y="2389414"/>
            <a:ext cx="0" cy="76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699096" y="2389414"/>
            <a:ext cx="0" cy="762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461096" y="2389414"/>
            <a:ext cx="0" cy="762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051896" y="2389414"/>
            <a:ext cx="0" cy="76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08496" y="1398814"/>
            <a:ext cx="4495800" cy="954107"/>
          </a:xfrm>
          <a:prstGeom prst="rect">
            <a:avLst/>
          </a:prstGeom>
          <a:noFill/>
        </p:spPr>
        <p:txBody>
          <a:bodyPr wrap="square" rtlCol="0">
            <a:spAutoFit/>
          </a:bodyPr>
          <a:lstStyle/>
          <a:p>
            <a:pPr algn="ctr"/>
            <a:r>
              <a:rPr lang="en-US" sz="2800" dirty="0" err="1" smtClean="0"/>
              <a:t>EarthComm</a:t>
            </a:r>
            <a:r>
              <a:rPr lang="en-US" sz="2800" dirty="0" smtClean="0"/>
              <a:t> Pre-test Individualized Report</a:t>
            </a:r>
            <a:endParaRPr lang="en-US" sz="2800" dirty="0"/>
          </a:p>
        </p:txBody>
      </p:sp>
      <p:sp>
        <p:nvSpPr>
          <p:cNvPr id="15" name="TextBox 14"/>
          <p:cNvSpPr txBox="1"/>
          <p:nvPr/>
        </p:nvSpPr>
        <p:spPr>
          <a:xfrm>
            <a:off x="1708496" y="3385104"/>
            <a:ext cx="4478020" cy="523220"/>
          </a:xfrm>
          <a:prstGeom prst="rect">
            <a:avLst/>
          </a:prstGeom>
          <a:noFill/>
        </p:spPr>
        <p:txBody>
          <a:bodyPr wrap="square" rtlCol="0">
            <a:spAutoFit/>
          </a:bodyPr>
          <a:lstStyle/>
          <a:p>
            <a:pPr algn="ctr"/>
            <a:r>
              <a:rPr lang="en-US" sz="2800" dirty="0" smtClean="0"/>
              <a:t>Sample</a:t>
            </a:r>
            <a:endParaRPr lang="en-US" sz="2800" dirty="0"/>
          </a:p>
        </p:txBody>
      </p:sp>
      <p:sp>
        <p:nvSpPr>
          <p:cNvPr id="2" name="TextBox 1"/>
          <p:cNvSpPr txBox="1"/>
          <p:nvPr/>
        </p:nvSpPr>
        <p:spPr>
          <a:xfrm>
            <a:off x="838200" y="4572000"/>
            <a:ext cx="6096000" cy="1815882"/>
          </a:xfrm>
          <a:prstGeom prst="rect">
            <a:avLst/>
          </a:prstGeom>
          <a:noFill/>
        </p:spPr>
        <p:txBody>
          <a:bodyPr wrap="square" rtlCol="0">
            <a:spAutoFit/>
          </a:bodyPr>
          <a:lstStyle/>
          <a:p>
            <a:pPr algn="just"/>
            <a:r>
              <a:rPr lang="en-US" sz="1600" b="1" dirty="0" smtClean="0"/>
              <a:t>Disclaimer:  </a:t>
            </a:r>
            <a:r>
              <a:rPr lang="en-US" sz="1600" dirty="0" smtClean="0"/>
              <a:t>The discussions within do not include any analysis of written responses yet.</a:t>
            </a:r>
          </a:p>
          <a:p>
            <a:pPr algn="just"/>
            <a:r>
              <a:rPr lang="en-US" sz="1600" dirty="0"/>
              <a:t>	</a:t>
            </a:r>
            <a:r>
              <a:rPr lang="en-US" sz="1600" dirty="0" smtClean="0"/>
              <a:t>The discussions within are based on visual analysis of data/graphs.  The inferences are not confirmed by statistics.  These inferences are also subjective.  If you would like to review the graphs or data, feel free to e-mail Laura Millay at </a:t>
            </a:r>
            <a:r>
              <a:rPr lang="en-US" sz="1600" u="sng" dirty="0" smtClean="0"/>
              <a:t>laura.millay@maine.edu</a:t>
            </a:r>
            <a:r>
              <a:rPr lang="en-US" sz="1600" dirty="0" smtClean="0"/>
              <a:t> or Adam Rogers at </a:t>
            </a:r>
            <a:r>
              <a:rPr lang="en-US" sz="1600" u="sng" dirty="0" smtClean="0"/>
              <a:t>zacharyrogers@maine.edu</a:t>
            </a:r>
            <a:r>
              <a:rPr lang="en-US" sz="1600" dirty="0" smtClean="0"/>
              <a:t>. </a:t>
            </a:r>
            <a:endParaRPr lang="en-US" sz="1600" dirty="0"/>
          </a:p>
        </p:txBody>
      </p:sp>
    </p:spTree>
    <p:extLst>
      <p:ext uri="{BB962C8B-B14F-4D97-AF65-F5344CB8AC3E}">
        <p14:creationId xmlns:p14="http://schemas.microsoft.com/office/powerpoint/2010/main" val="41726086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65089" y="884208"/>
            <a:ext cx="3296920" cy="457200"/>
          </a:xfrm>
          <a:prstGeom prst="rect">
            <a:avLst/>
          </a:prstGeom>
          <a:gradFill>
            <a:gsLst>
              <a:gs pos="0">
                <a:schemeClr val="accent3">
                  <a:lumMod val="60000"/>
                  <a:lumOff val="40000"/>
                </a:schemeClr>
              </a:gs>
              <a:gs pos="50000">
                <a:schemeClr val="bg1"/>
              </a:gs>
              <a:gs pos="100000">
                <a:schemeClr val="accent3">
                  <a:lumMod val="60000"/>
                  <a:lumOff val="40000"/>
                </a:schemeClr>
              </a:gs>
            </a:gsLst>
            <a:lin ang="15000000" scaled="0"/>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5089" y="381000"/>
            <a:ext cx="3296920" cy="457200"/>
          </a:xfrm>
          <a:prstGeom prst="rect">
            <a:avLst/>
          </a:prstGeom>
          <a:gradFill>
            <a:gsLst>
              <a:gs pos="0">
                <a:schemeClr val="tx2">
                  <a:lumMod val="40000"/>
                  <a:lumOff val="60000"/>
                </a:schemeClr>
              </a:gs>
              <a:gs pos="15000">
                <a:schemeClr val="bg1"/>
              </a:gs>
              <a:gs pos="100000">
                <a:schemeClr val="tx2">
                  <a:lumMod val="40000"/>
                  <a:lumOff val="60000"/>
                </a:schemeClr>
              </a:gs>
            </a:gsLst>
            <a:lin ang="15000000" scaled="0"/>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70840" y="424934"/>
            <a:ext cx="3296920" cy="369332"/>
          </a:xfrm>
          <a:prstGeom prst="rect">
            <a:avLst/>
          </a:prstGeom>
          <a:noFill/>
        </p:spPr>
        <p:txBody>
          <a:bodyPr wrap="square" rtlCol="0">
            <a:spAutoFit/>
          </a:bodyPr>
          <a:lstStyle/>
          <a:p>
            <a:r>
              <a:rPr lang="en-US" dirty="0" smtClean="0"/>
              <a:t>Module I: Astronomy</a:t>
            </a:r>
            <a:endParaRPr lang="en-US" dirty="0"/>
          </a:p>
        </p:txBody>
      </p:sp>
      <p:sp>
        <p:nvSpPr>
          <p:cNvPr id="23" name="TextBox 22"/>
          <p:cNvSpPr txBox="1"/>
          <p:nvPr/>
        </p:nvSpPr>
        <p:spPr>
          <a:xfrm>
            <a:off x="365089" y="928142"/>
            <a:ext cx="3296920" cy="369332"/>
          </a:xfrm>
          <a:prstGeom prst="rect">
            <a:avLst/>
          </a:prstGeom>
          <a:noFill/>
        </p:spPr>
        <p:txBody>
          <a:bodyPr wrap="square" rtlCol="0">
            <a:spAutoFit/>
          </a:bodyPr>
          <a:lstStyle/>
          <a:p>
            <a:r>
              <a:rPr lang="en-US" dirty="0" smtClean="0"/>
              <a:t>Discussion</a:t>
            </a:r>
            <a:endParaRPr lang="en-US" dirty="0"/>
          </a:p>
        </p:txBody>
      </p:sp>
      <p:sp>
        <p:nvSpPr>
          <p:cNvPr id="3" name="TextBox 2"/>
          <p:cNvSpPr txBox="1"/>
          <p:nvPr/>
        </p:nvSpPr>
        <p:spPr>
          <a:xfrm>
            <a:off x="609600" y="1524000"/>
            <a:ext cx="6553200" cy="5047536"/>
          </a:xfrm>
          <a:prstGeom prst="rect">
            <a:avLst/>
          </a:prstGeom>
          <a:noFill/>
        </p:spPr>
        <p:txBody>
          <a:bodyPr wrap="square" rtlCol="0">
            <a:spAutoFit/>
          </a:bodyPr>
          <a:lstStyle/>
          <a:p>
            <a:pPr algn="just"/>
            <a:r>
              <a:rPr lang="en-US" sz="1400" dirty="0"/>
              <a:t>S</a:t>
            </a:r>
            <a:r>
              <a:rPr lang="en-US" sz="1400" dirty="0" smtClean="0"/>
              <a:t>tudents tended to do well answering the questions from the first module.</a:t>
            </a:r>
          </a:p>
          <a:p>
            <a:pPr algn="just"/>
            <a:r>
              <a:rPr lang="en-US" sz="1400" dirty="0"/>
              <a:t>	</a:t>
            </a:r>
            <a:r>
              <a:rPr lang="en-US" sz="1400" dirty="0" smtClean="0"/>
              <a:t>The majority of students selected the correct responses for 1, 2, 3, 6, and 7.  For 1, this meant 56% chose “E” (correct), with all other answers below 20%.  Question 2 had 63% of students selecting “B” (correct), 3 had 73% with “B” (correct), 6 had 51% with “B” (correct), and finally, 7 had 53% with “E” (correct).  7 was unique within the group because though “E” was chosen most, 30% of students chose “A”, while “B”, “C”, and “D” were all below 7%.  </a:t>
            </a:r>
          </a:p>
          <a:p>
            <a:pPr algn="just"/>
            <a:r>
              <a:rPr lang="en-US" sz="1400" dirty="0"/>
              <a:t>	</a:t>
            </a:r>
            <a:r>
              <a:rPr lang="en-US" sz="1400" dirty="0" smtClean="0"/>
              <a:t>For 5, 8, 9, and 10, the plurality of students selected the correct response.  For most, that meant ~40% of students selected the correct response.  For 5 and 8, the correct response was most chosen, with two other responses above 20%.  9 and 10 were different, in that—while the correct answer was most chosen—there was one other response that was popular, with all other responses &lt;15% each.  For 9, this was “A” and “B” (correct), and for 10, “A” and “D” (correct).</a:t>
            </a:r>
          </a:p>
          <a:p>
            <a:pPr algn="just"/>
            <a:r>
              <a:rPr lang="en-US" sz="1400" dirty="0"/>
              <a:t>	</a:t>
            </a:r>
            <a:r>
              <a:rPr lang="en-US" sz="1400" dirty="0" smtClean="0"/>
              <a:t>11 and 4 were the outliers; for 11, “A” was chosen most, by 40% of students, with “C” (correct) next at 29%.  “B” and “C” were then chosen ~10% each.  For 4, “E” was chosen by 36% of students, and “D” (correct) by 28%.  It should also be mentioned that for 4, 40% of students indicated they had guessed.</a:t>
            </a:r>
          </a:p>
          <a:p>
            <a:pPr algn="just"/>
            <a:endParaRPr lang="en-US" sz="1400" dirty="0"/>
          </a:p>
          <a:p>
            <a:pPr algn="just"/>
            <a:r>
              <a:rPr lang="en-US" sz="1400" dirty="0" smtClean="0"/>
              <a:t>	Based on the data, here are some possible interpretations.  Students have had lessons in basic astronomy before.  The majority of students are familiar with basic concepts, such as the origin of the universe and our solar system, perhaps even how our own sun works to some degree.  Students are less familiar with behaviors of these systems, and what methods scientists use to study astronomy.</a:t>
            </a:r>
            <a:endParaRPr lang="en-US" sz="1400" dirty="0"/>
          </a:p>
        </p:txBody>
      </p:sp>
    </p:spTree>
    <p:extLst>
      <p:ext uri="{BB962C8B-B14F-4D97-AF65-F5344CB8AC3E}">
        <p14:creationId xmlns:p14="http://schemas.microsoft.com/office/powerpoint/2010/main" val="31957621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65089" y="884208"/>
            <a:ext cx="3296920" cy="457200"/>
          </a:xfrm>
          <a:prstGeom prst="rect">
            <a:avLst/>
          </a:prstGeom>
          <a:gradFill>
            <a:gsLst>
              <a:gs pos="0">
                <a:schemeClr val="accent3">
                  <a:lumMod val="60000"/>
                  <a:lumOff val="40000"/>
                </a:schemeClr>
              </a:gs>
              <a:gs pos="50000">
                <a:schemeClr val="bg1"/>
              </a:gs>
              <a:gs pos="100000">
                <a:schemeClr val="accent3">
                  <a:lumMod val="60000"/>
                  <a:lumOff val="40000"/>
                </a:schemeClr>
              </a:gs>
            </a:gsLst>
            <a:lin ang="15000000" scaled="0"/>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5089" y="381000"/>
            <a:ext cx="3296920" cy="457200"/>
          </a:xfrm>
          <a:prstGeom prst="rect">
            <a:avLst/>
          </a:prstGeom>
          <a:gradFill>
            <a:gsLst>
              <a:gs pos="0">
                <a:schemeClr val="tx2">
                  <a:lumMod val="40000"/>
                  <a:lumOff val="60000"/>
                </a:schemeClr>
              </a:gs>
              <a:gs pos="15000">
                <a:schemeClr val="bg1"/>
              </a:gs>
              <a:gs pos="100000">
                <a:schemeClr val="tx2">
                  <a:lumMod val="40000"/>
                  <a:lumOff val="60000"/>
                </a:schemeClr>
              </a:gs>
            </a:gsLst>
            <a:lin ang="15000000" scaled="0"/>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70840" y="424934"/>
            <a:ext cx="3296920" cy="369332"/>
          </a:xfrm>
          <a:prstGeom prst="rect">
            <a:avLst/>
          </a:prstGeom>
          <a:noFill/>
        </p:spPr>
        <p:txBody>
          <a:bodyPr wrap="square" rtlCol="0">
            <a:spAutoFit/>
          </a:bodyPr>
          <a:lstStyle/>
          <a:p>
            <a:r>
              <a:rPr lang="en-US" dirty="0" smtClean="0"/>
              <a:t>Module </a:t>
            </a:r>
            <a:r>
              <a:rPr lang="en-US" dirty="0"/>
              <a:t>2</a:t>
            </a:r>
            <a:r>
              <a:rPr lang="en-US" dirty="0" smtClean="0"/>
              <a:t>: Earth’s History</a:t>
            </a:r>
            <a:endParaRPr lang="en-US" dirty="0"/>
          </a:p>
        </p:txBody>
      </p:sp>
      <p:sp>
        <p:nvSpPr>
          <p:cNvPr id="23" name="TextBox 22"/>
          <p:cNvSpPr txBox="1"/>
          <p:nvPr/>
        </p:nvSpPr>
        <p:spPr>
          <a:xfrm>
            <a:off x="365089" y="928142"/>
            <a:ext cx="3296920" cy="369332"/>
          </a:xfrm>
          <a:prstGeom prst="rect">
            <a:avLst/>
          </a:prstGeom>
          <a:noFill/>
        </p:spPr>
        <p:txBody>
          <a:bodyPr wrap="square" rtlCol="0">
            <a:spAutoFit/>
          </a:bodyPr>
          <a:lstStyle/>
          <a:p>
            <a:r>
              <a:rPr lang="en-US" dirty="0" smtClean="0"/>
              <a:t>Discussion</a:t>
            </a:r>
            <a:endParaRPr lang="en-US" dirty="0"/>
          </a:p>
        </p:txBody>
      </p:sp>
      <p:sp>
        <p:nvSpPr>
          <p:cNvPr id="3" name="TextBox 2"/>
          <p:cNvSpPr txBox="1"/>
          <p:nvPr/>
        </p:nvSpPr>
        <p:spPr>
          <a:xfrm>
            <a:off x="609600" y="1524000"/>
            <a:ext cx="6553200" cy="4832092"/>
          </a:xfrm>
          <a:prstGeom prst="rect">
            <a:avLst/>
          </a:prstGeom>
          <a:noFill/>
        </p:spPr>
        <p:txBody>
          <a:bodyPr wrap="square" rtlCol="0">
            <a:spAutoFit/>
          </a:bodyPr>
          <a:lstStyle/>
          <a:p>
            <a:pPr algn="just"/>
            <a:r>
              <a:rPr lang="en-US" sz="1400" dirty="0" smtClean="0"/>
              <a:t>Distributions for 12-15 were fairly similar.</a:t>
            </a:r>
          </a:p>
          <a:p>
            <a:pPr algn="just"/>
            <a:r>
              <a:rPr lang="en-US" sz="1400" dirty="0"/>
              <a:t>	</a:t>
            </a:r>
            <a:r>
              <a:rPr lang="en-US" sz="1400" dirty="0" smtClean="0"/>
              <a:t>For each, ~30% of students indicated that their response was a guess.  For 12-14, all answers were picked within 10-15% of each other.  The largest range was seen by 13, with 15%, and the smallest by 14, with 8%.  These close distributions may indicate that a large number of students guessed, which is supported by the actual data for guessing.  With the exception of 12, the majority of students for these questions also chose the wrong answer.  </a:t>
            </a:r>
          </a:p>
          <a:p>
            <a:pPr algn="just"/>
            <a:r>
              <a:rPr lang="en-US" sz="1400" dirty="0"/>
              <a:t>	</a:t>
            </a:r>
            <a:r>
              <a:rPr lang="en-US" sz="1400" dirty="0" smtClean="0"/>
              <a:t>Though 15 had 30% of students guessing, nearly 40% selected the correct response, “C”.  All other choices were around 5-15%.  “D” was the next most chosen, at ~15% of students.  Combining “C” and “D” means that the majority of students did recognize location B as the latitude that would receive the highest solar radiation, though the reasons differed.</a:t>
            </a:r>
          </a:p>
          <a:p>
            <a:pPr algn="just"/>
            <a:r>
              <a:rPr lang="en-US" sz="1400" dirty="0"/>
              <a:t>	</a:t>
            </a:r>
            <a:r>
              <a:rPr lang="en-US" sz="1400" dirty="0" smtClean="0"/>
              <a:t>The number of guesses dropped slightly to 25% for question 17, and the majority of students chose “A” (correct).  All other choices were chosen by ~10% of students.  </a:t>
            </a:r>
          </a:p>
          <a:p>
            <a:pPr algn="just"/>
            <a:r>
              <a:rPr lang="en-US" sz="1400" dirty="0"/>
              <a:t>	</a:t>
            </a:r>
            <a:r>
              <a:rPr lang="en-US" sz="1400" dirty="0" smtClean="0"/>
              <a:t>Based on the data, here are some possible interpretations.  Students have probably not had lessons on Earth’s longer-term history.  Students are also unfamiliar with the astronomical </a:t>
            </a:r>
            <a:r>
              <a:rPr lang="en-US" sz="1400" dirty="0" err="1" smtClean="0"/>
              <a:t>Milankovitch</a:t>
            </a:r>
            <a:r>
              <a:rPr lang="en-US" sz="1400" dirty="0" smtClean="0"/>
              <a:t> cycles.  This is supported by the high number of guesses for 12-14, and the relatively low number of students who chose the correct answer.  However, the majority of students may have an understanding that the angle of insolation affects how intense the insolation is.  The majority of students also know the effects of elevation on local climate, though this could be based on personal experience.</a:t>
            </a:r>
            <a:endParaRPr lang="en-US" sz="1400" dirty="0"/>
          </a:p>
        </p:txBody>
      </p:sp>
    </p:spTree>
    <p:extLst>
      <p:ext uri="{BB962C8B-B14F-4D97-AF65-F5344CB8AC3E}">
        <p14:creationId xmlns:p14="http://schemas.microsoft.com/office/powerpoint/2010/main" val="2207256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65089" y="884208"/>
            <a:ext cx="3296920" cy="457200"/>
          </a:xfrm>
          <a:prstGeom prst="rect">
            <a:avLst/>
          </a:prstGeom>
          <a:gradFill>
            <a:gsLst>
              <a:gs pos="0">
                <a:schemeClr val="accent3">
                  <a:lumMod val="60000"/>
                  <a:lumOff val="40000"/>
                </a:schemeClr>
              </a:gs>
              <a:gs pos="50000">
                <a:schemeClr val="bg1"/>
              </a:gs>
              <a:gs pos="100000">
                <a:schemeClr val="accent3">
                  <a:lumMod val="60000"/>
                  <a:lumOff val="40000"/>
                </a:schemeClr>
              </a:gs>
            </a:gsLst>
            <a:lin ang="15000000" scaled="0"/>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5089" y="381000"/>
            <a:ext cx="3296920" cy="457200"/>
          </a:xfrm>
          <a:prstGeom prst="rect">
            <a:avLst/>
          </a:prstGeom>
          <a:gradFill>
            <a:gsLst>
              <a:gs pos="0">
                <a:schemeClr val="tx2">
                  <a:lumMod val="40000"/>
                  <a:lumOff val="60000"/>
                </a:schemeClr>
              </a:gs>
              <a:gs pos="15000">
                <a:schemeClr val="bg1"/>
              </a:gs>
              <a:gs pos="100000">
                <a:schemeClr val="tx2">
                  <a:lumMod val="40000"/>
                  <a:lumOff val="60000"/>
                </a:schemeClr>
              </a:gs>
            </a:gsLst>
            <a:lin ang="15000000" scaled="0"/>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70840" y="424934"/>
            <a:ext cx="3296920" cy="369332"/>
          </a:xfrm>
          <a:prstGeom prst="rect">
            <a:avLst/>
          </a:prstGeom>
          <a:noFill/>
        </p:spPr>
        <p:txBody>
          <a:bodyPr wrap="square" rtlCol="0">
            <a:spAutoFit/>
          </a:bodyPr>
          <a:lstStyle/>
          <a:p>
            <a:r>
              <a:rPr lang="en-US" dirty="0" smtClean="0"/>
              <a:t>Module 3: Plate Tectonics</a:t>
            </a:r>
            <a:endParaRPr lang="en-US" dirty="0"/>
          </a:p>
        </p:txBody>
      </p:sp>
      <p:sp>
        <p:nvSpPr>
          <p:cNvPr id="23" name="TextBox 22"/>
          <p:cNvSpPr txBox="1"/>
          <p:nvPr/>
        </p:nvSpPr>
        <p:spPr>
          <a:xfrm>
            <a:off x="365089" y="928142"/>
            <a:ext cx="3296920" cy="369332"/>
          </a:xfrm>
          <a:prstGeom prst="rect">
            <a:avLst/>
          </a:prstGeom>
          <a:noFill/>
        </p:spPr>
        <p:txBody>
          <a:bodyPr wrap="square" rtlCol="0">
            <a:spAutoFit/>
          </a:bodyPr>
          <a:lstStyle/>
          <a:p>
            <a:r>
              <a:rPr lang="en-US" dirty="0" smtClean="0"/>
              <a:t>Discussion</a:t>
            </a:r>
            <a:endParaRPr lang="en-US" dirty="0"/>
          </a:p>
        </p:txBody>
      </p:sp>
      <p:sp>
        <p:nvSpPr>
          <p:cNvPr id="3" name="TextBox 2"/>
          <p:cNvSpPr txBox="1"/>
          <p:nvPr/>
        </p:nvSpPr>
        <p:spPr>
          <a:xfrm>
            <a:off x="609600" y="1524000"/>
            <a:ext cx="6553200" cy="6340197"/>
          </a:xfrm>
          <a:prstGeom prst="rect">
            <a:avLst/>
          </a:prstGeom>
          <a:noFill/>
        </p:spPr>
        <p:txBody>
          <a:bodyPr wrap="square" rtlCol="0">
            <a:spAutoFit/>
          </a:bodyPr>
          <a:lstStyle/>
          <a:p>
            <a:pPr algn="just"/>
            <a:r>
              <a:rPr lang="en-US" sz="1400" dirty="0" smtClean="0"/>
              <a:t>Questions 18, 19, 21, 22, and 23 continued to have high numbers of guesses, around 30% for each.  With the exception of 23, no answer was selected by a majority of students.</a:t>
            </a:r>
          </a:p>
          <a:p>
            <a:pPr algn="just"/>
            <a:r>
              <a:rPr lang="en-US" sz="1400" dirty="0"/>
              <a:t>	</a:t>
            </a:r>
            <a:r>
              <a:rPr lang="en-US" sz="1400" dirty="0" smtClean="0"/>
              <a:t>For 18, “C” (correct) was the most chosen answer, chosen by 37% of students.  “D” was the next most chosen at 28%, and “A” and “B” were both chosen by 16%.  Question 19 was different, in that 41% of students chose “A”, while only 29% chose “B” (correct).  For both of these question, combining “A” with “D” and “B” with “C”, we see that 53% of students thought movement was vertical for 18, compared to 43% for 19.  </a:t>
            </a:r>
          </a:p>
          <a:p>
            <a:pPr algn="just"/>
            <a:r>
              <a:rPr lang="en-US" sz="1400" dirty="0"/>
              <a:t>	</a:t>
            </a:r>
            <a:r>
              <a:rPr lang="en-US" sz="1400" dirty="0" smtClean="0"/>
              <a:t>While the majority of students didn’t select the correct answer for 21, they did recognize the plates move.  35% of students chose “A” (correct), while 31% and 21% of students chose “C” and “D” respectively.  Again, though these answers were not most correct, “B” (plates have stopped moving) was chosen by only 1%.</a:t>
            </a:r>
          </a:p>
          <a:p>
            <a:pPr algn="just"/>
            <a:r>
              <a:rPr lang="en-US" sz="1400" dirty="0"/>
              <a:t>	</a:t>
            </a:r>
            <a:r>
              <a:rPr lang="en-US" sz="1400" dirty="0" smtClean="0"/>
              <a:t>Question 22 was a bit different from 21, in that 58% of students believed volcanoes had no effect on global climate (“C” or “D”).  30% thought it could (“A” or “B”), but 19% chose “A”, while only 11% chose “B” (correct).  </a:t>
            </a:r>
          </a:p>
          <a:p>
            <a:pPr algn="just"/>
            <a:r>
              <a:rPr lang="en-US" sz="1400" dirty="0"/>
              <a:t>	</a:t>
            </a:r>
            <a:r>
              <a:rPr lang="en-US" sz="1400" dirty="0" smtClean="0"/>
              <a:t>Question 23 was more positive.  Students were able to chose as many answers as they thought correct.  52% chose “B” (correct) and 27% chose “A” (also correct), while only 24% chose/included “C” and/or “D”.  </a:t>
            </a:r>
          </a:p>
          <a:p>
            <a:pPr algn="just"/>
            <a:r>
              <a:rPr lang="en-US" sz="1400" dirty="0"/>
              <a:t>	</a:t>
            </a:r>
            <a:r>
              <a:rPr lang="en-US" sz="1400" dirty="0" smtClean="0"/>
              <a:t>Based on the data, here are some possible interpretations.  Students may have confused the mantle for the crust in 18 and 19, given the large number of students that selected horizontal movement.  Of the students that did choose vertical movement, most knew the correct answer for both.  Students have had exposure to the theory of continental drift before, as almost all students knew the plates currently move.  There is likely some uncertainty of the timescale though.  Students are less correct with their conceptions of volcanoes.  Most believe volcanoes don’t have a global effect, or a lasting effect.    It may also be unknown that ash in the atmosphere can cool global temperatures.  </a:t>
            </a:r>
          </a:p>
          <a:p>
            <a:pPr algn="just"/>
            <a:r>
              <a:rPr lang="en-US" sz="1400" dirty="0"/>
              <a:t>	</a:t>
            </a:r>
          </a:p>
        </p:txBody>
      </p:sp>
    </p:spTree>
    <p:extLst>
      <p:ext uri="{BB962C8B-B14F-4D97-AF65-F5344CB8AC3E}">
        <p14:creationId xmlns:p14="http://schemas.microsoft.com/office/powerpoint/2010/main" val="801393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65089" y="884208"/>
            <a:ext cx="3296920" cy="457200"/>
          </a:xfrm>
          <a:prstGeom prst="rect">
            <a:avLst/>
          </a:prstGeom>
          <a:gradFill>
            <a:gsLst>
              <a:gs pos="0">
                <a:schemeClr val="accent3">
                  <a:lumMod val="60000"/>
                  <a:lumOff val="40000"/>
                </a:schemeClr>
              </a:gs>
              <a:gs pos="50000">
                <a:schemeClr val="bg1"/>
              </a:gs>
              <a:gs pos="100000">
                <a:schemeClr val="accent3">
                  <a:lumMod val="60000"/>
                  <a:lumOff val="40000"/>
                </a:schemeClr>
              </a:gs>
            </a:gsLst>
            <a:lin ang="15000000" scaled="0"/>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5089" y="381000"/>
            <a:ext cx="3296920" cy="457200"/>
          </a:xfrm>
          <a:prstGeom prst="rect">
            <a:avLst/>
          </a:prstGeom>
          <a:gradFill>
            <a:gsLst>
              <a:gs pos="0">
                <a:schemeClr val="tx2">
                  <a:lumMod val="40000"/>
                  <a:lumOff val="60000"/>
                </a:schemeClr>
              </a:gs>
              <a:gs pos="15000">
                <a:schemeClr val="bg1"/>
              </a:gs>
              <a:gs pos="100000">
                <a:schemeClr val="tx2">
                  <a:lumMod val="40000"/>
                  <a:lumOff val="60000"/>
                </a:schemeClr>
              </a:gs>
            </a:gsLst>
            <a:lin ang="15000000" scaled="0"/>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70840" y="424934"/>
            <a:ext cx="3515360" cy="353943"/>
          </a:xfrm>
          <a:prstGeom prst="rect">
            <a:avLst/>
          </a:prstGeom>
          <a:noFill/>
        </p:spPr>
        <p:txBody>
          <a:bodyPr wrap="square" rtlCol="0">
            <a:spAutoFit/>
          </a:bodyPr>
          <a:lstStyle/>
          <a:p>
            <a:r>
              <a:rPr lang="en-US" sz="1700" dirty="0" smtClean="0"/>
              <a:t>Module 4: Oceans and Atmosphere</a:t>
            </a:r>
            <a:endParaRPr lang="en-US" sz="1700" dirty="0"/>
          </a:p>
        </p:txBody>
      </p:sp>
      <p:sp>
        <p:nvSpPr>
          <p:cNvPr id="23" name="TextBox 22"/>
          <p:cNvSpPr txBox="1"/>
          <p:nvPr/>
        </p:nvSpPr>
        <p:spPr>
          <a:xfrm>
            <a:off x="365089" y="928142"/>
            <a:ext cx="3296920" cy="369332"/>
          </a:xfrm>
          <a:prstGeom prst="rect">
            <a:avLst/>
          </a:prstGeom>
          <a:noFill/>
        </p:spPr>
        <p:txBody>
          <a:bodyPr wrap="square" rtlCol="0">
            <a:spAutoFit/>
          </a:bodyPr>
          <a:lstStyle/>
          <a:p>
            <a:r>
              <a:rPr lang="en-US" dirty="0" smtClean="0"/>
              <a:t>Discussion</a:t>
            </a:r>
            <a:endParaRPr lang="en-US" dirty="0"/>
          </a:p>
        </p:txBody>
      </p:sp>
      <p:sp>
        <p:nvSpPr>
          <p:cNvPr id="3" name="TextBox 2"/>
          <p:cNvSpPr txBox="1"/>
          <p:nvPr/>
        </p:nvSpPr>
        <p:spPr>
          <a:xfrm>
            <a:off x="609600" y="1524000"/>
            <a:ext cx="6553200" cy="4185761"/>
          </a:xfrm>
          <a:prstGeom prst="rect">
            <a:avLst/>
          </a:prstGeom>
          <a:noFill/>
        </p:spPr>
        <p:txBody>
          <a:bodyPr wrap="square" rtlCol="0">
            <a:spAutoFit/>
          </a:bodyPr>
          <a:lstStyle/>
          <a:p>
            <a:pPr algn="just"/>
            <a:r>
              <a:rPr lang="en-US" sz="1400" dirty="0" smtClean="0"/>
              <a:t>For this module, the number of “No Answers” and “Guesses” spiked up.  </a:t>
            </a:r>
          </a:p>
          <a:p>
            <a:pPr algn="just"/>
            <a:r>
              <a:rPr lang="en-US" sz="1400" dirty="0"/>
              <a:t>	</a:t>
            </a:r>
            <a:r>
              <a:rPr lang="en-US" sz="1400" dirty="0" smtClean="0"/>
              <a:t>For 24, 28, and 29 each, 30% of students didn’t provide an answer.  Similarly, 24-40% of students indicated that they had guessed.  For 24, “A” (correct) was chosen by 21% of students, with all other answers below 20%.  31% provided no answer, and about half the students guessed.  The story was similar for 28, except that “E” (correct) was chosen by 28%, and all other answers were below 15%.  </a:t>
            </a:r>
          </a:p>
          <a:p>
            <a:pPr algn="just"/>
            <a:r>
              <a:rPr lang="en-US" sz="1400" dirty="0"/>
              <a:t>	</a:t>
            </a:r>
            <a:r>
              <a:rPr lang="en-US" sz="1400" dirty="0" smtClean="0"/>
              <a:t>29 stood out from the previous two.  Though 32% of students still provided no answer, the number of guesses dropped to 17%.  “B” (correct) was chosen by 35% of students, and all other answers were around 10%.  </a:t>
            </a:r>
          </a:p>
          <a:p>
            <a:pPr algn="just"/>
            <a:r>
              <a:rPr lang="en-US" sz="1400" dirty="0"/>
              <a:t>	</a:t>
            </a:r>
            <a:r>
              <a:rPr lang="en-US" sz="1400" dirty="0" smtClean="0"/>
              <a:t>Question 25 had lower “No Answers” (23%) than the rest, and generally lower guesses (24%).  “C” was chosen by the plurality of students at 31%, next was “A” at 24%, and “B” (correct) by 16%.  </a:t>
            </a:r>
          </a:p>
          <a:p>
            <a:pPr algn="just"/>
            <a:r>
              <a:rPr lang="en-US" sz="1400" dirty="0"/>
              <a:t>	</a:t>
            </a:r>
            <a:r>
              <a:rPr lang="en-US" sz="1400" dirty="0" smtClean="0"/>
              <a:t>Based on the data, here are some possible interpretations.  Most students are unfamiliar with ocean and atmosphere circulation.  They may have had some exposure to the effects it has on climate (supported by 29), but particularly, don’t know the specific conditions that allow for circulation (24 and 28).  Looking at the “No Answer” data for the next module (and from memory of inputting the data), it’s also possible ~15% of students might’ve run out of time by this point.</a:t>
            </a:r>
          </a:p>
          <a:p>
            <a:pPr algn="just"/>
            <a:r>
              <a:rPr lang="en-US" sz="1400" dirty="0"/>
              <a:t>	</a:t>
            </a:r>
          </a:p>
        </p:txBody>
      </p:sp>
    </p:spTree>
    <p:extLst>
      <p:ext uri="{BB962C8B-B14F-4D97-AF65-F5344CB8AC3E}">
        <p14:creationId xmlns:p14="http://schemas.microsoft.com/office/powerpoint/2010/main" val="31092721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65089" y="884208"/>
            <a:ext cx="3296920" cy="457200"/>
          </a:xfrm>
          <a:prstGeom prst="rect">
            <a:avLst/>
          </a:prstGeom>
          <a:gradFill>
            <a:gsLst>
              <a:gs pos="0">
                <a:schemeClr val="accent3">
                  <a:lumMod val="60000"/>
                  <a:lumOff val="40000"/>
                </a:schemeClr>
              </a:gs>
              <a:gs pos="50000">
                <a:schemeClr val="bg1"/>
              </a:gs>
              <a:gs pos="100000">
                <a:schemeClr val="accent3">
                  <a:lumMod val="60000"/>
                  <a:lumOff val="40000"/>
                </a:schemeClr>
              </a:gs>
            </a:gsLst>
            <a:lin ang="15000000" scaled="0"/>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5089" y="381000"/>
            <a:ext cx="3296920" cy="457200"/>
          </a:xfrm>
          <a:prstGeom prst="rect">
            <a:avLst/>
          </a:prstGeom>
          <a:gradFill>
            <a:gsLst>
              <a:gs pos="0">
                <a:schemeClr val="tx2">
                  <a:lumMod val="40000"/>
                  <a:lumOff val="60000"/>
                </a:schemeClr>
              </a:gs>
              <a:gs pos="15000">
                <a:schemeClr val="bg1"/>
              </a:gs>
              <a:gs pos="100000">
                <a:schemeClr val="tx2">
                  <a:lumMod val="40000"/>
                  <a:lumOff val="60000"/>
                </a:schemeClr>
              </a:gs>
            </a:gsLst>
            <a:lin ang="15000000" scaled="0"/>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70840" y="424934"/>
            <a:ext cx="3296920" cy="369332"/>
          </a:xfrm>
          <a:prstGeom prst="rect">
            <a:avLst/>
          </a:prstGeom>
          <a:noFill/>
        </p:spPr>
        <p:txBody>
          <a:bodyPr wrap="square" rtlCol="0">
            <a:spAutoFit/>
          </a:bodyPr>
          <a:lstStyle/>
          <a:p>
            <a:r>
              <a:rPr lang="en-US" dirty="0" smtClean="0"/>
              <a:t>Module 5: Natural Resources</a:t>
            </a:r>
            <a:endParaRPr lang="en-US" dirty="0"/>
          </a:p>
        </p:txBody>
      </p:sp>
      <p:sp>
        <p:nvSpPr>
          <p:cNvPr id="23" name="TextBox 22"/>
          <p:cNvSpPr txBox="1"/>
          <p:nvPr/>
        </p:nvSpPr>
        <p:spPr>
          <a:xfrm>
            <a:off x="365089" y="928142"/>
            <a:ext cx="3296920" cy="369332"/>
          </a:xfrm>
          <a:prstGeom prst="rect">
            <a:avLst/>
          </a:prstGeom>
          <a:noFill/>
        </p:spPr>
        <p:txBody>
          <a:bodyPr wrap="square" rtlCol="0">
            <a:spAutoFit/>
          </a:bodyPr>
          <a:lstStyle/>
          <a:p>
            <a:r>
              <a:rPr lang="en-US" dirty="0" smtClean="0"/>
              <a:t>Discussion</a:t>
            </a:r>
            <a:endParaRPr lang="en-US" dirty="0"/>
          </a:p>
        </p:txBody>
      </p:sp>
      <p:sp>
        <p:nvSpPr>
          <p:cNvPr id="3" name="TextBox 2"/>
          <p:cNvSpPr txBox="1"/>
          <p:nvPr/>
        </p:nvSpPr>
        <p:spPr>
          <a:xfrm>
            <a:off x="609600" y="1524000"/>
            <a:ext cx="6553200" cy="8279190"/>
          </a:xfrm>
          <a:prstGeom prst="rect">
            <a:avLst/>
          </a:prstGeom>
          <a:noFill/>
        </p:spPr>
        <p:txBody>
          <a:bodyPr wrap="square" rtlCol="0">
            <a:spAutoFit/>
          </a:bodyPr>
          <a:lstStyle/>
          <a:p>
            <a:pPr algn="just"/>
            <a:r>
              <a:rPr lang="en-US" sz="1400" dirty="0" smtClean="0"/>
              <a:t>Just like the previous module, “No Answers” were rather high for this module.  For multiple choice, “No Answers” fluctuated between 25-41%, and were ~65% for all parts of question 36.</a:t>
            </a:r>
          </a:p>
          <a:p>
            <a:pPr algn="just"/>
            <a:r>
              <a:rPr lang="en-US" sz="1400" dirty="0"/>
              <a:t>	</a:t>
            </a:r>
            <a:r>
              <a:rPr lang="en-US" sz="1400" dirty="0" smtClean="0"/>
              <a:t>Guesses were also high for the multiple choice.  About 20% of students guessed on all the multiple choice.  This is reflected in distributions that may favor a few answers, rather than singling one out.  For 30-33 and 35, the correct answer may have been chosen, varying from the most chosen by only a few percentiles if not.  </a:t>
            </a:r>
          </a:p>
          <a:p>
            <a:pPr algn="just"/>
            <a:r>
              <a:rPr lang="en-US" sz="1400" dirty="0"/>
              <a:t>	</a:t>
            </a:r>
            <a:r>
              <a:rPr lang="en-US" sz="1400" dirty="0" smtClean="0"/>
              <a:t>For 30, the correct “B” was chosen by 25% of students.  Combining “A” with “B” and “C” with “D”, one sees that 42% of students thought that temperature is directly proportional to CO</a:t>
            </a:r>
            <a:r>
              <a:rPr lang="en-US" sz="1400" baseline="-25000" dirty="0" smtClean="0"/>
              <a:t>2</a:t>
            </a:r>
            <a:r>
              <a:rPr lang="en-US" sz="1400" dirty="0" smtClean="0"/>
              <a:t>, while 32% thought there was an inverse relationship.  For 31, “C” was chosen the most, by 24% of students.  “D” (correct) was chosen by 17%, and overall, percentages ranged only from 13-24%.  Question 32 was similar to question 30, with “A” chosen by 20% of students, “B” by 25%, “C” by 7%, and “D” (correct) by 20%.  While “D” was not the most chosen, not many students thought that the relationship between temperature and sea level didn’t exist (“C”).  For Question 33, “B” (correct) was chosen by the plurality of students, at 21%, while “D” was chosen the least at 9%.  Question 35 had the most “No Answers”, at 41%, and all answers were within 10% of each other, and all below 20%.  “B” was most chosen by 17%, “E” next at 16%, and “D” (correct) by 12%.  </a:t>
            </a:r>
          </a:p>
          <a:p>
            <a:pPr algn="just"/>
            <a:r>
              <a:rPr lang="en-US" sz="1400" dirty="0"/>
              <a:t>	</a:t>
            </a:r>
            <a:r>
              <a:rPr lang="en-US" sz="1400" dirty="0" smtClean="0"/>
              <a:t>Question 34 allowed students to choose multiple responses.  “A”, “B”, and “E” (all correct) were all chosen more than “C” or “D”, ranging from 21-35%.  </a:t>
            </a:r>
          </a:p>
          <a:p>
            <a:pPr algn="just"/>
            <a:r>
              <a:rPr lang="en-US" sz="1400" dirty="0"/>
              <a:t>	</a:t>
            </a:r>
            <a:r>
              <a:rPr lang="en-US" sz="1400" dirty="0" smtClean="0"/>
              <a:t>For Question 36, the majority of students provided no answer.  However, there was still a pattern to be seen.  The plurality of students correctly identified the energy sources, with the exception of natural gas.  Petroleum and hydropower had the largest difference between the two choices, while nuclear energy and coal had the smallest gap.</a:t>
            </a:r>
          </a:p>
          <a:p>
            <a:pPr algn="just"/>
            <a:endParaRPr lang="en-US" sz="1400" dirty="0"/>
          </a:p>
          <a:p>
            <a:pPr algn="just"/>
            <a:r>
              <a:rPr lang="en-US" sz="1400" dirty="0" smtClean="0"/>
              <a:t>	Based on the data, here are some possible interpretations.  Students seem to have had little experience with the subjects in this module.  This is supported by the large number of guesses relative to how many students answered.  Students are uncertain with how humans may be affecting climate, and how the systems of Earth interact with each other to produce global climate.  Students do seem to recognize sustainability differences with different energy sources; however, it’s hard to say for sure with the high number of blanks.  I surmise that most of these blanks were from students who may not have had time, or stopped altogether.  Lastly, based on the high number of students that chose “E” for  35, students may be  confusing the timeline of the last ice age.</a:t>
            </a:r>
          </a:p>
          <a:p>
            <a:pPr algn="just"/>
            <a:r>
              <a:rPr lang="en-US" sz="1400" dirty="0"/>
              <a:t>	</a:t>
            </a:r>
          </a:p>
        </p:txBody>
      </p:sp>
    </p:spTree>
    <p:extLst>
      <p:ext uri="{BB962C8B-B14F-4D97-AF65-F5344CB8AC3E}">
        <p14:creationId xmlns:p14="http://schemas.microsoft.com/office/powerpoint/2010/main" val="3205464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2369</TotalTime>
  <Words>177</Words>
  <Application>Microsoft Macintosh PowerPoint</Application>
  <PresentationFormat>Custom</PresentationFormat>
  <Paragraphs>46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Laura Millay</cp:lastModifiedBy>
  <cp:revision>85</cp:revision>
  <dcterms:created xsi:type="dcterms:W3CDTF">2014-09-22T18:47:11Z</dcterms:created>
  <dcterms:modified xsi:type="dcterms:W3CDTF">2015-06-13T17:49:41Z</dcterms:modified>
</cp:coreProperties>
</file>