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FC737-B266-46B3-BFEC-B7CDECD09E27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5C20A-7C5B-4F26-B204-D7F7665A7E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381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9EB096-617F-6D83-0E11-1E56F083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3A4A5F4-4C16-474E-F8C4-BEA2775B1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90A15AD-5B52-CC90-8224-2E15B10F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C91F-4992-4256-861B-13CDD36582C4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1EF67FB-8FFF-4336-3E65-4EA62172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F68B305-6453-2627-C919-CD82AD51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394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A7B1C5-30FB-F177-665D-A98DEDE2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85EF723-1F55-B935-619F-5B99E475D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11A3EFA-60BC-8590-4B8A-A9ECD56C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8C09-3DB3-4916-BB47-102E4D2BD311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918AC81-352F-F667-701B-20A0F745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E6FAA8C-C331-088B-B810-46A3BC9F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84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B298D8A-01DE-9985-71AB-0A9B2C788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8941DB7-4BA9-F722-FE3F-29A1DA387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AD46E91-3502-B59C-0F96-EC01019C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07C-144F-4671-BE4B-A1148017EC9B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6ACFEA1-BC51-CD58-7564-1BF59D3D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1D3FCE6-ED7E-DF0D-1DA9-F9689F3D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77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7CF2FC-B915-818C-D4D9-9CD16457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B640B55-E0AD-B4B7-345B-B0F4BAFA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0216B49-513C-F3DF-C4A7-2D8CC383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67F6-C03E-4712-B1C5-1D2D5ABD1299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A3B8CDB-450F-A3B7-3428-E59CB3AA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E6E0F33-9E95-BAF0-AE39-337E3307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430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746F1F-FF8B-811C-4E5D-6826E30B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2D98BEF-FE30-2D54-524D-A17495EE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991EF3E-2A91-4ABB-DCE0-1FC19F85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5195-3884-4F9F-AFE8-B55E1BC6C839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F2D603-323C-C2D9-8DE9-A3668D92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C718B9C-1C6A-6945-1779-20AAB78F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97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F70D3F-0611-3AFA-77F8-B71B8E04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64727D9-B58D-7958-7D70-9EA27D2B2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06331CB-43AA-2A3A-44C5-BF3A4C4D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E2A921A9-ECEC-9B7C-F915-4F218CF9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15F-3D3E-4E48-A882-1B9F46E59D1B}" type="datetime1">
              <a:rPr lang="hr-HR" smtClean="0"/>
              <a:t>24.1.2025.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3DCE141-39E1-E29C-5804-31F34A54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B4735E7A-1EA0-128A-646A-A237CF2A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63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E18069-046F-416A-1AB0-BF0F0096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DFA3843-3078-33BE-761E-26B54412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C96133F-0143-6ED2-CF32-E3B2B97C0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5F1C44B8-F235-0E70-1085-EDECB4E0C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AC62535F-8977-D59D-1120-8F92B3396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A309337D-D810-E014-CFA4-6872656B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CB09-2915-4A9D-A852-988AAEB1F63C}" type="datetime1">
              <a:rPr lang="hr-HR" smtClean="0"/>
              <a:t>24.1.2025.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F3847AEB-A6B4-6DC1-9152-C4CB5992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5811EAE-B76D-69F1-667C-F2AEF297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1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D3ADDB-4A44-1425-4A5B-DCB363F6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6E2DB71A-9022-9C6B-68D4-D0528CBD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1348-7E01-4FA8-938B-BABE1E31C3E0}" type="datetime1">
              <a:rPr lang="hr-HR" smtClean="0"/>
              <a:t>24.1.2025.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3C9577A-94F3-9C64-173B-C45D650D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566D3BA-B436-004D-42BA-D70269CF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552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16963273-07CE-22E3-FAD9-BBB85407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1C1E-29A8-4E61-86E2-5155436AE9F5}" type="datetime1">
              <a:rPr lang="hr-HR" smtClean="0"/>
              <a:t>24.1.2025.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0FA39970-BE59-B104-1327-C214D540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93DBEC0-D286-B1FE-36CB-94281198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57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8013D3-C61A-AFF7-CF5F-DF4361F4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FB2EEE1-BCB3-A2C8-F165-E1D6A119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64AA27C0-29DF-A180-58C6-419FACFE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665AAED-2523-A8BB-1496-4B9DBB81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484A-4E8F-45F0-8B36-EA3AB7CFDA4B}" type="datetime1">
              <a:rPr lang="hr-HR" smtClean="0"/>
              <a:t>24.1.2025.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6D398D72-A937-E732-C916-C1E32FD0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962CAD9-D54C-CDB1-2BB4-A289927B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646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4C1E76-CF12-87A7-32B2-F16B401C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32944499-6453-42A8-374B-5826D4054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7B234634-B873-E5B5-BEA9-7FEFF102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0E40584A-E65E-42F7-53C3-823CEF99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5542-0EFC-49EF-9725-A74446DD4032}" type="datetime1">
              <a:rPr lang="hr-HR" smtClean="0"/>
              <a:t>24.1.2025.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5DAB4B50-0F62-E61E-6BBD-B11B5017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4624772-6CCC-0A09-0DFE-42DBEFDB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858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AB425527-58CE-0AAD-D1A3-B251DF70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A98FBFE-DF92-B2A8-6B00-374477F77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B113409-6F44-AF15-9CAE-788F43545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B652-2B2B-473A-9C58-C9C1605E22C3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D27FD08-9048-BD85-7CF3-9E6330565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198433E-5CCB-E0CF-4F53-A0F83BA9A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6C09-3478-4719-856E-4378636A1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41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00118584-50F8-0D75-F500-322A97CAC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8076A8B-CA1D-1DE2-489D-A392E80C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060"/>
            <a:ext cx="9144000" cy="2387600"/>
          </a:xfrm>
        </p:spPr>
        <p:txBody>
          <a:bodyPr/>
          <a:lstStyle/>
          <a:p>
            <a:r>
              <a:rPr lang="hr-HR" b="1" dirty="0" err="1"/>
              <a:t>DigiFilm</a:t>
            </a:r>
            <a:endParaRPr lang="hr-HR" b="1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5B76128-F0B0-9582-F4B7-D3A7FF7C7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4507"/>
            <a:ext cx="9144000" cy="1655762"/>
          </a:xfrm>
        </p:spPr>
        <p:txBody>
          <a:bodyPr/>
          <a:lstStyle/>
          <a:p>
            <a:r>
              <a:rPr lang="hr-HR" sz="2400" noProof="0" dirty="0">
                <a:latin typeface="+mj-lt"/>
              </a:rPr>
              <a:t>Tim:  TG 08.</a:t>
            </a:r>
            <a:r>
              <a:rPr lang="hr-HR" dirty="0">
                <a:latin typeface="+mj-lt"/>
              </a:rPr>
              <a:t>2</a:t>
            </a:r>
            <a:r>
              <a:rPr lang="hr-HR" sz="2400" noProof="0" dirty="0">
                <a:latin typeface="+mj-lt"/>
              </a:rPr>
              <a:t> &lt;</a:t>
            </a:r>
            <a:r>
              <a:rPr lang="hr-HR" sz="2400" noProof="0" dirty="0" err="1">
                <a:latin typeface="+mj-lt"/>
              </a:rPr>
              <a:t>DigiFilm</a:t>
            </a:r>
            <a:r>
              <a:rPr lang="hr-HR" sz="2400" noProof="0" dirty="0">
                <a:latin typeface="+mj-lt"/>
              </a:rPr>
              <a:t>&gt;</a:t>
            </a:r>
          </a:p>
          <a:p>
            <a:r>
              <a:rPr lang="hr-HR" noProof="0" dirty="0">
                <a:latin typeface="+mj-lt"/>
              </a:rPr>
              <a:t>Ak. god. 2024./2025.</a:t>
            </a:r>
          </a:p>
          <a:p>
            <a:endParaRPr lang="hr-HR" dirty="0">
              <a:latin typeface="+mj-lt"/>
            </a:endParaRPr>
          </a:p>
        </p:txBody>
      </p:sp>
      <p:pic>
        <p:nvPicPr>
          <p:cNvPr id="1026" name="Picture 2" descr="Pokrovitelji - Akademski muški zbor FER-a">
            <a:extLst>
              <a:ext uri="{FF2B5EF4-FFF2-40B4-BE49-F238E27FC236}">
                <a16:creationId xmlns:a16="http://schemas.microsoft.com/office/drawing/2014/main" id="{D105FEC8-5C6B-D73D-7167-19137B5DD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465" y="-1266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796F716-69D3-2884-DFE6-8A0977060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057" y="159372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Naslov 1">
            <a:extLst>
              <a:ext uri="{FF2B5EF4-FFF2-40B4-BE49-F238E27FC236}">
                <a16:creationId xmlns:a16="http://schemas.microsoft.com/office/drawing/2014/main" id="{C6D1A012-A8E1-9CFC-3D92-2184365E5201}"/>
              </a:ext>
            </a:extLst>
          </p:cNvPr>
          <p:cNvSpPr txBox="1">
            <a:spLocks/>
          </p:cNvSpPr>
          <p:nvPr/>
        </p:nvSpPr>
        <p:spPr>
          <a:xfrm>
            <a:off x="1524000" y="426546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400" b="1" dirty="0" err="1"/>
              <a:t>Modernizing</a:t>
            </a:r>
            <a:r>
              <a:rPr lang="hr-HR" sz="2400" b="1" dirty="0"/>
              <a:t>, </a:t>
            </a:r>
            <a:r>
              <a:rPr lang="hr-HR" sz="2400" b="1" dirty="0" err="1"/>
              <a:t>Illuminating</a:t>
            </a:r>
            <a:r>
              <a:rPr lang="hr-HR" sz="2400" b="1" dirty="0"/>
              <a:t>, </a:t>
            </a:r>
            <a:r>
              <a:rPr lang="hr-HR" sz="2400" b="1" dirty="0" err="1"/>
              <a:t>Keeping</a:t>
            </a:r>
            <a:r>
              <a:rPr lang="hr-HR" sz="2400" b="1" dirty="0"/>
              <a:t> Integrity </a:t>
            </a:r>
          </a:p>
        </p:txBody>
      </p:sp>
      <p:sp>
        <p:nvSpPr>
          <p:cNvPr id="14" name="Rezervirano mjesto broja slajda 13">
            <a:extLst>
              <a:ext uri="{FF2B5EF4-FFF2-40B4-BE49-F238E27FC236}">
                <a16:creationId xmlns:a16="http://schemas.microsoft.com/office/drawing/2014/main" id="{BF6AE363-0F3F-8AFB-3C30-AB2C8C9D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296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F9D2C-FBAB-AF2A-F354-6C423669D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CF787B00-5F83-15C7-2DB8-ADF2D02E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094CD13-EC7F-33B2-2572-C486AE67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ARHITEKTURA SUSTAVA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2C49526B-F44D-01E6-9ABC-C14908FE6676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576BE298-5B48-F3FA-C4E3-B3E45E36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9520A50D-DB54-4816-5D67-24C3816FB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0C991D99-E659-F02C-3236-7A056CD509D8}"/>
              </a:ext>
            </a:extLst>
          </p:cNvPr>
          <p:cNvSpPr txBox="1"/>
          <p:nvPr/>
        </p:nvSpPr>
        <p:spPr>
          <a:xfrm>
            <a:off x="8004298" y="5267674"/>
            <a:ext cx="49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3: Prikaz MVC arhitekture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6907046-DC4E-9884-FE47-33B6B5472AFF}"/>
              </a:ext>
            </a:extLst>
          </p:cNvPr>
          <p:cNvSpPr txBox="1"/>
          <p:nvPr/>
        </p:nvSpPr>
        <p:spPr>
          <a:xfrm>
            <a:off x="409253" y="1447844"/>
            <a:ext cx="6338119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400" b="0" i="0" dirty="0">
                <a:effectLst/>
              </a:rPr>
              <a:t>Klijent- poslužiteljska arhitektura s jasnim </a:t>
            </a:r>
            <a:r>
              <a:rPr lang="hr-HR" sz="2400" b="0" i="0" dirty="0" err="1">
                <a:effectLst/>
              </a:rPr>
              <a:t>odvojenjem</a:t>
            </a:r>
            <a:r>
              <a:rPr lang="hr-HR" sz="2400" b="0" i="0" dirty="0">
                <a:effectLst/>
              </a:rPr>
              <a:t> </a:t>
            </a:r>
            <a:r>
              <a:rPr lang="hr-HR" sz="2400" b="0" i="0" dirty="0" err="1">
                <a:effectLst/>
              </a:rPr>
              <a:t>frontend</a:t>
            </a:r>
            <a:r>
              <a:rPr lang="hr-HR" sz="2400" b="0" i="0" dirty="0">
                <a:effectLst/>
              </a:rPr>
              <a:t> i </a:t>
            </a:r>
            <a:r>
              <a:rPr lang="hr-HR" sz="2400" b="0" i="0" dirty="0" err="1">
                <a:effectLst/>
              </a:rPr>
              <a:t>backend</a:t>
            </a:r>
            <a:r>
              <a:rPr lang="hr-HR" sz="2400" b="0" i="0" dirty="0">
                <a:effectLst/>
              </a:rPr>
              <a:t> komponenti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400" b="1" dirty="0" err="1"/>
              <a:t>Frontend</a:t>
            </a:r>
            <a:r>
              <a:rPr lang="hr-HR" sz="2400" dirty="0"/>
              <a:t>: Izgrađen u </a:t>
            </a:r>
            <a:r>
              <a:rPr lang="hr-HR" sz="2400" b="1" dirty="0"/>
              <a:t>React.js</a:t>
            </a:r>
            <a:r>
              <a:rPr lang="hr-HR" sz="2400" dirty="0"/>
              <a:t>, pruža korisničko sučelje i unos te pregled podataka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400" b="1" dirty="0" err="1"/>
              <a:t>Backend</a:t>
            </a:r>
            <a:r>
              <a:rPr lang="hr-HR" sz="2400" dirty="0"/>
              <a:t>: Implementiran u </a:t>
            </a:r>
            <a:r>
              <a:rPr lang="hr-HR" sz="2400" b="1" dirty="0"/>
              <a:t>C#</a:t>
            </a:r>
            <a:r>
              <a:rPr lang="hr-HR" sz="2400" dirty="0"/>
              <a:t> uz korištenje </a:t>
            </a:r>
            <a:r>
              <a:rPr lang="hr-HR" sz="2400" b="1" dirty="0"/>
              <a:t>MVC arhitekture</a:t>
            </a:r>
            <a:r>
              <a:rPr lang="hr-HR" sz="2400" dirty="0"/>
              <a:t>, obrađuje logiku aplikacije, pristupa bazi podataka i upravlja autentifikacijom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400" b="1" dirty="0"/>
              <a:t>Baza podataka</a:t>
            </a:r>
            <a:r>
              <a:rPr lang="hr-HR" sz="2400" dirty="0"/>
              <a:t>: Relacijska baza podataka (</a:t>
            </a:r>
            <a:r>
              <a:rPr lang="hr-HR" sz="2400" b="1" dirty="0"/>
              <a:t>T-SQL</a:t>
            </a:r>
            <a:r>
              <a:rPr lang="hr-HR" sz="2400" dirty="0"/>
              <a:t>) koristi tablice, ključeve i indekse za učinkovito upravljanje podacima o filmovima, korisnicima i digitalizaciji.</a:t>
            </a:r>
            <a:endParaRPr lang="hr-HR" sz="2400" b="0" i="0" dirty="0">
              <a:effectLst/>
            </a:endParaRPr>
          </a:p>
        </p:txBody>
      </p:sp>
      <p:sp>
        <p:nvSpPr>
          <p:cNvPr id="9" name="AutoShape 2" descr="Lightbox">
            <a:extLst>
              <a:ext uri="{FF2B5EF4-FFF2-40B4-BE49-F238E27FC236}">
                <a16:creationId xmlns:a16="http://schemas.microsoft.com/office/drawing/2014/main" id="{BA5FEE08-5845-3B33-879B-DB77AF9AF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A05C99D1-EFE4-C71D-3F97-EA6E61E84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833" y="1442641"/>
            <a:ext cx="5299078" cy="3790136"/>
          </a:xfrm>
          <a:prstGeom prst="rect">
            <a:avLst/>
          </a:prstGeom>
        </p:spPr>
      </p:pic>
      <p:sp>
        <p:nvSpPr>
          <p:cNvPr id="14" name="Rezervirano mjesto broja slajda 13">
            <a:extLst>
              <a:ext uri="{FF2B5EF4-FFF2-40B4-BE49-F238E27FC236}">
                <a16:creationId xmlns:a16="http://schemas.microsoft.com/office/drawing/2014/main" id="{8121CB40-48B6-9BE7-9119-9883AD61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00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1179E-BF7B-E5C7-49B1-B6C9DDEBF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6991DEB5-DDE2-37E2-DF5D-C7551B729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72E4CD4-AC32-B36D-7655-045701FC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ISPITIVANJE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9C88250A-FD8E-A929-3BA1-9CD80CC6CE73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F3A085DC-FA83-AE12-B4F0-5A21B101D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8CF70169-0392-344C-209E-FD60A99B2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AC601DBE-5C82-047E-F91C-254CBF267778}"/>
              </a:ext>
            </a:extLst>
          </p:cNvPr>
          <p:cNvSpPr txBox="1"/>
          <p:nvPr/>
        </p:nvSpPr>
        <p:spPr>
          <a:xfrm>
            <a:off x="409253" y="1447844"/>
            <a:ext cx="113734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i="0" dirty="0">
                <a:effectLst/>
              </a:rPr>
              <a:t>Ispitivanje sustava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i="0" dirty="0">
                <a:effectLst/>
              </a:rPr>
              <a:t>Za ispitivanje korišten je alat </a:t>
            </a:r>
            <a:r>
              <a:rPr lang="hr-HR" sz="2800" i="0" dirty="0" err="1">
                <a:effectLst/>
              </a:rPr>
              <a:t>Selenium</a:t>
            </a:r>
            <a:r>
              <a:rPr lang="hr-HR" sz="2800" i="0" dirty="0">
                <a:effectLst/>
              </a:rPr>
              <a:t> IDE koji nam je omogućio snimanje korisničkih akcija koje je automatski pokušao replicirati.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Ispitivanje provedeno prema definiranim funkcionalnim zahtjevima (prijava u sustav, skeniranje barkoda, izbor filmova za digitalizaciju te vračanje filmova s postupka digitalizacije)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i="0" dirty="0">
                <a:effectLst/>
              </a:rPr>
              <a:t>Opseg ispitivanja</a:t>
            </a:r>
            <a:r>
              <a:rPr lang="hr-HR" sz="2800" dirty="0"/>
              <a:t>: TS 01 – TS 05</a:t>
            </a:r>
            <a:endParaRPr lang="hr-HR" sz="2800" i="0" dirty="0">
              <a:effectLst/>
            </a:endParaRPr>
          </a:p>
        </p:txBody>
      </p:sp>
      <p:sp>
        <p:nvSpPr>
          <p:cNvPr id="9" name="AutoShape 2" descr="Lightbox">
            <a:extLst>
              <a:ext uri="{FF2B5EF4-FFF2-40B4-BE49-F238E27FC236}">
                <a16:creationId xmlns:a16="http://schemas.microsoft.com/office/drawing/2014/main" id="{F09CC39F-E9A3-2EA7-D9DE-E58B05F6C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53F7893C-CB11-FF65-0F77-8D691C7F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508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B5FE6-91B8-6940-B0E5-58171A8F8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FB6E30BF-1EBE-2AF1-D603-AE18D190F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E6FA31F-FC6B-9895-8675-28338E72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KORIŠTENI ALATI I TEHNOLOGIJE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F379E89B-D79E-559E-DC40-80C3C932000A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5E7D592B-660C-8BC3-719B-68C6846AF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997AA644-A29B-21CF-CFA4-8C9481C98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383E4336-8B89-1FFE-1DFF-E10540CCBBE4}"/>
              </a:ext>
            </a:extLst>
          </p:cNvPr>
          <p:cNvSpPr txBox="1"/>
          <p:nvPr/>
        </p:nvSpPr>
        <p:spPr>
          <a:xfrm>
            <a:off x="409253" y="1447844"/>
            <a:ext cx="11373492" cy="366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dirty="0"/>
              <a:t>Komunikacija i dijagrami: </a:t>
            </a:r>
            <a:r>
              <a:rPr lang="hr-HR" sz="2800" dirty="0" err="1"/>
              <a:t>Whatsapp</a:t>
            </a:r>
            <a:r>
              <a:rPr lang="hr-HR" sz="2800" dirty="0"/>
              <a:t> za suradnju tima te </a:t>
            </a:r>
            <a:r>
              <a:rPr lang="hr-HR" sz="2800" dirty="0" err="1"/>
              <a:t>Astah</a:t>
            </a:r>
            <a:r>
              <a:rPr lang="hr-HR" sz="2800" dirty="0"/>
              <a:t> UML za izradu dijagrama</a:t>
            </a:r>
            <a:endParaRPr lang="hr-HR" sz="2800" b="1" dirty="0"/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i="0" dirty="0">
                <a:effectLst/>
              </a:rPr>
              <a:t>Programski jezici i radni okviri: </a:t>
            </a:r>
            <a:r>
              <a:rPr lang="hr-HR" sz="2800" i="0" dirty="0">
                <a:effectLst/>
              </a:rPr>
              <a:t>JavaScript, </a:t>
            </a:r>
            <a:r>
              <a:rPr lang="hr-HR" sz="2800" i="0" dirty="0" err="1">
                <a:effectLst/>
              </a:rPr>
              <a:t>React</a:t>
            </a:r>
            <a:r>
              <a:rPr lang="hr-HR" sz="2800" i="0" dirty="0">
                <a:effectLst/>
              </a:rPr>
              <a:t>, Node.js (</a:t>
            </a:r>
            <a:r>
              <a:rPr lang="hr-HR" sz="2800" dirty="0" err="1"/>
              <a:t>f</a:t>
            </a:r>
            <a:r>
              <a:rPr lang="hr-HR" sz="2800" i="0" dirty="0" err="1">
                <a:effectLst/>
              </a:rPr>
              <a:t>rontend</a:t>
            </a:r>
            <a:r>
              <a:rPr lang="hr-HR" sz="2800" i="0" dirty="0">
                <a:effectLst/>
              </a:rPr>
              <a:t>) te C# u kombinaciji s radnim okvirom .NET Framework (</a:t>
            </a:r>
            <a:r>
              <a:rPr lang="hr-HR" sz="2800" i="0" dirty="0" err="1">
                <a:effectLst/>
              </a:rPr>
              <a:t>backend</a:t>
            </a:r>
            <a:r>
              <a:rPr lang="hr-HR" sz="2800" i="0" dirty="0">
                <a:effectLst/>
              </a:rPr>
              <a:t>)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dirty="0"/>
              <a:t>Razvojni alati: </a:t>
            </a:r>
            <a:r>
              <a:rPr lang="hr-HR" sz="2800" dirty="0" err="1"/>
              <a:t>JetBrains</a:t>
            </a:r>
            <a:r>
              <a:rPr lang="hr-HR" sz="2800" dirty="0"/>
              <a:t> </a:t>
            </a:r>
            <a:r>
              <a:rPr lang="hr-HR" sz="2800" dirty="0" err="1"/>
              <a:t>WebStorm</a:t>
            </a:r>
            <a:r>
              <a:rPr lang="hr-HR" sz="2800" dirty="0"/>
              <a:t> i </a:t>
            </a:r>
            <a:r>
              <a:rPr lang="hr-HR" sz="2800" dirty="0" err="1"/>
              <a:t>Git</a:t>
            </a:r>
            <a:endParaRPr lang="hr-HR" sz="2800" dirty="0"/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i="0" dirty="0">
                <a:effectLst/>
              </a:rPr>
              <a:t>Diza</a:t>
            </a:r>
            <a:r>
              <a:rPr lang="hr-HR" sz="2800" b="1" dirty="0"/>
              <a:t>jn: </a:t>
            </a:r>
            <a:r>
              <a:rPr lang="hr-HR" sz="2800" dirty="0"/>
              <a:t>CSS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i="0" dirty="0">
                <a:effectLst/>
              </a:rPr>
              <a:t>Cloud platforme: </a:t>
            </a:r>
            <a:r>
              <a:rPr lang="hr-HR" sz="2800" i="0" dirty="0">
                <a:effectLst/>
              </a:rPr>
              <a:t>Microsoft Azure i </a:t>
            </a:r>
            <a:r>
              <a:rPr lang="hr-HR" sz="2800" i="0" dirty="0" err="1">
                <a:effectLst/>
              </a:rPr>
              <a:t>Vercel</a:t>
            </a:r>
            <a:endParaRPr lang="hr-HR" sz="2800" i="0" dirty="0">
              <a:effectLst/>
            </a:endParaRP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dirty="0"/>
              <a:t>Alati za ispitivanje: </a:t>
            </a:r>
            <a:r>
              <a:rPr lang="hr-HR" sz="2800" dirty="0" err="1"/>
              <a:t>Swagger</a:t>
            </a:r>
            <a:r>
              <a:rPr lang="hr-HR" sz="2800" dirty="0"/>
              <a:t> i </a:t>
            </a:r>
            <a:r>
              <a:rPr lang="hr-HR" sz="2800" dirty="0" err="1"/>
              <a:t>Selenium</a:t>
            </a:r>
            <a:endParaRPr lang="hr-HR" sz="2800" i="0" dirty="0">
              <a:effectLst/>
            </a:endParaRPr>
          </a:p>
        </p:txBody>
      </p:sp>
      <p:sp>
        <p:nvSpPr>
          <p:cNvPr id="9" name="AutoShape 2" descr="Lightbox">
            <a:extLst>
              <a:ext uri="{FF2B5EF4-FFF2-40B4-BE49-F238E27FC236}">
                <a16:creationId xmlns:a16="http://schemas.microsoft.com/office/drawing/2014/main" id="{2C6BADF7-7779-955B-CBF9-874BEFEB83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E42E0664-F3A7-620D-630E-753C60E7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516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7F185-039A-8D1C-D1A7-3ED59BE99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4A085A46-BFFD-5C25-375D-E79B10B22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E3D3274-D23B-FAA5-F2EA-532E4A58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ORGANIZACIJA RADA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34A6E109-9C78-DCBB-15B2-F894B673DE66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0ACF8768-C41E-8650-68C7-2748069C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4C69F979-3FEF-06E0-7F5B-3B84089D5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CBAAB403-5F14-540B-483E-A013DC9CD063}"/>
              </a:ext>
            </a:extLst>
          </p:cNvPr>
          <p:cNvSpPr txBox="1"/>
          <p:nvPr/>
        </p:nvSpPr>
        <p:spPr>
          <a:xfrm>
            <a:off x="409253" y="1447844"/>
            <a:ext cx="11293012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400" b="1" i="0" dirty="0">
                <a:effectLst/>
              </a:rPr>
              <a:t>Neprogramski (organizacijski) zahtjevi:</a:t>
            </a:r>
          </a:p>
          <a:p>
            <a:pPr marL="971550" lvl="1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400" dirty="0"/>
              <a:t>Organizacija komunikacije putem </a:t>
            </a:r>
            <a:r>
              <a:rPr lang="hr-HR" sz="2400" dirty="0" err="1"/>
              <a:t>Whatsapp</a:t>
            </a:r>
            <a:r>
              <a:rPr lang="hr-HR" sz="2400" dirty="0"/>
              <a:t>-a</a:t>
            </a:r>
          </a:p>
          <a:p>
            <a:pPr marL="971550" lvl="1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400" i="0" dirty="0">
                <a:effectLst/>
              </a:rPr>
              <a:t>Redovito korištenje </a:t>
            </a:r>
            <a:r>
              <a:rPr lang="hr-HR" sz="2400" i="0" dirty="0" err="1">
                <a:effectLst/>
              </a:rPr>
              <a:t>GitHuba</a:t>
            </a:r>
            <a:r>
              <a:rPr lang="hr-HR" sz="2400" dirty="0"/>
              <a:t>, </a:t>
            </a:r>
            <a:r>
              <a:rPr lang="hr-HR" sz="2400" dirty="0" err="1"/>
              <a:t>commitanje</a:t>
            </a:r>
            <a:r>
              <a:rPr lang="hr-HR" sz="2400" dirty="0"/>
              <a:t> nakon svake promjene</a:t>
            </a:r>
            <a:endParaRPr lang="hr-HR" sz="2400" b="1" dirty="0"/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400" b="1" dirty="0"/>
              <a:t>Vremenski okvir razvoja</a:t>
            </a:r>
          </a:p>
          <a:p>
            <a:pPr marL="971550" lvl="1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400" b="0" i="0" dirty="0">
                <a:effectLst/>
              </a:rPr>
              <a:t>Cjelokupni rad na projektu bio je </a:t>
            </a:r>
            <a:r>
              <a:rPr lang="hr-HR" sz="2400" dirty="0"/>
              <a:t>p</a:t>
            </a:r>
            <a:r>
              <a:rPr lang="hr-HR" sz="2400" b="0" i="0" dirty="0">
                <a:effectLst/>
              </a:rPr>
              <a:t>odijeljen u dvije glavne faze. </a:t>
            </a:r>
          </a:p>
          <a:p>
            <a:pPr marL="971550" lvl="1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400" dirty="0"/>
              <a:t>Obje faze izrade trajale su 5 tjedana</a:t>
            </a:r>
            <a:endParaRPr lang="hr-HR" sz="2400" b="1" dirty="0"/>
          </a:p>
        </p:txBody>
      </p:sp>
      <p:sp>
        <p:nvSpPr>
          <p:cNvPr id="9" name="AutoShape 2" descr="Lightbox">
            <a:extLst>
              <a:ext uri="{FF2B5EF4-FFF2-40B4-BE49-F238E27FC236}">
                <a16:creationId xmlns:a16="http://schemas.microsoft.com/office/drawing/2014/main" id="{72633B33-6E59-11CA-3E59-50EBF0E75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FCCBCB4-D90C-5AC8-922A-B2AE03A83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29" y="4018426"/>
            <a:ext cx="5964626" cy="2544907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F6E2E6B7-D36C-EA23-B26A-32C084290F84}"/>
              </a:ext>
            </a:extLst>
          </p:cNvPr>
          <p:cNvSpPr txBox="1"/>
          <p:nvPr/>
        </p:nvSpPr>
        <p:spPr>
          <a:xfrm>
            <a:off x="7017979" y="6194001"/>
            <a:ext cx="49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4: Prikaz </a:t>
            </a:r>
            <a:r>
              <a:rPr lang="hr-HR" dirty="0" err="1"/>
              <a:t>Commita</a:t>
            </a:r>
            <a:r>
              <a:rPr lang="hr-HR" dirty="0"/>
              <a:t> tijekom izrade projekta</a:t>
            </a:r>
          </a:p>
        </p:txBody>
      </p:sp>
      <p:sp>
        <p:nvSpPr>
          <p:cNvPr id="10" name="Rezervirano mjesto broja slajda 9">
            <a:extLst>
              <a:ext uri="{FF2B5EF4-FFF2-40B4-BE49-F238E27FC236}">
                <a16:creationId xmlns:a16="http://schemas.microsoft.com/office/drawing/2014/main" id="{DED842B0-7293-4E8F-ADD2-87638902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487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0476D-D302-3ED7-D07D-6D1AF6D7A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BF40EDFC-A30D-B6BC-5499-838E14D3C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209E9D34-EBF4-BD7E-64F1-FA8F3ACC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ORGANIZACIJA RADA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2DD61ACA-0A4B-A24A-BDD3-887BF09E1EFA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3D225A56-7B79-86B8-692C-78F4278A4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9B55E304-2402-3DA2-8D8B-A823E34A2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AutoShape 2" descr="Lightbox">
            <a:extLst>
              <a:ext uri="{FF2B5EF4-FFF2-40B4-BE49-F238E27FC236}">
                <a16:creationId xmlns:a16="http://schemas.microsoft.com/office/drawing/2014/main" id="{77A7D8BC-F436-6116-36C5-2BB2124E5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5156842-E093-7D1B-8B2F-AF8CE408D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344" y="1478394"/>
            <a:ext cx="9298112" cy="4581575"/>
          </a:xfrm>
          <a:prstGeom prst="rect">
            <a:avLst/>
          </a:prstGeom>
        </p:spPr>
      </p:pic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92503DC-90AA-4DCE-2DFD-33C6B020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14</a:t>
            </a:fld>
            <a:endParaRPr lang="hr-HR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490E80E7-53C5-337B-8C83-C887E7EF3604}"/>
              </a:ext>
            </a:extLst>
          </p:cNvPr>
          <p:cNvSpPr txBox="1"/>
          <p:nvPr/>
        </p:nvSpPr>
        <p:spPr>
          <a:xfrm>
            <a:off x="4606031" y="6193987"/>
            <a:ext cx="49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5: Prikaz tjednog plana rada</a:t>
            </a:r>
          </a:p>
        </p:txBody>
      </p:sp>
    </p:spTree>
    <p:extLst>
      <p:ext uri="{BB962C8B-B14F-4D97-AF65-F5344CB8AC3E}">
        <p14:creationId xmlns:p14="http://schemas.microsoft.com/office/powerpoint/2010/main" val="268803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52A40-14D6-49E2-92EC-49D99C8D0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D10B0EB6-EF59-5D2C-2D1C-E08B6DBFD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733EB244-708D-78C8-6EA4-E56A3148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ZAKLJUČAK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E33DCD5B-0849-8380-12EF-56B800617E1B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D1EFDEA4-5766-A337-1CF3-775D943E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BED1C17B-80C7-323E-3450-A033367CA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60932804-AF36-8EB3-E11F-BD951ED21422}"/>
              </a:ext>
            </a:extLst>
          </p:cNvPr>
          <p:cNvSpPr txBox="1"/>
          <p:nvPr/>
        </p:nvSpPr>
        <p:spPr>
          <a:xfrm>
            <a:off x="409253" y="1447844"/>
            <a:ext cx="11373492" cy="409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dirty="0"/>
              <a:t>Izazovi</a:t>
            </a:r>
          </a:p>
          <a:p>
            <a:pPr marL="971550" lvl="1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Problemi sa </a:t>
            </a:r>
            <a:r>
              <a:rPr lang="hr-HR" sz="2800" dirty="0" err="1"/>
              <a:t>deploymentom</a:t>
            </a:r>
            <a:r>
              <a:rPr lang="hr-HR" sz="2800" dirty="0"/>
              <a:t>, usklađivanje fakultetskih i privatnih obaveza s radom na projektu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i="0" dirty="0">
                <a:effectLst/>
              </a:rPr>
              <a:t>Post</a:t>
            </a:r>
            <a:r>
              <a:rPr lang="hr-HR" sz="2800" b="1" dirty="0"/>
              <a:t>ignuća</a:t>
            </a:r>
          </a:p>
          <a:p>
            <a:pPr marL="971550" lvl="1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Razvijanje vještine timske suradnje, projektne organizacije i tehničkog znanja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i="0" dirty="0">
                <a:effectLst/>
              </a:rPr>
              <a:t>Mogućnosti daljnjeg razvoja</a:t>
            </a:r>
          </a:p>
          <a:p>
            <a:pPr marL="971550" lvl="1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Aplikacija ima potencijala za daljnji napredak, dodatne funkcionalnosti i optimizaciju te eventualno puštanje na tržište</a:t>
            </a:r>
            <a:endParaRPr lang="hr-HR" sz="2800" i="0" dirty="0">
              <a:effectLst/>
            </a:endParaRPr>
          </a:p>
        </p:txBody>
      </p:sp>
      <p:sp>
        <p:nvSpPr>
          <p:cNvPr id="9" name="AutoShape 2" descr="Lightbox">
            <a:extLst>
              <a:ext uri="{FF2B5EF4-FFF2-40B4-BE49-F238E27FC236}">
                <a16:creationId xmlns:a16="http://schemas.microsoft.com/office/drawing/2014/main" id="{6E75AD83-06AF-8217-13AC-01C6AAA950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5EBA5C1-F131-4CC3-A2DA-2DB0A912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321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0C23D-931F-7449-F95D-5396B7CD6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116D1206-D191-E5EE-76EB-18F281258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274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811B52F9-8E8B-D31F-D98C-A7E067CD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SADRŽAJ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D5600A8B-7468-D5A2-EED1-5D3AA1D608E5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68514248-85F1-2494-E4F2-90377C917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4DDC241B-DC1F-4606-B32D-C8A388C8C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24E21584-DAB7-95F0-CB12-A48B46EFBC76}"/>
              </a:ext>
            </a:extLst>
          </p:cNvPr>
          <p:cNvSpPr txBox="1"/>
          <p:nvPr/>
        </p:nvSpPr>
        <p:spPr>
          <a:xfrm>
            <a:off x="409253" y="1559396"/>
            <a:ext cx="8929956" cy="472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3200" dirty="0"/>
              <a:t>Članovi tima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3200" dirty="0"/>
              <a:t>Opis i cilj projekta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3200" dirty="0"/>
              <a:t>Slična rješenja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3200" dirty="0"/>
              <a:t>Analiza i oblikovanje sustava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3200" dirty="0"/>
              <a:t>Zahtjevi</a:t>
            </a:r>
          </a:p>
          <a:p>
            <a:pPr marL="742950" lvl="1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3200" dirty="0"/>
              <a:t>Arhitektura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3200" dirty="0"/>
              <a:t>Organizacija rada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3200" dirty="0"/>
              <a:t>Iskustva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3200" dirty="0"/>
              <a:t>Korišteni alati i tehnologije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EF55E27-7F02-174F-CFE6-D8A48463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639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D26C2-6B4A-0917-1530-64FE54A12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F49BE420-F701-3BC2-5BD0-A0526E3A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FB5494AE-EB54-3372-6507-23A3289B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ČLANOVI GRUPE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A2ADDDA8-4D01-AD28-DDE8-A3FEC818BEC2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461A55E3-7D17-F7C6-0564-2B602DC8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27A7B88C-FF8D-7658-416D-DEB4C93A8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3E7D2571-9D53-F675-72FE-47653F2DC681}"/>
              </a:ext>
            </a:extLst>
          </p:cNvPr>
          <p:cNvSpPr txBox="1"/>
          <p:nvPr/>
        </p:nvSpPr>
        <p:spPr>
          <a:xfrm>
            <a:off x="409253" y="1559396"/>
            <a:ext cx="8929956" cy="537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40"/>
              </a:spcBef>
              <a:spcAft>
                <a:spcPts val="140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Nika Jelić – voditeljica tima/rad na </a:t>
            </a:r>
            <a:r>
              <a:rPr lang="hr-HR" sz="2800" dirty="0" err="1"/>
              <a:t>backendu</a:t>
            </a:r>
            <a:endParaRPr lang="hr-HR" sz="2800" dirty="0"/>
          </a:p>
          <a:p>
            <a:pPr marL="285750" indent="-285750">
              <a:lnSpc>
                <a:spcPct val="150000"/>
              </a:lnSpc>
              <a:spcBef>
                <a:spcPts val="140"/>
              </a:spcBef>
              <a:spcAft>
                <a:spcPts val="140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Luka </a:t>
            </a:r>
            <a:r>
              <a:rPr lang="hr-HR" sz="2800" dirty="0" err="1"/>
              <a:t>Kolačević</a:t>
            </a:r>
            <a:r>
              <a:rPr lang="hr-HR" sz="2800" dirty="0"/>
              <a:t> – rad na </a:t>
            </a:r>
            <a:r>
              <a:rPr lang="hr-HR" sz="2800" dirty="0" err="1"/>
              <a:t>backendu</a:t>
            </a:r>
            <a:endParaRPr lang="hr-HR" sz="2800" dirty="0"/>
          </a:p>
          <a:p>
            <a:pPr marL="285750" indent="-285750">
              <a:lnSpc>
                <a:spcPct val="150000"/>
              </a:lnSpc>
              <a:spcBef>
                <a:spcPts val="140"/>
              </a:spcBef>
              <a:spcAft>
                <a:spcPts val="140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Dominik Prce – </a:t>
            </a:r>
            <a:r>
              <a:rPr lang="hr-HR" sz="2800" dirty="0" err="1"/>
              <a:t>full</a:t>
            </a:r>
            <a:r>
              <a:rPr lang="hr-HR" sz="2800" dirty="0"/>
              <a:t> </a:t>
            </a:r>
            <a:r>
              <a:rPr lang="hr-HR" sz="2800" dirty="0" err="1"/>
              <a:t>stack</a:t>
            </a:r>
            <a:endParaRPr lang="hr-HR" sz="2800" dirty="0"/>
          </a:p>
          <a:p>
            <a:pPr marL="285750" indent="-285750">
              <a:lnSpc>
                <a:spcPct val="150000"/>
              </a:lnSpc>
              <a:spcBef>
                <a:spcPts val="140"/>
              </a:spcBef>
              <a:spcAft>
                <a:spcPts val="140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Lovre </a:t>
            </a:r>
            <a:r>
              <a:rPr lang="hr-HR" sz="2800" dirty="0" err="1"/>
              <a:t>Mastelić</a:t>
            </a:r>
            <a:r>
              <a:rPr lang="hr-HR" sz="2800" dirty="0"/>
              <a:t> – rad na </a:t>
            </a:r>
            <a:r>
              <a:rPr lang="hr-HR" sz="2800" dirty="0" err="1"/>
              <a:t>frontendu</a:t>
            </a:r>
            <a:endParaRPr lang="hr-HR" sz="2800" dirty="0"/>
          </a:p>
          <a:p>
            <a:pPr marL="285750" indent="-285750">
              <a:lnSpc>
                <a:spcPct val="150000"/>
              </a:lnSpc>
              <a:spcBef>
                <a:spcPts val="140"/>
              </a:spcBef>
              <a:spcAft>
                <a:spcPts val="140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Lovro </a:t>
            </a:r>
            <a:r>
              <a:rPr lang="hr-HR" sz="2800" dirty="0" err="1"/>
              <a:t>Mišak</a:t>
            </a:r>
            <a:r>
              <a:rPr lang="hr-HR" sz="2800" dirty="0"/>
              <a:t> – rad na </a:t>
            </a:r>
            <a:r>
              <a:rPr lang="hr-HR" sz="2800" dirty="0" err="1"/>
              <a:t>frontendu</a:t>
            </a:r>
            <a:endParaRPr lang="hr-HR" sz="2800" dirty="0"/>
          </a:p>
          <a:p>
            <a:pPr marL="285750" indent="-285750">
              <a:lnSpc>
                <a:spcPct val="150000"/>
              </a:lnSpc>
              <a:spcBef>
                <a:spcPts val="140"/>
              </a:spcBef>
              <a:spcAft>
                <a:spcPts val="140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Antonia Lubina – izrada dokumentacije</a:t>
            </a:r>
          </a:p>
          <a:p>
            <a:pPr marL="285750" indent="-285750">
              <a:lnSpc>
                <a:spcPct val="150000"/>
              </a:lnSpc>
              <a:spcBef>
                <a:spcPts val="140"/>
              </a:spcBef>
              <a:spcAft>
                <a:spcPts val="140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Anamaria </a:t>
            </a:r>
            <a:r>
              <a:rPr lang="hr-HR" sz="2800" dirty="0" err="1"/>
              <a:t>Vitas</a:t>
            </a:r>
            <a:r>
              <a:rPr lang="hr-HR" sz="2800" dirty="0"/>
              <a:t>– dizajner</a:t>
            </a:r>
          </a:p>
          <a:p>
            <a:pPr>
              <a:lnSpc>
                <a:spcPct val="150000"/>
              </a:lnSpc>
              <a:spcBef>
                <a:spcPts val="140"/>
              </a:spcBef>
              <a:spcAft>
                <a:spcPts val="140"/>
              </a:spcAft>
            </a:pPr>
            <a:r>
              <a:rPr lang="hr-HR" sz="2800" dirty="0"/>
              <a:t> 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26032D8-0CEA-08C6-B5B3-EE3E1811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944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0BBAC-75E5-B6B9-009F-037965CFF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A193C61D-2264-FFC9-B2E6-51B0DB1A3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F6322A4B-DA82-9EDB-0EEE-711EF488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O PROJEKTU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50445DB2-769A-2F58-A211-47BA2D9556BC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583656BE-13D5-3EB6-F730-6114FB6A6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1C2724E3-AD21-FE2D-C90F-B811771DA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11943922-3B96-9C2A-3E04-579129C6796F}"/>
              </a:ext>
            </a:extLst>
          </p:cNvPr>
          <p:cNvSpPr txBox="1"/>
          <p:nvPr/>
        </p:nvSpPr>
        <p:spPr>
          <a:xfrm>
            <a:off x="409253" y="1559396"/>
            <a:ext cx="11373492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dirty="0" err="1"/>
              <a:t>DigiFilm</a:t>
            </a:r>
            <a:r>
              <a:rPr lang="hr-HR" sz="2800" b="1" dirty="0"/>
              <a:t> </a:t>
            </a:r>
            <a:r>
              <a:rPr lang="hr-HR" sz="2800" dirty="0"/>
              <a:t>je</a:t>
            </a:r>
            <a:r>
              <a:rPr lang="hr-HR" sz="2800" b="1" dirty="0"/>
              <a:t> </a:t>
            </a:r>
            <a:r>
              <a:rPr lang="hr-HR" sz="2800" dirty="0"/>
              <a:t>aplikacija osmišljena za upravljanje procesom digitalizacije arhivskih filmskih zapisa. 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Omogućujući unos, pregled i uređivanje </a:t>
            </a:r>
            <a:r>
              <a:rPr lang="hr-HR" sz="2800" dirty="0" err="1"/>
              <a:t>metapodataka</a:t>
            </a:r>
            <a:r>
              <a:rPr lang="hr-HR" sz="2800" dirty="0"/>
              <a:t> te optimiziranim grupiranjem filmova olakšava proces pretvorbe arhivskih filmova u njihove digitalizirane inačice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Praćenjem statusa digitalizacije i aktivnosti djelatnika, korisnicima i djelatnicima omogućuje bolju organizaciju, veću odgovornost te smanjuje mogućnost pogrešaka tijekom procesa digitalizacije</a:t>
            </a:r>
            <a:endParaRPr lang="hr-HR" sz="2800" b="1" dirty="0"/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hr-HR" sz="2800" b="1" dirty="0"/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hr-HR" sz="2800" b="1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3D518EB-1C01-9C87-2A30-C50C74BC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993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A21C1-1724-A7A6-FA47-2A7D141EF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30407402-1584-4628-9AD2-0993CEBED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73112179-8C06-BF8F-EAA6-986C6DE9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SLIČNA RJEŠENJA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B5AB03B6-45CB-F298-8EB7-7338C5F5A79B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B72249C4-1761-999A-D2EF-35488B1A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AE14C90D-F18E-8133-8574-A45375C8A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BBA11915-3F3A-305D-DD1F-1060D27CA19C}"/>
              </a:ext>
            </a:extLst>
          </p:cNvPr>
          <p:cNvSpPr txBox="1"/>
          <p:nvPr/>
        </p:nvSpPr>
        <p:spPr>
          <a:xfrm>
            <a:off x="409253" y="1559396"/>
            <a:ext cx="11373492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dirty="0"/>
              <a:t>Postojeće aplikacije zadovoljavaju pojedinačne zadatke, ali nijedna ne pokriva sve potrebe ovog projekta.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hr-HR" sz="2800" b="1" dirty="0"/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dirty="0" err="1"/>
              <a:t>ArchivesSpaces</a:t>
            </a:r>
            <a:r>
              <a:rPr lang="hr-HR" sz="2800" b="1" dirty="0"/>
              <a:t> </a:t>
            </a:r>
            <a:r>
              <a:rPr lang="hr-HR" sz="2800" dirty="0"/>
              <a:t>je sustav za upravljanje arhivima koji omogućuje vođenje evidencije o materijalima, ali ne uključuje specifične funkcionalnosti za digitalizaciju filmskih materijala.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hr-HR" sz="2800" b="1" dirty="0"/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1" dirty="0" err="1"/>
              <a:t>Omeka</a:t>
            </a:r>
            <a:r>
              <a:rPr lang="hr-HR" sz="2800" b="1" dirty="0"/>
              <a:t> </a:t>
            </a:r>
            <a:r>
              <a:rPr lang="hr-HR" sz="2800" dirty="0"/>
              <a:t>je</a:t>
            </a:r>
            <a:r>
              <a:rPr lang="hr-HR" sz="2800" b="1" dirty="0"/>
              <a:t> </a:t>
            </a:r>
            <a:r>
              <a:rPr lang="hr-HR" sz="2800" dirty="0"/>
              <a:t>platforma za unos podataka, dijeljenje videa i organizaciju sadržaja, no nije prilagođena za proces digitalizacije filmova</a:t>
            </a:r>
            <a:endParaRPr lang="hr-HR" sz="2800" b="1" dirty="0"/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hr-HR" sz="2800" b="1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16F6553-84CF-262C-ED23-135C5FA1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86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90598-7CC1-1E53-5B56-494990C8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A74FBC71-DADC-8F47-039F-CB0ABB627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93E8C871-ECF8-3674-3137-363244AD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SLIČNA RJEŠENJA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05BDA291-7153-E3D0-1B32-8A93F6F89306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6F067DEE-071F-038C-0BD3-BFE3222F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89F89C3A-72E8-E3E1-52D7-255FF4352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098" name="Picture 2" descr="Omeka S">
            <a:extLst>
              <a:ext uri="{FF2B5EF4-FFF2-40B4-BE49-F238E27FC236}">
                <a16:creationId xmlns:a16="http://schemas.microsoft.com/office/drawing/2014/main" id="{B9C6EFC2-6B67-2C7F-48A9-F3550B2F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88" y="1692962"/>
            <a:ext cx="5580857" cy="34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22327BE8-4C14-4426-E8B3-3B28E3CE8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1" y="1692964"/>
            <a:ext cx="5580857" cy="3488031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D5314AA4-3C3F-2FD5-F561-3412B5339E9F}"/>
              </a:ext>
            </a:extLst>
          </p:cNvPr>
          <p:cNvSpPr txBox="1"/>
          <p:nvPr/>
        </p:nvSpPr>
        <p:spPr>
          <a:xfrm>
            <a:off x="6201888" y="5281550"/>
            <a:ext cx="45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2: </a:t>
            </a:r>
            <a:r>
              <a:rPr lang="hr-HR" dirty="0" err="1"/>
              <a:t>Omeka</a:t>
            </a:r>
            <a:endParaRPr lang="hr-HR" dirty="0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B0345215-7C2B-390D-8D31-32A99C647B31}"/>
              </a:ext>
            </a:extLst>
          </p:cNvPr>
          <p:cNvSpPr txBox="1"/>
          <p:nvPr/>
        </p:nvSpPr>
        <p:spPr>
          <a:xfrm>
            <a:off x="445641" y="5281550"/>
            <a:ext cx="45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1: </a:t>
            </a:r>
            <a:r>
              <a:rPr lang="hr-HR" dirty="0" err="1"/>
              <a:t>ArchivesSpaces</a:t>
            </a:r>
            <a:endParaRPr lang="hr-HR" dirty="0"/>
          </a:p>
        </p:txBody>
      </p:sp>
      <p:sp>
        <p:nvSpPr>
          <p:cNvPr id="13" name="Rezervirano mjesto broja slajda 12">
            <a:extLst>
              <a:ext uri="{FF2B5EF4-FFF2-40B4-BE49-F238E27FC236}">
                <a16:creationId xmlns:a16="http://schemas.microsoft.com/office/drawing/2014/main" id="{7637C127-A8FB-5C4F-944C-8E55E6E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497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B3B5D-DFDE-2D0A-276B-DAD83C1E4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3199F554-DA7D-FA1A-7F20-D9C611E2F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290B8770-F257-D653-F5EA-E48B4047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FUNKCIONALNI ZAHTJEVI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1720B9DB-BB38-0531-0D23-59D83AF3C95B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40D83C0A-B8B5-C49D-E5A9-7B2AB182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5BE62DA6-2533-971C-3C83-8E8B1CAFE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1D84AE68-B27D-C10D-91E1-CAD7384DC783}"/>
              </a:ext>
            </a:extLst>
          </p:cNvPr>
          <p:cNvSpPr txBox="1"/>
          <p:nvPr/>
        </p:nvSpPr>
        <p:spPr>
          <a:xfrm>
            <a:off x="409253" y="1447844"/>
            <a:ext cx="11373492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+mj-lt"/>
              <a:buAutoNum type="arabicPeriod"/>
            </a:pPr>
            <a:r>
              <a:rPr lang="hr-HR" sz="2700" i="0" dirty="0">
                <a:effectLst/>
              </a:rPr>
              <a:t>Prijava putem fer.hr mail adrese i lozinke</a:t>
            </a:r>
            <a:r>
              <a:rPr lang="hr-HR" sz="2700" dirty="0"/>
              <a:t> 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+mj-lt"/>
              <a:buAutoNum type="arabicPeriod"/>
            </a:pPr>
            <a:r>
              <a:rPr lang="hr-HR" sz="2700" i="0" dirty="0">
                <a:effectLst/>
              </a:rPr>
              <a:t>Učitavanje bar koda.</a:t>
            </a:r>
            <a:endParaRPr lang="hr-HR" sz="2700" dirty="0"/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+mj-lt"/>
              <a:buAutoNum type="arabicPeriod"/>
            </a:pPr>
            <a:r>
              <a:rPr lang="hr-HR" sz="2700" i="0" dirty="0">
                <a:effectLst/>
              </a:rPr>
              <a:t>Ručni unos podataka za filmske zapise u slučaju da kutija nema bar kod ili taj filmski zapis nije zabilježen u arhivskoj bazi podataka.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+mj-lt"/>
              <a:buAutoNum type="arabicPeriod"/>
            </a:pPr>
            <a:r>
              <a:rPr lang="pl-PL" sz="2700" i="0" dirty="0">
                <a:effectLst/>
              </a:rPr>
              <a:t>Učitavanje podataka o filmskim zapisima iz baze podataka.</a:t>
            </a:r>
            <a:endParaRPr lang="hr-HR" sz="2700" dirty="0"/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+mj-lt"/>
              <a:buAutoNum type="arabicPeriod"/>
            </a:pPr>
            <a:r>
              <a:rPr lang="hr-HR" sz="2700" i="0" dirty="0">
                <a:effectLst/>
              </a:rPr>
              <a:t>Ručna izmjena podataka u slučaju neispravnog formata.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+mj-lt"/>
              <a:buAutoNum type="arabicPeriod"/>
            </a:pPr>
            <a:r>
              <a:rPr lang="hr-HR" sz="2700" i="0" dirty="0">
                <a:effectLst/>
              </a:rPr>
              <a:t>Slijedno slaganje filmskih zapisa optimalnim načinom.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+mj-lt"/>
              <a:buAutoNum type="arabicPeriod"/>
            </a:pPr>
            <a:r>
              <a:rPr lang="hr-HR" sz="2700" b="0" i="0" dirty="0">
                <a:effectLst/>
              </a:rPr>
              <a:t>Praćenje statusa filmskog materijala koji je na digitalizaciji.</a:t>
            </a:r>
            <a:endParaRPr lang="hr-HR" sz="2700" b="0" dirty="0"/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+mj-lt"/>
              <a:buAutoNum type="arabicPeriod"/>
            </a:pPr>
            <a:r>
              <a:rPr lang="hr-HR" sz="2700" b="0" i="0" dirty="0">
                <a:effectLst/>
              </a:rPr>
              <a:t>Aplikacija omogućuje administratoru pristup svim podacima sustava i mogućnost upravljanja korisnicima.</a:t>
            </a:r>
          </a:p>
          <a:p>
            <a:pPr>
              <a:spcBef>
                <a:spcPts val="125"/>
              </a:spcBef>
              <a:spcAft>
                <a:spcPts val="125"/>
              </a:spcAft>
            </a:pPr>
            <a:r>
              <a:rPr lang="hr-HR" sz="2700" dirty="0"/>
              <a:t>- Navedeni su samo funkcionalni zahtjevi visokog prioriteta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1C6E83F-0DB9-AF93-606A-92A966CA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437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801-2D77-6F70-AF7F-2911BF560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012C9B79-BCA6-EDB3-C8FC-8813928B2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2469E586-5B2E-5B38-78B7-987DD57D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NEFUNKCIONALNI ZAHTJEVI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C6C480AE-D566-53FB-DDF8-0787F7964755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35ECCA84-7572-E351-4069-BE573D756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1BBCE81C-E89E-3FBA-913F-368655A22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03FC7D62-FFF3-6FCD-E587-872417072C49}"/>
              </a:ext>
            </a:extLst>
          </p:cNvPr>
          <p:cNvSpPr txBox="1"/>
          <p:nvPr/>
        </p:nvSpPr>
        <p:spPr>
          <a:xfrm>
            <a:off x="409253" y="1447844"/>
            <a:ext cx="11373492" cy="4083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0" i="0" dirty="0">
                <a:effectLst/>
              </a:rPr>
              <a:t>Aplikacija mora biti kompatibilna s najnovijim verzijama glavnih web preglednika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pl-PL" sz="2800" b="0" i="0" dirty="0">
                <a:effectLst/>
              </a:rPr>
              <a:t>Aplikacija treba biti jednostavna za održavanje, s jasnom dokumentacijom za sve komponente.</a:t>
            </a:r>
            <a:endParaRPr lang="hr-HR" sz="2800" dirty="0"/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0" i="0" dirty="0">
                <a:effectLst/>
              </a:rPr>
              <a:t>Svi privatni podaci unutar aplikacije moraju biti zaštićeni.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0" i="0" dirty="0">
                <a:effectLst/>
              </a:rPr>
              <a:t>Aplikacija mora biti prilagođena uporabi na različitim vrstama uređaja (desktop, mobilni uređaji, tableti).</a:t>
            </a:r>
            <a:endParaRPr lang="hr-HR" sz="2800" dirty="0"/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0" i="0" dirty="0">
                <a:effectLst/>
              </a:rPr>
              <a:t>Pristupanje mora biti moguće iz javne mreže pomoću protokola HTTPS.</a:t>
            </a:r>
          </a:p>
          <a:p>
            <a:pPr marL="514350" indent="-514350">
              <a:spcBef>
                <a:spcPts val="125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hr-HR" sz="2800" b="0" i="0" dirty="0">
                <a:effectLst/>
              </a:rPr>
              <a:t>Mora biti omogućen istovremeni rad više korisnika.</a:t>
            </a:r>
            <a:endParaRPr lang="hr-HR" sz="2700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C3C3CA42-0B16-54A5-4197-62FC4A7A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808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ADF39-B3CE-A7BB-F90D-5324AFC46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668BB378-7742-A16B-F69F-D1C22133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274"/>
            <a:ext cx="12191999" cy="6858000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2C385B4B-9348-AD80-5E7F-C71A0553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80"/>
            <a:ext cx="10515600" cy="611901"/>
          </a:xfrm>
        </p:spPr>
        <p:txBody>
          <a:bodyPr>
            <a:normAutofit fontScale="90000"/>
          </a:bodyPr>
          <a:lstStyle/>
          <a:p>
            <a:pPr algn="ctr"/>
            <a:r>
              <a:rPr lang="hr-HR" b="1" dirty="0">
                <a:latin typeface="+mn-lt"/>
              </a:rPr>
              <a:t>UML DIJAGRAM OBRAZACA UPORABE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A7BDABD4-4F40-9767-19E4-DD822364BD5E}"/>
              </a:ext>
            </a:extLst>
          </p:cNvPr>
          <p:cNvCxnSpPr>
            <a:cxnSpLocks/>
          </p:cNvCxnSpPr>
          <p:nvPr/>
        </p:nvCxnSpPr>
        <p:spPr>
          <a:xfrm>
            <a:off x="409253" y="1089061"/>
            <a:ext cx="113734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okrovitelji - Akademski muški zbor FER-a">
            <a:extLst>
              <a:ext uri="{FF2B5EF4-FFF2-40B4-BE49-F238E27FC236}">
                <a16:creationId xmlns:a16="http://schemas.microsoft.com/office/drawing/2014/main" id="{E36615BC-669E-FEA3-0A83-651D92E0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08" y="-134018"/>
            <a:ext cx="2176535" cy="135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8FE61423-AF79-27BD-291D-8379185D9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641" y="169929"/>
            <a:ext cx="785116" cy="78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170" name="Picture 2" descr="uc1">
            <a:extLst>
              <a:ext uri="{FF2B5EF4-FFF2-40B4-BE49-F238E27FC236}">
                <a16:creationId xmlns:a16="http://schemas.microsoft.com/office/drawing/2014/main" id="{704A3ACA-422A-48B3-007B-E37DA3CE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36" y="1393007"/>
            <a:ext cx="10124327" cy="48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C7C61765-3601-C926-2A65-FE2BFA6A6924}"/>
              </a:ext>
            </a:extLst>
          </p:cNvPr>
          <p:cNvSpPr txBox="1"/>
          <p:nvPr/>
        </p:nvSpPr>
        <p:spPr>
          <a:xfrm>
            <a:off x="1033836" y="6318739"/>
            <a:ext cx="49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3: </a:t>
            </a:r>
            <a:r>
              <a:rPr lang="hr-HR" dirty="0" err="1"/>
              <a:t>Visokorazinski</a:t>
            </a:r>
            <a:r>
              <a:rPr lang="hr-HR" dirty="0"/>
              <a:t> dijagram obrazaca uporabe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B3F80CB-0550-F846-A21C-472FD3E6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6C09-3478-4719-856E-4378636A1AF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1795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717</Words>
  <Application>Microsoft Office PowerPoint</Application>
  <PresentationFormat>Široki zaslon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sustava Office</vt:lpstr>
      <vt:lpstr>DigiFilm</vt:lpstr>
      <vt:lpstr>SADRŽAJ</vt:lpstr>
      <vt:lpstr>ČLANOVI GRUPE</vt:lpstr>
      <vt:lpstr>O PROJEKTU</vt:lpstr>
      <vt:lpstr>SLIČNA RJEŠENJA</vt:lpstr>
      <vt:lpstr>SLIČNA RJEŠENJA</vt:lpstr>
      <vt:lpstr>FUNKCIONALNI ZAHTJEVI</vt:lpstr>
      <vt:lpstr>NEFUNKCIONALNI ZAHTJEVI</vt:lpstr>
      <vt:lpstr>UML DIJAGRAM OBRAZACA UPORABE</vt:lpstr>
      <vt:lpstr>ARHITEKTURA SUSTAVA</vt:lpstr>
      <vt:lpstr>ISPITIVANJE</vt:lpstr>
      <vt:lpstr>KORIŠTENI ALATI I TEHNOLOGIJE</vt:lpstr>
      <vt:lpstr>ORGANIZACIJA RADA</vt:lpstr>
      <vt:lpstr>ORGANIZACIJA RADA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Nika Jelić</dc:creator>
  <cp:lastModifiedBy>Nika Jelić</cp:lastModifiedBy>
  <cp:revision>6</cp:revision>
  <dcterms:created xsi:type="dcterms:W3CDTF">2025-01-24T17:47:17Z</dcterms:created>
  <dcterms:modified xsi:type="dcterms:W3CDTF">2025-01-24T22:46:07Z</dcterms:modified>
</cp:coreProperties>
</file>