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D2C8-FC6F-D0B9-7F7A-B422AD1EF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083BF8-8B48-67E0-D511-7E0D1424CF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3F10BF-0226-7A94-2AAF-AED46910336D}"/>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5" name="Footer Placeholder 4">
            <a:extLst>
              <a:ext uri="{FF2B5EF4-FFF2-40B4-BE49-F238E27FC236}">
                <a16:creationId xmlns:a16="http://schemas.microsoft.com/office/drawing/2014/main" id="{7C5800B9-73BC-B67C-2341-CBCA87B49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E2CC8-48C3-555C-DF0F-20FDF1E6918F}"/>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326765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41AD-4D72-EEEE-D914-BE53ED4C81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4D8950-F25E-70BB-1F66-605452D3E2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E6E63-8FD3-3074-DC5A-AE7952981CCD}"/>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5" name="Footer Placeholder 4">
            <a:extLst>
              <a:ext uri="{FF2B5EF4-FFF2-40B4-BE49-F238E27FC236}">
                <a16:creationId xmlns:a16="http://schemas.microsoft.com/office/drawing/2014/main" id="{6A769736-3E93-AE7D-488C-8A33E7CB4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B582B-B49D-7249-DF2F-84B621D40FF2}"/>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67701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59C97-ED46-41E5-5B6A-4FF716E42D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179DE1-EC79-FE0C-45C6-280FB39FD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39603-CF78-FA0F-1F93-5897A3EB77B0}"/>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5" name="Footer Placeholder 4">
            <a:extLst>
              <a:ext uri="{FF2B5EF4-FFF2-40B4-BE49-F238E27FC236}">
                <a16:creationId xmlns:a16="http://schemas.microsoft.com/office/drawing/2014/main" id="{D8E67ADA-C1FA-BA45-A55B-E857204DD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0574A3-7294-B400-57A2-B2D461111E8F}"/>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236183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EDE3-7BCD-120F-C961-A76AA4405B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E70448-A994-2897-3BD7-5B1286BFF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F58C2F-48AB-674B-80F1-27146F165C4E}"/>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5" name="Footer Placeholder 4">
            <a:extLst>
              <a:ext uri="{FF2B5EF4-FFF2-40B4-BE49-F238E27FC236}">
                <a16:creationId xmlns:a16="http://schemas.microsoft.com/office/drawing/2014/main" id="{2D1CFB67-9B15-2CAA-42F8-198B348C30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3E0DA-E0A3-D4A7-C4F2-C8E7D6B652F5}"/>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426796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92D4-A2D3-A484-CBD6-73B97F233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E18C35-2946-514A-06FC-FBB649D3CE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DFA09-3C88-CDF4-C871-1CA329C3790B}"/>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5" name="Footer Placeholder 4">
            <a:extLst>
              <a:ext uri="{FF2B5EF4-FFF2-40B4-BE49-F238E27FC236}">
                <a16:creationId xmlns:a16="http://schemas.microsoft.com/office/drawing/2014/main" id="{95072678-845E-761F-2947-08816FE60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16F65-639A-4D9C-7EE7-9139D1FC20D5}"/>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186723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382E-5275-F2F1-A334-824E1219DE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41BF5-3AD8-8CE9-14B5-DD10E93CC8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CFEDE0-5D25-3B83-D755-56F4F39D2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B33C5-9E05-E3F1-F852-4B231BB86107}"/>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6" name="Footer Placeholder 5">
            <a:extLst>
              <a:ext uri="{FF2B5EF4-FFF2-40B4-BE49-F238E27FC236}">
                <a16:creationId xmlns:a16="http://schemas.microsoft.com/office/drawing/2014/main" id="{09E1EB47-D88A-A16D-0004-5065B1188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316E9-0243-9608-0545-FD002C38DA43}"/>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50964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8E82-37C8-88BE-D04C-1E4C683C04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E46115-5902-3AA7-528B-1AAB693E3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5BDF61-005A-E477-A9B5-002FA82BF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577FAB-7141-932E-4FA9-7C1F7A458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C31200-BBBE-DCBF-F016-DC0D92270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027F50-C94E-FF3C-9506-55F56B407C51}"/>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8" name="Footer Placeholder 7">
            <a:extLst>
              <a:ext uri="{FF2B5EF4-FFF2-40B4-BE49-F238E27FC236}">
                <a16:creationId xmlns:a16="http://schemas.microsoft.com/office/drawing/2014/main" id="{C79CB41B-A7D2-376A-48F9-83644523EB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C2A226-6435-896F-E3D6-6F20E26B4302}"/>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2908139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21E9-057B-C635-CD42-B191065B9E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C05799-F155-2EE0-03D2-80FE10D00252}"/>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4" name="Footer Placeholder 3">
            <a:extLst>
              <a:ext uri="{FF2B5EF4-FFF2-40B4-BE49-F238E27FC236}">
                <a16:creationId xmlns:a16="http://schemas.microsoft.com/office/drawing/2014/main" id="{25253258-E33C-CC73-C181-E7D0685AEF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337136-918B-A3AA-445E-4131F94F1FDE}"/>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100978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596F6-7428-6C62-F7FB-5E081E604FC3}"/>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3" name="Footer Placeholder 2">
            <a:extLst>
              <a:ext uri="{FF2B5EF4-FFF2-40B4-BE49-F238E27FC236}">
                <a16:creationId xmlns:a16="http://schemas.microsoft.com/office/drawing/2014/main" id="{B4C19D4E-58EA-EBF5-48C6-9D834E3E38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49B0D7-5588-1499-626C-01E699CA88CA}"/>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3076655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18B8-9FAB-7601-D8C3-68016EB5E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CD081-89CE-A456-608D-3C7A561D3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1A4521-DD5A-A329-682A-8296A3CD6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E4328-2A7C-50D5-22EE-2ABC25CC49B5}"/>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6" name="Footer Placeholder 5">
            <a:extLst>
              <a:ext uri="{FF2B5EF4-FFF2-40B4-BE49-F238E27FC236}">
                <a16:creationId xmlns:a16="http://schemas.microsoft.com/office/drawing/2014/main" id="{D0C6D7A6-58B2-9151-2E5A-4118BB60BE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A6CE27-7829-B947-D60C-5F83995FD973}"/>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18521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6C89-798D-CE26-5F0C-99AA5EE85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2CDD79-6380-6B02-B40C-2A8173769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99CA2E-97B6-F7AF-33F3-2DE1AED61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6210F-7C66-6624-CFE4-BF5B8065033D}"/>
              </a:ext>
            </a:extLst>
          </p:cNvPr>
          <p:cNvSpPr>
            <a:spLocks noGrp="1"/>
          </p:cNvSpPr>
          <p:nvPr>
            <p:ph type="dt" sz="half" idx="10"/>
          </p:nvPr>
        </p:nvSpPr>
        <p:spPr/>
        <p:txBody>
          <a:bodyPr/>
          <a:lstStyle/>
          <a:p>
            <a:fld id="{5D796FCB-A9EF-48C2-8149-30F4B638F1DA}" type="datetimeFigureOut">
              <a:rPr lang="en-IN" smtClean="0"/>
              <a:t>12-07-2024</a:t>
            </a:fld>
            <a:endParaRPr lang="en-IN"/>
          </a:p>
        </p:txBody>
      </p:sp>
      <p:sp>
        <p:nvSpPr>
          <p:cNvPr id="6" name="Footer Placeholder 5">
            <a:extLst>
              <a:ext uri="{FF2B5EF4-FFF2-40B4-BE49-F238E27FC236}">
                <a16:creationId xmlns:a16="http://schemas.microsoft.com/office/drawing/2014/main" id="{F6B16B89-AF0F-2409-2264-787E01A167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283154-286C-6720-D8EE-B01441A8FF46}"/>
              </a:ext>
            </a:extLst>
          </p:cNvPr>
          <p:cNvSpPr>
            <a:spLocks noGrp="1"/>
          </p:cNvSpPr>
          <p:nvPr>
            <p:ph type="sldNum" sz="quarter" idx="12"/>
          </p:nvPr>
        </p:nvSpPr>
        <p:spPr/>
        <p:txBody>
          <a:bodyPr/>
          <a:lstStyle/>
          <a:p>
            <a:fld id="{D397EA41-D4CA-46B7-8FCE-76F8E0DE8A66}" type="slidenum">
              <a:rPr lang="en-IN" smtClean="0"/>
              <a:t>‹#›</a:t>
            </a:fld>
            <a:endParaRPr lang="en-IN"/>
          </a:p>
        </p:txBody>
      </p:sp>
    </p:spTree>
    <p:extLst>
      <p:ext uri="{BB962C8B-B14F-4D97-AF65-F5344CB8AC3E}">
        <p14:creationId xmlns:p14="http://schemas.microsoft.com/office/powerpoint/2010/main" val="153218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C068C-C903-CA08-445D-59AA4CD143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AAA90-D8B0-2790-4BBC-A7FA74201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4DF5D-3FA6-2CAB-5D29-42FD1BE00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96FCB-A9EF-48C2-8149-30F4B638F1DA}" type="datetimeFigureOut">
              <a:rPr lang="en-IN" smtClean="0"/>
              <a:t>12-07-2024</a:t>
            </a:fld>
            <a:endParaRPr lang="en-IN"/>
          </a:p>
        </p:txBody>
      </p:sp>
      <p:sp>
        <p:nvSpPr>
          <p:cNvPr id="5" name="Footer Placeholder 4">
            <a:extLst>
              <a:ext uri="{FF2B5EF4-FFF2-40B4-BE49-F238E27FC236}">
                <a16:creationId xmlns:a16="http://schemas.microsoft.com/office/drawing/2014/main" id="{6772CEE7-3481-5493-63FE-28D0754E3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8730DF-0440-2097-5F29-4F6E2A243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7EA41-D4CA-46B7-8FCE-76F8E0DE8A66}" type="slidenum">
              <a:rPr lang="en-IN" smtClean="0"/>
              <a:t>‹#›</a:t>
            </a:fld>
            <a:endParaRPr lang="en-IN"/>
          </a:p>
        </p:txBody>
      </p:sp>
    </p:spTree>
    <p:extLst>
      <p:ext uri="{BB962C8B-B14F-4D97-AF65-F5344CB8AC3E}">
        <p14:creationId xmlns:p14="http://schemas.microsoft.com/office/powerpoint/2010/main" val="35183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731C-7EB3-9376-A1D4-505871631613}"/>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E7BBEBA4-D4A3-D210-E4D3-35D6576070A1}"/>
              </a:ext>
            </a:extLst>
          </p:cNvPr>
          <p:cNvSpPr>
            <a:spLocks noGrp="1"/>
          </p:cNvSpPr>
          <p:nvPr>
            <p:ph idx="1"/>
          </p:nvPr>
        </p:nvSpPr>
        <p:spPr/>
        <p:txBody>
          <a:bodyPr>
            <a:normAutofit/>
          </a:bodyPr>
          <a:lstStyle/>
          <a:p>
            <a:pPr marL="228600" algn="just">
              <a:lnSpc>
                <a:spcPct val="150000"/>
              </a:lnSpc>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 today’s data-driven world, organizations are inundated with vast amount of structured data. This data is rich in information but often remains underutilized due to the complexity of extracting meaningful insights. The challenge lies in effective representation of this Knowledge and generation on actionable insights that can aid in strategic decision making. Traditional methods of data analysis often fall short in handling the dynamic and multifaceted (many aspects) nature of datasets. Hence, there is a pressing need for an advanced AI-based solution that can seamlessly analyze, process and interpret structured data to provide valuable insights.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471295"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KEY WORDS: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structured data, Data processing, Data analysis, Meaningful Insights , Data visualization, Knowledge Representation.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77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A3F0-DFC5-D79B-DDBF-011C4B17E08D}"/>
              </a:ext>
            </a:extLst>
          </p:cNvPr>
          <p:cNvSpPr>
            <a:spLocks noGrp="1"/>
          </p:cNvSpPr>
          <p:nvPr>
            <p:ph type="title"/>
          </p:nvPr>
        </p:nvSpPr>
        <p:spPr/>
        <p:txBody>
          <a:bodyPr/>
          <a:lstStyle/>
          <a:p>
            <a:r>
              <a:rPr lang="en-IN" b="1" dirty="0"/>
              <a:t>Unique Idea Brief (Solution)</a:t>
            </a:r>
          </a:p>
        </p:txBody>
      </p:sp>
      <p:sp>
        <p:nvSpPr>
          <p:cNvPr id="3" name="Content Placeholder 2">
            <a:extLst>
              <a:ext uri="{FF2B5EF4-FFF2-40B4-BE49-F238E27FC236}">
                <a16:creationId xmlns:a16="http://schemas.microsoft.com/office/drawing/2014/main" id="{EAA797F4-780D-2FE4-3EAF-2C9AACC0175A}"/>
              </a:ext>
            </a:extLst>
          </p:cNvPr>
          <p:cNvSpPr>
            <a:spLocks noGrp="1"/>
          </p:cNvSpPr>
          <p:nvPr>
            <p:ph idx="1"/>
          </p:nvPr>
        </p:nvSpPr>
        <p:spPr/>
        <p:txBody>
          <a:bodyPr>
            <a:normAutofit/>
          </a:bodyPr>
          <a:lstStyle/>
          <a:p>
            <a:pPr marL="228600" algn="just">
              <a:lnSpc>
                <a:spcPct val="150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this project is to develop an AI-based solution capable of analyzing and processing structured datasets to generate meaningful insights. This solution aims to bridge the gap between raw data and actionable knowledge by leveraging the advanced algorithms and techniques. We have chosen a student dataset from Kaggle which is a csv file. We found the student performance by effectively representing knowledge via data visualization and graph-based methods, and employing sophisticated pattern identification techniques, the project seeks to enhance decision-making processes. Finally, the goal is to create a robust system that empowers users to gain deeper understanding and insightful information from their data, thereby driving more informed and strategic decisions.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578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DD7-C6A8-C857-5006-2E7A38578512}"/>
              </a:ext>
            </a:extLst>
          </p:cNvPr>
          <p:cNvSpPr>
            <a:spLocks noGrp="1"/>
          </p:cNvSpPr>
          <p:nvPr>
            <p:ph type="title"/>
          </p:nvPr>
        </p:nvSpPr>
        <p:spPr>
          <a:xfrm>
            <a:off x="385916" y="0"/>
            <a:ext cx="10515600" cy="1325563"/>
          </a:xfrm>
        </p:spPr>
        <p:txBody>
          <a:bodyPr/>
          <a:lstStyle/>
          <a:p>
            <a:r>
              <a:rPr lang="en-IN" b="1" dirty="0"/>
              <a:t>Features Offered</a:t>
            </a:r>
          </a:p>
        </p:txBody>
      </p:sp>
      <p:sp>
        <p:nvSpPr>
          <p:cNvPr id="6" name="Rectangle 1">
            <a:extLst>
              <a:ext uri="{FF2B5EF4-FFF2-40B4-BE49-F238E27FC236}">
                <a16:creationId xmlns:a16="http://schemas.microsoft.com/office/drawing/2014/main" id="{4F373721-B715-15B7-269F-038167DEA58A}"/>
              </a:ext>
            </a:extLst>
          </p:cNvPr>
          <p:cNvSpPr>
            <a:spLocks noGrp="1" noChangeArrowheads="1"/>
          </p:cNvSpPr>
          <p:nvPr>
            <p:ph idx="1"/>
          </p:nvPr>
        </p:nvSpPr>
        <p:spPr bwMode="auto">
          <a:xfrm>
            <a:off x="385916" y="1617950"/>
            <a:ext cx="1150931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Ingestion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Ability to upload and process datasets from CSV files.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data pipeline to handle data ingestion efficiently.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Missing Values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and treatment of missing values using techniques such as filling with suitable values or removing rows/columns.</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 Removal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Identification and elimination of duplicate rows to ensure data quality.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Profiling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Generation of comprehensive reports including summary statistics, histograms, density plots, correlation matrices, and heatmaps.</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Statistical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Calculation of basic statistics like mean, median, and mode for each column.</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Pattern Identification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of K-Means clustering to group similar data points and identify inherent structures and segmentations within the dataset.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of cluster labels and centroids to understand the grouping of data points.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 Techniques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of bar charts, scatter plots, heat maps, histograms, and more advanced visualizations like interactive dashboards to present data insights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57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7C22-D156-4167-7273-B43FE618214D}"/>
              </a:ext>
            </a:extLst>
          </p:cNvPr>
          <p:cNvSpPr>
            <a:spLocks noGrp="1"/>
          </p:cNvSpPr>
          <p:nvPr>
            <p:ph type="title"/>
          </p:nvPr>
        </p:nvSpPr>
        <p:spPr>
          <a:xfrm>
            <a:off x="671051" y="0"/>
            <a:ext cx="10515600" cy="1325563"/>
          </a:xfrm>
        </p:spPr>
        <p:txBody>
          <a:bodyPr/>
          <a:lstStyle/>
          <a:p>
            <a:r>
              <a:rPr lang="en-IN" b="1" dirty="0"/>
              <a:t>Process flow</a:t>
            </a:r>
          </a:p>
        </p:txBody>
      </p:sp>
      <p:sp>
        <p:nvSpPr>
          <p:cNvPr id="9" name="TextBox 8">
            <a:extLst>
              <a:ext uri="{FF2B5EF4-FFF2-40B4-BE49-F238E27FC236}">
                <a16:creationId xmlns:a16="http://schemas.microsoft.com/office/drawing/2014/main" id="{D452D273-B14B-C12A-4DEE-27067B0926D9}"/>
              </a:ext>
            </a:extLst>
          </p:cNvPr>
          <p:cNvSpPr txBox="1"/>
          <p:nvPr/>
        </p:nvSpPr>
        <p:spPr>
          <a:xfrm>
            <a:off x="452285" y="1157774"/>
            <a:ext cx="11218606" cy="5016758"/>
          </a:xfrm>
          <a:prstGeom prst="rect">
            <a:avLst/>
          </a:prstGeom>
          <a:noFill/>
        </p:spPr>
        <p:txBody>
          <a:bodyPr wrap="square">
            <a:spAutoFit/>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Data Cleaning: Ensuring data quality by removing duplicates and handling missing values.</a:t>
            </a:r>
          </a:p>
          <a:p>
            <a:r>
              <a:rPr lang="en-IN" sz="1600" dirty="0">
                <a:latin typeface="Times New Roman" panose="02020603050405020304" pitchFamily="18" charset="0"/>
                <a:cs typeface="Times New Roman" panose="02020603050405020304" pitchFamily="18" charset="0"/>
              </a:rPr>
              <a:t>Handling Missing Values: Using methods like </a:t>
            </a:r>
            <a:r>
              <a:rPr lang="en-IN" sz="1600" dirty="0" err="1">
                <a:latin typeface="Times New Roman" panose="02020603050405020304" pitchFamily="18" charset="0"/>
                <a:cs typeface="Times New Roman" panose="02020603050405020304" pitchFamily="18" charset="0"/>
              </a:rPr>
              <a:t>df.isnull</a:t>
            </a:r>
            <a:r>
              <a:rPr lang="en-IN" sz="1600" dirty="0">
                <a:latin typeface="Times New Roman" panose="02020603050405020304" pitchFamily="18" charset="0"/>
                <a:cs typeface="Times New Roman" panose="02020603050405020304" pitchFamily="18" charset="0"/>
              </a:rPr>
              <a:t>() to detect and address missing data.</a:t>
            </a:r>
          </a:p>
          <a:p>
            <a:r>
              <a:rPr lang="en-IN" sz="1600" dirty="0">
                <a:latin typeface="Times New Roman" panose="02020603050405020304" pitchFamily="18" charset="0"/>
                <a:cs typeface="Times New Roman" panose="02020603050405020304" pitchFamily="18" charset="0"/>
              </a:rPr>
              <a:t>Duplicate Removal: Identifying and removing duplicate rows to ensure the integrity of the dataset.</a:t>
            </a:r>
          </a:p>
          <a:p>
            <a:r>
              <a:rPr lang="en-IN" sz="1600" dirty="0">
                <a:latin typeface="Times New Roman" panose="02020603050405020304" pitchFamily="18" charset="0"/>
                <a:cs typeface="Times New Roman" panose="02020603050405020304" pitchFamily="18" charset="0"/>
              </a:rPr>
              <a:t>Data Analysis: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Pandas Profiling: Generating comprehensive reports that include summary statistics, histograms, density plots, correlation matrices, and heatmaps.</a:t>
            </a:r>
          </a:p>
          <a:p>
            <a:r>
              <a:rPr lang="en-IN" sz="1600" dirty="0">
                <a:latin typeface="Times New Roman" panose="02020603050405020304" pitchFamily="18" charset="0"/>
                <a:cs typeface="Times New Roman" panose="02020603050405020304" pitchFamily="18" charset="0"/>
              </a:rPr>
              <a:t>Statistical Analysis: Performing basic statistical analysis to calculate mean, median, mode, and other relevant statistics for each column.</a:t>
            </a:r>
          </a:p>
          <a:p>
            <a:r>
              <a:rPr lang="en-IN" sz="1600" dirty="0">
                <a:latin typeface="Times New Roman" panose="02020603050405020304" pitchFamily="18" charset="0"/>
                <a:cs typeface="Times New Roman" panose="02020603050405020304" pitchFamily="18" charset="0"/>
              </a:rPr>
              <a:t>K-Means Clustering: Applying the K-Means algorithm to group similar data points, identifying inherent structures and segmentations within the dataset.</a:t>
            </a:r>
          </a:p>
          <a:p>
            <a:pPr marL="0" indent="0">
              <a:buNone/>
            </a:pPr>
            <a:r>
              <a:rPr lang="en-US" sz="1600" dirty="0">
                <a:latin typeface="Times New Roman" panose="02020603050405020304" pitchFamily="18" charset="0"/>
                <a:cs typeface="Times New Roman" panose="02020603050405020304" pitchFamily="18" charset="0"/>
              </a:rPr>
              <a:t>Visualization and Reporting:</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Data Visualization: Using bar charts, scatter plots, heat maps, histograms, and interactive dashboards to effectively present data insights.</a:t>
            </a:r>
          </a:p>
          <a:p>
            <a:pPr marL="0" indent="0">
              <a:buNone/>
            </a:pPr>
            <a:r>
              <a:rPr lang="en-US" sz="1600" dirty="0">
                <a:latin typeface="Times New Roman" panose="02020603050405020304" pitchFamily="18" charset="0"/>
                <a:cs typeface="Times New Roman" panose="02020603050405020304" pitchFamily="18" charset="0"/>
              </a:rPr>
              <a:t>Cluster Visualization: Creating scatter plots to visualize clustering results, with each data point colored according to its cluster label.</a:t>
            </a:r>
          </a:p>
          <a:p>
            <a:pPr marL="0" indent="0">
              <a:buNone/>
            </a:pPr>
            <a:r>
              <a:rPr lang="en-US" sz="1600" dirty="0">
                <a:latin typeface="Times New Roman" panose="02020603050405020304" pitchFamily="18" charset="0"/>
                <a:cs typeface="Times New Roman" panose="02020603050405020304" pitchFamily="18" charset="0"/>
              </a:rPr>
              <a:t>Comprehensive Reports: Generating detailed reports using tools like Pandas Profiling to provide a thorough understanding of the dataset.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64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3471-BF74-52C4-5C95-82045407AF68}"/>
              </a:ext>
            </a:extLst>
          </p:cNvPr>
          <p:cNvSpPr>
            <a:spLocks noGrp="1"/>
          </p:cNvSpPr>
          <p:nvPr>
            <p:ph type="title"/>
          </p:nvPr>
        </p:nvSpPr>
        <p:spPr>
          <a:xfrm>
            <a:off x="199104" y="-166253"/>
            <a:ext cx="10515600" cy="1325563"/>
          </a:xfrm>
        </p:spPr>
        <p:txBody>
          <a:bodyPr/>
          <a:lstStyle/>
          <a:p>
            <a:r>
              <a:rPr lang="en-IN" b="1" dirty="0"/>
              <a:t>Architecture Diagram</a:t>
            </a:r>
          </a:p>
        </p:txBody>
      </p:sp>
      <p:pic>
        <p:nvPicPr>
          <p:cNvPr id="11" name="Content Placeholder 10">
            <a:extLst>
              <a:ext uri="{FF2B5EF4-FFF2-40B4-BE49-F238E27FC236}">
                <a16:creationId xmlns:a16="http://schemas.microsoft.com/office/drawing/2014/main" id="{5903FFB6-AF11-B418-D844-D2C9349CB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292" y="3784191"/>
            <a:ext cx="8797413" cy="2932471"/>
          </a:xfrm>
        </p:spPr>
      </p:pic>
      <p:pic>
        <p:nvPicPr>
          <p:cNvPr id="7" name="Picture 6">
            <a:extLst>
              <a:ext uri="{FF2B5EF4-FFF2-40B4-BE49-F238E27FC236}">
                <a16:creationId xmlns:a16="http://schemas.microsoft.com/office/drawing/2014/main" id="{998C5D6E-D067-75A6-37F3-3F992CF94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293" y="976517"/>
            <a:ext cx="8797413" cy="3879301"/>
          </a:xfrm>
          <a:prstGeom prst="rect">
            <a:avLst/>
          </a:prstGeom>
        </p:spPr>
      </p:pic>
    </p:spTree>
    <p:extLst>
      <p:ext uri="{BB962C8B-B14F-4D97-AF65-F5344CB8AC3E}">
        <p14:creationId xmlns:p14="http://schemas.microsoft.com/office/powerpoint/2010/main" val="385628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4938-3D3F-972B-DD2F-4C547889B2F5}"/>
              </a:ext>
            </a:extLst>
          </p:cNvPr>
          <p:cNvSpPr>
            <a:spLocks noGrp="1"/>
          </p:cNvSpPr>
          <p:nvPr>
            <p:ph type="title"/>
          </p:nvPr>
        </p:nvSpPr>
        <p:spPr/>
        <p:txBody>
          <a:bodyPr/>
          <a:lstStyle/>
          <a:p>
            <a:r>
              <a:rPr lang="en-IN" b="1" dirty="0"/>
              <a:t>Technologies used</a:t>
            </a:r>
          </a:p>
        </p:txBody>
      </p:sp>
      <p:sp>
        <p:nvSpPr>
          <p:cNvPr id="3" name="Content Placeholder 2">
            <a:extLst>
              <a:ext uri="{FF2B5EF4-FFF2-40B4-BE49-F238E27FC236}">
                <a16:creationId xmlns:a16="http://schemas.microsoft.com/office/drawing/2014/main" id="{AE3DB9EB-1760-BA4A-7E0E-7C804BB5E6B1}"/>
              </a:ext>
            </a:extLst>
          </p:cNvPr>
          <p:cNvSpPr>
            <a:spLocks noGrp="1"/>
          </p:cNvSpPr>
          <p:nvPr>
            <p:ph idx="1"/>
          </p:nvPr>
        </p:nvSpPr>
        <p:spPr/>
        <p:txBody>
          <a:bodyPr>
            <a:normAutofit/>
          </a:bodyPr>
          <a:lstStyle/>
          <a:p>
            <a:r>
              <a:rPr lang="en-IN" sz="1600" b="1" dirty="0">
                <a:latin typeface="Times New Roman" panose="02020603050405020304" pitchFamily="18" charset="0"/>
                <a:cs typeface="Times New Roman" panose="02020603050405020304" pitchFamily="18" charset="0"/>
              </a:rPr>
              <a:t>Python</a:t>
            </a:r>
          </a:p>
          <a:p>
            <a:r>
              <a:rPr lang="en-IN" sz="1600" dirty="0">
                <a:latin typeface="Times New Roman" panose="02020603050405020304" pitchFamily="18" charset="0"/>
                <a:cs typeface="Times New Roman" panose="02020603050405020304" pitchFamily="18" charset="0"/>
              </a:rPr>
              <a:t>Python is the primary language for data analysis and ML due to its extensive libraries: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Pandas:</a:t>
            </a:r>
            <a:r>
              <a:rPr lang="en-IN" sz="1600" dirty="0">
                <a:latin typeface="Times New Roman" panose="02020603050405020304" pitchFamily="18" charset="0"/>
                <a:cs typeface="Times New Roman" panose="02020603050405020304" pitchFamily="18" charset="0"/>
              </a:rPr>
              <a:t> For data manipulation and analysis with structures like </a:t>
            </a:r>
            <a:r>
              <a:rPr lang="en-IN" sz="1600" dirty="0" err="1">
                <a:latin typeface="Times New Roman" panose="02020603050405020304" pitchFamily="18" charset="0"/>
                <a:cs typeface="Times New Roman" panose="02020603050405020304" pitchFamily="18" charset="0"/>
              </a:rPr>
              <a:t>DataFrames</a:t>
            </a:r>
            <a:r>
              <a:rPr lang="en-IN" sz="1600" dirty="0">
                <a:latin typeface="Times New Roman" panose="02020603050405020304" pitchFamily="18" charset="0"/>
                <a:cs typeface="Times New Roman" panose="02020603050405020304" pitchFamily="18" charset="0"/>
              </a:rPr>
              <a:t> and Series.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For scientific computing, supporting arrays, matrices, and various mathematical functions.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Scikit-Learn:</a:t>
            </a:r>
            <a:r>
              <a:rPr lang="en-IN" sz="1600" dirty="0">
                <a:latin typeface="Times New Roman" panose="02020603050405020304" pitchFamily="18" charset="0"/>
                <a:cs typeface="Times New Roman" panose="02020603050405020304" pitchFamily="18" charset="0"/>
              </a:rPr>
              <a:t> For machine learning, offering tools for classification, regression, and clustering.</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Additional Libraries</a:t>
            </a:r>
          </a:p>
          <a:p>
            <a:pPr>
              <a:buFont typeface="Arial" panose="020B0604020202020204" pitchFamily="34" charset="0"/>
              <a:buChar char="•"/>
            </a:pPr>
            <a:r>
              <a:rPr lang="en-IN" sz="1600" b="1" dirty="0" err="1">
                <a:latin typeface="Times New Roman" panose="02020603050405020304" pitchFamily="18" charset="0"/>
                <a:cs typeface="Times New Roman" panose="02020603050405020304" pitchFamily="18" charset="0"/>
              </a:rPr>
              <a:t>ydata_profiling</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Generates comprehensive profile reports for pandas </a:t>
            </a:r>
            <a:r>
              <a:rPr lang="en-IN" sz="1600" dirty="0" err="1">
                <a:latin typeface="Times New Roman" panose="02020603050405020304" pitchFamily="18" charset="0"/>
                <a:cs typeface="Times New Roman" panose="02020603050405020304" pitchFamily="18" charset="0"/>
              </a:rPr>
              <a:t>DataFrames</a:t>
            </a:r>
            <a:r>
              <a:rPr lang="en-I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Matplotlib:</a:t>
            </a:r>
            <a:r>
              <a:rPr lang="en-IN" sz="1600" dirty="0">
                <a:latin typeface="Times New Roman" panose="02020603050405020304" pitchFamily="18" charset="0"/>
                <a:cs typeface="Times New Roman" panose="02020603050405020304" pitchFamily="18" charset="0"/>
              </a:rPr>
              <a:t> Creates scatter plots and other visualizations for clustering results.</a:t>
            </a:r>
          </a:p>
          <a:p>
            <a:pPr>
              <a:buFont typeface="Arial" panose="020B0604020202020204" pitchFamily="34" charset="0"/>
              <a:buChar char="•"/>
            </a:pPr>
            <a:r>
              <a:rPr lang="en-IN" sz="1600" b="1" dirty="0" err="1">
                <a:latin typeface="Times New Roman" panose="02020603050405020304" pitchFamily="18" charset="0"/>
                <a:cs typeface="Times New Roman" panose="02020603050405020304" pitchFamily="18" charset="0"/>
              </a:rPr>
              <a:t>Streamlit</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Used for web interfacing, creating interactive web applications with functions like </a:t>
            </a:r>
            <a:r>
              <a:rPr lang="en-IN" sz="1600" dirty="0" err="1">
                <a:latin typeface="Times New Roman" panose="02020603050405020304" pitchFamily="18" charset="0"/>
                <a:cs typeface="Times New Roman" panose="02020603050405020304" pitchFamily="18" charset="0"/>
              </a:rPr>
              <a:t>set_page_config</a:t>
            </a:r>
            <a:r>
              <a:rPr lang="en-IN" sz="1600" dirty="0">
                <a:latin typeface="Times New Roman" panose="02020603050405020304" pitchFamily="18" charset="0"/>
                <a:cs typeface="Times New Roman" panose="02020603050405020304" pitchFamily="18" charset="0"/>
              </a:rPr>
              <a:t>, title, markdown, expander, code, sidebar, write, header, </a:t>
            </a:r>
            <a:r>
              <a:rPr lang="en-IN" sz="1600" dirty="0" err="1">
                <a:latin typeface="Times New Roman" panose="02020603050405020304" pitchFamily="18" charset="0"/>
                <a:cs typeface="Times New Roman" panose="02020603050405020304" pitchFamily="18" charset="0"/>
              </a:rPr>
              <a:t>DataFrame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altair_chart</a:t>
            </a:r>
            <a:r>
              <a:rPr lang="en-IN" sz="1600" dirty="0">
                <a:latin typeface="Times New Roman" panose="02020603050405020304" pitchFamily="18" charset="0"/>
                <a:cs typeface="Times New Roman" panose="02020603050405020304" pitchFamily="18" charset="0"/>
              </a:rPr>
              <a:t>, and warning.</a:t>
            </a:r>
          </a:p>
          <a:p>
            <a:r>
              <a:rPr lang="en-IN" sz="1600" dirty="0">
                <a:latin typeface="Times New Roman" panose="02020603050405020304" pitchFamily="18" charset="0"/>
                <a:cs typeface="Times New Roman" panose="02020603050405020304" pitchFamily="18" charset="0"/>
              </a:rPr>
              <a:t>These tools create a comprehensive system for data representation, insight generation, and strategic decision-making.</a:t>
            </a:r>
          </a:p>
        </p:txBody>
      </p:sp>
    </p:spTree>
    <p:extLst>
      <p:ext uri="{BB962C8B-B14F-4D97-AF65-F5344CB8AC3E}">
        <p14:creationId xmlns:p14="http://schemas.microsoft.com/office/powerpoint/2010/main" val="123208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9CF9-4C84-C191-1865-F9DCD327E501}"/>
              </a:ext>
            </a:extLst>
          </p:cNvPr>
          <p:cNvSpPr>
            <a:spLocks noGrp="1"/>
          </p:cNvSpPr>
          <p:nvPr>
            <p:ph type="title"/>
          </p:nvPr>
        </p:nvSpPr>
        <p:spPr/>
        <p:txBody>
          <a:bodyPr/>
          <a:lstStyle/>
          <a:p>
            <a:r>
              <a:rPr lang="en-IN" b="1" dirty="0"/>
              <a:t>Team members and contribution:</a:t>
            </a:r>
          </a:p>
        </p:txBody>
      </p:sp>
      <p:sp>
        <p:nvSpPr>
          <p:cNvPr id="3" name="Content Placeholder 2">
            <a:extLst>
              <a:ext uri="{FF2B5EF4-FFF2-40B4-BE49-F238E27FC236}">
                <a16:creationId xmlns:a16="http://schemas.microsoft.com/office/drawing/2014/main" id="{C1A326BC-0574-ECF5-F7B9-153A7A9867BE}"/>
              </a:ext>
            </a:extLst>
          </p:cNvPr>
          <p:cNvSpPr>
            <a:spLocks noGrp="1"/>
          </p:cNvSpPr>
          <p:nvPr>
            <p:ph idx="1"/>
          </p:nvPr>
        </p:nvSpPr>
        <p:spPr>
          <a:xfrm>
            <a:off x="838200" y="1690688"/>
            <a:ext cx="10515600" cy="4351338"/>
          </a:xfrm>
        </p:spPr>
        <p:txBody>
          <a:bodyPr>
            <a:noAutofit/>
          </a:bodyPr>
          <a:lstStyle/>
          <a:p>
            <a:pPr>
              <a:lnSpc>
                <a:spcPct val="115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PREETHI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Roll no: 22311A6623 CSE-AIML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Team lead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(22311A6623@aiml.sreenidhi.edu.in)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VIRAJITHA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Roll no: 22311A6619 CSE-AIML    Team member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(22311A6617@aiml.sreenidhi.edu.in)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MANIKESH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Roll no: 22311A6691 CSE-AIML    Team member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(22311A6691@aiml.sreenidhi.edu.in)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VISHAL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Roll no: 22311A6690 CSE-AIML    Team member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(22311A6690@aiml.sreenidhi.edu.in)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HARINI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Roll no: 22311A6667 CSE-AIML    Team member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(22311A6667@aiml.sreenidhi.edu.in)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32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3B30-D25B-D6D5-B8DE-15CF028229B1}"/>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9ACBBFC8-34F1-68F1-8C30-7DA6DAABAC84}"/>
              </a:ext>
            </a:extLst>
          </p:cNvPr>
          <p:cNvSpPr>
            <a:spLocks noGrp="1"/>
          </p:cNvSpPr>
          <p:nvPr>
            <p:ph idx="1"/>
          </p:nvPr>
        </p:nvSpPr>
        <p:spPr/>
        <p:txBody>
          <a:bodyPr>
            <a:normAutofit/>
          </a:bodyPr>
          <a:lstStyle/>
          <a:p>
            <a:r>
              <a:rPr lang="en-US" sz="1600" b="1" dirty="0">
                <a:latin typeface="Times New Roman" panose="02020603050405020304" pitchFamily="18" charset="0"/>
                <a:cs typeface="Times New Roman" panose="02020603050405020304" pitchFamily="18" charset="0"/>
              </a:rPr>
              <a:t>Exploratory Data Analysis:</a:t>
            </a:r>
            <a:r>
              <a:rPr lang="en-US" sz="1600" dirty="0">
                <a:latin typeface="Times New Roman" panose="02020603050405020304" pitchFamily="18" charset="0"/>
                <a:cs typeface="Times New Roman" panose="02020603050405020304" pitchFamily="18" charset="0"/>
              </a:rPr>
              <a:t> Users can upload data, generate detailed summary reports, and gain insights into the dataset's structure and relationships.</a:t>
            </a:r>
          </a:p>
          <a:p>
            <a:r>
              <a:rPr lang="en-US" sz="1600" b="1" dirty="0">
                <a:latin typeface="Times New Roman" panose="02020603050405020304" pitchFamily="18" charset="0"/>
                <a:cs typeface="Times New Roman" panose="02020603050405020304" pitchFamily="18" charset="0"/>
              </a:rPr>
              <a:t>Clustering Analysis:</a:t>
            </a:r>
            <a:r>
              <a:rPr lang="en-US" sz="1600" dirty="0">
                <a:latin typeface="Times New Roman" panose="02020603050405020304" pitchFamily="18" charset="0"/>
                <a:cs typeface="Times New Roman" panose="02020603050405020304" pitchFamily="18" charset="0"/>
              </a:rPr>
              <a:t> Perform K-Means clustering to uncover patterns, groups, and outliers within the data.</a:t>
            </a:r>
          </a:p>
          <a:p>
            <a:r>
              <a:rPr lang="en-US" sz="1600" b="1" dirty="0">
                <a:latin typeface="Times New Roman" panose="02020603050405020304" pitchFamily="18" charset="0"/>
                <a:cs typeface="Times New Roman" panose="02020603050405020304" pitchFamily="18" charset="0"/>
              </a:rPr>
              <a:t>Visualization:</a:t>
            </a:r>
            <a:r>
              <a:rPr lang="en-US" sz="1600" dirty="0">
                <a:latin typeface="Times New Roman" panose="02020603050405020304" pitchFamily="18" charset="0"/>
                <a:cs typeface="Times New Roman" panose="02020603050405020304" pitchFamily="18" charset="0"/>
              </a:rPr>
              <a:t> Scatter plots provide an intuitive way to understand clustering results and data point distribution.</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Future Work</a:t>
            </a:r>
          </a:p>
          <a:p>
            <a:r>
              <a:rPr lang="en-US" sz="1600" b="1" dirty="0">
                <a:latin typeface="Times New Roman" panose="02020603050405020304" pitchFamily="18" charset="0"/>
                <a:cs typeface="Times New Roman" panose="02020603050405020304" pitchFamily="18" charset="0"/>
              </a:rPr>
              <a:t>Interactive Chatbot:</a:t>
            </a:r>
            <a:r>
              <a:rPr lang="en-US" sz="1600" dirty="0">
                <a:latin typeface="Times New Roman" panose="02020603050405020304" pitchFamily="18" charset="0"/>
                <a:cs typeface="Times New Roman" panose="02020603050405020304" pitchFamily="18" charset="0"/>
              </a:rPr>
              <a:t> An integrated chatbot will enhance user experience by answering queries, providing guidance on data analysis, explaining profiling reports, and interpreting clustering results.</a:t>
            </a:r>
          </a:p>
          <a:p>
            <a:r>
              <a:rPr lang="en-US" sz="1600" b="1" dirty="0">
                <a:latin typeface="Times New Roman" panose="02020603050405020304" pitchFamily="18" charset="0"/>
                <a:cs typeface="Times New Roman" panose="02020603050405020304" pitchFamily="18" charset="0"/>
              </a:rPr>
              <a:t>History Saving:</a:t>
            </a:r>
            <a:r>
              <a:rPr lang="en-US" sz="1600" dirty="0">
                <a:latin typeface="Times New Roman" panose="02020603050405020304" pitchFamily="18" charset="0"/>
                <a:cs typeface="Times New Roman" panose="02020603050405020304" pitchFamily="18" charset="0"/>
              </a:rPr>
              <a:t> A feature to save and revisit previous analyses, including datasets, profiling reports, clustering parameters, and results, allowing users to track progress and compare analyses seamlessly.</a:t>
            </a:r>
          </a:p>
        </p:txBody>
      </p:sp>
    </p:spTree>
    <p:extLst>
      <p:ext uri="{BB962C8B-B14F-4D97-AF65-F5344CB8AC3E}">
        <p14:creationId xmlns:p14="http://schemas.microsoft.com/office/powerpoint/2010/main" val="102426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1010</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Bharath Aturi</dc:creator>
  <cp:lastModifiedBy>Pranith reddy</cp:lastModifiedBy>
  <cp:revision>3</cp:revision>
  <dcterms:created xsi:type="dcterms:W3CDTF">2024-07-12T14:13:19Z</dcterms:created>
  <dcterms:modified xsi:type="dcterms:W3CDTF">2024-07-13T17:44:39Z</dcterms:modified>
</cp:coreProperties>
</file>