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56" r:id="rId5"/>
    <p:sldId id="305" r:id="rId6"/>
    <p:sldId id="306" r:id="rId7"/>
    <p:sldId id="307" r:id="rId8"/>
    <p:sldId id="308" r:id="rId9"/>
    <p:sldId id="309" r:id="rId10"/>
    <p:sldId id="297" r:id="rId11"/>
    <p:sldId id="298" r:id="rId12"/>
    <p:sldId id="313" r:id="rId13"/>
    <p:sldId id="311" r:id="rId14"/>
    <p:sldId id="304" r:id="rId15"/>
    <p:sldId id="310" r:id="rId16"/>
    <p:sldId id="303" r:id="rId17"/>
    <p:sldId id="312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scual Hilario Re" initials="PHR" lastIdx="20" clrIdx="0">
    <p:extLst>
      <p:ext uri="{19B8F6BF-5375-455C-9EA6-DF929625EA0E}">
        <p15:presenceInfo xmlns:p15="http://schemas.microsoft.com/office/powerpoint/2012/main" userId="Pascual Hilario R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A"/>
    <a:srgbClr val="5E6A71"/>
    <a:srgbClr val="CDD1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0665" autoAdjust="0"/>
  </p:normalViewPr>
  <p:slideViewPr>
    <p:cSldViewPr snapToGrid="0">
      <p:cViewPr varScale="1">
        <p:scale>
          <a:sx n="78" d="100"/>
          <a:sy n="78" d="100"/>
        </p:scale>
        <p:origin x="86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91E62-385C-44DD-BE83-06C2691D4C5C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97B439-4721-4F1C-AEAB-4A4445486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52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ru-RU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CCD7264-7968-4928-81BB-20D948105527}" type="slidenum">
              <a:rPr lang="en-US" altLang="ru-RU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3072227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ru-RU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CCD7264-7968-4928-81BB-20D948105527}" type="slidenum">
              <a:rPr lang="en-US" altLang="ru-RU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3263461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ru-RU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CCD7264-7968-4928-81BB-20D948105527}" type="slidenum">
              <a:rPr lang="en-US" altLang="ru-RU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313043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ru-RU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CCD7264-7968-4928-81BB-20D948105527}" type="slidenum">
              <a:rPr lang="en-US" altLang="ru-RU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9146125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ru-RU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CCD7264-7968-4928-81BB-20D948105527}" type="slidenum">
              <a:rPr lang="en-US" altLang="ru-RU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173867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ru-RU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CCD7264-7968-4928-81BB-20D948105527}" type="slidenum">
              <a:rPr lang="en-US" altLang="ru-RU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866057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ru-RU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CCD7264-7968-4928-81BB-20D948105527}" type="slidenum">
              <a:rPr lang="en-US" altLang="ru-RU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668245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ru-RU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CCD7264-7968-4928-81BB-20D948105527}" type="slidenum">
              <a:rPr lang="en-US" altLang="ru-RU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72171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ru-RU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CCD7264-7968-4928-81BB-20D948105527}" type="slidenum">
              <a:rPr lang="en-US" altLang="ru-RU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723354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ru-RU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CCD7264-7968-4928-81BB-20D948105527}" type="slidenum">
              <a:rPr lang="en-US" altLang="ru-RU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962885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ru-RU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CCD7264-7968-4928-81BB-20D948105527}" type="slidenum">
              <a:rPr lang="en-US" altLang="ru-RU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4234386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ru-RU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CCD7264-7968-4928-81BB-20D948105527}" type="slidenum">
              <a:rPr lang="en-US" altLang="ru-RU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099267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ru-RU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CCD7264-7968-4928-81BB-20D948105527}" type="slidenum">
              <a:rPr lang="en-US" altLang="ru-RU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134784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D77F-0B62-4D54-B943-36278ED3A31A}" type="datetime1">
              <a:rPr lang="ru-RU" smtClean="0"/>
              <a:t>10.11.2021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2071-B8F1-4C46-82AC-974C0B2CE2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282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BFDAA-CA36-4397-9AF4-3F135CD7E44E}" type="datetime1">
              <a:rPr lang="ru-RU" smtClean="0"/>
              <a:t>10.11.2021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2071-B8F1-4C46-82AC-974C0B2CE2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66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A56A1-F078-4EE2-A3EA-2B17B1C39421}" type="datetime1">
              <a:rPr lang="ru-RU" smtClean="0"/>
              <a:t>10.11.2021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2071-B8F1-4C46-82AC-974C0B2CE2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32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DA2D8-163A-464D-8AFE-8196963BB2E6}" type="datetime1">
              <a:rPr lang="ru-RU" smtClean="0"/>
              <a:t>10.11.2021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2071-B8F1-4C46-82AC-974C0B2CE2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6012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F6232-B6A0-45E7-B24F-86F0AA61B0EC}" type="datetime1">
              <a:rPr lang="ru-RU" smtClean="0"/>
              <a:t>10.11.2021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2071-B8F1-4C46-82AC-974C0B2CE2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9144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800B-3241-4AF0-BB1B-87EDEE6B10F0}" type="datetime1">
              <a:rPr lang="ru-RU" smtClean="0"/>
              <a:t>10.11.2021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2071-B8F1-4C46-82AC-974C0B2CE2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8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C7F0-35F9-4C41-9E0D-F4ED23CD29F8}" type="datetime1">
              <a:rPr lang="ru-RU" smtClean="0"/>
              <a:t>10.11.2021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2071-B8F1-4C46-82AC-974C0B2CE2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601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913A-D199-42E9-A20B-B46675AF2F80}" type="datetime1">
              <a:rPr lang="ru-RU" smtClean="0"/>
              <a:t>10.11.2021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2071-B8F1-4C46-82AC-974C0B2CE2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188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628F-D96F-4D40-A94C-7ACC3DE34038}" type="datetime1">
              <a:rPr lang="ru-RU" smtClean="0"/>
              <a:t>10.11.2021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2071-B8F1-4C46-82AC-974C0B2CE2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6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010A3-7AE8-4486-ADF6-100DA024D018}" type="datetime1">
              <a:rPr lang="ru-RU" smtClean="0"/>
              <a:t>10.11.2021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2071-B8F1-4C46-82AC-974C0B2CE2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743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EA09-41D9-4718-890B-47782D54F73D}" type="datetime1">
              <a:rPr lang="ru-RU" smtClean="0"/>
              <a:t>10.11.2021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2071-B8F1-4C46-82AC-974C0B2CE2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29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8222C-3783-4C31-8B4A-B829A3E96071}" type="datetime1">
              <a:rPr lang="ru-RU" smtClean="0"/>
              <a:t>10.11.2021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42071-B8F1-4C46-82AC-974C0B2CE2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6523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:split orient="vert"/>
      </p:transition>
    </mc:Choice>
    <mc:Fallback xmlns="">
      <p:transition spd="slow">
        <p:split orient="vert"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989007" y="2666654"/>
            <a:ext cx="7958861" cy="9337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5E6A7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  <a:r>
              <a:rPr kumimoji="0" lang="en-US" sz="3200" i="0" u="none" strike="noStrike" kern="1200" cap="none" spc="0" normalizeH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4454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 – one port calibration</a:t>
            </a: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University of Edinburgh - Wikipedia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68912" cy="238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973934" y="3882182"/>
            <a:ext cx="30693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6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2142071-B8F1-4C46-82AC-974C0B2CE236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4577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2071-B8F1-4C46-82AC-974C0B2CE236}" type="slidenum">
              <a:rPr lang="ru-RU" smtClean="0"/>
              <a:t>10</a:t>
            </a:fld>
            <a:endParaRPr lang="ru-RU" dirty="0"/>
          </a:p>
        </p:txBody>
      </p:sp>
      <p:sp>
        <p:nvSpPr>
          <p:cNvPr id="6" name="Rectangle 5"/>
          <p:cNvSpPr txBox="1">
            <a:spLocks/>
          </p:cNvSpPr>
          <p:nvPr/>
        </p:nvSpPr>
        <p:spPr bwMode="auto">
          <a:xfrm>
            <a:off x="757116" y="215669"/>
            <a:ext cx="11434884" cy="6322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 dirty="0" err="1"/>
              <a:t>Grefl_short</a:t>
            </a:r>
            <a:r>
              <a:rPr lang="en-US" altLang="en-US" b="1" dirty="0"/>
              <a:t> – is the ideal short (calculated)</a:t>
            </a:r>
          </a:p>
          <a:p>
            <a:pPr eaLnBrk="1" hangingPunct="1">
              <a:buFontTx/>
              <a:buNone/>
            </a:pPr>
            <a:r>
              <a:rPr lang="en-US" altLang="en-US" b="1" dirty="0"/>
              <a:t>Gs1short – measured short  - VNA connected</a:t>
            </a:r>
          </a:p>
          <a:p>
            <a:pPr eaLnBrk="1" hangingPunct="1">
              <a:buFontTx/>
              <a:buNone/>
            </a:pPr>
            <a:r>
              <a:rPr lang="en-US" altLang="en-US" b="1" dirty="0" err="1"/>
              <a:t>Grefl_open</a:t>
            </a:r>
            <a:r>
              <a:rPr lang="en-US" altLang="en-US" b="1" dirty="0"/>
              <a:t> – ideal open (calculated)</a:t>
            </a:r>
          </a:p>
          <a:p>
            <a:pPr eaLnBrk="1" hangingPunct="1">
              <a:buFontTx/>
              <a:buNone/>
            </a:pPr>
            <a:r>
              <a:rPr lang="en-US" altLang="en-US" b="1" dirty="0"/>
              <a:t>Gs2_open – measured short - VNA connected</a:t>
            </a:r>
          </a:p>
          <a:p>
            <a:pPr eaLnBrk="1" hangingPunct="1">
              <a:buFontTx/>
              <a:buNone/>
            </a:pPr>
            <a:r>
              <a:rPr lang="en-US" altLang="en-US" b="1" dirty="0" err="1"/>
              <a:t>Grefl_load</a:t>
            </a:r>
            <a:r>
              <a:rPr lang="en-US" altLang="en-US" b="1" dirty="0"/>
              <a:t> – ideal load (calculated)</a:t>
            </a:r>
          </a:p>
          <a:p>
            <a:pPr eaLnBrk="1" hangingPunct="1">
              <a:buFontTx/>
              <a:buNone/>
            </a:pPr>
            <a:r>
              <a:rPr lang="en-US" altLang="en-US" b="1" dirty="0"/>
              <a:t>Gs3_load – measured load - VNA connected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F010A6-E702-4D4A-929C-E354BE197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26" y="3429000"/>
            <a:ext cx="99250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32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1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2071-B8F1-4C46-82AC-974C0B2CE236}" type="slidenum">
              <a:rPr lang="ru-RU" smtClean="0"/>
              <a:t>11</a:t>
            </a:fld>
            <a:endParaRPr lang="ru-RU" dirty="0"/>
          </a:p>
        </p:txBody>
      </p:sp>
      <p:sp>
        <p:nvSpPr>
          <p:cNvPr id="6" name="Rectangle 5"/>
          <p:cNvSpPr txBox="1">
            <a:spLocks/>
          </p:cNvSpPr>
          <p:nvPr/>
        </p:nvSpPr>
        <p:spPr bwMode="auto">
          <a:xfrm>
            <a:off x="757116" y="215669"/>
            <a:ext cx="11434884" cy="1562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 dirty="0"/>
              <a:t>Results for the Pocket VNA</a:t>
            </a:r>
          </a:p>
          <a:p>
            <a:pPr eaLnBrk="1" hangingPunct="1">
              <a:buFontTx/>
              <a:buNone/>
            </a:pPr>
            <a:r>
              <a:rPr lang="en-US" altLang="en-US" b="1" dirty="0"/>
              <a:t>For error terms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8BCEFB-BD64-4CCD-A1C2-F313D771A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872" y="1422400"/>
            <a:ext cx="6638925" cy="4933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2E3996-38D2-4532-AAA4-B7B7BAE553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6046" y="47211"/>
            <a:ext cx="7068472" cy="137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56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1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2071-B8F1-4C46-82AC-974C0B2CE236}" type="slidenum">
              <a:rPr lang="ru-RU" smtClean="0"/>
              <a:t>12</a:t>
            </a:fld>
            <a:endParaRPr lang="ru-RU" dirty="0"/>
          </a:p>
        </p:txBody>
      </p:sp>
      <p:sp>
        <p:nvSpPr>
          <p:cNvPr id="6" name="Rectangle 5"/>
          <p:cNvSpPr txBox="1">
            <a:spLocks/>
          </p:cNvSpPr>
          <p:nvPr/>
        </p:nvSpPr>
        <p:spPr bwMode="auto">
          <a:xfrm>
            <a:off x="757116" y="215669"/>
            <a:ext cx="11434884" cy="625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 dirty="0"/>
              <a:t>Finally, we just need to remove the error</a:t>
            </a:r>
          </a:p>
          <a:p>
            <a:pPr eaLnBrk="1" hangingPunct="1">
              <a:buFontTx/>
              <a:buNone/>
            </a:pPr>
            <a:endParaRPr lang="en-US" altLang="en-US" b="1" dirty="0"/>
          </a:p>
          <a:p>
            <a:pPr eaLnBrk="1" hangingPunct="1">
              <a:buFontTx/>
              <a:buNone/>
            </a:pPr>
            <a:endParaRPr lang="en-US" altLang="en-US" b="1" dirty="0"/>
          </a:p>
          <a:p>
            <a:pPr eaLnBrk="1" hangingPunct="1">
              <a:buFontTx/>
              <a:buNone/>
            </a:pPr>
            <a:endParaRPr lang="en-US" altLang="en-US" b="1" dirty="0"/>
          </a:p>
          <a:p>
            <a:pPr eaLnBrk="1" hangingPunct="1">
              <a:buFontTx/>
              <a:buNone/>
            </a:pPr>
            <a:endParaRPr lang="en-US" altLang="en-US" b="1" dirty="0"/>
          </a:p>
          <a:p>
            <a:pPr eaLnBrk="1" hangingPunct="1">
              <a:buFontTx/>
              <a:buNone/>
            </a:pPr>
            <a:endParaRPr lang="en-US" altLang="en-US" b="1" dirty="0"/>
          </a:p>
          <a:p>
            <a:pPr eaLnBrk="1" hangingPunct="1">
              <a:buFontTx/>
              <a:buNone/>
            </a:pPr>
            <a:endParaRPr lang="en-US" altLang="en-US" b="1" dirty="0"/>
          </a:p>
          <a:p>
            <a:pPr eaLnBrk="1" hangingPunct="1">
              <a:buFontTx/>
              <a:buNone/>
            </a:pPr>
            <a:r>
              <a:rPr lang="en-US" altLang="en-US" b="1" dirty="0"/>
              <a:t>Where </a:t>
            </a:r>
            <a:r>
              <a:rPr lang="en-US" altLang="en-US" b="1" dirty="0" err="1"/>
              <a:t>Gdutm</a:t>
            </a:r>
            <a:r>
              <a:rPr lang="en-US" altLang="en-US" b="1" dirty="0"/>
              <a:t> – Is the measured DUT</a:t>
            </a:r>
          </a:p>
          <a:p>
            <a:pPr eaLnBrk="1" hangingPunct="1">
              <a:buFontTx/>
              <a:buNone/>
            </a:pPr>
            <a:endParaRPr lang="en-US" altLang="en-US" b="1" dirty="0"/>
          </a:p>
          <a:p>
            <a:pPr eaLnBrk="1" hangingPunct="1">
              <a:buFontTx/>
              <a:buNone/>
            </a:pPr>
            <a:r>
              <a:rPr lang="en-US" altLang="en-US" b="1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604141-F9B2-426D-AF35-82972DDC5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264" y="892175"/>
            <a:ext cx="2743200" cy="17716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B9D36D8-17CD-4EAC-AD43-B985856475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999" y="2815866"/>
            <a:ext cx="63531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49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1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2071-B8F1-4C46-82AC-974C0B2CE236}" type="slidenum">
              <a:rPr lang="ru-RU" smtClean="0"/>
              <a:t>13</a:t>
            </a:fld>
            <a:endParaRPr lang="ru-RU" dirty="0"/>
          </a:p>
        </p:txBody>
      </p:sp>
      <p:sp>
        <p:nvSpPr>
          <p:cNvPr id="6" name="Rectangle 5"/>
          <p:cNvSpPr txBox="1">
            <a:spLocks/>
          </p:cNvSpPr>
          <p:nvPr/>
        </p:nvSpPr>
        <p:spPr bwMode="auto">
          <a:xfrm>
            <a:off x="757116" y="215669"/>
            <a:ext cx="11434884" cy="1562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 dirty="0"/>
              <a:t>Results for the Pocket VNA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6FF3D8-D386-4ED7-A625-8631A0F06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13390"/>
            <a:ext cx="12192000" cy="543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014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1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2071-B8F1-4C46-82AC-974C0B2CE236}" type="slidenum">
              <a:rPr lang="ru-RU" smtClean="0"/>
              <a:t>14</a:t>
            </a:fld>
            <a:endParaRPr lang="ru-RU" dirty="0"/>
          </a:p>
        </p:txBody>
      </p:sp>
      <p:sp>
        <p:nvSpPr>
          <p:cNvPr id="6" name="Rectangle 5"/>
          <p:cNvSpPr txBox="1">
            <a:spLocks/>
          </p:cNvSpPr>
          <p:nvPr/>
        </p:nvSpPr>
        <p:spPr bwMode="auto">
          <a:xfrm>
            <a:off x="757116" y="3096035"/>
            <a:ext cx="11434884" cy="1562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 dirty="0"/>
              <a:t>Congratulations – 1 port device is ready</a:t>
            </a:r>
          </a:p>
        </p:txBody>
      </p:sp>
    </p:spTree>
    <p:extLst>
      <p:ext uri="{BB962C8B-B14F-4D97-AF65-F5344CB8AC3E}">
        <p14:creationId xmlns:p14="http://schemas.microsoft.com/office/powerpoint/2010/main" val="260010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1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2071-B8F1-4C46-82AC-974C0B2CE236}" type="slidenum">
              <a:rPr lang="ru-RU" smtClean="0"/>
              <a:t>2</a:t>
            </a:fld>
            <a:endParaRPr lang="ru-RU" dirty="0"/>
          </a:p>
        </p:txBody>
      </p:sp>
      <p:sp>
        <p:nvSpPr>
          <p:cNvPr id="6" name="Rectangle 5"/>
          <p:cNvSpPr txBox="1">
            <a:spLocks/>
          </p:cNvSpPr>
          <p:nvPr/>
        </p:nvSpPr>
        <p:spPr bwMode="auto">
          <a:xfrm>
            <a:off x="727619" y="244013"/>
            <a:ext cx="10353336" cy="6245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 dirty="0"/>
              <a:t>Step 1: need to obtain ideal representation of the open short and load, but from the book the told that at higher frequencies (higher than 5 GHz) we have to take into account third order equation correction based on the capacitance/inductance of the </a:t>
            </a:r>
            <a:r>
              <a:rPr lang="en-US" altLang="en-US" b="1" dirty="0" err="1"/>
              <a:t>cal</a:t>
            </a:r>
            <a:r>
              <a:rPr lang="en-US" altLang="en-US" b="1" dirty="0"/>
              <a:t> kits – they usually in the VNA system. I took </a:t>
            </a:r>
            <a:r>
              <a:rPr lang="en-US" altLang="en-US" b="1" dirty="0" err="1"/>
              <a:t>cal</a:t>
            </a:r>
            <a:r>
              <a:rPr lang="en-US" altLang="en-US" b="1" dirty="0"/>
              <a:t> kit from Keysight VNA loads </a:t>
            </a:r>
          </a:p>
          <a:p>
            <a:pPr eaLnBrk="1" hangingPunct="1">
              <a:buFontTx/>
              <a:buNone/>
            </a:pPr>
            <a:endParaRPr lang="en-US" altLang="en-US" b="1" dirty="0"/>
          </a:p>
          <a:p>
            <a:pPr eaLnBrk="1" hangingPunct="1">
              <a:buFontTx/>
              <a:buNone/>
            </a:pPr>
            <a:endParaRPr lang="en-US" altLang="en-US" b="1" dirty="0"/>
          </a:p>
          <a:p>
            <a:pPr eaLnBrk="1" hangingPunct="1">
              <a:buFontTx/>
              <a:buNone/>
            </a:pPr>
            <a:endParaRPr lang="en-US" altLang="en-US" b="1" dirty="0"/>
          </a:p>
          <a:p>
            <a:pPr eaLnBrk="1" hangingPunct="1">
              <a:buFontTx/>
              <a:buNone/>
            </a:pPr>
            <a:r>
              <a:rPr lang="en-US" altLang="en-US" b="1" dirty="0"/>
              <a:t>Let us start from OPEN: </a:t>
            </a:r>
          </a:p>
          <a:p>
            <a:pPr eaLnBrk="1" hangingPunct="1">
              <a:buFontTx/>
              <a:buNone/>
            </a:pPr>
            <a:r>
              <a:rPr lang="en-US" altLang="en-US" b="1" dirty="0"/>
              <a:t>Technically you can just do </a:t>
            </a:r>
          </a:p>
          <a:p>
            <a:pPr eaLnBrk="1" hangingPunct="1">
              <a:buFontTx/>
              <a:buNone/>
            </a:pPr>
            <a:endParaRPr lang="en-US" altLang="en-US" b="1" dirty="0"/>
          </a:p>
          <a:p>
            <a:pPr eaLnBrk="1" hangingPunct="1">
              <a:buFontTx/>
              <a:buNone/>
            </a:pPr>
            <a:r>
              <a:rPr lang="en-US" altLang="en-US" b="1" dirty="0"/>
              <a:t>This would be sufficient for our frequency, but I overcomplicated the code based on next slide:</a:t>
            </a:r>
          </a:p>
          <a:p>
            <a:pPr eaLnBrk="1" hangingPunct="1">
              <a:buFontTx/>
              <a:buNone/>
            </a:pPr>
            <a:endParaRPr lang="en-US" altLang="en-US" b="1" dirty="0"/>
          </a:p>
          <a:p>
            <a:pPr eaLnBrk="1" hangingPunct="1">
              <a:buFontTx/>
              <a:buNone/>
            </a:pPr>
            <a:endParaRPr lang="en-US" alt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FBCCB7-6102-47BC-87DF-2D8D26C6E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712" y="2233382"/>
            <a:ext cx="9201150" cy="1066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79712B-6C79-4386-8770-0D0019DC17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8862" y="3628103"/>
            <a:ext cx="2789568" cy="120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84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1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2071-B8F1-4C46-82AC-974C0B2CE236}" type="slidenum">
              <a:rPr lang="ru-RU" smtClean="0"/>
              <a:t>3</a:t>
            </a:fld>
            <a:endParaRPr lang="ru-RU" dirty="0"/>
          </a:p>
        </p:txBody>
      </p:sp>
      <p:sp>
        <p:nvSpPr>
          <p:cNvPr id="6" name="Rectangle 5"/>
          <p:cNvSpPr txBox="1">
            <a:spLocks/>
          </p:cNvSpPr>
          <p:nvPr/>
        </p:nvSpPr>
        <p:spPr bwMode="auto">
          <a:xfrm>
            <a:off x="727619" y="293635"/>
            <a:ext cx="10353336" cy="6245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 dirty="0"/>
              <a:t>the coaxial open standard is an electrical “open” at the end of a short length of transmission line</a:t>
            </a:r>
          </a:p>
          <a:p>
            <a:pPr eaLnBrk="1" hangingPunct="1">
              <a:buFontTx/>
              <a:buNone/>
            </a:pPr>
            <a:endParaRPr lang="en-US" altLang="en-US" b="1" dirty="0"/>
          </a:p>
          <a:p>
            <a:pPr eaLnBrk="1" hangingPunct="1">
              <a:buFontTx/>
              <a:buNone/>
            </a:pPr>
            <a:endParaRPr lang="en-US" altLang="en-US" b="1" dirty="0"/>
          </a:p>
          <a:p>
            <a:pPr eaLnBrk="1" hangingPunct="1">
              <a:buFontTx/>
              <a:buNone/>
            </a:pPr>
            <a:endParaRPr lang="en-US" altLang="en-US" b="1" dirty="0"/>
          </a:p>
          <a:p>
            <a:pPr eaLnBrk="1" hangingPunct="1">
              <a:buFontTx/>
              <a:buNone/>
            </a:pPr>
            <a:r>
              <a:rPr lang="en-US" b="0" i="0" dirty="0">
                <a:solidFill>
                  <a:srgbClr val="201F1E"/>
                </a:solidFill>
                <a:effectLst/>
                <a:latin typeface="Calibri" panose="020F0502020204030204" pitchFamily="34" charset="0"/>
              </a:rPr>
              <a:t>for higher frequencies, open is modelled by a third-order equation as:</a:t>
            </a:r>
          </a:p>
          <a:p>
            <a:pPr eaLnBrk="1" hangingPunct="1">
              <a:buFontTx/>
              <a:buNone/>
            </a:pPr>
            <a:endParaRPr lang="en-US" altLang="en-US" dirty="0">
              <a:solidFill>
                <a:srgbClr val="201F1E"/>
              </a:solidFill>
            </a:endParaRPr>
          </a:p>
          <a:p>
            <a:pPr eaLnBrk="1" hangingPunct="1">
              <a:buFontTx/>
              <a:buNone/>
            </a:pPr>
            <a:r>
              <a:rPr lang="en-US" altLang="en-US" b="1" dirty="0">
                <a:solidFill>
                  <a:srgbClr val="201F1E"/>
                </a:solidFill>
              </a:rPr>
              <a:t>So from the book the equation transforms into this:</a:t>
            </a:r>
          </a:p>
          <a:p>
            <a:pPr eaLnBrk="1" hangingPunct="1">
              <a:buFontTx/>
              <a:buNone/>
            </a:pPr>
            <a:endParaRPr lang="en-US" altLang="en-US" b="1" dirty="0">
              <a:solidFill>
                <a:srgbClr val="201F1E"/>
              </a:solidFill>
            </a:endParaRPr>
          </a:p>
          <a:p>
            <a:pPr eaLnBrk="1" hangingPunct="1">
              <a:buFontTx/>
              <a:buNone/>
            </a:pPr>
            <a:r>
              <a:rPr lang="en-US" altLang="en-US" b="1" dirty="0">
                <a:solidFill>
                  <a:srgbClr val="201F1E"/>
                </a:solidFill>
              </a:rPr>
              <a:t>Where capacitance is Ce(f)  Beta = 2pi/lambda</a:t>
            </a:r>
          </a:p>
          <a:p>
            <a:pPr eaLnBrk="1" hangingPunct="1">
              <a:buFontTx/>
              <a:buNone/>
            </a:pPr>
            <a:endParaRPr lang="en-US" altLang="en-US" b="1" dirty="0"/>
          </a:p>
          <a:p>
            <a:pPr eaLnBrk="1" hangingPunct="1">
              <a:buFontTx/>
              <a:buNone/>
            </a:pPr>
            <a:endParaRPr lang="en-US" alt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D133D1-2DB6-4B98-9A2F-393033C9D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783405"/>
            <a:ext cx="2409825" cy="11334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9CA320-BA49-4C2D-BEBE-3387E281EA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619" y="3208105"/>
            <a:ext cx="4320638" cy="5760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B8E8966-00B8-4667-855C-C9BF8128A4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0600" y="3784190"/>
            <a:ext cx="225742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15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1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2071-B8F1-4C46-82AC-974C0B2CE236}" type="slidenum">
              <a:rPr lang="ru-RU" smtClean="0"/>
              <a:t>4</a:t>
            </a:fld>
            <a:endParaRPr lang="ru-RU" dirty="0"/>
          </a:p>
        </p:txBody>
      </p:sp>
      <p:sp>
        <p:nvSpPr>
          <p:cNvPr id="6" name="Rectangle 5"/>
          <p:cNvSpPr txBox="1">
            <a:spLocks/>
          </p:cNvSpPr>
          <p:nvPr/>
        </p:nvSpPr>
        <p:spPr bwMode="auto">
          <a:xfrm>
            <a:off x="727619" y="293635"/>
            <a:ext cx="10353336" cy="6245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 dirty="0"/>
              <a:t>How it is in </a:t>
            </a:r>
            <a:r>
              <a:rPr lang="en-US" altLang="en-US" b="1" dirty="0" err="1"/>
              <a:t>matlab</a:t>
            </a:r>
            <a:r>
              <a:rPr lang="en-US" altLang="en-US" b="1" dirty="0"/>
              <a:t> code:</a:t>
            </a:r>
          </a:p>
          <a:p>
            <a:pPr eaLnBrk="1" hangingPunct="1">
              <a:buFontTx/>
              <a:buNone/>
            </a:pPr>
            <a:endParaRPr lang="en-US" altLang="en-US" b="1" dirty="0"/>
          </a:p>
          <a:p>
            <a:pPr eaLnBrk="1" hangingPunct="1">
              <a:buFontTx/>
              <a:buNone/>
            </a:pPr>
            <a:endParaRPr lang="en-US" altLang="en-US" b="1" dirty="0"/>
          </a:p>
          <a:p>
            <a:pPr eaLnBrk="1" hangingPunct="1">
              <a:buFontTx/>
              <a:buNone/>
            </a:pPr>
            <a:endParaRPr lang="en-US" altLang="en-US" b="1" dirty="0"/>
          </a:p>
          <a:p>
            <a:pPr eaLnBrk="1" hangingPunct="1">
              <a:buFontTx/>
              <a:buNone/>
            </a:pPr>
            <a:endParaRPr lang="en-US" altLang="en-US" b="1" dirty="0"/>
          </a:p>
          <a:p>
            <a:pPr eaLnBrk="1" hangingPunct="1">
              <a:buFontTx/>
              <a:buNone/>
            </a:pPr>
            <a:endParaRPr lang="en-US" altLang="en-US" b="1" dirty="0"/>
          </a:p>
          <a:p>
            <a:pPr eaLnBrk="1" hangingPunct="1">
              <a:buFontTx/>
              <a:buNone/>
            </a:pPr>
            <a:endParaRPr lang="en-US" altLang="en-US" b="1" dirty="0"/>
          </a:p>
          <a:p>
            <a:pPr eaLnBrk="1" hangingPunct="1">
              <a:buFontTx/>
              <a:buNone/>
            </a:pPr>
            <a:endParaRPr lang="en-US" altLang="en-US" b="1" dirty="0"/>
          </a:p>
          <a:p>
            <a:pPr eaLnBrk="1" hangingPunct="1">
              <a:buFontTx/>
              <a:buNone/>
            </a:pPr>
            <a:endParaRPr lang="en-US" altLang="en-US" b="1" dirty="0"/>
          </a:p>
          <a:p>
            <a:pPr eaLnBrk="1" hangingPunct="1">
              <a:buFontTx/>
              <a:buNone/>
            </a:pPr>
            <a:endParaRPr lang="en-US" altLang="en-US" b="1" dirty="0"/>
          </a:p>
          <a:p>
            <a:pPr eaLnBrk="1" hangingPunct="1">
              <a:buFontTx/>
              <a:buNone/>
            </a:pPr>
            <a:r>
              <a:rPr lang="en-US" altLang="en-US" b="1" dirty="0"/>
              <a:t>Don’t mind the rotation of matrix – it is just </a:t>
            </a:r>
            <a:r>
              <a:rPr lang="en-US" altLang="en-US" b="1" dirty="0" err="1"/>
              <a:t>matlab</a:t>
            </a:r>
            <a:r>
              <a:rPr lang="en-US" altLang="en-US" b="1" dirty="0"/>
              <a:t> likes to put it in line instead of in row.</a:t>
            </a:r>
          </a:p>
          <a:p>
            <a:pPr eaLnBrk="1" hangingPunct="1">
              <a:buFontTx/>
              <a:buNone/>
            </a:pPr>
            <a:endParaRPr lang="en-US" alt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607EC2-884F-417A-B39D-4D535F9A1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19" y="834666"/>
            <a:ext cx="3162300" cy="1609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0A2188-0A48-450D-9F3A-82445BB488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619" y="2372519"/>
            <a:ext cx="903922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885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1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2071-B8F1-4C46-82AC-974C0B2CE236}" type="slidenum">
              <a:rPr lang="ru-RU" smtClean="0"/>
              <a:t>5</a:t>
            </a:fld>
            <a:endParaRPr lang="ru-RU" dirty="0"/>
          </a:p>
        </p:txBody>
      </p:sp>
      <p:sp>
        <p:nvSpPr>
          <p:cNvPr id="6" name="Rectangle 5"/>
          <p:cNvSpPr txBox="1">
            <a:spLocks/>
          </p:cNvSpPr>
          <p:nvPr/>
        </p:nvSpPr>
        <p:spPr bwMode="auto">
          <a:xfrm>
            <a:off x="727619" y="293635"/>
            <a:ext cx="10353336" cy="6245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 dirty="0"/>
              <a:t>Step 2: now we need to do the same with short</a:t>
            </a:r>
          </a:p>
          <a:p>
            <a:pPr eaLnBrk="1" hangingPunct="1">
              <a:buFontTx/>
              <a:buNone/>
            </a:pPr>
            <a:endParaRPr lang="en-US" altLang="en-US" b="1" dirty="0"/>
          </a:p>
          <a:p>
            <a:pPr eaLnBrk="1" hangingPunct="1">
              <a:buFontTx/>
              <a:buNone/>
            </a:pPr>
            <a:r>
              <a:rPr lang="en-US" altLang="en-US" b="1" dirty="0"/>
              <a:t>Ideal short  is just </a:t>
            </a:r>
            <a:r>
              <a:rPr lang="ru-RU" altLang="en-US" b="1" dirty="0"/>
              <a:t>Г=</a:t>
            </a:r>
            <a:r>
              <a:rPr lang="en-GB" altLang="en-US" b="1" dirty="0"/>
              <a:t>-1, but since I again did slightly harder</a:t>
            </a:r>
          </a:p>
          <a:p>
            <a:pPr eaLnBrk="1" hangingPunct="1">
              <a:buFontTx/>
              <a:buNone/>
            </a:pPr>
            <a:r>
              <a:rPr lang="en-GB" altLang="en-US" b="1" dirty="0"/>
              <a:t>We will have same thing as capacitance</a:t>
            </a:r>
          </a:p>
          <a:p>
            <a:pPr eaLnBrk="1" hangingPunct="1">
              <a:buFontTx/>
              <a:buNone/>
            </a:pPr>
            <a:endParaRPr lang="en-GB" altLang="en-US" b="1" dirty="0"/>
          </a:p>
          <a:p>
            <a:pPr eaLnBrk="1" hangingPunct="1">
              <a:buFontTx/>
              <a:buNone/>
            </a:pPr>
            <a:endParaRPr lang="ru-RU" altLang="en-US" b="1" dirty="0"/>
          </a:p>
          <a:p>
            <a:pPr eaLnBrk="1" hangingPunct="1">
              <a:buFontTx/>
              <a:buNone/>
            </a:pPr>
            <a:r>
              <a:rPr lang="en-GB" altLang="en-US" b="1" dirty="0"/>
              <a:t>Leading to:</a:t>
            </a:r>
          </a:p>
          <a:p>
            <a:pPr eaLnBrk="1" hangingPunct="1">
              <a:buFontTx/>
              <a:buNone/>
            </a:pPr>
            <a:endParaRPr lang="en-GB" altLang="en-US" b="1" dirty="0"/>
          </a:p>
          <a:p>
            <a:pPr eaLnBrk="1" hangingPunct="1">
              <a:buFontTx/>
              <a:buNone/>
            </a:pPr>
            <a:endParaRPr lang="en-GB" altLang="en-US" b="1" dirty="0"/>
          </a:p>
          <a:p>
            <a:pPr eaLnBrk="1" hangingPunct="1">
              <a:buFontTx/>
              <a:buNone/>
            </a:pPr>
            <a:r>
              <a:rPr lang="en-GB" altLang="en-US" b="1" dirty="0"/>
              <a:t>However, seems like nobody cares about it in </a:t>
            </a:r>
            <a:r>
              <a:rPr lang="en-GB" altLang="en-US" b="1" dirty="0" err="1"/>
              <a:t>agilent</a:t>
            </a:r>
            <a:r>
              <a:rPr lang="en-GB" altLang="en-US" b="1" dirty="0"/>
              <a:t> and CMT so they just model is as L=0</a:t>
            </a:r>
          </a:p>
          <a:p>
            <a:pPr eaLnBrk="1" hangingPunct="1">
              <a:buFontTx/>
              <a:buNone/>
            </a:pPr>
            <a:r>
              <a:rPr lang="en-GB" altLang="en-US" b="1" dirty="0"/>
              <a:t>So not much difference here:</a:t>
            </a:r>
            <a:endParaRPr lang="ru-RU" altLang="en-US" b="1" dirty="0"/>
          </a:p>
          <a:p>
            <a:pPr eaLnBrk="1" hangingPunct="1">
              <a:buFontTx/>
              <a:buNone/>
            </a:pPr>
            <a:endParaRPr lang="en-GB" alt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6330F9-BD39-42AE-902A-265658823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74" y="2276346"/>
            <a:ext cx="5448181" cy="11399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43F3BF-A222-4AC3-8C43-85E42227F3C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944"/>
          <a:stretch/>
        </p:blipFill>
        <p:spPr>
          <a:xfrm>
            <a:off x="2930311" y="3296277"/>
            <a:ext cx="6218134" cy="168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300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1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2071-B8F1-4C46-82AC-974C0B2CE236}" type="slidenum">
              <a:rPr lang="ru-RU" smtClean="0"/>
              <a:t>6</a:t>
            </a:fld>
            <a:endParaRPr lang="ru-RU" dirty="0"/>
          </a:p>
        </p:txBody>
      </p:sp>
      <p:sp>
        <p:nvSpPr>
          <p:cNvPr id="6" name="Rectangle 5"/>
          <p:cNvSpPr txBox="1">
            <a:spLocks/>
          </p:cNvSpPr>
          <p:nvPr/>
        </p:nvSpPr>
        <p:spPr bwMode="auto">
          <a:xfrm>
            <a:off x="727619" y="293635"/>
            <a:ext cx="10353336" cy="6245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GB" altLang="en-US" b="1" dirty="0"/>
              <a:t>So we comes to this which doesn’t go far away from simple </a:t>
            </a:r>
            <a:r>
              <a:rPr lang="ru-RU" altLang="en-US" b="1" dirty="0"/>
              <a:t>Г</a:t>
            </a:r>
            <a:r>
              <a:rPr lang="en-GB" altLang="en-US" b="1" dirty="0"/>
              <a:t>= -1 </a:t>
            </a:r>
          </a:p>
          <a:p>
            <a:pPr eaLnBrk="1" hangingPunct="1">
              <a:buFontTx/>
              <a:buNone/>
            </a:pPr>
            <a:endParaRPr lang="en-GB" altLang="en-US" b="1" dirty="0"/>
          </a:p>
          <a:p>
            <a:pPr eaLnBrk="1" hangingPunct="1">
              <a:buFontTx/>
              <a:buNone/>
            </a:pPr>
            <a:endParaRPr lang="en-GB" altLang="en-US" b="1" dirty="0"/>
          </a:p>
          <a:p>
            <a:pPr eaLnBrk="1" hangingPunct="1">
              <a:buFontTx/>
              <a:buNone/>
            </a:pPr>
            <a:endParaRPr lang="en-GB" altLang="en-US" b="1" dirty="0"/>
          </a:p>
          <a:p>
            <a:pPr eaLnBrk="1" hangingPunct="1">
              <a:buFontTx/>
              <a:buNone/>
            </a:pPr>
            <a:endParaRPr lang="en-GB" altLang="en-US" b="1" dirty="0"/>
          </a:p>
          <a:p>
            <a:pPr eaLnBrk="1" hangingPunct="1">
              <a:buFontTx/>
              <a:buNone/>
            </a:pPr>
            <a:endParaRPr lang="en-GB" altLang="en-US" b="1" dirty="0"/>
          </a:p>
          <a:p>
            <a:pPr eaLnBrk="1" hangingPunct="1">
              <a:buFontTx/>
              <a:buNone/>
            </a:pPr>
            <a:r>
              <a:rPr lang="en-GB" altLang="en-US" b="1" dirty="0"/>
              <a:t>Finally the load – this one is the one who makes more challenges – this is because ideal load is just </a:t>
            </a:r>
            <a:r>
              <a:rPr lang="ru-RU" altLang="en-US" b="1" dirty="0"/>
              <a:t>Г=</a:t>
            </a:r>
            <a:r>
              <a:rPr lang="en-GB" altLang="en-US" b="1" dirty="0"/>
              <a:t>0. This is what limits the calibration. Ideally would be to record the load with VNA and make it stored in the system, but for now I just did it like this:</a:t>
            </a:r>
          </a:p>
          <a:p>
            <a:pPr eaLnBrk="1" hangingPunct="1">
              <a:buFontTx/>
              <a:buNone/>
            </a:pPr>
            <a:endParaRPr lang="en-GB" altLang="en-US" b="1" dirty="0"/>
          </a:p>
          <a:p>
            <a:pPr eaLnBrk="1" hangingPunct="1">
              <a:buFontTx/>
              <a:buNone/>
            </a:pPr>
            <a:endParaRPr lang="en-GB" alt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6003F3-61C9-4590-904D-C9BC5F689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574" y="1259911"/>
            <a:ext cx="8001000" cy="1809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A11703-8B68-4EBD-A5B6-1CE8451917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619" y="5159939"/>
            <a:ext cx="552450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34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1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2071-B8F1-4C46-82AC-974C0B2CE236}" type="slidenum">
              <a:rPr lang="ru-RU" smtClean="0"/>
              <a:t>7</a:t>
            </a:fld>
            <a:endParaRPr lang="ru-RU" dirty="0"/>
          </a:p>
        </p:txBody>
      </p:sp>
      <p:sp>
        <p:nvSpPr>
          <p:cNvPr id="6" name="Rectangle 5"/>
          <p:cNvSpPr txBox="1">
            <a:spLocks/>
          </p:cNvSpPr>
          <p:nvPr/>
        </p:nvSpPr>
        <p:spPr bwMode="auto">
          <a:xfrm>
            <a:off x="757116" y="244013"/>
            <a:ext cx="11434884" cy="1562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 dirty="0"/>
              <a:t>Recall: 3- term error models. Need to find 3 error terms e00, e11, e10e01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B2A1E7-F102-4AEA-8970-51541E51F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731" y="1025179"/>
            <a:ext cx="7605630" cy="533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088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1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2071-B8F1-4C46-82AC-974C0B2CE236}" type="slidenum">
              <a:rPr lang="ru-RU" smtClean="0"/>
              <a:t>8</a:t>
            </a:fld>
            <a:endParaRPr lang="ru-RU" dirty="0"/>
          </a:p>
        </p:txBody>
      </p:sp>
      <p:sp>
        <p:nvSpPr>
          <p:cNvPr id="6" name="Rectangle 5"/>
          <p:cNvSpPr txBox="1">
            <a:spLocks/>
          </p:cNvSpPr>
          <p:nvPr/>
        </p:nvSpPr>
        <p:spPr bwMode="auto">
          <a:xfrm>
            <a:off x="757116" y="215669"/>
            <a:ext cx="11434884" cy="6322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 dirty="0"/>
              <a:t>They are connected to the actual set of 3 equations</a:t>
            </a:r>
          </a:p>
          <a:p>
            <a:pPr eaLnBrk="1" hangingPunct="1">
              <a:buFontTx/>
              <a:buNone/>
            </a:pPr>
            <a:endParaRPr lang="en-US" altLang="en-US" b="1" dirty="0"/>
          </a:p>
          <a:p>
            <a:pPr eaLnBrk="1" hangingPunct="1">
              <a:buFontTx/>
              <a:buNone/>
            </a:pPr>
            <a:r>
              <a:rPr lang="en-US" altLang="en-US" b="1" dirty="0"/>
              <a:t>								</a:t>
            </a:r>
            <a:r>
              <a:rPr lang="ru-RU" altLang="en-US" b="1" dirty="0"/>
              <a:t>Гм1 = </a:t>
            </a:r>
            <a:r>
              <a:rPr lang="en-GB" altLang="en-US" b="1" dirty="0"/>
              <a:t>measured CAL kits</a:t>
            </a:r>
            <a:endParaRPr lang="en-US" altLang="en-US" b="1" dirty="0"/>
          </a:p>
          <a:p>
            <a:pPr eaLnBrk="1" hangingPunct="1">
              <a:buFontTx/>
              <a:buNone/>
            </a:pPr>
            <a:endParaRPr lang="en-US" altLang="en-US" b="1" dirty="0"/>
          </a:p>
          <a:p>
            <a:pPr eaLnBrk="1" hangingPunct="1">
              <a:buFontTx/>
              <a:buNone/>
            </a:pPr>
            <a:endParaRPr lang="en-US" altLang="en-US" b="1" dirty="0"/>
          </a:p>
          <a:p>
            <a:pPr eaLnBrk="1" hangingPunct="1">
              <a:buFontTx/>
              <a:buNone/>
            </a:pPr>
            <a:endParaRPr lang="en-US" altLang="en-US" b="1" dirty="0"/>
          </a:p>
          <a:p>
            <a:pPr eaLnBrk="1" hangingPunct="1">
              <a:buFontTx/>
              <a:buNone/>
            </a:pPr>
            <a:endParaRPr lang="en-US" altLang="en-US" b="1" dirty="0"/>
          </a:p>
          <a:p>
            <a:pPr eaLnBrk="1" hangingPunct="1">
              <a:buFontTx/>
              <a:buNone/>
            </a:pPr>
            <a:endParaRPr lang="en-US" altLang="en-US" b="1" dirty="0"/>
          </a:p>
          <a:p>
            <a:pPr eaLnBrk="1" hangingPunct="1">
              <a:buFontTx/>
              <a:buNone/>
            </a:pPr>
            <a:endParaRPr lang="en-US" altLang="en-US" b="1" dirty="0"/>
          </a:p>
          <a:p>
            <a:pPr eaLnBrk="1" hangingPunct="1">
              <a:buFontTx/>
              <a:buNone/>
            </a:pPr>
            <a:r>
              <a:rPr lang="en-US" altLang="en-US" b="1" dirty="0"/>
              <a:t>Simply using </a:t>
            </a:r>
            <a:r>
              <a:rPr lang="en-US" altLang="en-US" b="1" dirty="0" err="1"/>
              <a:t>linsolve</a:t>
            </a:r>
            <a:r>
              <a:rPr lang="en-US" altLang="en-US" b="1" dirty="0"/>
              <a:t> in MATLAB with matrixes</a:t>
            </a:r>
          </a:p>
          <a:p>
            <a:pPr eaLnBrk="1" hangingPunct="1">
              <a:buFontTx/>
              <a:buNone/>
            </a:pPr>
            <a:endParaRPr lang="en-US" altLang="en-US" b="1" dirty="0"/>
          </a:p>
          <a:p>
            <a:pPr eaLnBrk="1" hangingPunct="1">
              <a:buFontTx/>
              <a:buNone/>
            </a:pPr>
            <a:endParaRPr lang="en-US" alt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B9D1AD-1E97-4160-8104-DFCD4DA42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116" y="913120"/>
            <a:ext cx="6494380" cy="27707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AF010A6-E702-4D4A-929C-E354BE197C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116" y="4411202"/>
            <a:ext cx="99250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10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1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2071-B8F1-4C46-82AC-974C0B2CE236}" type="slidenum">
              <a:rPr lang="ru-RU" smtClean="0"/>
              <a:t>9</a:t>
            </a:fld>
            <a:endParaRPr lang="ru-RU" dirty="0"/>
          </a:p>
        </p:txBody>
      </p:sp>
      <p:sp>
        <p:nvSpPr>
          <p:cNvPr id="6" name="Rectangle 5"/>
          <p:cNvSpPr txBox="1">
            <a:spLocks/>
          </p:cNvSpPr>
          <p:nvPr/>
        </p:nvSpPr>
        <p:spPr bwMode="auto">
          <a:xfrm>
            <a:off x="757116" y="215669"/>
            <a:ext cx="11434884" cy="6322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 dirty="0"/>
              <a:t>All the measured responses are in the files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41F1189-1D87-4F38-8611-8714211D1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116" y="579334"/>
            <a:ext cx="8296275" cy="22383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F99CDFB-FC21-4097-96CA-62F39C9F82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116" y="2834915"/>
            <a:ext cx="6686550" cy="1905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1DC8203-3EEC-4652-A9A8-6C9A49F053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852" y="4621733"/>
            <a:ext cx="6464200" cy="20205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D8359E8-7E16-43D4-B595-960097FCE1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5019" y="1547848"/>
            <a:ext cx="5523271" cy="137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47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1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06DA13D8B4544A87B84A90D1C2CE07" ma:contentTypeVersion="14" ma:contentTypeDescription="Create a new document." ma:contentTypeScope="" ma:versionID="af2aac6573da1e29780cd147246e05be">
  <xsd:schema xmlns:xsd="http://www.w3.org/2001/XMLSchema" xmlns:xs="http://www.w3.org/2001/XMLSchema" xmlns:p="http://schemas.microsoft.com/office/2006/metadata/properties" xmlns:ns3="2b4c66be-8250-4300-821e-47d98fdc30b1" xmlns:ns4="a48acd8d-9dd8-49f2-960f-1ead73f19137" targetNamespace="http://schemas.microsoft.com/office/2006/metadata/properties" ma:root="true" ma:fieldsID="36ffe1579217ec9fca9b0ff501b12dcd" ns3:_="" ns4:_="">
    <xsd:import namespace="2b4c66be-8250-4300-821e-47d98fdc30b1"/>
    <xsd:import namespace="a48acd8d-9dd8-49f2-960f-1ead73f1913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4c66be-8250-4300-821e-47d98fdc30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8acd8d-9dd8-49f2-960f-1ead73f19137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A96BF00-E3CC-435B-8067-9C1699615A64}">
  <ds:schemaRefs>
    <ds:schemaRef ds:uri="http://purl.org/dc/elements/1.1/"/>
    <ds:schemaRef ds:uri="http://schemas.microsoft.com/office/2006/metadata/properties"/>
    <ds:schemaRef ds:uri="2b4c66be-8250-4300-821e-47d98fdc30b1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a48acd8d-9dd8-49f2-960f-1ead73f19137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7BA2A3B-3E3A-4A05-B8EF-56FEC5BEA0C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38761C3-800A-4250-BA81-E7E4FC7200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b4c66be-8250-4300-821e-47d98fdc30b1"/>
    <ds:schemaRef ds:uri="a48acd8d-9dd8-49f2-960f-1ead73f1913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8398</TotalTime>
  <Words>500</Words>
  <Application>Microsoft Office PowerPoint</Application>
  <PresentationFormat>Widescreen</PresentationFormat>
  <Paragraphs>106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kuznetsova</dc:creator>
  <cp:lastModifiedBy>Kuznetcov, Max</cp:lastModifiedBy>
  <cp:revision>592</cp:revision>
  <dcterms:created xsi:type="dcterms:W3CDTF">2017-11-29T03:15:32Z</dcterms:created>
  <dcterms:modified xsi:type="dcterms:W3CDTF">2021-11-10T15:39:14Z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0x010100E506DA13D8B4544A87B84A90D1C2CE07</vt:lpwstr>
  </property>
</Properties>
</file>