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7637F-2732-43D2-B0F9-0E6C4875133F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19362-EA95-4423-8A1F-CCD281F7A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34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are the port </a:t>
            </a:r>
            <a:r>
              <a:rPr lang="en-GB" smtClean="0"/>
              <a:t>labelling's according</a:t>
            </a:r>
            <a:r>
              <a:rPr lang="en-GB" baseline="0" smtClean="0"/>
              <a:t> to Max’s 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D210A-0521-4954-BBAD-77D7AE48D64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889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Physical Setup of the system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D210A-0521-4954-BBAD-77D7AE48D64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58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three Devices Under Test (DUT’S)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D210A-0521-4954-BBAD-77D7AE48D64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87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7F35-CBFF-4EEE-AE5C-A190AE326E68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4DB8-1D6B-4B96-A0B2-9E626B5EF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65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7F35-CBFF-4EEE-AE5C-A190AE326E68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4DB8-1D6B-4B96-A0B2-9E626B5EF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53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7F35-CBFF-4EEE-AE5C-A190AE326E68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4DB8-1D6B-4B96-A0B2-9E626B5EF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79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7F35-CBFF-4EEE-AE5C-A190AE326E68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4DB8-1D6B-4B96-A0B2-9E626B5EF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47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7F35-CBFF-4EEE-AE5C-A190AE326E68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4DB8-1D6B-4B96-A0B2-9E626B5EF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91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7F35-CBFF-4EEE-AE5C-A190AE326E68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4DB8-1D6B-4B96-A0B2-9E626B5EF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58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7F35-CBFF-4EEE-AE5C-A190AE326E68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4DB8-1D6B-4B96-A0B2-9E626B5EF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3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7F35-CBFF-4EEE-AE5C-A190AE326E68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4DB8-1D6B-4B96-A0B2-9E626B5EF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25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7F35-CBFF-4EEE-AE5C-A190AE326E68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4DB8-1D6B-4B96-A0B2-9E626B5EF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1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7F35-CBFF-4EEE-AE5C-A190AE326E68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4DB8-1D6B-4B96-A0B2-9E626B5EF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80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7F35-CBFF-4EEE-AE5C-A190AE326E68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54DB8-1D6B-4B96-A0B2-9E626B5EF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30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17F35-CBFF-4EEE-AE5C-A190AE326E68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54DB8-1D6B-4B96-A0B2-9E626B5EF9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05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ownload University of Edinburgh Logo in SVG Vector or PNG File Format -  Logo.wine">
            <a:extLst>
              <a:ext uri="{FF2B5EF4-FFF2-40B4-BE49-F238E27FC236}">
                <a16:creationId xmlns:a16="http://schemas.microsoft.com/office/drawing/2014/main" id="{CA6DAA38-FD3D-5FC4-DCB2-711508C543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0" t="34489" r="10244" b="35644"/>
          <a:stretch/>
        </p:blipFill>
        <p:spPr bwMode="auto">
          <a:xfrm>
            <a:off x="242311" y="188363"/>
            <a:ext cx="4330664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106373-9D7D-2A31-26AC-C5F0080105D5}"/>
              </a:ext>
            </a:extLst>
          </p:cNvPr>
          <p:cNvSpPr txBox="1"/>
          <p:nvPr/>
        </p:nvSpPr>
        <p:spPr>
          <a:xfrm>
            <a:off x="4884869" y="3501364"/>
            <a:ext cx="30641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9204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08-01-2023</a:t>
            </a:r>
            <a:endParaRPr lang="en-GB" sz="1400" dirty="0">
              <a:solidFill>
                <a:srgbClr val="092040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69C10CF-6891-2B53-2623-B4A1C7C4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5200" y="6356350"/>
            <a:ext cx="228599" cy="365125"/>
          </a:xfrm>
        </p:spPr>
        <p:txBody>
          <a:bodyPr/>
          <a:lstStyle/>
          <a:p>
            <a:fld id="{88477523-E0F7-4C5D-9B19-BA93F0868CBC}" type="slidenum">
              <a:rPr lang="en-GB" smtClean="0"/>
              <a:t>1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CF394-79DA-4272-8F00-15927C6337EB}"/>
              </a:ext>
            </a:extLst>
          </p:cNvPr>
          <p:cNvSpPr txBox="1"/>
          <p:nvPr/>
        </p:nvSpPr>
        <p:spPr>
          <a:xfrm>
            <a:off x="242311" y="5034859"/>
            <a:ext cx="6096000" cy="1686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200" b="0" i="1" u="none" strike="noStrike" kern="1200" cap="none" spc="0" normalizeH="0" baseline="0" noProof="0" dirty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Alexander Don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S2438345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200" b="0" i="1" u="none" strike="noStrike" kern="1200" cap="none" spc="0" normalizeH="0" baseline="0" noProof="0" dirty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1" u="none" strike="noStrike" kern="1200" cap="none" spc="0" normalizeH="0" baseline="0" noProof="0" dirty="0">
                <a:ln>
                  <a:noFill/>
                </a:ln>
                <a:solidFill>
                  <a:srgbClr val="0920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Supervisor: </a:t>
            </a:r>
            <a:r>
              <a:rPr kumimoji="0" lang="en-GB" sz="2400" i="1" u="none" strike="noStrike" kern="1200" cap="none" spc="0" normalizeH="0" baseline="0" noProof="0" dirty="0">
                <a:ln>
                  <a:noFill/>
                </a:ln>
                <a:solidFill>
                  <a:srgbClr val="09204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Dr Symon K. Podilchak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481E2F19-3885-C7F7-E995-64735A2F5678}"/>
              </a:ext>
            </a:extLst>
          </p:cNvPr>
          <p:cNvSpPr txBox="1">
            <a:spLocks/>
          </p:cNvSpPr>
          <p:nvPr/>
        </p:nvSpPr>
        <p:spPr>
          <a:xfrm>
            <a:off x="2071110" y="2643791"/>
            <a:ext cx="10675072" cy="5103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0098D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GB" sz="4800" i="1" dirty="0" smtClean="0">
                <a:solidFill>
                  <a:srgbClr val="092040"/>
                </a:solidFill>
              </a:rPr>
              <a:t>Measuring 2 port VNA system</a:t>
            </a:r>
            <a:endParaRPr kumimoji="0" lang="en-GB" sz="4800" b="1" i="1" u="none" strike="noStrike" kern="1200" cap="none" spc="0" normalizeH="0" baseline="0" noProof="0" dirty="0">
              <a:ln>
                <a:noFill/>
              </a:ln>
              <a:solidFill>
                <a:srgbClr val="0098DB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0594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866183" y="4710545"/>
            <a:ext cx="2310676" cy="2068454"/>
            <a:chOff x="6628048" y="3473195"/>
            <a:chExt cx="3516552" cy="294880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96" t="31795" r="25560" b="20316"/>
            <a:stretch/>
          </p:blipFill>
          <p:spPr>
            <a:xfrm rot="16200000">
              <a:off x="6911921" y="3189322"/>
              <a:ext cx="2948806" cy="351655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821140" y="4680931"/>
              <a:ext cx="2035534" cy="526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DUT 4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2" r="8081"/>
          <a:stretch/>
        </p:blipFill>
        <p:spPr>
          <a:xfrm>
            <a:off x="0" y="-57992"/>
            <a:ext cx="9792293" cy="561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3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41295" y="35393"/>
            <a:ext cx="12210109" cy="6572236"/>
            <a:chOff x="41295" y="35393"/>
            <a:chExt cx="12210109" cy="6572236"/>
          </a:xfrm>
        </p:grpSpPr>
        <p:grpSp>
          <p:nvGrpSpPr>
            <p:cNvPr id="70" name="Group 69"/>
            <p:cNvGrpSpPr/>
            <p:nvPr/>
          </p:nvGrpSpPr>
          <p:grpSpPr>
            <a:xfrm>
              <a:off x="41295" y="35393"/>
              <a:ext cx="12210109" cy="6572236"/>
              <a:chOff x="41295" y="-62581"/>
              <a:chExt cx="12210109" cy="6572236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905352" y="373388"/>
                <a:ext cx="10397700" cy="6136267"/>
                <a:chOff x="404609" y="362503"/>
                <a:chExt cx="10397700" cy="6136267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03" t="26720" r="46924" b="28836"/>
                <a:stretch/>
              </p:blipFill>
              <p:spPr>
                <a:xfrm>
                  <a:off x="404609" y="1545775"/>
                  <a:ext cx="3973287" cy="2732315"/>
                </a:xfrm>
                <a:prstGeom prst="rect">
                  <a:avLst/>
                </a:prstGeom>
              </p:spPr>
            </p:pic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397" t="21218" r="28412" b="24603"/>
                <a:stretch/>
              </p:blipFill>
              <p:spPr>
                <a:xfrm rot="5400000">
                  <a:off x="4573841" y="3864427"/>
                  <a:ext cx="2481943" cy="2786744"/>
                </a:xfrm>
                <a:prstGeom prst="rect">
                  <a:avLst/>
                </a:prstGeom>
              </p:spPr>
            </p:pic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6662" t="26720" b="28836"/>
                <a:stretch/>
              </p:blipFill>
              <p:spPr>
                <a:xfrm>
                  <a:off x="7249885" y="1545776"/>
                  <a:ext cx="3552424" cy="2732315"/>
                </a:xfrm>
                <a:prstGeom prst="rect">
                  <a:avLst/>
                </a:prstGeom>
              </p:spPr>
            </p:pic>
            <p:grpSp>
              <p:nvGrpSpPr>
                <p:cNvPr id="15" name="Group 14"/>
                <p:cNvGrpSpPr/>
                <p:nvPr/>
              </p:nvGrpSpPr>
              <p:grpSpPr>
                <a:xfrm>
                  <a:off x="4345239" y="3310630"/>
                  <a:ext cx="2969960" cy="400110"/>
                  <a:chOff x="4454099" y="3310630"/>
                  <a:chExt cx="2969960" cy="400110"/>
                </a:xfrm>
              </p:grpSpPr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5416671" y="3310630"/>
                    <a:ext cx="94684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2000" b="1" dirty="0" smtClean="0">
                        <a:solidFill>
                          <a:srgbClr val="FF0000"/>
                        </a:solidFill>
                      </a:rPr>
                      <a:t>THRU</a:t>
                    </a:r>
                    <a:endParaRPr lang="en-GB" sz="2000" b="1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7" name="Straight Arrow Connector 6"/>
                  <p:cNvCxnSpPr>
                    <a:stCxn id="5" idx="1"/>
                  </p:cNvCxnSpPr>
                  <p:nvPr/>
                </p:nvCxnSpPr>
                <p:spPr>
                  <a:xfrm flipH="1">
                    <a:off x="4454099" y="3510685"/>
                    <a:ext cx="962572" cy="0"/>
                  </a:xfrm>
                  <a:prstGeom prst="straightConnector1">
                    <a:avLst/>
                  </a:prstGeom>
                  <a:ln w="571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/>
                  <p:cNvCxnSpPr>
                    <a:stCxn id="5" idx="3"/>
                  </p:cNvCxnSpPr>
                  <p:nvPr/>
                </p:nvCxnSpPr>
                <p:spPr>
                  <a:xfrm>
                    <a:off x="6363514" y="3510685"/>
                    <a:ext cx="1060545" cy="0"/>
                  </a:xfrm>
                  <a:prstGeom prst="straightConnector1">
                    <a:avLst/>
                  </a:prstGeom>
                  <a:ln w="571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4356125" y="2910520"/>
                  <a:ext cx="2969960" cy="400110"/>
                  <a:chOff x="4445058" y="3310630"/>
                  <a:chExt cx="2969960" cy="400110"/>
                </a:xfrm>
              </p:grpSpPr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5407630" y="3310630"/>
                    <a:ext cx="94684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2000" b="1" dirty="0" smtClean="0">
                        <a:solidFill>
                          <a:srgbClr val="0070C0"/>
                        </a:solidFill>
                      </a:rPr>
                      <a:t>DUT 1</a:t>
                    </a:r>
                    <a:endParaRPr lang="en-GB" sz="2000" b="1" dirty="0">
                      <a:solidFill>
                        <a:srgbClr val="0070C0"/>
                      </a:solidFill>
                    </a:endParaRPr>
                  </a:p>
                </p:txBody>
              </p:sp>
              <p:cxnSp>
                <p:nvCxnSpPr>
                  <p:cNvPr id="18" name="Straight Arrow Connector 17"/>
                  <p:cNvCxnSpPr>
                    <a:stCxn id="17" idx="1"/>
                  </p:cNvCxnSpPr>
                  <p:nvPr/>
                </p:nvCxnSpPr>
                <p:spPr>
                  <a:xfrm flipH="1">
                    <a:off x="4445058" y="3510685"/>
                    <a:ext cx="962572" cy="0"/>
                  </a:xfrm>
                  <a:prstGeom prst="straightConnector1">
                    <a:avLst/>
                  </a:prstGeom>
                  <a:ln w="5715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>
                    <a:stCxn id="17" idx="3"/>
                  </p:cNvCxnSpPr>
                  <p:nvPr/>
                </p:nvCxnSpPr>
                <p:spPr>
                  <a:xfrm>
                    <a:off x="6354473" y="3510685"/>
                    <a:ext cx="1060545" cy="0"/>
                  </a:xfrm>
                  <a:prstGeom prst="straightConnector1">
                    <a:avLst/>
                  </a:prstGeom>
                  <a:ln w="5715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4345239" y="2543224"/>
                  <a:ext cx="2969960" cy="400110"/>
                  <a:chOff x="4445058" y="3310630"/>
                  <a:chExt cx="2969960" cy="400110"/>
                </a:xfrm>
              </p:grpSpPr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5407630" y="3310630"/>
                    <a:ext cx="94684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2000" b="1" dirty="0" smtClean="0">
                        <a:solidFill>
                          <a:srgbClr val="00B050"/>
                        </a:solidFill>
                      </a:rPr>
                      <a:t>DUT 2</a:t>
                    </a:r>
                    <a:endParaRPr lang="en-GB" sz="2000" b="1" dirty="0">
                      <a:solidFill>
                        <a:srgbClr val="00B050"/>
                      </a:solidFill>
                    </a:endParaRPr>
                  </a:p>
                </p:txBody>
              </p:sp>
              <p:cxnSp>
                <p:nvCxnSpPr>
                  <p:cNvPr id="22" name="Straight Arrow Connector 21"/>
                  <p:cNvCxnSpPr>
                    <a:stCxn id="21" idx="1"/>
                  </p:cNvCxnSpPr>
                  <p:nvPr/>
                </p:nvCxnSpPr>
                <p:spPr>
                  <a:xfrm flipH="1">
                    <a:off x="4445058" y="3510685"/>
                    <a:ext cx="962572" cy="0"/>
                  </a:xfrm>
                  <a:prstGeom prst="straightConnector1">
                    <a:avLst/>
                  </a:prstGeom>
                  <a:ln w="571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>
                    <a:stCxn id="21" idx="3"/>
                  </p:cNvCxnSpPr>
                  <p:nvPr/>
                </p:nvCxnSpPr>
                <p:spPr>
                  <a:xfrm>
                    <a:off x="6354473" y="3510685"/>
                    <a:ext cx="1060545" cy="0"/>
                  </a:xfrm>
                  <a:prstGeom prst="straightConnector1">
                    <a:avLst/>
                  </a:prstGeom>
                  <a:ln w="571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3304839" y="845583"/>
                  <a:ext cx="5011845" cy="983217"/>
                  <a:chOff x="3304839" y="845583"/>
                  <a:chExt cx="5011845" cy="983217"/>
                </a:xfrm>
              </p:grpSpPr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340468" y="845583"/>
                    <a:ext cx="94684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2000" b="1" dirty="0" smtClean="0">
                        <a:solidFill>
                          <a:schemeClr val="accent4"/>
                        </a:solidFill>
                      </a:rPr>
                      <a:t>DUT 3</a:t>
                    </a:r>
                    <a:endParaRPr lang="en-GB" sz="2000" b="1" dirty="0">
                      <a:solidFill>
                        <a:schemeClr val="accent4"/>
                      </a:solidFill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3304839" y="969438"/>
                    <a:ext cx="15303" cy="859362"/>
                  </a:xfrm>
                  <a:prstGeom prst="straightConnector1">
                    <a:avLst/>
                  </a:prstGeom>
                  <a:ln w="57150">
                    <a:solidFill>
                      <a:schemeClr val="accent4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8279613" y="969438"/>
                    <a:ext cx="15303" cy="859362"/>
                  </a:xfrm>
                  <a:prstGeom prst="straightConnector1">
                    <a:avLst/>
                  </a:prstGeom>
                  <a:ln w="57150">
                    <a:solidFill>
                      <a:schemeClr val="accent4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3320142" y="991208"/>
                    <a:ext cx="1894115" cy="0"/>
                  </a:xfrm>
                  <a:prstGeom prst="line">
                    <a:avLst/>
                  </a:prstGeom>
                  <a:ln w="5715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6422569" y="969438"/>
                    <a:ext cx="1894115" cy="0"/>
                  </a:xfrm>
                  <a:prstGeom prst="line">
                    <a:avLst/>
                  </a:prstGeom>
                  <a:ln w="5715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2628973" y="362503"/>
                  <a:ext cx="6415660" cy="1466297"/>
                  <a:chOff x="2628973" y="362503"/>
                  <a:chExt cx="6415660" cy="1466297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2628973" y="362503"/>
                    <a:ext cx="6414264" cy="1466297"/>
                    <a:chOff x="2621322" y="845583"/>
                    <a:chExt cx="6414264" cy="1466297"/>
                  </a:xfrm>
                </p:grpSpPr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5340468" y="845583"/>
                      <a:ext cx="94684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2000" b="1" dirty="0" smtClean="0">
                          <a:solidFill>
                            <a:srgbClr val="7030A0"/>
                          </a:solidFill>
                        </a:rPr>
                        <a:t>DUT 4</a:t>
                      </a:r>
                      <a:endParaRPr lang="en-GB" sz="2000" b="1" dirty="0">
                        <a:solidFill>
                          <a:srgbClr val="7030A0"/>
                        </a:solidFill>
                      </a:endParaRPr>
                    </a:p>
                  </p:txBody>
                </p:sp>
                <p:cxnSp>
                  <p:nvCxnSpPr>
                    <p:cNvPr id="36" name="Straight Arrow Connector 35"/>
                    <p:cNvCxnSpPr/>
                    <p:nvPr/>
                  </p:nvCxnSpPr>
                  <p:spPr>
                    <a:xfrm>
                      <a:off x="2621322" y="969438"/>
                      <a:ext cx="23905" cy="1342442"/>
                    </a:xfrm>
                    <a:prstGeom prst="straightConnector1">
                      <a:avLst/>
                    </a:prstGeom>
                    <a:ln w="5715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>
                      <a:off x="2633274" y="991208"/>
                      <a:ext cx="2580983" cy="0"/>
                    </a:xfrm>
                    <a:prstGeom prst="line">
                      <a:avLst/>
                    </a:prstGeom>
                    <a:ln w="5715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/>
                    <p:cNvCxnSpPr/>
                    <p:nvPr/>
                  </p:nvCxnSpPr>
                  <p:spPr>
                    <a:xfrm>
                      <a:off x="6422569" y="969438"/>
                      <a:ext cx="2613017" cy="0"/>
                    </a:xfrm>
                    <a:prstGeom prst="line">
                      <a:avLst/>
                    </a:prstGeom>
                    <a:ln w="5715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9029330" y="486358"/>
                    <a:ext cx="15303" cy="1315532"/>
                  </a:xfrm>
                  <a:prstGeom prst="straightConnector1">
                    <a:avLst/>
                  </a:prstGeom>
                  <a:ln w="5715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1" name="Group 50"/>
              <p:cNvGrpSpPr/>
              <p:nvPr/>
            </p:nvGrpSpPr>
            <p:grpSpPr>
              <a:xfrm>
                <a:off x="41295" y="2475604"/>
                <a:ext cx="1816826" cy="1119426"/>
                <a:chOff x="10046970" y="3108960"/>
                <a:chExt cx="1816826" cy="1119426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10046970" y="3108960"/>
                  <a:ext cx="1805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 smtClean="0">
                      <a:solidFill>
                        <a:srgbClr val="FF0000"/>
                      </a:solidFill>
                    </a:rPr>
                    <a:t>SHORT</a:t>
                  </a:r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10057856" y="3478292"/>
                  <a:ext cx="1805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 smtClean="0">
                      <a:solidFill>
                        <a:srgbClr val="FF0000"/>
                      </a:solidFill>
                    </a:rPr>
                    <a:t>OPEN</a:t>
                  </a:r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10046970" y="3859054"/>
                  <a:ext cx="1805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 smtClean="0">
                      <a:solidFill>
                        <a:srgbClr val="FF0000"/>
                      </a:solidFill>
                    </a:rPr>
                    <a:t>LOAD</a:t>
                  </a:r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11315777" y="2602199"/>
                <a:ext cx="935627" cy="1119426"/>
                <a:chOff x="10046970" y="3108960"/>
                <a:chExt cx="1805940" cy="1119426"/>
              </a:xfrm>
            </p:grpSpPr>
            <p:sp>
              <p:nvSpPr>
                <p:cNvPr id="56" name="TextBox 55"/>
                <p:cNvSpPr txBox="1"/>
                <p:nvPr/>
              </p:nvSpPr>
              <p:spPr>
                <a:xfrm>
                  <a:off x="10046970" y="3108960"/>
                  <a:ext cx="1805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 smtClean="0">
                      <a:solidFill>
                        <a:srgbClr val="FF0000"/>
                      </a:solidFill>
                    </a:rPr>
                    <a:t>LOAD</a:t>
                  </a:r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10046970" y="3478292"/>
                  <a:ext cx="1805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 smtClean="0">
                      <a:solidFill>
                        <a:srgbClr val="FF0000"/>
                      </a:solidFill>
                    </a:rPr>
                    <a:t>OPEN</a:t>
                  </a:r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10046970" y="3859054"/>
                  <a:ext cx="1805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 smtClean="0">
                      <a:solidFill>
                        <a:srgbClr val="FF0000"/>
                      </a:solidFill>
                    </a:rPr>
                    <a:t>SHORT</a:t>
                  </a:r>
                  <a:endParaRPr lang="en-GB" b="1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65" name="Straight Arrow Connector 64"/>
              <p:cNvCxnSpPr/>
              <p:nvPr/>
            </p:nvCxnSpPr>
            <p:spPr>
              <a:xfrm flipV="1">
                <a:off x="9145829" y="241792"/>
                <a:ext cx="29606" cy="1633098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8512624" y="-62581"/>
                <a:ext cx="1436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rgbClr val="FF0000"/>
                    </a:solidFill>
                  </a:rPr>
                  <a:t>VNA Port 2</a:t>
                </a:r>
                <a:endParaRPr lang="en-GB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743023" y="-57891"/>
                <a:ext cx="1436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rgbClr val="FF0000"/>
                    </a:solidFill>
                  </a:rPr>
                  <a:t>VNA Port 1</a:t>
                </a:r>
                <a:endParaRPr lang="en-GB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59" name="Straight Arrow Connector 58"/>
            <p:cNvCxnSpPr/>
            <p:nvPr/>
          </p:nvCxnSpPr>
          <p:spPr>
            <a:xfrm flipH="1" flipV="1">
              <a:off x="3450944" y="328878"/>
              <a:ext cx="10537" cy="161483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173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6" t="17778" r="15354" b="5859"/>
          <a:stretch/>
        </p:blipFill>
        <p:spPr>
          <a:xfrm>
            <a:off x="193963" y="773455"/>
            <a:ext cx="5345133" cy="414028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4424742" y="3309855"/>
            <a:ext cx="1503127" cy="2561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009784" y="2240762"/>
            <a:ext cx="1994783" cy="1971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860162" y="1314950"/>
            <a:ext cx="3147718" cy="3570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179782" y="830626"/>
            <a:ext cx="3828098" cy="4718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04567" y="3068581"/>
            <a:ext cx="203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DUT 1</a:t>
            </a:r>
            <a:endParaRPr lang="en-GB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04567" y="2005519"/>
            <a:ext cx="203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DUT 2</a:t>
            </a:r>
            <a:endParaRPr lang="en-GB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04567" y="1069886"/>
            <a:ext cx="203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DUT 3 </a:t>
            </a:r>
            <a:endParaRPr lang="en-GB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004567" y="601310"/>
            <a:ext cx="203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DUT 4</a:t>
            </a:r>
            <a:endParaRPr lang="en-GB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93"/>
          <a:stretch/>
        </p:blipFill>
        <p:spPr>
          <a:xfrm>
            <a:off x="7155180" y="477333"/>
            <a:ext cx="4915398" cy="48502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3957" y="5797685"/>
            <a:ext cx="478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PocketVNA Serial Number: </a:t>
            </a:r>
            <a:r>
              <a:rPr lang="en-GB" dirty="0" smtClean="0">
                <a:solidFill>
                  <a:srgbClr val="FF0000"/>
                </a:solidFill>
              </a:rPr>
              <a:t>2.0_1202a0971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08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628048" y="3473195"/>
            <a:ext cx="3516552" cy="2948806"/>
            <a:chOff x="6628048" y="3473195"/>
            <a:chExt cx="3516552" cy="294880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96" t="31795" r="25560" b="20316"/>
            <a:stretch/>
          </p:blipFill>
          <p:spPr>
            <a:xfrm rot="16200000">
              <a:off x="6911921" y="3189322"/>
              <a:ext cx="2948806" cy="35165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821140" y="4680931"/>
              <a:ext cx="20355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 smtClean="0">
                  <a:solidFill>
                    <a:srgbClr val="FF0000"/>
                  </a:solidFill>
                </a:rPr>
                <a:t>DUT 4</a:t>
              </a:r>
              <a:endParaRPr lang="en-GB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67761" y="3473196"/>
            <a:ext cx="3507915" cy="3098802"/>
            <a:chOff x="1367761" y="3473196"/>
            <a:chExt cx="3507915" cy="309880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3" t="33160" r="31243" b="20116"/>
            <a:stretch/>
          </p:blipFill>
          <p:spPr>
            <a:xfrm rot="16200000">
              <a:off x="1572318" y="3268639"/>
              <a:ext cx="3098802" cy="350791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590708" y="4680931"/>
              <a:ext cx="20355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 smtClean="0">
                  <a:solidFill>
                    <a:srgbClr val="FF0000"/>
                  </a:solidFill>
                </a:rPr>
                <a:t>DUT 3</a:t>
              </a:r>
              <a:endParaRPr lang="en-GB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587282" y="120129"/>
            <a:ext cx="3598083" cy="3223990"/>
            <a:chOff x="6587282" y="120129"/>
            <a:chExt cx="3598083" cy="322399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18" t="8718" r="26629" b="39131"/>
            <a:stretch/>
          </p:blipFill>
          <p:spPr>
            <a:xfrm rot="10800000">
              <a:off x="6587282" y="120129"/>
              <a:ext cx="3598083" cy="322399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890380" y="1418088"/>
              <a:ext cx="20355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 smtClean="0">
                  <a:solidFill>
                    <a:srgbClr val="FF0000"/>
                  </a:solidFill>
                </a:rPr>
                <a:t>DUT 2</a:t>
              </a:r>
              <a:endParaRPr lang="en-GB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63778" y="0"/>
            <a:ext cx="3084518" cy="3130556"/>
            <a:chOff x="1563778" y="0"/>
            <a:chExt cx="3084518" cy="31305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38" t="33413" r="27702" b="27746"/>
            <a:stretch/>
          </p:blipFill>
          <p:spPr>
            <a:xfrm rot="16200000">
              <a:off x="1540759" y="23019"/>
              <a:ext cx="3130556" cy="308451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612762" y="2280330"/>
              <a:ext cx="20355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 smtClean="0">
                  <a:solidFill>
                    <a:srgbClr val="FF0000"/>
                  </a:solidFill>
                </a:rPr>
                <a:t>DUT 1</a:t>
              </a:r>
              <a:endParaRPr lang="en-GB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572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878" y="709514"/>
            <a:ext cx="4914900" cy="5010150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481E2F19-3885-C7F7-E995-64735A2F5678}"/>
              </a:ext>
            </a:extLst>
          </p:cNvPr>
          <p:cNvSpPr txBox="1">
            <a:spLocks/>
          </p:cNvSpPr>
          <p:nvPr/>
        </p:nvSpPr>
        <p:spPr>
          <a:xfrm>
            <a:off x="191830" y="571591"/>
            <a:ext cx="11835578" cy="489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0098D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GB" sz="2800" i="1" dirty="0" smtClean="0">
                <a:solidFill>
                  <a:srgbClr val="092040"/>
                </a:solidFill>
              </a:rPr>
              <a:t>Measurement Index Sequencing</a:t>
            </a:r>
            <a:endParaRPr lang="en-GB" sz="2800" i="1" noProof="0" dirty="0" smtClean="0">
              <a:solidFill>
                <a:srgbClr val="092040"/>
              </a:solidFill>
            </a:endParaRPr>
          </a:p>
          <a:p>
            <a:pPr lvl="0">
              <a:defRPr/>
            </a:pPr>
            <a:endParaRPr kumimoji="0" lang="en-GB" sz="2800" b="1" i="1" u="none" strike="noStrike" kern="1200" cap="none" spc="0" normalizeH="0" baseline="0" noProof="0" dirty="0">
              <a:ln>
                <a:noFill/>
              </a:ln>
              <a:solidFill>
                <a:srgbClr val="0098DB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310" y="977462"/>
            <a:ext cx="614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When performing the measurements ( using calibrated VNA or otherwise) the following Hex values are inputted into the serial monitor of the “</a:t>
            </a:r>
            <a:r>
              <a:rPr lang="en-GB" b="1" dirty="0" smtClean="0"/>
              <a:t>nano_2p</a:t>
            </a:r>
            <a:r>
              <a:rPr lang="en-GB" dirty="0" smtClean="0"/>
              <a:t>” Arduino code in the order shown.</a:t>
            </a:r>
          </a:p>
          <a:p>
            <a:endParaRPr lang="en-GB" dirty="0"/>
          </a:p>
          <a:p>
            <a:r>
              <a:rPr lang="en-GB" dirty="0" smtClean="0"/>
              <a:t>After each reference/device is indexed then full 2-port measurement are taken of said reference/device and recorded.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10" y="3282702"/>
            <a:ext cx="6235498" cy="27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3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956" y="1103971"/>
            <a:ext cx="10840844" cy="5072992"/>
          </a:xfrm>
        </p:spPr>
        <p:txBody>
          <a:bodyPr>
            <a:normAutofit/>
          </a:bodyPr>
          <a:lstStyle/>
          <a:p>
            <a:r>
              <a:rPr lang="en-GB" b="1" dirty="0" smtClean="0"/>
              <a:t>Ideal Reference </a:t>
            </a:r>
            <a:r>
              <a:rPr lang="en-GB" dirty="0" smtClean="0"/>
              <a:t>– The DUT was measured using the </a:t>
            </a:r>
            <a:r>
              <a:rPr lang="en-GB" dirty="0" smtClean="0"/>
              <a:t>Copper Mountain </a:t>
            </a:r>
            <a:r>
              <a:rPr lang="en-GB" dirty="0" smtClean="0"/>
              <a:t>VNA calibrated using its own standards using its inherent software.</a:t>
            </a:r>
          </a:p>
          <a:p>
            <a:endParaRPr lang="en-GB" dirty="0"/>
          </a:p>
          <a:p>
            <a:r>
              <a:rPr lang="en-GB" b="1" dirty="0" smtClean="0"/>
              <a:t>PocketVNA </a:t>
            </a:r>
            <a:r>
              <a:rPr lang="en-GB" b="1" dirty="0" smtClean="0"/>
              <a:t>(PVNA) </a:t>
            </a:r>
            <a:r>
              <a:rPr lang="en-GB" b="1" dirty="0" smtClean="0"/>
              <a:t>– </a:t>
            </a:r>
            <a:r>
              <a:rPr lang="en-GB" dirty="0" smtClean="0"/>
              <a:t>These are the measured results using the PocketVNA after it has been calibrated using the built-in SOLT standards of the system.</a:t>
            </a:r>
            <a:endParaRPr lang="en-GB" dirty="0"/>
          </a:p>
          <a:p>
            <a:endParaRPr lang="en-GB" dirty="0" smtClean="0"/>
          </a:p>
          <a:p>
            <a:r>
              <a:rPr lang="en-GB" b="1" dirty="0" smtClean="0"/>
              <a:t>Copper Mountain </a:t>
            </a:r>
            <a:r>
              <a:rPr lang="en-GB" b="1" dirty="0" smtClean="0"/>
              <a:t>VNA (CMVNA)</a:t>
            </a:r>
            <a:r>
              <a:rPr lang="en-GB" dirty="0" smtClean="0"/>
              <a:t>– </a:t>
            </a:r>
            <a:r>
              <a:rPr lang="en-GB" dirty="0"/>
              <a:t>These are the measured results using </a:t>
            </a:r>
            <a:r>
              <a:rPr lang="en-GB" dirty="0" smtClean="0"/>
              <a:t>a professional VNA (Copper Mountain VNA) after </a:t>
            </a:r>
            <a:r>
              <a:rPr lang="en-GB" dirty="0"/>
              <a:t>it has been calibrated using the built-in SOLT </a:t>
            </a:r>
            <a:r>
              <a:rPr lang="en-GB" dirty="0" smtClean="0"/>
              <a:t>standards of the system.</a:t>
            </a:r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481E2F19-3885-C7F7-E995-64735A2F5678}"/>
              </a:ext>
            </a:extLst>
          </p:cNvPr>
          <p:cNvSpPr txBox="1">
            <a:spLocks/>
          </p:cNvSpPr>
          <p:nvPr/>
        </p:nvSpPr>
        <p:spPr>
          <a:xfrm>
            <a:off x="178211" y="767083"/>
            <a:ext cx="11835578" cy="489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0098D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GB" sz="2800" i="1" dirty="0" smtClean="0">
                <a:solidFill>
                  <a:srgbClr val="092040"/>
                </a:solidFill>
              </a:rPr>
              <a:t>Measurement Labels</a:t>
            </a:r>
            <a:endParaRPr lang="en-GB" sz="2800" i="1" noProof="0" dirty="0" smtClean="0">
              <a:solidFill>
                <a:srgbClr val="092040"/>
              </a:solidFill>
            </a:endParaRPr>
          </a:p>
          <a:p>
            <a:pPr lvl="0">
              <a:defRPr/>
            </a:pPr>
            <a:endParaRPr kumimoji="0" lang="en-GB" sz="2800" b="1" i="1" u="none" strike="noStrike" kern="1200" cap="none" spc="0" normalizeH="0" baseline="0" noProof="0" dirty="0">
              <a:ln>
                <a:noFill/>
              </a:ln>
              <a:solidFill>
                <a:srgbClr val="0098DB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3763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70472" y="4202545"/>
            <a:ext cx="2319411" cy="2464020"/>
            <a:chOff x="6671867" y="165173"/>
            <a:chExt cx="3115882" cy="31305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38" t="33413" r="27702" b="27746"/>
            <a:stretch/>
          </p:blipFill>
          <p:spPr>
            <a:xfrm rot="16200000">
              <a:off x="6648848" y="188192"/>
              <a:ext cx="3130556" cy="308451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752215" y="2352245"/>
              <a:ext cx="2035534" cy="508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rgbClr val="FF0000"/>
                  </a:solidFill>
                </a:rPr>
                <a:t>DUT </a:t>
              </a:r>
              <a:r>
                <a:rPr lang="en-GB" sz="2000" b="1" dirty="0" smtClean="0">
                  <a:solidFill>
                    <a:srgbClr val="FF0000"/>
                  </a:solidFill>
                </a:rPr>
                <a:t>1</a:t>
              </a:r>
              <a:endParaRPr lang="en-GB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6" r="7255"/>
          <a:stretch/>
        </p:blipFill>
        <p:spPr>
          <a:xfrm>
            <a:off x="0" y="-1"/>
            <a:ext cx="9655831" cy="545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4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15055" y="4765964"/>
            <a:ext cx="2304609" cy="1872905"/>
            <a:chOff x="1367761" y="118457"/>
            <a:chExt cx="3598083" cy="322399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18" t="8718" r="26629" b="39131"/>
            <a:stretch/>
          </p:blipFill>
          <p:spPr>
            <a:xfrm rot="10800000">
              <a:off x="1367761" y="118457"/>
              <a:ext cx="3598083" cy="322399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657261" y="1268786"/>
              <a:ext cx="2035533" cy="635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FF0000"/>
                  </a:solidFill>
                </a:rPr>
                <a:t>DUT </a:t>
              </a:r>
              <a:r>
                <a:rPr lang="en-GB" b="1" dirty="0" smtClean="0">
                  <a:solidFill>
                    <a:srgbClr val="FF0000"/>
                  </a:solidFill>
                </a:rPr>
                <a:t>2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t="2692" r="7346"/>
          <a:stretch/>
        </p:blipFill>
        <p:spPr>
          <a:xfrm>
            <a:off x="157016" y="166254"/>
            <a:ext cx="9365071" cy="516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57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709998" y="4572000"/>
            <a:ext cx="2290826" cy="2115564"/>
            <a:chOff x="1367761" y="3473196"/>
            <a:chExt cx="3507915" cy="30988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3" t="33160" r="31243" b="20116"/>
            <a:stretch/>
          </p:blipFill>
          <p:spPr>
            <a:xfrm rot="16200000">
              <a:off x="1572318" y="3268639"/>
              <a:ext cx="3098802" cy="350791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350268" y="4707261"/>
              <a:ext cx="2035534" cy="586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rgbClr val="FF0000"/>
                  </a:solidFill>
                </a:rPr>
                <a:t>DUT 3</a:t>
              </a:r>
              <a:endParaRPr lang="en-GB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2" r="7346"/>
          <a:stretch/>
        </p:blipFill>
        <p:spPr>
          <a:xfrm>
            <a:off x="184727" y="0"/>
            <a:ext cx="9525271" cy="541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7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230</Words>
  <Application>Microsoft Office PowerPoint</Application>
  <PresentationFormat>Widescreen</PresentationFormat>
  <Paragraphs>50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Don</dc:creator>
  <cp:lastModifiedBy>Alexander Don</cp:lastModifiedBy>
  <cp:revision>3</cp:revision>
  <dcterms:created xsi:type="dcterms:W3CDTF">2023-01-18T22:19:14Z</dcterms:created>
  <dcterms:modified xsi:type="dcterms:W3CDTF">2023-01-27T17:56:53Z</dcterms:modified>
</cp:coreProperties>
</file>