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16" r:id="rId5"/>
    <p:sldId id="317" r:id="rId6"/>
    <p:sldId id="298" r:id="rId7"/>
    <p:sldId id="318" r:id="rId8"/>
    <p:sldId id="299" r:id="rId9"/>
    <p:sldId id="319" r:id="rId10"/>
    <p:sldId id="300" r:id="rId11"/>
    <p:sldId id="301" r:id="rId12"/>
    <p:sldId id="302" r:id="rId13"/>
    <p:sldId id="303" r:id="rId14"/>
    <p:sldId id="305" r:id="rId15"/>
    <p:sldId id="304" r:id="rId16"/>
    <p:sldId id="307" r:id="rId17"/>
    <p:sldId id="308" r:id="rId18"/>
    <p:sldId id="311" r:id="rId19"/>
    <p:sldId id="310" r:id="rId20"/>
    <p:sldId id="31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ual Hilario Re" initials="PHR" lastIdx="20" clrIdx="0">
    <p:extLst>
      <p:ext uri="{19B8F6BF-5375-455C-9EA6-DF929625EA0E}">
        <p15:presenceInfo xmlns:p15="http://schemas.microsoft.com/office/powerpoint/2012/main" userId="Pascual Hilario 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E6A71"/>
    <a:srgbClr val="CDD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0665" autoAdjust="0"/>
  </p:normalViewPr>
  <p:slideViewPr>
    <p:cSldViewPr snapToGrid="0">
      <p:cViewPr varScale="1">
        <p:scale>
          <a:sx n="73" d="100"/>
          <a:sy n="73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1E62-385C-44DD-BE83-06C2691D4C5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7B439-4721-4F1C-AEAB-4A44454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0562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3503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8652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89301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259371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49197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66252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8732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3346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50422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090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3062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0994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69419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5086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4454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2162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D77F-0B62-4D54-B943-36278ED3A31A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FDAA-CA36-4397-9AF4-3F135CD7E44E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6A1-F078-4EE2-A3EA-2B17B1C39421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3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A2D8-163A-464D-8AFE-8196963BB2E6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0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6232-B6A0-45E7-B24F-86F0AA61B0EC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800B-3241-4AF0-BB1B-87EDEE6B10F0}" type="datetime1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7F0-35F9-4C41-9E0D-F4ED23CD29F8}" type="datetime1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13A-D199-42E9-A20B-B46675AF2F80}" type="datetime1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28F-D96F-4D40-A94C-7ACC3DE34038}" type="datetime1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10A3-7AE8-4486-ADF6-100DA024D018}" type="datetime1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4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EA09-41D9-4718-890B-47782D54F73D}" type="datetime1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222C-3783-4C31-8B4A-B829A3E96071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52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89007" y="2666653"/>
            <a:ext cx="7958861" cy="1850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E6A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RF Remote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Labs Development:</a:t>
            </a:r>
          </a:p>
          <a:p>
            <a:pPr algn="ctr"/>
            <a:endParaRPr kumimoji="0" lang="en-US" sz="3200" i="0" u="none" strike="noStrike" kern="1200" cap="none" spc="0" normalizeH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13</a:t>
            </a:r>
            <a:r>
              <a:rPr lang="en-US" sz="3200" baseline="300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endParaRPr kumimoji="0" lang="en-US" sz="3200" i="0" u="none" strike="noStrike" kern="1200" cap="none" spc="0" normalizeH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7200"/>
            <a:ext cx="9295700" cy="51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/>
              <a:t>Test Output Results: THRU after calibration</a:t>
            </a:r>
          </a:p>
          <a:p>
            <a:pPr eaLnBrk="1" hangingPunct="1">
              <a:buFontTx/>
              <a:buNone/>
            </a:pPr>
            <a:r>
              <a:rPr lang="en-US" altLang="en-US" sz="2000" b="1" dirty="0"/>
              <a:t>Ideal Output: 0 dB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>
              <a:buNone/>
            </a:pPr>
            <a:r>
              <a:rPr lang="en-US" altLang="en-US" sz="2000" b="1" dirty="0"/>
              <a:t> 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31874-AE7A-48D5-B221-014D50FE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29" y="1412875"/>
            <a:ext cx="62865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7200"/>
            <a:ext cx="9295700" cy="51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/>
              <a:t>Test Output Results: DUT1 –  </a:t>
            </a:r>
            <a:r>
              <a:rPr lang="en-US" altLang="en-US" sz="2000" b="1" dirty="0" err="1"/>
              <a:t>bandstop</a:t>
            </a:r>
            <a:r>
              <a:rPr lang="en-US" altLang="en-US" sz="2000" b="1" dirty="0"/>
              <a:t> filter</a:t>
            </a:r>
          </a:p>
          <a:p>
            <a:pPr>
              <a:buNone/>
            </a:pPr>
            <a:r>
              <a:rPr lang="en-US" altLang="en-US" sz="2000" b="1" dirty="0"/>
              <a:t>Simulated  Output: &lt; -25 dB @ 0.65 GHz</a:t>
            </a:r>
          </a:p>
          <a:p>
            <a:pPr>
              <a:buNone/>
            </a:pPr>
            <a:r>
              <a:rPr lang="en-US" altLang="en-US" sz="2000" b="1" dirty="0"/>
              <a:t> 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DBDDC-CAD9-4217-A53F-5DA161E8F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84" y="1638750"/>
            <a:ext cx="6362700" cy="497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AD7BA-811E-49E3-AD72-69B66BC3F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82" y="1638750"/>
            <a:ext cx="2703702" cy="38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7200"/>
            <a:ext cx="9295700" cy="51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/>
              <a:t>Test Output Results: DUT2 – Coupler S41</a:t>
            </a:r>
          </a:p>
          <a:p>
            <a:pPr>
              <a:buNone/>
            </a:pPr>
            <a:r>
              <a:rPr lang="en-US" altLang="en-US" sz="2000" b="1" dirty="0"/>
              <a:t>Simulated Output: - 3.5 dB, ~1.5 GHz</a:t>
            </a:r>
          </a:p>
          <a:p>
            <a:pPr>
              <a:buNone/>
            </a:pPr>
            <a:r>
              <a:rPr lang="en-US" altLang="en-US" sz="2000" b="1" dirty="0"/>
              <a:t> 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>
              <a:buNone/>
            </a:pPr>
            <a:r>
              <a:rPr lang="en-US" altLang="en-US" sz="2000" b="1" dirty="0"/>
              <a:t> 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7AB92C-9E7B-4658-8DD2-50CF9602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52" y="1643062"/>
            <a:ext cx="6524625" cy="489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5BA25-6454-482E-9F59-60448CC74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2422460"/>
            <a:ext cx="3503411" cy="353685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7A07D32-C553-43EE-9774-B62839E4CC63}"/>
              </a:ext>
            </a:extLst>
          </p:cNvPr>
          <p:cNvSpPr/>
          <p:nvPr/>
        </p:nvSpPr>
        <p:spPr>
          <a:xfrm rot="463553">
            <a:off x="1581613" y="1525744"/>
            <a:ext cx="781617" cy="111765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3C927B-D6FE-4BE0-9710-329F01ECEDA2}"/>
              </a:ext>
            </a:extLst>
          </p:cNvPr>
          <p:cNvSpPr/>
          <p:nvPr/>
        </p:nvSpPr>
        <p:spPr>
          <a:xfrm rot="10800000">
            <a:off x="1695531" y="5709866"/>
            <a:ext cx="787947" cy="1011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286A-910C-49BC-A8DD-6230DB01B837}"/>
              </a:ext>
            </a:extLst>
          </p:cNvPr>
          <p:cNvSpPr txBox="1"/>
          <p:nvPr/>
        </p:nvSpPr>
        <p:spPr>
          <a:xfrm>
            <a:off x="3045626" y="2551850"/>
            <a:ext cx="99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9E1EE-C816-4548-B2EB-2FE611D6DC0F}"/>
              </a:ext>
            </a:extLst>
          </p:cNvPr>
          <p:cNvSpPr txBox="1"/>
          <p:nvPr/>
        </p:nvSpPr>
        <p:spPr>
          <a:xfrm>
            <a:off x="3223812" y="4575092"/>
            <a:ext cx="99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9766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7200"/>
            <a:ext cx="9295700" cy="51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/>
              <a:t>Test Output Results: DUT3 –  180 degree Hybrid Coupler, S21</a:t>
            </a:r>
          </a:p>
          <a:p>
            <a:pPr>
              <a:buNone/>
            </a:pPr>
            <a:r>
              <a:rPr lang="en-US" altLang="en-US" sz="2000" b="1" dirty="0"/>
              <a:t>Simulated Output: - 3.5 dB, ~1.5 GHz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>
              <a:buNone/>
            </a:pPr>
            <a:r>
              <a:rPr lang="en-US" altLang="en-US" sz="2000" b="1" dirty="0"/>
              <a:t> 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937B0-DE86-4C37-A792-6DE6B70F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27" y="1022130"/>
            <a:ext cx="7317501" cy="5502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ECB97-8844-40FF-A2E1-C8F88CC5D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354" y="2233306"/>
            <a:ext cx="3503411" cy="3536856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749D292-6DD5-402A-8E38-6861B5D96F25}"/>
              </a:ext>
            </a:extLst>
          </p:cNvPr>
          <p:cNvSpPr/>
          <p:nvPr/>
        </p:nvSpPr>
        <p:spPr>
          <a:xfrm rot="7787475">
            <a:off x="3190214" y="4809757"/>
            <a:ext cx="781617" cy="111765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EA385C0-D332-47DF-9341-36804A9E0A28}"/>
              </a:ext>
            </a:extLst>
          </p:cNvPr>
          <p:cNvSpPr/>
          <p:nvPr/>
        </p:nvSpPr>
        <p:spPr>
          <a:xfrm rot="10800000">
            <a:off x="1415460" y="5520712"/>
            <a:ext cx="787947" cy="1011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7D384-4A6E-44BB-81EA-09AB30519768}"/>
              </a:ext>
            </a:extLst>
          </p:cNvPr>
          <p:cNvSpPr txBox="1"/>
          <p:nvPr/>
        </p:nvSpPr>
        <p:spPr>
          <a:xfrm>
            <a:off x="3045626" y="2551850"/>
            <a:ext cx="99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F6638-58A7-499B-AA88-25A8D73BC6C8}"/>
              </a:ext>
            </a:extLst>
          </p:cNvPr>
          <p:cNvSpPr txBox="1"/>
          <p:nvPr/>
        </p:nvSpPr>
        <p:spPr>
          <a:xfrm>
            <a:off x="1314297" y="1810870"/>
            <a:ext cx="99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1574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7200"/>
            <a:ext cx="9295700" cy="51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/>
              <a:t>Test Output Results: DUT4 – 180 degree Hybrid Coupler, S31 Isolation</a:t>
            </a:r>
          </a:p>
          <a:p>
            <a:pPr>
              <a:buNone/>
            </a:pPr>
            <a:r>
              <a:rPr lang="en-US" altLang="en-US" sz="2000" b="1" dirty="0"/>
              <a:t>Simulated  Output: &lt; -35 dB @1.4 GHz</a:t>
            </a:r>
          </a:p>
          <a:p>
            <a:pPr>
              <a:buNone/>
            </a:pPr>
            <a:endParaRPr lang="en-US" altLang="en-US" sz="2000" b="1" dirty="0"/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>
              <a:buNone/>
            </a:pPr>
            <a:r>
              <a:rPr lang="en-US" altLang="en-US" sz="2000" b="1" dirty="0"/>
              <a:t> 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3F445-6095-4EE9-8AE1-C6D97133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215" y="870140"/>
            <a:ext cx="7924799" cy="5958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BA09E-252B-4ABC-B904-C031D573C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104" y="2451004"/>
            <a:ext cx="3503411" cy="3536856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040A5F3-F2A2-460E-95D0-5B605CB398C3}"/>
              </a:ext>
            </a:extLst>
          </p:cNvPr>
          <p:cNvSpPr/>
          <p:nvPr/>
        </p:nvSpPr>
        <p:spPr>
          <a:xfrm rot="3574325">
            <a:off x="3007498" y="2311660"/>
            <a:ext cx="781617" cy="111765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AC65D53-CD52-45D3-AFD6-9B6E210F5F34}"/>
              </a:ext>
            </a:extLst>
          </p:cNvPr>
          <p:cNvSpPr/>
          <p:nvPr/>
        </p:nvSpPr>
        <p:spPr>
          <a:xfrm rot="10800000">
            <a:off x="1369710" y="5738410"/>
            <a:ext cx="787947" cy="1011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D66DC-3264-46FE-A021-832672600162}"/>
              </a:ext>
            </a:extLst>
          </p:cNvPr>
          <p:cNvSpPr txBox="1"/>
          <p:nvPr/>
        </p:nvSpPr>
        <p:spPr>
          <a:xfrm>
            <a:off x="1073325" y="1988874"/>
            <a:ext cx="99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91BEB-CD32-4CFC-BD41-0596A6EDC1D7}"/>
              </a:ext>
            </a:extLst>
          </p:cNvPr>
          <p:cNvSpPr txBox="1"/>
          <p:nvPr/>
        </p:nvSpPr>
        <p:spPr>
          <a:xfrm>
            <a:off x="2903170" y="4774235"/>
            <a:ext cx="99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8819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686500" y="276225"/>
            <a:ext cx="9295700" cy="51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/>
              <a:t>All Test Output Results: Coupler S21, S31, and Isolation 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>
              <a:buNone/>
            </a:pPr>
            <a:r>
              <a:rPr lang="en-US" altLang="en-US" sz="2000" b="1" dirty="0"/>
              <a:t> 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A394C-015B-43B6-B16D-24779E55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307" y="403121"/>
            <a:ext cx="8584323" cy="6454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7427D-FAA1-4CC7-97EE-C21C0B16D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70" y="2345692"/>
            <a:ext cx="3503411" cy="35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4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16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7200"/>
            <a:ext cx="9295700" cy="51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/>
              <a:t>Test Output Results: Coupler S21 Phase and S41 Phase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>
              <a:buNone/>
            </a:pPr>
            <a:r>
              <a:rPr lang="en-US" altLang="en-US" sz="2000" b="1" dirty="0"/>
              <a:t> 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C09D46-D228-46EF-9E9F-52A8558F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90" y="747624"/>
            <a:ext cx="7618686" cy="5863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09086-19F6-488E-BC22-9E0AD486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73" y="2513164"/>
            <a:ext cx="3276444" cy="330772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47F4F9F-05DE-483F-97D3-A70A92ADD94B}"/>
              </a:ext>
            </a:extLst>
          </p:cNvPr>
          <p:cNvSpPr/>
          <p:nvPr/>
        </p:nvSpPr>
        <p:spPr>
          <a:xfrm rot="8135591">
            <a:off x="3297488" y="5000239"/>
            <a:ext cx="781617" cy="111765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6D16AB3-4D8E-4D52-9C59-1A4C24FCDCA7}"/>
              </a:ext>
            </a:extLst>
          </p:cNvPr>
          <p:cNvSpPr/>
          <p:nvPr/>
        </p:nvSpPr>
        <p:spPr>
          <a:xfrm rot="10800000">
            <a:off x="1369710" y="5738410"/>
            <a:ext cx="787947" cy="1011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1DDE6D7-EBAB-4B08-9F47-15BCCAB73094}"/>
              </a:ext>
            </a:extLst>
          </p:cNvPr>
          <p:cNvSpPr/>
          <p:nvPr/>
        </p:nvSpPr>
        <p:spPr>
          <a:xfrm rot="21370700">
            <a:off x="1172423" y="1648287"/>
            <a:ext cx="781617" cy="111765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3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17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7200"/>
            <a:ext cx="9295700" cy="51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/>
              <a:t>Phase imbalance of ports S21 and S41 (Ideally 0 degrees for the phase imbalance)</a:t>
            </a:r>
          </a:p>
        </p:txBody>
      </p:sp>
      <p:sp>
        <p:nvSpPr>
          <p:cNvPr id="5" name="Rectangle 5"/>
          <p:cNvSpPr txBox="1">
            <a:spLocks/>
          </p:cNvSpPr>
          <p:nvPr/>
        </p:nvSpPr>
        <p:spPr bwMode="auto">
          <a:xfrm>
            <a:off x="7544217" y="1406392"/>
            <a:ext cx="3919472" cy="51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/>
              <a:t>Phase of S21 minus phase of S41 should give a 180 degree phase difference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>
              <a:buNone/>
            </a:pPr>
            <a:r>
              <a:rPr lang="en-US" altLang="en-US" sz="2000" b="1" dirty="0"/>
              <a:t>Imbalance Formula = </a:t>
            </a:r>
            <a:r>
              <a:rPr lang="en-GB" altLang="en-US" sz="2000" b="1" dirty="0"/>
              <a:t>unwrapped phase (Phase(S21)) - Phase(S41)) </a:t>
            </a:r>
            <a:r>
              <a:rPr lang="ru-RU" altLang="en-US" sz="2000" b="1" dirty="0"/>
              <a:t>-</a:t>
            </a:r>
            <a:r>
              <a:rPr lang="en-GB" altLang="en-US" sz="2000" b="1" dirty="0"/>
              <a:t>180 </a:t>
            </a:r>
            <a:r>
              <a:rPr lang="ru-RU" altLang="en-US" sz="2000" b="1" dirty="0"/>
              <a:t>  (</a:t>
            </a:r>
            <a:r>
              <a:rPr lang="en-GB" altLang="en-US" sz="2000" b="1" dirty="0"/>
              <a:t>CHECK THE SIGN!)</a:t>
            </a:r>
          </a:p>
          <a:p>
            <a:pPr>
              <a:buNone/>
            </a:pPr>
            <a:endParaRPr lang="en-GB" altLang="en-US" sz="2000" b="1" dirty="0"/>
          </a:p>
          <a:p>
            <a:pPr>
              <a:buNone/>
            </a:pPr>
            <a:r>
              <a:rPr lang="en-GB" altLang="en-US" sz="2000" b="1" dirty="0"/>
              <a:t>Here 180 degree refers to the hybrid coupler response for ideal phase (i.e. 180 degrees). </a:t>
            </a:r>
          </a:p>
          <a:p>
            <a:pPr>
              <a:buNone/>
            </a:pPr>
            <a:endParaRPr lang="en-US" altLang="en-US" sz="2000" b="1" dirty="0"/>
          </a:p>
          <a:p>
            <a:pPr eaLnBrk="1" hangingPunct="1">
              <a:buFontTx/>
              <a:buNone/>
            </a:pPr>
            <a:endParaRPr lang="en-US" alt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23F4BC-55E0-4D06-B832-0D037530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9" y="1246790"/>
            <a:ext cx="6477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6307" y="1295400"/>
            <a:ext cx="11358693" cy="487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E6A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kumimoji="0" lang="en-US" sz="3600" i="0" u="sng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Hardware</a:t>
            </a:r>
            <a:r>
              <a:rPr kumimoji="0" lang="en-US" sz="3600" i="0" u="sng" strike="noStrike" kern="1200" cap="none" spc="0" normalizeH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Laboratory </a:t>
            </a:r>
            <a:r>
              <a:rPr lang="en-US" sz="3600" u="sng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kumimoji="0" lang="en-US" sz="3600" i="0" u="sng" strike="noStrike" kern="1200" cap="none" spc="0" normalizeH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3600" u="sng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2-port VNA Measurements by Remote Access</a:t>
            </a:r>
          </a:p>
          <a:p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Courses: 	(1) Radio Frequency Engineering (RF4), and 			          		(2) RF/Microwave Circuits and Systems (RF5)</a:t>
            </a:r>
          </a:p>
          <a:p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1 – Filter Measure (RF4); requires one PCB (2-port device)</a:t>
            </a:r>
          </a:p>
          <a:p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2 – Coupler Measure (RF5); requires three identical PCBs (4-port device)</a:t>
            </a:r>
          </a:p>
          <a:p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Implementation:  	Winter 2023, 20% (Formative)</a:t>
            </a:r>
          </a:p>
          <a:p>
            <a:r>
              <a:rPr lang="en-US" sz="32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Winter 2024, 20% (Summative)</a:t>
            </a:r>
          </a:p>
          <a:p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701EF-F866-4C4D-8960-0493183B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31432" y="3951165"/>
            <a:ext cx="2703703" cy="27295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379" y="1501135"/>
            <a:ext cx="6392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RF4 Lab</a:t>
            </a:r>
            <a:r>
              <a:rPr lang="en-US" b="1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Filter Measure; requires one PCB (2-port device)</a:t>
            </a:r>
          </a:p>
          <a:p>
            <a:endParaRPr lang="en-US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Measurement Output for the Students: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Coefficients: S11, S22 (real/</a:t>
            </a:r>
            <a:r>
              <a:rPr lang="en-US" dirty="0" err="1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dB/phase)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Coefficient: S21, S12 (real/</a:t>
            </a:r>
            <a:r>
              <a:rPr lang="en-US" dirty="0" err="1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dB/phase)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is a Stopband Filter (reflects </a:t>
            </a:r>
            <a:r>
              <a:rPr lang="en-US" dirty="0" err="1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apx</a:t>
            </a:r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0.65 GHz to 0.8 GHz, and this response is repeated at ~1.9 GHz)</a:t>
            </a:r>
          </a:p>
          <a:p>
            <a:endParaRPr lang="en-US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A8A6ECD-E896-4454-A2BC-1CF9AA3DAAF4}"/>
              </a:ext>
            </a:extLst>
          </p:cNvPr>
          <p:cNvSpPr txBox="1">
            <a:spLocks/>
          </p:cNvSpPr>
          <p:nvPr/>
        </p:nvSpPr>
        <p:spPr bwMode="auto">
          <a:xfrm>
            <a:off x="-166348" y="4533612"/>
            <a:ext cx="1793468" cy="76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/>
              <a:t>Port1</a:t>
            </a:r>
            <a:endParaRPr lang="en-US" altLang="en-US" b="1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A8A6ECD-E896-4454-A2BC-1CF9AA3DAAF4}"/>
              </a:ext>
            </a:extLst>
          </p:cNvPr>
          <p:cNvSpPr txBox="1">
            <a:spLocks/>
          </p:cNvSpPr>
          <p:nvPr/>
        </p:nvSpPr>
        <p:spPr bwMode="auto">
          <a:xfrm>
            <a:off x="5110097" y="4613502"/>
            <a:ext cx="1793468" cy="76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/>
              <a:t>Port2</a:t>
            </a:r>
            <a:endParaRPr lang="en-US" altLang="en-US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6701" y="289176"/>
            <a:ext cx="5397500" cy="695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E6A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kumimoji="0" lang="en-US" sz="3600" i="0" u="sng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 Perspective:</a:t>
            </a:r>
            <a:endParaRPr lang="en-US" sz="3600" u="sng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60935" y="294242"/>
            <a:ext cx="56019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RF5 Lab</a:t>
            </a:r>
            <a:r>
              <a:rPr lang="en-US" b="1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Coupler Measure; requires three identical PCB </a:t>
            </a:r>
          </a:p>
          <a:p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(4-port passive structure, 180 degree hybrid coupler)</a:t>
            </a:r>
          </a:p>
          <a:p>
            <a:endParaRPr lang="en-US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Measurement Output for the Students: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that we are measuring a 4-port PCB with a 2-port VNA and a switch, have to compromise and need 3 separate PCBs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Coefficients: S21, S41, S31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 Coefficients: S11, S22, S33, S44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Data: real/</a:t>
            </a:r>
            <a:r>
              <a:rPr lang="en-GB" dirty="0" err="1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GB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dB/phase</a:t>
            </a:r>
          </a:p>
          <a:p>
            <a:endParaRPr lang="en-US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Ideally it would be good for students to easily record different phase differences; ex. Phase(S41) – Phase(S21) = 180 degrees (ideally), rather than calculating offline</a:t>
            </a:r>
          </a:p>
          <a:p>
            <a:endParaRPr lang="en-US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A8A6ECD-E896-4454-A2BC-1CF9AA3DAAF4}"/>
              </a:ext>
            </a:extLst>
          </p:cNvPr>
          <p:cNvSpPr txBox="1">
            <a:spLocks/>
          </p:cNvSpPr>
          <p:nvPr/>
        </p:nvSpPr>
        <p:spPr bwMode="auto">
          <a:xfrm>
            <a:off x="6313141" y="5083857"/>
            <a:ext cx="1793468" cy="76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Port1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AA8A6ECD-E896-4454-A2BC-1CF9AA3DAAF4}"/>
              </a:ext>
            </a:extLst>
          </p:cNvPr>
          <p:cNvSpPr txBox="1">
            <a:spLocks/>
          </p:cNvSpPr>
          <p:nvPr/>
        </p:nvSpPr>
        <p:spPr bwMode="auto">
          <a:xfrm>
            <a:off x="7220665" y="6095410"/>
            <a:ext cx="1793468" cy="76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Port2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A8A6ECD-E896-4454-A2BC-1CF9AA3DAAF4}"/>
              </a:ext>
            </a:extLst>
          </p:cNvPr>
          <p:cNvSpPr txBox="1">
            <a:spLocks/>
          </p:cNvSpPr>
          <p:nvPr/>
        </p:nvSpPr>
        <p:spPr bwMode="auto">
          <a:xfrm>
            <a:off x="9095182" y="6076217"/>
            <a:ext cx="1793468" cy="76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Port3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AA8A6ECD-E896-4454-A2BC-1CF9AA3DAAF4}"/>
              </a:ext>
            </a:extLst>
          </p:cNvPr>
          <p:cNvSpPr txBox="1">
            <a:spLocks/>
          </p:cNvSpPr>
          <p:nvPr/>
        </p:nvSpPr>
        <p:spPr bwMode="auto">
          <a:xfrm>
            <a:off x="9038239" y="4739612"/>
            <a:ext cx="1793468" cy="76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Port4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D9BAF-474F-4F9F-ACFE-B67FCC556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60245" y="3195939"/>
            <a:ext cx="2703702" cy="38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683543" y="136525"/>
            <a:ext cx="11434884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b="1" dirty="0"/>
              <a:t>Overview of the Hardware Setup: all ports are marked.  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Thru, filter s21 (DUT1), coupler s21 (DUT2), coupler S41 (DUT3), Coupler S31 isolation (DUT4)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353C6-3BB5-42E1-B46C-35F0D3F86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52" y="1555532"/>
            <a:ext cx="8887296" cy="49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126772" y="138270"/>
            <a:ext cx="11434884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Overview of the Hardware Setup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8A6ECD-E896-4454-A2BC-1CF9AA3DAAF4}"/>
              </a:ext>
            </a:extLst>
          </p:cNvPr>
          <p:cNvSpPr txBox="1">
            <a:spLocks/>
          </p:cNvSpPr>
          <p:nvPr/>
        </p:nvSpPr>
        <p:spPr bwMode="auto">
          <a:xfrm>
            <a:off x="126772" y="2204489"/>
            <a:ext cx="1793468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Ports 0 to ports 7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Switch 1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B53E6BC-CCDD-4866-A04E-3A86589F8A4A}"/>
              </a:ext>
            </a:extLst>
          </p:cNvPr>
          <p:cNvSpPr txBox="1">
            <a:spLocks/>
          </p:cNvSpPr>
          <p:nvPr/>
        </p:nvSpPr>
        <p:spPr bwMode="auto">
          <a:xfrm>
            <a:off x="9860308" y="1866669"/>
            <a:ext cx="1793468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Ports 0 to ports 7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Switch 2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B1974-8A5F-44FA-A738-46CB4574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324" y="552274"/>
            <a:ext cx="9049351" cy="6169201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AA8A6ECD-E896-4454-A2BC-1CF9AA3DAAF4}"/>
              </a:ext>
            </a:extLst>
          </p:cNvPr>
          <p:cNvSpPr txBox="1">
            <a:spLocks/>
          </p:cNvSpPr>
          <p:nvPr/>
        </p:nvSpPr>
        <p:spPr bwMode="auto">
          <a:xfrm>
            <a:off x="3403372" y="3995189"/>
            <a:ext cx="1793468" cy="76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/>
              <a:t>Switch Board #1</a:t>
            </a:r>
            <a:endParaRPr lang="en-US" altLang="en-US" b="1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A8A6ECD-E896-4454-A2BC-1CF9AA3DAAF4}"/>
              </a:ext>
            </a:extLst>
          </p:cNvPr>
          <p:cNvSpPr txBox="1">
            <a:spLocks/>
          </p:cNvSpPr>
          <p:nvPr/>
        </p:nvSpPr>
        <p:spPr bwMode="auto">
          <a:xfrm>
            <a:off x="8066840" y="3887945"/>
            <a:ext cx="1793468" cy="76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/>
              <a:t>Switch Board #2</a:t>
            </a:r>
            <a:endParaRPr lang="en-US" alt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649133" y="3632200"/>
            <a:ext cx="152400" cy="255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365066" y="3537883"/>
            <a:ext cx="152400" cy="255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872729" y="283669"/>
            <a:ext cx="9805781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800" b="1" dirty="0">
                <a:solidFill>
                  <a:srgbClr val="FF0000"/>
                </a:solidFill>
              </a:rPr>
              <a:t>PLEASE BE GENTLE WITH THE CONNECTORS</a:t>
            </a:r>
          </a:p>
          <a:p>
            <a:pPr eaLnBrk="1" hangingPunct="1">
              <a:buFontTx/>
              <a:buNone/>
            </a:pPr>
            <a:endParaRPr lang="en-US" altLang="en-US" sz="4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4800" b="1" dirty="0">
                <a:solidFill>
                  <a:srgbClr val="FF0000"/>
                </a:solidFill>
              </a:rPr>
              <a:t>I ASKED TECHNICIANS TO SOLDER THEM FROM BOTTOM TOO. PADS ARE EASY TO DETACH!</a:t>
            </a:r>
          </a:p>
          <a:p>
            <a:pPr eaLnBrk="1" hangingPunct="1">
              <a:buFontTx/>
              <a:buNone/>
            </a:pPr>
            <a:endParaRPr lang="en-US" altLang="en-US" sz="4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4800" b="1" dirty="0">
                <a:solidFill>
                  <a:srgbClr val="FF0000"/>
                </a:solidFill>
              </a:rPr>
              <a:t>BENT CABLES – LESS FORCE TO CONNECTORS</a:t>
            </a:r>
          </a:p>
        </p:txBody>
      </p:sp>
    </p:spTree>
    <p:extLst>
      <p:ext uri="{BB962C8B-B14F-4D97-AF65-F5344CB8AC3E}">
        <p14:creationId xmlns:p14="http://schemas.microsoft.com/office/powerpoint/2010/main" val="69511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69"/>
            <a:ext cx="11434884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Code for Arduino – everything coded with the case statement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Type in with serial monitor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2E446-7209-4E78-892B-FF8449D6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694793"/>
            <a:ext cx="82391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7200"/>
            <a:ext cx="7853484" cy="61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Commands: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1 – short switch 2 (port 2 of the VNA)</a:t>
            </a:r>
          </a:p>
          <a:p>
            <a:pPr>
              <a:buNone/>
            </a:pPr>
            <a:r>
              <a:rPr lang="en-US" altLang="en-US" b="1" dirty="0"/>
              <a:t>2- Open switch 2 (port 2 of the VNA)</a:t>
            </a:r>
          </a:p>
          <a:p>
            <a:pPr>
              <a:buNone/>
            </a:pPr>
            <a:r>
              <a:rPr lang="en-US" altLang="en-US" b="1" dirty="0"/>
              <a:t>3- Load switch 2 (port 2 of the VNA)</a:t>
            </a:r>
          </a:p>
          <a:p>
            <a:pPr>
              <a:buNone/>
            </a:pPr>
            <a:endParaRPr lang="en-US" altLang="en-US" b="1" dirty="0"/>
          </a:p>
          <a:p>
            <a:pPr>
              <a:buNone/>
            </a:pPr>
            <a:r>
              <a:rPr lang="en-US" altLang="en-US" b="1" dirty="0"/>
              <a:t>4 – short switch 1 (port 2 of the VNA)</a:t>
            </a:r>
          </a:p>
          <a:p>
            <a:pPr>
              <a:buNone/>
            </a:pPr>
            <a:r>
              <a:rPr lang="en-US" altLang="en-US" b="1" dirty="0"/>
              <a:t>5- Open switch 1 (port 2 of the VNA)</a:t>
            </a:r>
          </a:p>
          <a:p>
            <a:pPr>
              <a:buNone/>
            </a:pPr>
            <a:r>
              <a:rPr lang="en-US" altLang="en-US" b="1" dirty="0"/>
              <a:t>6- Load switch 1 (port 2 of the VNA)</a:t>
            </a:r>
          </a:p>
          <a:p>
            <a:pPr>
              <a:buNone/>
            </a:pPr>
            <a:endParaRPr lang="en-US" altLang="en-US" b="1" dirty="0"/>
          </a:p>
          <a:p>
            <a:pPr>
              <a:buNone/>
            </a:pPr>
            <a:r>
              <a:rPr lang="en-US" altLang="en-US" b="1" dirty="0"/>
              <a:t>7 – Thru  (port 4 of switch 1 and port 3 of switch 2)</a:t>
            </a:r>
          </a:p>
          <a:p>
            <a:pPr>
              <a:buNone/>
            </a:pPr>
            <a:r>
              <a:rPr lang="en-US" altLang="en-US" b="1" dirty="0"/>
              <a:t> 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85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7200"/>
            <a:ext cx="11434884" cy="61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/>
              <a:t>Commands:</a:t>
            </a:r>
          </a:p>
          <a:p>
            <a:pPr eaLnBrk="1" hangingPunct="1">
              <a:buFontTx/>
              <a:buNone/>
            </a:pPr>
            <a:r>
              <a:rPr lang="en-US" altLang="en-US" sz="2000" b="1" dirty="0"/>
              <a:t>8 – Middle DUT1 active (SW1 Port 5, SW2 port 2)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 eaLnBrk="1" hangingPunct="1">
              <a:buFontTx/>
              <a:buNone/>
            </a:pPr>
            <a:r>
              <a:rPr lang="en-US" altLang="en-US" sz="2000" b="1" dirty="0"/>
              <a:t>9 – Port 0 of SW2 is active (this is if we want to have another lab with reflection coefficient ONLY)</a:t>
            </a:r>
          </a:p>
          <a:p>
            <a:pPr>
              <a:buNone/>
            </a:pPr>
            <a:r>
              <a:rPr lang="en-US" altLang="en-US" sz="2000" b="1" dirty="0"/>
              <a:t>a – Port 1 of SW2 is active (this is if we want to have another lab with reflection coefficient ONLY)</a:t>
            </a:r>
          </a:p>
          <a:p>
            <a:pPr>
              <a:buNone/>
            </a:pPr>
            <a:r>
              <a:rPr lang="en-US" altLang="en-US" sz="2000" b="1" dirty="0"/>
              <a:t>b – Port 8 of SW2 is active (this is if we want to have another lab with reflection coefficient ONLY)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>
              <a:buNone/>
            </a:pPr>
            <a:r>
              <a:rPr lang="en-US" altLang="en-US" sz="2000" b="1" dirty="0"/>
              <a:t>c – Port 0 of SW1 is active (this is if we want to have another lab with reflection coefficient ONLY)</a:t>
            </a:r>
          </a:p>
          <a:p>
            <a:pPr>
              <a:buNone/>
            </a:pPr>
            <a:r>
              <a:rPr lang="en-US" altLang="en-US" sz="2000" b="1" dirty="0"/>
              <a:t>d – Port 6 of SW1 is active (this is if we want to have another lab with reflection coefficient ONLY)</a:t>
            </a:r>
          </a:p>
          <a:p>
            <a:pPr>
              <a:buNone/>
            </a:pPr>
            <a:r>
              <a:rPr lang="en-US" altLang="en-US" sz="2000" b="1" dirty="0"/>
              <a:t>e – Port 7 of SW1 is active (this is if we want to have another lab with reflection coefficient ONLY)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>
              <a:buNone/>
            </a:pPr>
            <a:r>
              <a:rPr lang="en-US" altLang="en-US" sz="2000" b="1" dirty="0"/>
              <a:t>f  - Middle DUT2 active (SW1 Port 6, SW2 port 1)</a:t>
            </a:r>
          </a:p>
          <a:p>
            <a:pPr>
              <a:buNone/>
            </a:pPr>
            <a:r>
              <a:rPr lang="en-US" altLang="en-US" sz="2000" b="1" dirty="0"/>
              <a:t>g  - DUT3 active (SW1 Port 7, SW2 port 0)</a:t>
            </a:r>
          </a:p>
          <a:p>
            <a:pPr>
              <a:buNone/>
            </a:pPr>
            <a:r>
              <a:rPr lang="en-US" altLang="en-US" sz="2000" b="1" dirty="0"/>
              <a:t>h - DUT3 active (SW0 Port 7, SW2 port 7)</a:t>
            </a:r>
          </a:p>
          <a:p>
            <a:pPr>
              <a:buNone/>
            </a:pPr>
            <a:endParaRPr lang="en-US" altLang="en-US" sz="2000" b="1" dirty="0"/>
          </a:p>
          <a:p>
            <a:pPr>
              <a:buNone/>
            </a:pPr>
            <a:endParaRPr lang="en-US" altLang="en-US" sz="2000" b="1" dirty="0"/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 eaLnBrk="1" hangingPunct="1">
              <a:buFontTx/>
              <a:buNone/>
            </a:pPr>
            <a:endParaRPr lang="en-US" altLang="en-US" sz="2000" b="1" dirty="0"/>
          </a:p>
          <a:p>
            <a:pPr>
              <a:buNone/>
            </a:pPr>
            <a:r>
              <a:rPr lang="en-US" altLang="en-US" sz="2000" b="1" dirty="0"/>
              <a:t> </a:t>
            </a:r>
          </a:p>
          <a:p>
            <a:pPr eaLnBrk="1" hangingPunct="1">
              <a:buFontTx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711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6DA13D8B4544A87B84A90D1C2CE07" ma:contentTypeVersion="14" ma:contentTypeDescription="Create a new document." ma:contentTypeScope="" ma:versionID="af2aac6573da1e29780cd147246e05be">
  <xsd:schema xmlns:xsd="http://www.w3.org/2001/XMLSchema" xmlns:xs="http://www.w3.org/2001/XMLSchema" xmlns:p="http://schemas.microsoft.com/office/2006/metadata/properties" xmlns:ns3="2b4c66be-8250-4300-821e-47d98fdc30b1" xmlns:ns4="a48acd8d-9dd8-49f2-960f-1ead73f19137" targetNamespace="http://schemas.microsoft.com/office/2006/metadata/properties" ma:root="true" ma:fieldsID="36ffe1579217ec9fca9b0ff501b12dcd" ns3:_="" ns4:_="">
    <xsd:import namespace="2b4c66be-8250-4300-821e-47d98fdc30b1"/>
    <xsd:import namespace="a48acd8d-9dd8-49f2-960f-1ead73f191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c66be-8250-4300-821e-47d98fdc30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acd8d-9dd8-49f2-960f-1ead73f1913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BA2A3B-3E3A-4A05-B8EF-56FEC5BEA0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96BF00-E3CC-435B-8067-9C1699615A6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a48acd8d-9dd8-49f2-960f-1ead73f19137"/>
    <ds:schemaRef ds:uri="2b4c66be-8250-4300-821e-47d98fdc30b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8761C3-800A-4250-BA81-E7E4FC7200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4c66be-8250-4300-821e-47d98fdc30b1"/>
    <ds:schemaRef ds:uri="a48acd8d-9dd8-49f2-960f-1ead73f191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8622</TotalTime>
  <Words>843</Words>
  <Application>Microsoft Office PowerPoint</Application>
  <PresentationFormat>Widescreen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kuznetsova</dc:creator>
  <cp:lastModifiedBy>Kuznetcov, Max</cp:lastModifiedBy>
  <cp:revision>613</cp:revision>
  <dcterms:created xsi:type="dcterms:W3CDTF">2017-11-29T03:15:32Z</dcterms:created>
  <dcterms:modified xsi:type="dcterms:W3CDTF">2022-10-13T14:40:42Z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0x010100E506DA13D8B4544A87B84A90D1C2CE07</vt:lpwstr>
  </property>
</Properties>
</file>