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sldGuideLst>
    </p:ext>
    <p:ext uri="GoogleSlidesCustomDataVersion2">
      <go:slidesCustomData xmlns:go="http://customooxmlschemas.google.com/" r:id="rId7" roundtripDataSignature="AMtx7miOxh3YUdl6kRpOR1on2pTga+EF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lnSpc>
                <a:spcPct val="100000"/>
              </a:lnSpc>
              <a:spcBef>
                <a:spcPts val="0"/>
              </a:spcBef>
              <a:spcAft>
                <a:spcPts val="0"/>
              </a:spcAft>
              <a:buClr>
                <a:srgbClr val="000000"/>
              </a:buClr>
              <a:buSzPts val="5300"/>
              <a:buFont typeface="Arial"/>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lnSpc>
                <a:spcPct val="100000"/>
              </a:lnSpc>
              <a:spcBef>
                <a:spcPts val="2920"/>
              </a:spcBef>
              <a:spcAft>
                <a:spcPts val="0"/>
              </a:spcAft>
              <a:buClr>
                <a:srgbClr val="888888"/>
              </a:buClr>
              <a:buSzPts val="14600"/>
              <a:buNone/>
              <a:defRPr>
                <a:solidFill>
                  <a:srgbClr val="888888"/>
                </a:solidFill>
              </a:defRPr>
            </a:lvl1pPr>
            <a:lvl2pPr lvl="1" algn="ctr">
              <a:lnSpc>
                <a:spcPct val="100000"/>
              </a:lnSpc>
              <a:spcBef>
                <a:spcPts val="2540"/>
              </a:spcBef>
              <a:spcAft>
                <a:spcPts val="0"/>
              </a:spcAft>
              <a:buClr>
                <a:srgbClr val="888888"/>
              </a:buClr>
              <a:buSzPts val="12700"/>
              <a:buNone/>
              <a:defRPr>
                <a:solidFill>
                  <a:srgbClr val="888888"/>
                </a:solidFill>
              </a:defRPr>
            </a:lvl2pPr>
            <a:lvl3pPr lvl="2" algn="ctr">
              <a:lnSpc>
                <a:spcPct val="100000"/>
              </a:lnSpc>
              <a:spcBef>
                <a:spcPts val="2180"/>
              </a:spcBef>
              <a:spcAft>
                <a:spcPts val="0"/>
              </a:spcAft>
              <a:buClr>
                <a:srgbClr val="888888"/>
              </a:buClr>
              <a:buSzPts val="10900"/>
              <a:buNone/>
              <a:defRPr>
                <a:solidFill>
                  <a:srgbClr val="888888"/>
                </a:solidFill>
              </a:defRPr>
            </a:lvl3pPr>
            <a:lvl4pPr lvl="3" algn="ctr">
              <a:lnSpc>
                <a:spcPct val="100000"/>
              </a:lnSpc>
              <a:spcBef>
                <a:spcPts val="1840"/>
              </a:spcBef>
              <a:spcAft>
                <a:spcPts val="0"/>
              </a:spcAft>
              <a:buClr>
                <a:srgbClr val="888888"/>
              </a:buClr>
              <a:buSzPts val="9200"/>
              <a:buNone/>
              <a:defRPr>
                <a:solidFill>
                  <a:srgbClr val="888888"/>
                </a:solidFill>
              </a:defRPr>
            </a:lvl4pPr>
            <a:lvl5pPr lvl="4" algn="ctr">
              <a:lnSpc>
                <a:spcPct val="100000"/>
              </a:lnSpc>
              <a:spcBef>
                <a:spcPts val="1840"/>
              </a:spcBef>
              <a:spcAft>
                <a:spcPts val="0"/>
              </a:spcAft>
              <a:buClr>
                <a:srgbClr val="888888"/>
              </a:buClr>
              <a:buSzPts val="9200"/>
              <a:buNone/>
              <a:defRPr>
                <a:solidFill>
                  <a:srgbClr val="888888"/>
                </a:solidFill>
              </a:defRPr>
            </a:lvl5pPr>
            <a:lvl6pPr lvl="5" algn="ctr">
              <a:lnSpc>
                <a:spcPct val="100000"/>
              </a:lnSpc>
              <a:spcBef>
                <a:spcPts val="1840"/>
              </a:spcBef>
              <a:spcAft>
                <a:spcPts val="0"/>
              </a:spcAft>
              <a:buClr>
                <a:srgbClr val="888888"/>
              </a:buClr>
              <a:buSzPts val="9200"/>
              <a:buNone/>
              <a:defRPr>
                <a:solidFill>
                  <a:srgbClr val="888888"/>
                </a:solidFill>
              </a:defRPr>
            </a:lvl6pPr>
            <a:lvl7pPr lvl="6" algn="ctr">
              <a:lnSpc>
                <a:spcPct val="100000"/>
              </a:lnSpc>
              <a:spcBef>
                <a:spcPts val="1840"/>
              </a:spcBef>
              <a:spcAft>
                <a:spcPts val="0"/>
              </a:spcAft>
              <a:buClr>
                <a:srgbClr val="888888"/>
              </a:buClr>
              <a:buSzPts val="9200"/>
              <a:buNone/>
              <a:defRPr>
                <a:solidFill>
                  <a:srgbClr val="888888"/>
                </a:solidFill>
              </a:defRPr>
            </a:lvl7pPr>
            <a:lvl8pPr lvl="7" algn="ctr">
              <a:lnSpc>
                <a:spcPct val="100000"/>
              </a:lnSpc>
              <a:spcBef>
                <a:spcPts val="1840"/>
              </a:spcBef>
              <a:spcAft>
                <a:spcPts val="0"/>
              </a:spcAft>
              <a:buClr>
                <a:srgbClr val="888888"/>
              </a:buClr>
              <a:buSzPts val="9200"/>
              <a:buNone/>
              <a:defRPr>
                <a:solidFill>
                  <a:srgbClr val="888888"/>
                </a:solidFill>
              </a:defRPr>
            </a:lvl8pPr>
            <a:lvl9pPr lvl="8" algn="ctr">
              <a:lnSpc>
                <a:spcPct val="100000"/>
              </a:lnSpc>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84" name="Shape 84"/>
        <p:cNvGrpSpPr/>
        <p:nvPr/>
      </p:nvGrpSpPr>
      <p:grpSpPr>
        <a:xfrm>
          <a:off x="0" y="0"/>
          <a:ext cx="0" cy="0"/>
          <a:chOff x="0" y="0"/>
          <a:chExt cx="0" cy="0"/>
        </a:xfrm>
      </p:grpSpPr>
      <p:sp>
        <p:nvSpPr>
          <p:cNvPr id="85" name="Google Shape;85;g159204ad1a5_1_75"/>
          <p:cNvSpPr txBox="1"/>
          <p:nvPr>
            <p:ph type="title"/>
          </p:nvPr>
        </p:nvSpPr>
        <p:spPr>
          <a:xfrm>
            <a:off x="2081748" y="1342077"/>
            <a:ext cx="24810300" cy="3574800"/>
          </a:xfrm>
          <a:prstGeom prst="rect">
            <a:avLst/>
          </a:prstGeom>
          <a:noFill/>
          <a:ln>
            <a:noFill/>
          </a:ln>
        </p:spPr>
        <p:txBody>
          <a:bodyPr anchorCtr="0" anchor="ctr" bIns="170750" lIns="170750" spcFirstLastPara="1" rIns="170750" wrap="square" tIns="170750">
            <a:noAutofit/>
          </a:bodyPr>
          <a:lstStyle>
            <a:lvl1pPr lvl="0" algn="l">
              <a:lnSpc>
                <a:spcPct val="90000"/>
              </a:lnSpc>
              <a:spcBef>
                <a:spcPts val="0"/>
              </a:spcBef>
              <a:spcAft>
                <a:spcPts val="0"/>
              </a:spcAft>
              <a:buClr>
                <a:srgbClr val="203864"/>
              </a:buClr>
              <a:buSzPts val="6700"/>
              <a:buNone/>
              <a:defRPr/>
            </a:lvl1pPr>
            <a:lvl2pPr lvl="1" algn="l">
              <a:lnSpc>
                <a:spcPct val="90000"/>
              </a:lnSpc>
              <a:spcBef>
                <a:spcPts val="0"/>
              </a:spcBef>
              <a:spcAft>
                <a:spcPts val="0"/>
              </a:spcAft>
              <a:buClr>
                <a:srgbClr val="203864"/>
              </a:buClr>
              <a:buSzPts val="6700"/>
              <a:buNone/>
              <a:defRPr/>
            </a:lvl2pPr>
            <a:lvl3pPr lvl="2" algn="l">
              <a:lnSpc>
                <a:spcPct val="90000"/>
              </a:lnSpc>
              <a:spcBef>
                <a:spcPts val="0"/>
              </a:spcBef>
              <a:spcAft>
                <a:spcPts val="0"/>
              </a:spcAft>
              <a:buClr>
                <a:srgbClr val="203864"/>
              </a:buClr>
              <a:buSzPts val="6700"/>
              <a:buNone/>
              <a:defRPr/>
            </a:lvl3pPr>
            <a:lvl4pPr lvl="3" algn="l">
              <a:lnSpc>
                <a:spcPct val="90000"/>
              </a:lnSpc>
              <a:spcBef>
                <a:spcPts val="0"/>
              </a:spcBef>
              <a:spcAft>
                <a:spcPts val="0"/>
              </a:spcAft>
              <a:buClr>
                <a:srgbClr val="203864"/>
              </a:buClr>
              <a:buSzPts val="6700"/>
              <a:buNone/>
              <a:defRPr/>
            </a:lvl4pPr>
            <a:lvl5pPr lvl="4" algn="l">
              <a:lnSpc>
                <a:spcPct val="90000"/>
              </a:lnSpc>
              <a:spcBef>
                <a:spcPts val="0"/>
              </a:spcBef>
              <a:spcAft>
                <a:spcPts val="0"/>
              </a:spcAft>
              <a:buClr>
                <a:srgbClr val="203864"/>
              </a:buClr>
              <a:buSzPts val="6700"/>
              <a:buNone/>
              <a:defRPr/>
            </a:lvl5pPr>
            <a:lvl6pPr lvl="5" algn="l">
              <a:lnSpc>
                <a:spcPct val="90000"/>
              </a:lnSpc>
              <a:spcBef>
                <a:spcPts val="0"/>
              </a:spcBef>
              <a:spcAft>
                <a:spcPts val="0"/>
              </a:spcAft>
              <a:buClr>
                <a:srgbClr val="203864"/>
              </a:buClr>
              <a:buSzPts val="6700"/>
              <a:buNone/>
              <a:defRPr/>
            </a:lvl6pPr>
            <a:lvl7pPr lvl="6" algn="l">
              <a:lnSpc>
                <a:spcPct val="90000"/>
              </a:lnSpc>
              <a:spcBef>
                <a:spcPts val="0"/>
              </a:spcBef>
              <a:spcAft>
                <a:spcPts val="0"/>
              </a:spcAft>
              <a:buClr>
                <a:srgbClr val="203864"/>
              </a:buClr>
              <a:buSzPts val="6700"/>
              <a:buNone/>
              <a:defRPr/>
            </a:lvl7pPr>
            <a:lvl8pPr lvl="7" algn="l">
              <a:lnSpc>
                <a:spcPct val="90000"/>
              </a:lnSpc>
              <a:spcBef>
                <a:spcPts val="0"/>
              </a:spcBef>
              <a:spcAft>
                <a:spcPts val="0"/>
              </a:spcAft>
              <a:buClr>
                <a:srgbClr val="203864"/>
              </a:buClr>
              <a:buSzPts val="6700"/>
              <a:buNone/>
              <a:defRPr/>
            </a:lvl8pPr>
            <a:lvl9pPr lvl="8" algn="l">
              <a:lnSpc>
                <a:spcPct val="90000"/>
              </a:lnSpc>
              <a:spcBef>
                <a:spcPts val="0"/>
              </a:spcBef>
              <a:spcAft>
                <a:spcPts val="0"/>
              </a:spcAft>
              <a:buClr>
                <a:srgbClr val="203864"/>
              </a:buClr>
              <a:buSzPts val="6700"/>
              <a:buNone/>
              <a:defRPr/>
            </a:lvl9pPr>
          </a:lstStyle>
          <a:p/>
        </p:txBody>
      </p:sp>
      <p:sp>
        <p:nvSpPr>
          <p:cNvPr id="86" name="Google Shape;86;g159204ad1a5_1_75"/>
          <p:cNvSpPr txBox="1"/>
          <p:nvPr>
            <p:ph idx="1" type="body"/>
          </p:nvPr>
        </p:nvSpPr>
        <p:spPr>
          <a:xfrm>
            <a:off x="2081748" y="6258578"/>
            <a:ext cx="26116500" cy="32299200"/>
          </a:xfrm>
          <a:prstGeom prst="rect">
            <a:avLst/>
          </a:prstGeom>
          <a:noFill/>
          <a:ln>
            <a:noFill/>
          </a:ln>
        </p:spPr>
        <p:txBody>
          <a:bodyPr anchorCtr="0" anchor="t" bIns="170750" lIns="170750" spcFirstLastPara="1" rIns="170750" wrap="square" tIns="170750">
            <a:noAutofit/>
          </a:bodyPr>
          <a:lstStyle>
            <a:lvl1pPr indent="-654050" lvl="0" marL="457200" algn="l">
              <a:lnSpc>
                <a:spcPct val="115000"/>
              </a:lnSpc>
              <a:spcBef>
                <a:spcPts val="3700"/>
              </a:spcBef>
              <a:spcAft>
                <a:spcPts val="0"/>
              </a:spcAft>
              <a:buClr>
                <a:srgbClr val="203864"/>
              </a:buClr>
              <a:buSzPts val="6700"/>
              <a:buChar char="•"/>
              <a:defRPr/>
            </a:lvl1pPr>
            <a:lvl2pPr indent="-654050" lvl="1" marL="914400" algn="l">
              <a:lnSpc>
                <a:spcPct val="115000"/>
              </a:lnSpc>
              <a:spcBef>
                <a:spcPts val="3700"/>
              </a:spcBef>
              <a:spcAft>
                <a:spcPts val="0"/>
              </a:spcAft>
              <a:buClr>
                <a:srgbClr val="203864"/>
              </a:buClr>
              <a:buSzPts val="6700"/>
              <a:buChar char="•"/>
              <a:defRPr/>
            </a:lvl2pPr>
            <a:lvl3pPr indent="-654050" lvl="2" marL="1371600" algn="l">
              <a:lnSpc>
                <a:spcPct val="115000"/>
              </a:lnSpc>
              <a:spcBef>
                <a:spcPts val="3700"/>
              </a:spcBef>
              <a:spcAft>
                <a:spcPts val="0"/>
              </a:spcAft>
              <a:buClr>
                <a:srgbClr val="203864"/>
              </a:buClr>
              <a:buSzPts val="6700"/>
              <a:buChar char="•"/>
              <a:defRPr/>
            </a:lvl3pPr>
            <a:lvl4pPr indent="-654050" lvl="3" marL="1828800" algn="l">
              <a:lnSpc>
                <a:spcPct val="115000"/>
              </a:lnSpc>
              <a:spcBef>
                <a:spcPts val="3700"/>
              </a:spcBef>
              <a:spcAft>
                <a:spcPts val="0"/>
              </a:spcAft>
              <a:buClr>
                <a:srgbClr val="203864"/>
              </a:buClr>
              <a:buSzPts val="6700"/>
              <a:buChar char="•"/>
              <a:defRPr/>
            </a:lvl4pPr>
            <a:lvl5pPr indent="-654050" lvl="4" marL="2286000" algn="l">
              <a:lnSpc>
                <a:spcPct val="115000"/>
              </a:lnSpc>
              <a:spcBef>
                <a:spcPts val="3700"/>
              </a:spcBef>
              <a:spcAft>
                <a:spcPts val="0"/>
              </a:spcAft>
              <a:buClr>
                <a:srgbClr val="203864"/>
              </a:buClr>
              <a:buSzPts val="6700"/>
              <a:buChar char="•"/>
              <a:defRPr/>
            </a:lvl5pPr>
            <a:lvl6pPr indent="-654050" lvl="5" marL="2743200" algn="l">
              <a:lnSpc>
                <a:spcPct val="115000"/>
              </a:lnSpc>
              <a:spcBef>
                <a:spcPts val="3700"/>
              </a:spcBef>
              <a:spcAft>
                <a:spcPts val="0"/>
              </a:spcAft>
              <a:buClr>
                <a:srgbClr val="203864"/>
              </a:buClr>
              <a:buSzPts val="6700"/>
              <a:buChar char="•"/>
              <a:defRPr/>
            </a:lvl6pPr>
            <a:lvl7pPr indent="-654050" lvl="6" marL="3200400" algn="l">
              <a:lnSpc>
                <a:spcPct val="115000"/>
              </a:lnSpc>
              <a:spcBef>
                <a:spcPts val="3700"/>
              </a:spcBef>
              <a:spcAft>
                <a:spcPts val="0"/>
              </a:spcAft>
              <a:buClr>
                <a:srgbClr val="203864"/>
              </a:buClr>
              <a:buSzPts val="6700"/>
              <a:buChar char="•"/>
              <a:defRPr/>
            </a:lvl7pPr>
            <a:lvl8pPr indent="-654050" lvl="7" marL="3657600" algn="l">
              <a:lnSpc>
                <a:spcPct val="115000"/>
              </a:lnSpc>
              <a:spcBef>
                <a:spcPts val="3700"/>
              </a:spcBef>
              <a:spcAft>
                <a:spcPts val="0"/>
              </a:spcAft>
              <a:buClr>
                <a:srgbClr val="203864"/>
              </a:buClr>
              <a:buSzPts val="6700"/>
              <a:buChar char="•"/>
              <a:defRPr/>
            </a:lvl8pPr>
            <a:lvl9pPr indent="-654050" lvl="8" marL="4114800" algn="l">
              <a:lnSpc>
                <a:spcPct val="115000"/>
              </a:lnSpc>
              <a:spcBef>
                <a:spcPts val="3700"/>
              </a:spcBef>
              <a:spcAft>
                <a:spcPts val="0"/>
              </a:spcAft>
              <a:buClr>
                <a:srgbClr val="203864"/>
              </a:buClr>
              <a:buSzPts val="6700"/>
              <a:buChar char="•"/>
              <a:defRPr/>
            </a:lvl9pPr>
          </a:lstStyle>
          <a:p/>
        </p:txBody>
      </p:sp>
      <p:sp>
        <p:nvSpPr>
          <p:cNvPr id="87" name="Google Shape;87;g159204ad1a5_1_75"/>
          <p:cNvSpPr txBox="1"/>
          <p:nvPr>
            <p:ph idx="12" type="sldNum"/>
          </p:nvPr>
        </p:nvSpPr>
        <p:spPr>
          <a:xfrm>
            <a:off x="28701152" y="39965248"/>
            <a:ext cx="769800" cy="2031900"/>
          </a:xfrm>
          <a:prstGeom prst="rect">
            <a:avLst/>
          </a:prstGeom>
          <a:noFill/>
          <a:ln>
            <a:noFill/>
          </a:ln>
        </p:spPr>
        <p:txBody>
          <a:bodyPr anchorCtr="0" anchor="ctr" bIns="170750" lIns="170750" spcFirstLastPara="1" rIns="170750" wrap="square" tIns="170750">
            <a:noAutofit/>
          </a:bodyPr>
          <a:lstStyle>
            <a:lvl1pPr indent="0" lvl="0"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lnSpc>
                <a:spcPct val="100000"/>
              </a:lnSpc>
              <a:spcBef>
                <a:spcPts val="0"/>
              </a:spcBef>
              <a:spcAft>
                <a:spcPts val="0"/>
              </a:spcAft>
              <a:buClr>
                <a:schemeClr val="dk1"/>
              </a:buClr>
              <a:buSzPts val="18200"/>
              <a:buFont typeface="Calibri"/>
              <a:buNone/>
              <a:defRPr b="1" sz="18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1840"/>
              </a:spcBef>
              <a:spcAft>
                <a:spcPts val="0"/>
              </a:spcAft>
              <a:buClr>
                <a:srgbClr val="888888"/>
              </a:buClr>
              <a:buSzPts val="9200"/>
              <a:buNone/>
              <a:defRPr sz="9200">
                <a:solidFill>
                  <a:srgbClr val="888888"/>
                </a:solidFill>
              </a:defRPr>
            </a:lvl1pPr>
            <a:lvl2pPr indent="-228600" lvl="1" marL="914400" algn="l">
              <a:lnSpc>
                <a:spcPct val="100000"/>
              </a:lnSpc>
              <a:spcBef>
                <a:spcPts val="1640"/>
              </a:spcBef>
              <a:spcAft>
                <a:spcPts val="0"/>
              </a:spcAft>
              <a:buClr>
                <a:srgbClr val="888888"/>
              </a:buClr>
              <a:buSzPts val="8200"/>
              <a:buNone/>
              <a:defRPr sz="8200">
                <a:solidFill>
                  <a:srgbClr val="888888"/>
                </a:solidFill>
              </a:defRPr>
            </a:lvl2pPr>
            <a:lvl3pPr indent="-228600" lvl="2" marL="1371600" algn="l">
              <a:lnSpc>
                <a:spcPct val="100000"/>
              </a:lnSpc>
              <a:spcBef>
                <a:spcPts val="1480"/>
              </a:spcBef>
              <a:spcAft>
                <a:spcPts val="0"/>
              </a:spcAft>
              <a:buClr>
                <a:srgbClr val="888888"/>
              </a:buClr>
              <a:buSzPts val="7400"/>
              <a:buNone/>
              <a:defRPr sz="7400">
                <a:solidFill>
                  <a:srgbClr val="888888"/>
                </a:solidFill>
              </a:defRPr>
            </a:lvl3pPr>
            <a:lvl4pPr indent="-228600" lvl="3" marL="1828800" algn="l">
              <a:lnSpc>
                <a:spcPct val="100000"/>
              </a:lnSpc>
              <a:spcBef>
                <a:spcPts val="1280"/>
              </a:spcBef>
              <a:spcAft>
                <a:spcPts val="0"/>
              </a:spcAft>
              <a:buClr>
                <a:srgbClr val="888888"/>
              </a:buClr>
              <a:buSzPts val="6400"/>
              <a:buNone/>
              <a:defRPr sz="6400">
                <a:solidFill>
                  <a:srgbClr val="888888"/>
                </a:solidFill>
              </a:defRPr>
            </a:lvl4pPr>
            <a:lvl5pPr indent="-228600" lvl="4" marL="2286000" algn="l">
              <a:lnSpc>
                <a:spcPct val="100000"/>
              </a:lnSpc>
              <a:spcBef>
                <a:spcPts val="1280"/>
              </a:spcBef>
              <a:spcAft>
                <a:spcPts val="0"/>
              </a:spcAft>
              <a:buClr>
                <a:srgbClr val="888888"/>
              </a:buClr>
              <a:buSzPts val="6400"/>
              <a:buNone/>
              <a:defRPr sz="6400">
                <a:solidFill>
                  <a:srgbClr val="888888"/>
                </a:solidFill>
              </a:defRPr>
            </a:lvl5pPr>
            <a:lvl6pPr indent="-228600" lvl="5" marL="2743200" algn="l">
              <a:lnSpc>
                <a:spcPct val="100000"/>
              </a:lnSpc>
              <a:spcBef>
                <a:spcPts val="1280"/>
              </a:spcBef>
              <a:spcAft>
                <a:spcPts val="0"/>
              </a:spcAft>
              <a:buClr>
                <a:srgbClr val="888888"/>
              </a:buClr>
              <a:buSzPts val="6400"/>
              <a:buNone/>
              <a:defRPr sz="6400">
                <a:solidFill>
                  <a:srgbClr val="888888"/>
                </a:solidFill>
              </a:defRPr>
            </a:lvl6pPr>
            <a:lvl7pPr indent="-228600" lvl="6" marL="3200400" algn="l">
              <a:lnSpc>
                <a:spcPct val="100000"/>
              </a:lnSpc>
              <a:spcBef>
                <a:spcPts val="1280"/>
              </a:spcBef>
              <a:spcAft>
                <a:spcPts val="0"/>
              </a:spcAft>
              <a:buClr>
                <a:srgbClr val="888888"/>
              </a:buClr>
              <a:buSzPts val="6400"/>
              <a:buNone/>
              <a:defRPr sz="6400">
                <a:solidFill>
                  <a:srgbClr val="888888"/>
                </a:solidFill>
              </a:defRPr>
            </a:lvl7pPr>
            <a:lvl8pPr indent="-228600" lvl="7" marL="3657600" algn="l">
              <a:lnSpc>
                <a:spcPct val="100000"/>
              </a:lnSpc>
              <a:spcBef>
                <a:spcPts val="1280"/>
              </a:spcBef>
              <a:spcAft>
                <a:spcPts val="0"/>
              </a:spcAft>
              <a:buClr>
                <a:srgbClr val="888888"/>
              </a:buClr>
              <a:buSzPts val="6400"/>
              <a:buNone/>
              <a:defRPr sz="6400">
                <a:solidFill>
                  <a:srgbClr val="888888"/>
                </a:solidFill>
              </a:defRPr>
            </a:lvl8pPr>
            <a:lvl9pPr indent="-228600" lvl="8" marL="4114800" algn="l">
              <a:lnSpc>
                <a:spcPct val="100000"/>
              </a:lnSpc>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20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lnSpc>
                <a:spcPct val="100000"/>
              </a:lnSpc>
              <a:spcBef>
                <a:spcPts val="2920"/>
              </a:spcBef>
              <a:spcAft>
                <a:spcPts val="0"/>
              </a:spcAft>
              <a:buClr>
                <a:schemeClr val="dk1"/>
              </a:buClr>
              <a:buSzPts val="14600"/>
              <a:buChar char="•"/>
              <a:defRPr sz="14600"/>
            </a:lvl1pPr>
            <a:lvl2pPr indent="-1035050" lvl="1" marL="914400" algn="l">
              <a:lnSpc>
                <a:spcPct val="100000"/>
              </a:lnSpc>
              <a:spcBef>
                <a:spcPts val="2540"/>
              </a:spcBef>
              <a:spcAft>
                <a:spcPts val="0"/>
              </a:spcAft>
              <a:buClr>
                <a:schemeClr val="dk1"/>
              </a:buClr>
              <a:buSzPts val="12700"/>
              <a:buChar char="–"/>
              <a:defRPr sz="12700"/>
            </a:lvl2pPr>
            <a:lvl3pPr indent="-920750" lvl="2" marL="1371600" algn="l">
              <a:lnSpc>
                <a:spcPct val="100000"/>
              </a:lnSpc>
              <a:spcBef>
                <a:spcPts val="2180"/>
              </a:spcBef>
              <a:spcAft>
                <a:spcPts val="0"/>
              </a:spcAft>
              <a:buClr>
                <a:schemeClr val="dk1"/>
              </a:buClr>
              <a:buSzPts val="10900"/>
              <a:buChar char="•"/>
              <a:defRPr sz="10900"/>
            </a:lvl3pPr>
            <a:lvl4pPr indent="-812800" lvl="3" marL="1828800" algn="l">
              <a:lnSpc>
                <a:spcPct val="100000"/>
              </a:lnSpc>
              <a:spcBef>
                <a:spcPts val="1840"/>
              </a:spcBef>
              <a:spcAft>
                <a:spcPts val="0"/>
              </a:spcAft>
              <a:buClr>
                <a:schemeClr val="dk1"/>
              </a:buClr>
              <a:buSzPts val="9200"/>
              <a:buChar char="–"/>
              <a:defRPr sz="9200"/>
            </a:lvl4pPr>
            <a:lvl5pPr indent="-812800" lvl="4" marL="2286000" algn="l">
              <a:lnSpc>
                <a:spcPct val="100000"/>
              </a:lnSpc>
              <a:spcBef>
                <a:spcPts val="1840"/>
              </a:spcBef>
              <a:spcAft>
                <a:spcPts val="0"/>
              </a:spcAft>
              <a:buClr>
                <a:schemeClr val="dk1"/>
              </a:buClr>
              <a:buSzPts val="9200"/>
              <a:buChar char="»"/>
              <a:defRPr sz="9200"/>
            </a:lvl5pPr>
            <a:lvl6pPr indent="-812800" lvl="5" marL="2743200" algn="l">
              <a:lnSpc>
                <a:spcPct val="100000"/>
              </a:lnSpc>
              <a:spcBef>
                <a:spcPts val="1840"/>
              </a:spcBef>
              <a:spcAft>
                <a:spcPts val="0"/>
              </a:spcAft>
              <a:buClr>
                <a:schemeClr val="dk1"/>
              </a:buClr>
              <a:buSzPts val="9200"/>
              <a:buChar char="•"/>
              <a:defRPr sz="9200"/>
            </a:lvl6pPr>
            <a:lvl7pPr indent="-812800" lvl="6" marL="3200400" algn="l">
              <a:lnSpc>
                <a:spcPct val="100000"/>
              </a:lnSpc>
              <a:spcBef>
                <a:spcPts val="1840"/>
              </a:spcBef>
              <a:spcAft>
                <a:spcPts val="0"/>
              </a:spcAft>
              <a:buClr>
                <a:schemeClr val="dk1"/>
              </a:buClr>
              <a:buSzPts val="9200"/>
              <a:buChar char="•"/>
              <a:defRPr sz="9200"/>
            </a:lvl7pPr>
            <a:lvl8pPr indent="-812800" lvl="7" marL="3657600" algn="l">
              <a:lnSpc>
                <a:spcPct val="100000"/>
              </a:lnSpc>
              <a:spcBef>
                <a:spcPts val="1840"/>
              </a:spcBef>
              <a:spcAft>
                <a:spcPts val="0"/>
              </a:spcAft>
              <a:buClr>
                <a:schemeClr val="dk1"/>
              </a:buClr>
              <a:buSzPts val="9200"/>
              <a:buChar char="•"/>
              <a:defRPr sz="9200"/>
            </a:lvl8pPr>
            <a:lvl9pPr indent="-812800" lvl="8" marL="4114800" algn="l">
              <a:lnSpc>
                <a:spcPct val="100000"/>
              </a:lnSpc>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lnSpc>
                <a:spcPct val="100000"/>
              </a:lnSpc>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lnSpc>
                <a:spcPct val="100000"/>
              </a:lnSpc>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lnSpc>
                <a:spcPct val="100000"/>
              </a:lnSpc>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2.png"/><Relationship Id="rId22" Type="http://schemas.openxmlformats.org/officeDocument/2006/relationships/image" Target="../media/image10.png"/><Relationship Id="rId21" Type="http://schemas.openxmlformats.org/officeDocument/2006/relationships/image" Target="../media/image13.png"/><Relationship Id="rId24" Type="http://schemas.openxmlformats.org/officeDocument/2006/relationships/image" Target="../media/image15.png"/><Relationship Id="rId23"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hyperlink" Target="mailto:daniel.prelipcean@cern.ch" TargetMode="External"/><Relationship Id="rId9" Type="http://schemas.openxmlformats.org/officeDocument/2006/relationships/image" Target="../media/image1.png"/><Relationship Id="rId25"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9.png"/><Relationship Id="rId8" Type="http://schemas.openxmlformats.org/officeDocument/2006/relationships/image" Target="../media/image4.png"/><Relationship Id="rId11" Type="http://schemas.openxmlformats.org/officeDocument/2006/relationships/hyperlink" Target="https://doi.org/10.1016/j.vacuum.2022.111701" TargetMode="External"/><Relationship Id="rId10" Type="http://schemas.openxmlformats.org/officeDocument/2006/relationships/image" Target="../media/image3.png"/><Relationship Id="rId13" Type="http://schemas.openxmlformats.org/officeDocument/2006/relationships/hyperlink" Target="https://fluka.cern" TargetMode="External"/><Relationship Id="rId12" Type="http://schemas.openxmlformats.org/officeDocument/2006/relationships/hyperlink" Target="https://cds.cern.ch/record/782076" TargetMode="External"/><Relationship Id="rId15" Type="http://schemas.openxmlformats.org/officeDocument/2006/relationships/hyperlink" Target="https://r2e.web.cern.ch/" TargetMode="External"/><Relationship Id="rId14" Type="http://schemas.openxmlformats.org/officeDocument/2006/relationships/hyperlink" Target="https://www.frontiersin.org/article/10.3389/fphy.2021.788253" TargetMode="External"/><Relationship Id="rId17" Type="http://schemas.openxmlformats.org/officeDocument/2006/relationships/image" Target="../media/image11.png"/><Relationship Id="rId16" Type="http://schemas.openxmlformats.org/officeDocument/2006/relationships/hyperlink" Target="https://arxiv.org/abs/2006.06490" TargetMode="External"/><Relationship Id="rId19" Type="http://schemas.openxmlformats.org/officeDocument/2006/relationships/image" Target="../media/image12.png"/><Relationship Id="rId1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890600" y="4255225"/>
            <a:ext cx="28656000" cy="369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94" name="Google Shape;94;p1"/>
          <p:cNvSpPr/>
          <p:nvPr/>
        </p:nvSpPr>
        <p:spPr>
          <a:xfrm>
            <a:off x="828000" y="8163250"/>
            <a:ext cx="28656000" cy="342993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5" name="Google Shape;95;p1"/>
          <p:cNvPicPr preferRelativeResize="0"/>
          <p:nvPr/>
        </p:nvPicPr>
        <p:blipFill rotWithShape="1">
          <a:blip r:embed="rId3">
            <a:alphaModFix/>
          </a:blip>
          <a:srcRect b="0" l="0" r="0" t="0"/>
          <a:stretch/>
        </p:blipFill>
        <p:spPr>
          <a:xfrm>
            <a:off x="13714692" y="4405224"/>
            <a:ext cx="3353816" cy="3186692"/>
          </a:xfrm>
          <a:prstGeom prst="rect">
            <a:avLst/>
          </a:prstGeom>
          <a:noFill/>
          <a:ln>
            <a:noFill/>
          </a:ln>
        </p:spPr>
      </p:pic>
      <p:sp>
        <p:nvSpPr>
          <p:cNvPr id="96" name="Google Shape;96;p1"/>
          <p:cNvSpPr/>
          <p:nvPr/>
        </p:nvSpPr>
        <p:spPr>
          <a:xfrm>
            <a:off x="890600" y="833025"/>
            <a:ext cx="28656000" cy="318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cxnSp>
        <p:nvCxnSpPr>
          <p:cNvPr id="97" name="Google Shape;97;p1"/>
          <p:cNvCxnSpPr/>
          <p:nvPr/>
        </p:nvCxnSpPr>
        <p:spPr>
          <a:xfrm>
            <a:off x="15108194" y="8949800"/>
            <a:ext cx="14400" cy="28800000"/>
          </a:xfrm>
          <a:prstGeom prst="straightConnector1">
            <a:avLst/>
          </a:prstGeom>
          <a:noFill/>
          <a:ln cap="flat" cmpd="sng" w="127000">
            <a:solidFill>
              <a:srgbClr val="22529E"/>
            </a:solidFill>
            <a:prstDash val="solid"/>
            <a:round/>
            <a:headEnd len="sm" w="sm" type="none"/>
            <a:tailEnd len="sm" w="sm" type="none"/>
          </a:ln>
        </p:spPr>
      </p:cxnSp>
      <p:sp>
        <p:nvSpPr>
          <p:cNvPr id="98" name="Google Shape;98;p1"/>
          <p:cNvSpPr txBox="1"/>
          <p:nvPr/>
        </p:nvSpPr>
        <p:spPr>
          <a:xfrm>
            <a:off x="1352550" y="935000"/>
            <a:ext cx="27955800" cy="1639200"/>
          </a:xfrm>
          <a:prstGeom prst="rect">
            <a:avLst/>
          </a:prstGeom>
          <a:noFill/>
          <a:ln>
            <a:noFill/>
          </a:ln>
        </p:spPr>
        <p:txBody>
          <a:bodyPr anchorCtr="0" anchor="t" bIns="64675" lIns="129350" spcFirstLastPara="1" rIns="129350" wrap="square" tIns="64675">
            <a:spAutoFit/>
          </a:bodyPr>
          <a:lstStyle/>
          <a:p>
            <a:pPr indent="0" lvl="0" marL="0" rtl="0" algn="ctr">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RADIATION LEVELS FROM A BEAM GAS CURTAIN </a:t>
            </a:r>
            <a:br>
              <a:rPr b="1" lang="en-GB" sz="4900">
                <a:solidFill>
                  <a:schemeClr val="dk1"/>
                </a:solidFill>
                <a:latin typeface="Calibri"/>
                <a:ea typeface="Calibri"/>
                <a:cs typeface="Calibri"/>
                <a:sym typeface="Calibri"/>
              </a:rPr>
            </a:br>
            <a:r>
              <a:rPr b="1" lang="en-GB" sz="4900">
                <a:solidFill>
                  <a:schemeClr val="dk1"/>
                </a:solidFill>
                <a:latin typeface="Calibri"/>
                <a:ea typeface="Calibri"/>
                <a:cs typeface="Calibri"/>
                <a:sym typeface="Calibri"/>
              </a:rPr>
              <a:t>INSTRUMENT AT THE LHC AT CERN</a:t>
            </a:r>
            <a:endParaRPr b="1" sz="4900">
              <a:solidFill>
                <a:schemeClr val="dk1"/>
              </a:solidFill>
              <a:latin typeface="Calibri"/>
              <a:ea typeface="Calibri"/>
              <a:cs typeface="Calibri"/>
              <a:sym typeface="Calibri"/>
            </a:endParaRPr>
          </a:p>
        </p:txBody>
      </p:sp>
      <p:sp>
        <p:nvSpPr>
          <p:cNvPr id="99" name="Google Shape;99;p1"/>
          <p:cNvSpPr txBox="1"/>
          <p:nvPr/>
        </p:nvSpPr>
        <p:spPr>
          <a:xfrm>
            <a:off x="991550" y="9031125"/>
            <a:ext cx="13773900" cy="58875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The radiation levels caused by the Beam Gas </a:t>
            </a:r>
            <a:r>
              <a:rPr lang="en-GB" sz="3400">
                <a:solidFill>
                  <a:schemeClr val="dk1"/>
                </a:solidFill>
                <a:latin typeface="Calibri"/>
                <a:ea typeface="Calibri"/>
                <a:cs typeface="Calibri"/>
                <a:sym typeface="Calibri"/>
              </a:rPr>
              <a:t>Curtain</a:t>
            </a:r>
            <a:r>
              <a:rPr b="0" i="0" lang="en-GB" sz="3400" u="none" cap="none" strike="noStrike">
                <a:solidFill>
                  <a:schemeClr val="dk1"/>
                </a:solidFill>
                <a:latin typeface="Calibri"/>
                <a:ea typeface="Calibri"/>
                <a:cs typeface="Calibri"/>
                <a:sym typeface="Calibri"/>
              </a:rPr>
              <a:t> (BG</a:t>
            </a:r>
            <a:r>
              <a:rPr lang="en-GB" sz="3400">
                <a:solidFill>
                  <a:schemeClr val="dk1"/>
                </a:solidFill>
                <a:latin typeface="Calibri"/>
                <a:ea typeface="Calibri"/>
                <a:cs typeface="Calibri"/>
                <a:sym typeface="Calibri"/>
              </a:rPr>
              <a:t>C</a:t>
            </a:r>
            <a:r>
              <a:rPr b="0" i="0" lang="en-GB" sz="3400" u="none" cap="none" strike="noStrike">
                <a:solidFill>
                  <a:schemeClr val="dk1"/>
                </a:solidFill>
                <a:latin typeface="Calibri"/>
                <a:ea typeface="Calibri"/>
                <a:cs typeface="Calibri"/>
                <a:sym typeface="Calibri"/>
              </a:rPr>
              <a:t>) [1] operation in Interaction Region 4 (IR4) of the Large Hadron Collider (LHC) [2] at CERN are discussed. The key ingredients of the analysis are:</a:t>
            </a:r>
            <a:endParaRPr b="0" i="0" sz="3400" u="none" cap="none" strike="noStrike">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b="0" i="0" lang="en-GB" sz="3400" u="none" cap="none" strike="noStrike">
                <a:solidFill>
                  <a:schemeClr val="dk1"/>
                </a:solidFill>
                <a:latin typeface="Calibri"/>
                <a:ea typeface="Calibri"/>
                <a:cs typeface="Calibri"/>
                <a:sym typeface="Calibri"/>
              </a:rPr>
              <a:t>Measurements of Total Ionising Dose (TID) performed with the Beam Loss Monitoring (BLM) system [3] from LHC Run </a:t>
            </a:r>
            <a:r>
              <a:rPr lang="en-GB" sz="3400">
                <a:solidFill>
                  <a:schemeClr val="dk1"/>
                </a:solidFill>
                <a:latin typeface="Calibri"/>
                <a:ea typeface="Calibri"/>
                <a:cs typeface="Calibri"/>
                <a:sym typeface="Calibri"/>
              </a:rPr>
              <a:t>3</a:t>
            </a:r>
            <a:r>
              <a:rPr b="0" i="0" lang="en-GB" sz="3400" u="none" cap="none" strike="noStrike">
                <a:solidFill>
                  <a:schemeClr val="dk1"/>
                </a:solidFill>
                <a:latin typeface="Calibri"/>
                <a:ea typeface="Calibri"/>
                <a:cs typeface="Calibri"/>
                <a:sym typeface="Calibri"/>
              </a:rPr>
              <a:t> (20</a:t>
            </a:r>
            <a:r>
              <a:rPr lang="en-GB" sz="3400">
                <a:solidFill>
                  <a:schemeClr val="dk1"/>
                </a:solidFill>
                <a:latin typeface="Calibri"/>
                <a:ea typeface="Calibri"/>
                <a:cs typeface="Calibri"/>
                <a:sym typeface="Calibri"/>
              </a:rPr>
              <a:t>22</a:t>
            </a:r>
            <a:r>
              <a:rPr b="0" i="0" lang="en-GB" sz="3400" u="none" cap="none" strike="noStrike">
                <a:solidFill>
                  <a:schemeClr val="dk1"/>
                </a:solidFill>
                <a:latin typeface="Calibri"/>
                <a:ea typeface="Calibri"/>
                <a:cs typeface="Calibri"/>
                <a:sym typeface="Calibri"/>
              </a:rPr>
              <a:t>-</a:t>
            </a:r>
            <a:r>
              <a:rPr lang="en-GB" sz="3400">
                <a:solidFill>
                  <a:schemeClr val="dk1"/>
                </a:solidFill>
                <a:latin typeface="Calibri"/>
                <a:ea typeface="Calibri"/>
                <a:cs typeface="Calibri"/>
                <a:sym typeface="Calibri"/>
              </a:rPr>
              <a:t>to date</a:t>
            </a:r>
            <a:r>
              <a:rPr b="0" i="0" lang="en-GB" sz="3400" u="none" cap="none" strike="noStrike">
                <a:solidFill>
                  <a:schemeClr val="dk1"/>
                </a:solidFill>
                <a:latin typeface="Calibri"/>
                <a:ea typeface="Calibri"/>
                <a:cs typeface="Calibri"/>
                <a:sym typeface="Calibri"/>
              </a:rPr>
              <a:t>), during the operation of the BG</a:t>
            </a:r>
            <a:r>
              <a:rPr lang="en-GB" sz="3400">
                <a:solidFill>
                  <a:schemeClr val="dk1"/>
                </a:solidFill>
                <a:latin typeface="Calibri"/>
                <a:ea typeface="Calibri"/>
                <a:cs typeface="Calibri"/>
                <a:sym typeface="Calibri"/>
              </a:rPr>
              <a:t>C</a:t>
            </a:r>
            <a:r>
              <a:rPr b="0" i="0" lang="en-GB" sz="3400" u="none" cap="none" strike="noStrike">
                <a:solidFill>
                  <a:schemeClr val="dk1"/>
                </a:solidFill>
                <a:latin typeface="Calibri"/>
                <a:ea typeface="Calibri"/>
                <a:cs typeface="Calibri"/>
                <a:sym typeface="Calibri"/>
              </a:rPr>
              <a:t> demonstrator.</a:t>
            </a:r>
            <a:endParaRPr b="0" i="0" sz="3400" u="none" cap="none" strike="noStrike">
              <a:solidFill>
                <a:schemeClr val="dk1"/>
              </a:solidFill>
              <a:latin typeface="Calibri"/>
              <a:ea typeface="Calibri"/>
              <a:cs typeface="Calibri"/>
              <a:sym typeface="Calibri"/>
            </a:endParaRPr>
          </a:p>
          <a:p>
            <a:pPr indent="-444500" lvl="0" marL="457200" marR="0" rtl="0" algn="just">
              <a:lnSpc>
                <a:spcPct val="100000"/>
              </a:lnSpc>
              <a:spcBef>
                <a:spcPts val="0"/>
              </a:spcBef>
              <a:spcAft>
                <a:spcPts val="0"/>
              </a:spcAft>
              <a:buClr>
                <a:schemeClr val="dk1"/>
              </a:buClr>
              <a:buSzPts val="3400"/>
              <a:buFont typeface="Calibri"/>
              <a:buChar char="●"/>
            </a:pPr>
            <a:r>
              <a:rPr b="0" i="0" lang="en-GB" sz="3400" u="none" cap="none" strike="noStrike">
                <a:solidFill>
                  <a:schemeClr val="dk1"/>
                </a:solidFill>
                <a:latin typeface="Calibri"/>
                <a:ea typeface="Calibri"/>
                <a:cs typeface="Calibri"/>
                <a:sym typeface="Calibri"/>
              </a:rPr>
              <a:t>FLUKA [4-6] simulations of beam gas interactions for the past LHC Run 2 (benchmark) and future HL-LHC scenarios (radiation levels prediction).</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Main goal is to determine whether the operation of these devices can lead to Radiation to Electronics (R2E) [7-8] issues, or excessive magnet heat loads</a:t>
            </a:r>
            <a:r>
              <a:rPr lang="en-GB" sz="3400">
                <a:solidFill>
                  <a:schemeClr val="dk1"/>
                </a:solidFill>
                <a:latin typeface="Calibri"/>
                <a:ea typeface="Calibri"/>
                <a:cs typeface="Calibri"/>
                <a:sym typeface="Calibri"/>
              </a:rPr>
              <a:t>.</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Calibri"/>
              <a:ea typeface="Calibri"/>
              <a:cs typeface="Calibri"/>
              <a:sym typeface="Calibri"/>
            </a:endParaRPr>
          </a:p>
        </p:txBody>
      </p:sp>
      <p:grpSp>
        <p:nvGrpSpPr>
          <p:cNvPr id="100" name="Google Shape;100;p1"/>
          <p:cNvGrpSpPr/>
          <p:nvPr/>
        </p:nvGrpSpPr>
        <p:grpSpPr>
          <a:xfrm>
            <a:off x="890587" y="8152719"/>
            <a:ext cx="14198490" cy="946200"/>
            <a:chOff x="890587" y="8838519"/>
            <a:chExt cx="14198490" cy="946200"/>
          </a:xfrm>
        </p:grpSpPr>
        <p:sp>
          <p:nvSpPr>
            <p:cNvPr id="101" name="Google Shape;101;p1"/>
            <p:cNvSpPr/>
            <p:nvPr/>
          </p:nvSpPr>
          <p:spPr>
            <a:xfrm rot="-5400000">
              <a:off x="7516687" y="2212419"/>
              <a:ext cx="9462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txBox="1"/>
            <p:nvPr/>
          </p:nvSpPr>
          <p:spPr>
            <a:xfrm>
              <a:off x="984577" y="8933464"/>
              <a:ext cx="14104500" cy="75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1. The Large Hadron Collider </a:t>
              </a:r>
              <a:endParaRPr b="0" i="0" sz="5700" u="none" cap="none" strike="noStrike">
                <a:solidFill>
                  <a:schemeClr val="lt1"/>
                </a:solidFill>
                <a:latin typeface="Calibri"/>
                <a:ea typeface="Calibri"/>
                <a:cs typeface="Calibri"/>
                <a:sym typeface="Calibri"/>
              </a:endParaRPr>
            </a:p>
          </p:txBody>
        </p:sp>
      </p:grpSp>
      <p:grpSp>
        <p:nvGrpSpPr>
          <p:cNvPr id="103" name="Google Shape;103;p1"/>
          <p:cNvGrpSpPr/>
          <p:nvPr/>
        </p:nvGrpSpPr>
        <p:grpSpPr>
          <a:xfrm>
            <a:off x="890587" y="14364475"/>
            <a:ext cx="14198400" cy="940888"/>
            <a:chOff x="890587" y="15736075"/>
            <a:chExt cx="14198400" cy="940888"/>
          </a:xfrm>
        </p:grpSpPr>
        <p:sp>
          <p:nvSpPr>
            <p:cNvPr id="104" name="Google Shape;104;p1"/>
            <p:cNvSpPr/>
            <p:nvPr/>
          </p:nvSpPr>
          <p:spPr>
            <a:xfrm rot="-5400000">
              <a:off x="7521787" y="91097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1065100" y="157360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2. Radiation source and normalization</a:t>
              </a:r>
              <a:endParaRPr b="0" i="0" sz="5700" u="none" cap="none" strike="noStrike">
                <a:solidFill>
                  <a:schemeClr val="lt1"/>
                </a:solidFill>
                <a:latin typeface="Calibri"/>
                <a:ea typeface="Calibri"/>
                <a:cs typeface="Calibri"/>
                <a:sym typeface="Calibri"/>
              </a:endParaRPr>
            </a:p>
          </p:txBody>
        </p:sp>
      </p:grpSp>
      <p:grpSp>
        <p:nvGrpSpPr>
          <p:cNvPr id="106" name="Google Shape;106;p1"/>
          <p:cNvGrpSpPr/>
          <p:nvPr/>
        </p:nvGrpSpPr>
        <p:grpSpPr>
          <a:xfrm>
            <a:off x="15163950" y="24811675"/>
            <a:ext cx="14251500" cy="936000"/>
            <a:chOff x="15163950" y="26640475"/>
            <a:chExt cx="14251500" cy="936000"/>
          </a:xfrm>
        </p:grpSpPr>
        <p:sp>
          <p:nvSpPr>
            <p:cNvPr id="107" name="Google Shape;107;p1"/>
            <p:cNvSpPr/>
            <p:nvPr/>
          </p:nvSpPr>
          <p:spPr>
            <a:xfrm rot="5400000">
              <a:off x="21821700" y="19982725"/>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txBox="1"/>
            <p:nvPr/>
          </p:nvSpPr>
          <p:spPr>
            <a:xfrm>
              <a:off x="15320200" y="267118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5. FLUKA vs Measured data and HL-LHC levels</a:t>
              </a:r>
              <a:endParaRPr b="0" i="0" sz="5700" u="none" cap="none" strike="noStrike">
                <a:solidFill>
                  <a:schemeClr val="lt1"/>
                </a:solidFill>
                <a:latin typeface="Calibri"/>
                <a:ea typeface="Calibri"/>
                <a:cs typeface="Calibri"/>
                <a:sym typeface="Calibri"/>
              </a:endParaRPr>
            </a:p>
          </p:txBody>
        </p:sp>
      </p:grpSp>
      <p:sp>
        <p:nvSpPr>
          <p:cNvPr id="109" name="Google Shape;109;p1"/>
          <p:cNvSpPr txBox="1"/>
          <p:nvPr/>
        </p:nvSpPr>
        <p:spPr>
          <a:xfrm>
            <a:off x="991550" y="3455025"/>
            <a:ext cx="28454100" cy="5925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000"/>
              <a:buFont typeface="Arial"/>
              <a:buNone/>
            </a:pPr>
            <a:r>
              <a:rPr b="0" baseline="30000" i="0" lang="en-GB" sz="3000" u="none" cap="none" strike="noStrike">
                <a:solidFill>
                  <a:schemeClr val="dk1"/>
                </a:solidFill>
                <a:latin typeface="Calibri"/>
                <a:ea typeface="Calibri"/>
                <a:cs typeface="Calibri"/>
                <a:sym typeface="Calibri"/>
              </a:rPr>
              <a:t>1</a:t>
            </a:r>
            <a:r>
              <a:rPr b="0" i="0" lang="en-GB" sz="3000" u="none" cap="none" strike="noStrike">
                <a:solidFill>
                  <a:schemeClr val="dk1"/>
                </a:solidFill>
                <a:latin typeface="Calibri"/>
                <a:ea typeface="Calibri"/>
                <a:cs typeface="Calibri"/>
                <a:sym typeface="Calibri"/>
              </a:rPr>
              <a:t>CERN (CH-1211 Geneva), </a:t>
            </a:r>
            <a:r>
              <a:rPr b="0" baseline="30000" i="0" lang="en-GB" sz="3000" u="none" cap="none" strike="noStrike">
                <a:solidFill>
                  <a:schemeClr val="dk1"/>
                </a:solidFill>
                <a:latin typeface="Calibri"/>
                <a:ea typeface="Calibri"/>
                <a:cs typeface="Calibri"/>
                <a:sym typeface="Calibri"/>
              </a:rPr>
              <a:t>2</a:t>
            </a:r>
            <a:r>
              <a:rPr b="0" i="0" lang="en-GB" sz="3000" u="none" cap="none" strike="noStrike">
                <a:solidFill>
                  <a:schemeClr val="dk1"/>
                </a:solidFill>
                <a:latin typeface="Calibri"/>
                <a:ea typeface="Calibri"/>
                <a:cs typeface="Calibri"/>
                <a:sym typeface="Calibri"/>
              </a:rPr>
              <a:t>Technical University of Munich (DE-80333 München)</a:t>
            </a:r>
            <a:endParaRPr b="0" i="0" sz="3000" u="none" cap="none" strike="noStrike">
              <a:solidFill>
                <a:schemeClr val="dk1"/>
              </a:solidFill>
              <a:latin typeface="Calibri"/>
              <a:ea typeface="Calibri"/>
              <a:cs typeface="Calibri"/>
              <a:sym typeface="Calibri"/>
            </a:endParaRPr>
          </a:p>
        </p:txBody>
      </p:sp>
      <p:sp>
        <p:nvSpPr>
          <p:cNvPr id="110" name="Google Shape;110;p1"/>
          <p:cNvSpPr txBox="1"/>
          <p:nvPr/>
        </p:nvSpPr>
        <p:spPr>
          <a:xfrm>
            <a:off x="1387662" y="2271725"/>
            <a:ext cx="27536700" cy="12696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700"/>
              <a:buFont typeface="Arial"/>
              <a:buNone/>
            </a:pPr>
            <a:r>
              <a:rPr b="1" i="1" lang="en-GB" sz="3700" u="none" cap="none" strike="noStrike">
                <a:solidFill>
                  <a:schemeClr val="dk1"/>
                </a:solidFill>
                <a:latin typeface="Calibri"/>
                <a:ea typeface="Calibri"/>
                <a:cs typeface="Calibri"/>
                <a:sym typeface="Calibri"/>
              </a:rPr>
              <a:t>Daniel Prelipcean</a:t>
            </a:r>
            <a:r>
              <a:rPr b="1" baseline="30000" i="1" lang="en-GB" sz="3700" u="none" cap="none" strike="noStrike">
                <a:solidFill>
                  <a:schemeClr val="dk1"/>
                </a:solidFill>
                <a:latin typeface="Calibri"/>
                <a:ea typeface="Calibri"/>
                <a:cs typeface="Calibri"/>
                <a:sym typeface="Calibri"/>
              </a:rPr>
              <a:t>1,2</a:t>
            </a:r>
            <a:r>
              <a:rPr b="1" i="1" lang="en-GB" sz="3700" u="none" cap="none" strike="noStrike">
                <a:solidFill>
                  <a:schemeClr val="dk1"/>
                </a:solidFill>
                <a:latin typeface="Calibri"/>
                <a:ea typeface="Calibri"/>
                <a:cs typeface="Calibri"/>
                <a:sym typeface="Calibri"/>
              </a:rPr>
              <a:t> (</a:t>
            </a:r>
            <a:r>
              <a:rPr b="1" i="1" lang="en-GB" sz="3700" u="sng" cap="none" strike="noStrike">
                <a:solidFill>
                  <a:schemeClr val="hlink"/>
                </a:solidFill>
                <a:latin typeface="Calibri"/>
                <a:ea typeface="Calibri"/>
                <a:cs typeface="Calibri"/>
                <a:sym typeface="Calibri"/>
                <a:hlinkClick r:id="rId4"/>
              </a:rPr>
              <a:t>daniel.prelipcean@cern.ch</a:t>
            </a:r>
            <a:r>
              <a:rPr b="1" i="1" lang="en-GB" sz="3700" u="none" cap="none" strike="noStrike">
                <a:solidFill>
                  <a:schemeClr val="dk1"/>
                </a:solidFill>
                <a:latin typeface="Calibri"/>
                <a:ea typeface="Calibri"/>
                <a:cs typeface="Calibri"/>
                <a:sym typeface="Calibri"/>
              </a:rPr>
              <a:t>), Giuseppe Lerner</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Rubén García Alía</a:t>
            </a:r>
            <a:r>
              <a:rPr b="1" baseline="30000" i="1" lang="en-GB" sz="3700" u="none" cap="none" strike="noStrike">
                <a:solidFill>
                  <a:schemeClr val="dk1"/>
                </a:solidFill>
                <a:latin typeface="Calibri"/>
                <a:ea typeface="Calibri"/>
                <a:cs typeface="Calibri"/>
                <a:sym typeface="Calibri"/>
              </a:rPr>
              <a:t>1</a:t>
            </a:r>
            <a:r>
              <a:rPr b="1" i="1" lang="en-GB" sz="3700" u="none" cap="none" strike="noStrike">
                <a:solidFill>
                  <a:schemeClr val="dk1"/>
                </a:solidFill>
                <a:latin typeface="Calibri"/>
                <a:ea typeface="Calibri"/>
                <a:cs typeface="Calibri"/>
                <a:sym typeface="Calibri"/>
              </a:rPr>
              <a:t>, </a:t>
            </a:r>
            <a:br>
              <a:rPr b="1" i="1" lang="en-GB" sz="3700" u="none" cap="none" strike="noStrike">
                <a:solidFill>
                  <a:schemeClr val="dk1"/>
                </a:solidFill>
                <a:latin typeface="Calibri"/>
                <a:ea typeface="Calibri"/>
                <a:cs typeface="Calibri"/>
                <a:sym typeface="Calibri"/>
              </a:rPr>
            </a:br>
            <a:r>
              <a:rPr b="1" i="1" lang="en-GB" sz="3700">
                <a:solidFill>
                  <a:schemeClr val="dk1"/>
                </a:solidFill>
                <a:latin typeface="Calibri"/>
                <a:ea typeface="Calibri"/>
                <a:cs typeface="Calibri"/>
                <a:sym typeface="Calibri"/>
              </a:rPr>
              <a:t>Gerhard Schneider</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Ondrej Sedlacek</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Raymond Veness</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Cristinao Castro Sequeiro</a:t>
            </a:r>
            <a:r>
              <a:rPr b="1" baseline="30000" i="1" lang="en-GB" sz="3700">
                <a:solidFill>
                  <a:schemeClr val="dk1"/>
                </a:solidFill>
                <a:latin typeface="Calibri"/>
                <a:ea typeface="Calibri"/>
                <a:cs typeface="Calibri"/>
                <a:sym typeface="Calibri"/>
              </a:rPr>
              <a:t>1</a:t>
            </a:r>
            <a:r>
              <a:rPr b="1" i="1" lang="en-GB" sz="3700">
                <a:solidFill>
                  <a:schemeClr val="dk1"/>
                </a:solidFill>
                <a:latin typeface="Calibri"/>
                <a:ea typeface="Calibri"/>
                <a:cs typeface="Calibri"/>
                <a:sym typeface="Calibri"/>
              </a:rPr>
              <a:t>, Marton Ady</a:t>
            </a:r>
            <a:r>
              <a:rPr b="1" baseline="30000" i="1" lang="en-GB" sz="3700" u="none" cap="none" strike="noStrike">
                <a:solidFill>
                  <a:schemeClr val="dk1"/>
                </a:solidFill>
                <a:latin typeface="Calibri"/>
                <a:ea typeface="Calibri"/>
                <a:cs typeface="Calibri"/>
                <a:sym typeface="Calibri"/>
              </a:rPr>
              <a:t>1</a:t>
            </a:r>
            <a:endParaRPr b="0" i="0" sz="1100" u="none" cap="none" strike="noStrike">
              <a:solidFill>
                <a:srgbClr val="000000"/>
              </a:solidFill>
              <a:latin typeface="Arial"/>
              <a:ea typeface="Arial"/>
              <a:cs typeface="Arial"/>
              <a:sym typeface="Arial"/>
            </a:endParaRPr>
          </a:p>
        </p:txBody>
      </p:sp>
      <p:pic>
        <p:nvPicPr>
          <p:cNvPr id="111" name="Google Shape;111;p1"/>
          <p:cNvPicPr preferRelativeResize="0"/>
          <p:nvPr/>
        </p:nvPicPr>
        <p:blipFill rotWithShape="1">
          <a:blip r:embed="rId5">
            <a:alphaModFix/>
          </a:blip>
          <a:srcRect b="0" l="0" r="0" t="0"/>
          <a:stretch/>
        </p:blipFill>
        <p:spPr>
          <a:xfrm>
            <a:off x="11339911" y="4401875"/>
            <a:ext cx="2602334" cy="3286955"/>
          </a:xfrm>
          <a:prstGeom prst="rect">
            <a:avLst/>
          </a:prstGeom>
          <a:noFill/>
          <a:ln>
            <a:noFill/>
          </a:ln>
        </p:spPr>
      </p:pic>
      <p:pic>
        <p:nvPicPr>
          <p:cNvPr id="112" name="Google Shape;112;p1"/>
          <p:cNvPicPr preferRelativeResize="0"/>
          <p:nvPr/>
        </p:nvPicPr>
        <p:blipFill rotWithShape="1">
          <a:blip r:embed="rId6">
            <a:alphaModFix/>
          </a:blip>
          <a:srcRect b="0" l="0" r="0" t="0"/>
          <a:stretch/>
        </p:blipFill>
        <p:spPr>
          <a:xfrm>
            <a:off x="4567937" y="4463345"/>
            <a:ext cx="3494840" cy="3186684"/>
          </a:xfrm>
          <a:prstGeom prst="rect">
            <a:avLst/>
          </a:prstGeom>
          <a:noFill/>
          <a:ln>
            <a:noFill/>
          </a:ln>
        </p:spPr>
      </p:pic>
      <p:pic>
        <p:nvPicPr>
          <p:cNvPr descr="A close up of a logo&#10;&#10;Description automatically generated" id="113" name="Google Shape;113;p1"/>
          <p:cNvPicPr preferRelativeResize="0"/>
          <p:nvPr/>
        </p:nvPicPr>
        <p:blipFill rotWithShape="1">
          <a:blip r:embed="rId7">
            <a:alphaModFix/>
          </a:blip>
          <a:srcRect b="0" l="0" r="0" t="0"/>
          <a:stretch/>
        </p:blipFill>
        <p:spPr>
          <a:xfrm>
            <a:off x="8015361" y="4422948"/>
            <a:ext cx="3714011" cy="3186709"/>
          </a:xfrm>
          <a:prstGeom prst="rect">
            <a:avLst/>
          </a:prstGeom>
          <a:noFill/>
          <a:ln>
            <a:noFill/>
          </a:ln>
        </p:spPr>
      </p:pic>
      <p:pic>
        <p:nvPicPr>
          <p:cNvPr id="114" name="Google Shape;114;p1"/>
          <p:cNvPicPr preferRelativeResize="0"/>
          <p:nvPr/>
        </p:nvPicPr>
        <p:blipFill rotWithShape="1">
          <a:blip r:embed="rId8">
            <a:alphaModFix/>
          </a:blip>
          <a:srcRect b="0" l="0" r="0" t="0"/>
          <a:stretch/>
        </p:blipFill>
        <p:spPr>
          <a:xfrm>
            <a:off x="1092375" y="4530545"/>
            <a:ext cx="3458191" cy="3102500"/>
          </a:xfrm>
          <a:prstGeom prst="rect">
            <a:avLst/>
          </a:prstGeom>
          <a:noFill/>
          <a:ln>
            <a:noFill/>
          </a:ln>
        </p:spPr>
      </p:pic>
      <p:pic>
        <p:nvPicPr>
          <p:cNvPr id="115" name="Google Shape;115;p1"/>
          <p:cNvPicPr preferRelativeResize="0"/>
          <p:nvPr/>
        </p:nvPicPr>
        <p:blipFill rotWithShape="1">
          <a:blip r:embed="rId9">
            <a:alphaModFix/>
          </a:blip>
          <a:srcRect b="0" l="0" r="0" t="0"/>
          <a:stretch/>
        </p:blipFill>
        <p:spPr>
          <a:xfrm>
            <a:off x="20686925" y="4571271"/>
            <a:ext cx="5485475" cy="2867213"/>
          </a:xfrm>
          <a:prstGeom prst="rect">
            <a:avLst/>
          </a:prstGeom>
          <a:noFill/>
          <a:ln>
            <a:noFill/>
          </a:ln>
        </p:spPr>
      </p:pic>
      <p:pic>
        <p:nvPicPr>
          <p:cNvPr id="116" name="Google Shape;116;p1"/>
          <p:cNvPicPr preferRelativeResize="0"/>
          <p:nvPr/>
        </p:nvPicPr>
        <p:blipFill rotWithShape="1">
          <a:blip r:embed="rId10">
            <a:alphaModFix/>
          </a:blip>
          <a:srcRect b="0" l="0" r="0" t="0"/>
          <a:stretch/>
        </p:blipFill>
        <p:spPr>
          <a:xfrm flipH="1">
            <a:off x="26354178" y="4571274"/>
            <a:ext cx="2857929" cy="2867208"/>
          </a:xfrm>
          <a:prstGeom prst="rect">
            <a:avLst/>
          </a:prstGeom>
          <a:noFill/>
          <a:ln>
            <a:noFill/>
          </a:ln>
        </p:spPr>
      </p:pic>
      <p:grpSp>
        <p:nvGrpSpPr>
          <p:cNvPr id="117" name="Google Shape;117;p1"/>
          <p:cNvGrpSpPr/>
          <p:nvPr/>
        </p:nvGrpSpPr>
        <p:grpSpPr>
          <a:xfrm>
            <a:off x="14916200" y="8163244"/>
            <a:ext cx="14501700" cy="907800"/>
            <a:chOff x="14916200" y="8849044"/>
            <a:chExt cx="14501700" cy="907800"/>
          </a:xfrm>
        </p:grpSpPr>
        <p:sp>
          <p:nvSpPr>
            <p:cNvPr id="118" name="Google Shape;118;p1"/>
            <p:cNvSpPr/>
            <p:nvPr/>
          </p:nvSpPr>
          <p:spPr>
            <a:xfrm rot="5400000">
              <a:off x="21713150" y="2052094"/>
              <a:ext cx="9078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txBox="1"/>
            <p:nvPr/>
          </p:nvSpPr>
          <p:spPr>
            <a:xfrm>
              <a:off x="15203975" y="8902497"/>
              <a:ext cx="14104500" cy="801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3. Measured BLM data from the LHC Run 2</a:t>
              </a:r>
              <a:endParaRPr b="0" i="0" sz="5700" u="none" cap="none" strike="noStrike">
                <a:solidFill>
                  <a:schemeClr val="lt1"/>
                </a:solidFill>
                <a:latin typeface="Calibri"/>
                <a:ea typeface="Calibri"/>
                <a:cs typeface="Calibri"/>
                <a:sym typeface="Calibri"/>
              </a:endParaRPr>
            </a:p>
          </p:txBody>
        </p:sp>
      </p:grpSp>
      <p:sp>
        <p:nvSpPr>
          <p:cNvPr id="120" name="Google Shape;120;p1"/>
          <p:cNvSpPr txBox="1"/>
          <p:nvPr/>
        </p:nvSpPr>
        <p:spPr>
          <a:xfrm>
            <a:off x="1092375" y="38906800"/>
            <a:ext cx="14023800" cy="3455400"/>
          </a:xfrm>
          <a:prstGeom prst="rect">
            <a:avLst/>
          </a:prstGeom>
          <a:solidFill>
            <a:schemeClr val="lt1"/>
          </a:solidFill>
          <a:ln>
            <a:noFill/>
          </a:ln>
        </p:spPr>
        <p:txBody>
          <a:bodyPr anchorCtr="0" anchor="t" bIns="64675" lIns="129350" spcFirstLastPara="1" rIns="129350" wrap="square" tIns="64675">
            <a:spAutoFit/>
          </a:bodyPr>
          <a:lstStyle/>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The BG</a:t>
            </a:r>
            <a:r>
              <a:rPr lang="en-GB" sz="2400">
                <a:solidFill>
                  <a:schemeClr val="dk1"/>
                </a:solidFill>
                <a:latin typeface="Calibri"/>
                <a:ea typeface="Calibri"/>
                <a:cs typeface="Calibri"/>
                <a:sym typeface="Calibri"/>
              </a:rPr>
              <a:t>c</a:t>
            </a:r>
            <a:r>
              <a:rPr b="0" i="0" lang="en-GB" sz="2400" u="none" cap="none" strike="noStrike">
                <a:solidFill>
                  <a:schemeClr val="dk1"/>
                </a:solidFill>
                <a:latin typeface="Calibri"/>
                <a:ea typeface="Calibri"/>
                <a:cs typeface="Calibri"/>
                <a:sym typeface="Calibri"/>
              </a:rPr>
              <a:t> Collaboration, </a:t>
            </a:r>
            <a:r>
              <a:rPr lang="en-GB" sz="2400">
                <a:solidFill>
                  <a:schemeClr val="dk1"/>
                </a:solidFill>
                <a:latin typeface="Calibri"/>
                <a:ea typeface="Calibri"/>
                <a:cs typeface="Calibri"/>
                <a:sym typeface="Calibri"/>
              </a:rPr>
              <a:t>Characterization of a supersonic molecular beam for charged particle beam profile monitor</a:t>
            </a:r>
            <a:r>
              <a:rPr b="0" i="0" lang="en-GB" sz="2400" u="none" cap="none" strike="noStrike">
                <a:solidFill>
                  <a:schemeClr val="dk1"/>
                </a:solidFill>
                <a:latin typeface="Calibri"/>
                <a:ea typeface="Calibri"/>
                <a:cs typeface="Calibri"/>
                <a:sym typeface="Calibri"/>
              </a:rPr>
              <a:t>. </a:t>
            </a:r>
            <a:r>
              <a:rPr lang="en-GB" sz="2400">
                <a:solidFill>
                  <a:schemeClr val="dk1"/>
                </a:solidFill>
                <a:latin typeface="Calibri"/>
                <a:ea typeface="Calibri"/>
                <a:cs typeface="Calibri"/>
                <a:sym typeface="Calibri"/>
              </a:rPr>
              <a:t>Vacuum, Volume 208, 2023, 111701, </a:t>
            </a:r>
            <a:r>
              <a:rPr lang="en-GB" sz="2400" u="sng">
                <a:solidFill>
                  <a:schemeClr val="hlink"/>
                </a:solidFill>
                <a:latin typeface="Calibri"/>
                <a:ea typeface="Calibri"/>
                <a:cs typeface="Calibri"/>
                <a:sym typeface="Calibri"/>
                <a:hlinkClick r:id="rId11"/>
              </a:rPr>
              <a:t>https://doi.org/10.1016/j.vacuum.2022.111701</a:t>
            </a:r>
            <a:r>
              <a:rPr lang="en-GB" sz="2400" u="non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O. Brüning et al. LHC Design Report. CERN Yellow Reports: Monographs. CERN, Geneva, 2004. doi:10.5170/CERN-2004-003-V-1. URL </a:t>
            </a:r>
            <a:r>
              <a:rPr b="0" i="0" lang="en-GB" sz="2400" u="sng" cap="none" strike="noStrike">
                <a:solidFill>
                  <a:schemeClr val="hlink"/>
                </a:solidFill>
                <a:latin typeface="Calibri"/>
                <a:ea typeface="Calibri"/>
                <a:cs typeface="Calibri"/>
                <a:sym typeface="Calibri"/>
                <a:hlinkClick r:id="rId12"/>
              </a:rPr>
              <a:t>https://cds.cern.ch/record/782076</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E. B. Holzer et al. Beam loss monitoring system for the LHC. IEEE Nuclear Science Symposium, 2:1052 –1056, November 2005. doi: 10.1109/NSSMIC.2005.1596433.</a:t>
            </a:r>
            <a:endParaRPr b="0" i="0" sz="2400" u="none" cap="none" strike="noStrike">
              <a:solidFill>
                <a:schemeClr val="dk1"/>
              </a:solidFill>
              <a:latin typeface="Calibri"/>
              <a:ea typeface="Calibri"/>
              <a:cs typeface="Calibri"/>
              <a:sym typeface="Calibri"/>
            </a:endParaRPr>
          </a:p>
          <a:p>
            <a:pPr indent="-353695" lvl="0" marL="457200" marR="0" rtl="0" algn="just">
              <a:lnSpc>
                <a:spcPct val="100000"/>
              </a:lnSpc>
              <a:spcBef>
                <a:spcPts val="0"/>
              </a:spcBef>
              <a:spcAft>
                <a:spcPts val="0"/>
              </a:spcAft>
              <a:buClr>
                <a:schemeClr val="dk1"/>
              </a:buClr>
              <a:buSzPts val="2400"/>
              <a:buFont typeface="Calibri"/>
              <a:buAutoNum type="arabicPeriod"/>
            </a:pPr>
            <a:r>
              <a:rPr b="0" i="0" lang="en-GB" sz="2400" u="none" cap="none" strike="noStrike">
                <a:solidFill>
                  <a:schemeClr val="dk1"/>
                </a:solidFill>
                <a:latin typeface="Calibri"/>
                <a:ea typeface="Calibri"/>
                <a:cs typeface="Calibri"/>
                <a:sym typeface="Calibri"/>
              </a:rPr>
              <a:t>FLUKA website. URL </a:t>
            </a:r>
            <a:r>
              <a:rPr b="0" i="0" lang="en-GB" sz="2400" u="sng" cap="none" strike="noStrike">
                <a:solidFill>
                  <a:schemeClr val="hlink"/>
                </a:solidFill>
                <a:latin typeface="Calibri"/>
                <a:ea typeface="Calibri"/>
                <a:cs typeface="Calibri"/>
                <a:sym typeface="Calibri"/>
                <a:hlinkClick r:id="rId13"/>
              </a:rPr>
              <a:t>https://fluka.cern</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a:pPr>
            <a:r>
              <a:rPr lang="en-GB" sz="2400">
                <a:solidFill>
                  <a:schemeClr val="dk1"/>
                </a:solidFill>
                <a:latin typeface="Calibri"/>
                <a:ea typeface="Calibri"/>
                <a:cs typeface="Calibri"/>
                <a:sym typeface="Calibri"/>
              </a:rPr>
              <a:t>FLUKA.CERN Collaboration</a:t>
            </a:r>
            <a:r>
              <a:rPr b="0" i="0" lang="en-GB" sz="2400" u="none" cap="none" strike="noStrike">
                <a:solidFill>
                  <a:schemeClr val="dk1"/>
                </a:solidFill>
                <a:latin typeface="Calibri"/>
                <a:ea typeface="Calibri"/>
                <a:cs typeface="Calibri"/>
                <a:sym typeface="Calibri"/>
              </a:rPr>
              <a:t>. New Capabilities of the FLUKA Multi-Purpose Code. Frontiers in Physics, 9, 2022. ISSN 2296-424X. URL </a:t>
            </a:r>
            <a:r>
              <a:rPr b="0" i="0" lang="en-GB" sz="2400" u="sng" cap="none" strike="noStrike">
                <a:solidFill>
                  <a:schemeClr val="hlink"/>
                </a:solidFill>
                <a:latin typeface="Calibri"/>
                <a:ea typeface="Calibri"/>
                <a:cs typeface="Calibri"/>
                <a:sym typeface="Calibri"/>
                <a:hlinkClick r:id="rId14"/>
              </a:rPr>
              <a:t>https://www.frontiersin.org/article/10.3389/fphy.2021.788253</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p:txBody>
      </p:sp>
      <p:sp>
        <p:nvSpPr>
          <p:cNvPr id="121" name="Google Shape;121;p1"/>
          <p:cNvSpPr txBox="1"/>
          <p:nvPr/>
        </p:nvSpPr>
        <p:spPr>
          <a:xfrm>
            <a:off x="15321225" y="38857950"/>
            <a:ext cx="14023800" cy="3455400"/>
          </a:xfrm>
          <a:prstGeom prst="rect">
            <a:avLst/>
          </a:prstGeom>
          <a:solidFill>
            <a:schemeClr val="lt1"/>
          </a:solidFill>
          <a:ln>
            <a:noFill/>
          </a:ln>
        </p:spPr>
        <p:txBody>
          <a:bodyPr anchorCtr="0" anchor="t" bIns="64675" lIns="129350" spcFirstLastPara="1" rIns="129350" wrap="square" tIns="64675">
            <a:spAutoFit/>
          </a:bodyPr>
          <a:lstStyle/>
          <a:p>
            <a:pPr indent="-381000" lvl="0" marL="457200" marR="0" rtl="0" algn="just">
              <a:lnSpc>
                <a:spcPct val="100000"/>
              </a:lnSpc>
              <a:spcBef>
                <a:spcPts val="0"/>
              </a:spcBef>
              <a:spcAft>
                <a:spcPts val="0"/>
              </a:spcAft>
              <a:buClr>
                <a:schemeClr val="dk1"/>
              </a:buClr>
              <a:buSzPts val="2400"/>
              <a:buFont typeface="Calibri"/>
              <a:buAutoNum type="arabicPeriod" startAt="6"/>
            </a:pPr>
            <a:r>
              <a:rPr b="0" i="0" lang="en-GB" sz="2400" u="none" cap="none" strike="noStrike">
                <a:solidFill>
                  <a:schemeClr val="dk1"/>
                </a:solidFill>
                <a:latin typeface="Calibri"/>
                <a:ea typeface="Calibri"/>
                <a:cs typeface="Calibri"/>
                <a:sym typeface="Calibri"/>
              </a:rPr>
              <a:t>G. Battistoni et al. Overview of the FLUKA code. Annals Nucl. Energy, 82:10–18, 2015. doi: 10.1016/j.anucene.2014.11.007.</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startAt="6"/>
            </a:pPr>
            <a:r>
              <a:rPr b="0" i="0" lang="en-GB" sz="2400" u="none" cap="none" strike="noStrike">
                <a:solidFill>
                  <a:schemeClr val="dk1"/>
                </a:solidFill>
                <a:latin typeface="Calibri"/>
                <a:ea typeface="Calibri"/>
                <a:cs typeface="Calibri"/>
                <a:sym typeface="Calibri"/>
              </a:rPr>
              <a:t>The Radiation to Electronics (R2E) </a:t>
            </a:r>
            <a:r>
              <a:rPr lang="en-GB" sz="2400">
                <a:solidFill>
                  <a:schemeClr val="dk1"/>
                </a:solidFill>
                <a:latin typeface="Calibri"/>
                <a:ea typeface="Calibri"/>
                <a:cs typeface="Calibri"/>
                <a:sym typeface="Calibri"/>
              </a:rPr>
              <a:t>activity</a:t>
            </a:r>
            <a:r>
              <a:rPr b="0" i="0" lang="en-GB" sz="2400" u="none" cap="none" strike="noStrike">
                <a:solidFill>
                  <a:schemeClr val="dk1"/>
                </a:solidFill>
                <a:latin typeface="Calibri"/>
                <a:ea typeface="Calibri"/>
                <a:cs typeface="Calibri"/>
                <a:sym typeface="Calibri"/>
              </a:rPr>
              <a:t> at CERN, website. URL </a:t>
            </a:r>
            <a:r>
              <a:rPr b="0" i="0" lang="en-GB" sz="2400" u="sng" cap="none" strike="noStrike">
                <a:solidFill>
                  <a:schemeClr val="hlink"/>
                </a:solidFill>
                <a:latin typeface="Calibri"/>
                <a:ea typeface="Calibri"/>
                <a:cs typeface="Calibri"/>
                <a:sym typeface="Calibri"/>
                <a:hlinkClick r:id="rId15"/>
              </a:rPr>
              <a:t>https://r2e.web.cern.ch/</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startAt="6"/>
            </a:pPr>
            <a:r>
              <a:rPr b="0" i="0" lang="en-GB" sz="2400" u="none" cap="none" strike="noStrike">
                <a:solidFill>
                  <a:schemeClr val="dk1"/>
                </a:solidFill>
                <a:latin typeface="Calibri"/>
                <a:ea typeface="Calibri"/>
                <a:cs typeface="Calibri"/>
                <a:sym typeface="Calibri"/>
              </a:rPr>
              <a:t>M. Brugger. R2E and availability. In Proc. of Workshop on LHC Performance, Chamonix, France, 2014.</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startAt="6"/>
            </a:pPr>
            <a:r>
              <a:rPr b="0" i="0" lang="en-GB" sz="2400" u="none" cap="none" strike="noStrike">
                <a:solidFill>
                  <a:schemeClr val="dk1"/>
                </a:solidFill>
                <a:latin typeface="Calibri"/>
                <a:ea typeface="Calibri"/>
                <a:cs typeface="Calibri"/>
                <a:sym typeface="Calibri"/>
              </a:rPr>
              <a:t>M. Ferro-Luzzi. Beam-gas interactions, 2020. URL: </a:t>
            </a:r>
            <a:r>
              <a:rPr b="0" i="0" lang="en-GB" sz="2400" u="sng" cap="none" strike="noStrike">
                <a:solidFill>
                  <a:schemeClr val="hlink"/>
                </a:solidFill>
                <a:latin typeface="Calibri"/>
                <a:ea typeface="Calibri"/>
                <a:cs typeface="Calibri"/>
                <a:sym typeface="Calibri"/>
                <a:hlinkClick r:id="rId16"/>
              </a:rPr>
              <a:t>https://arxiv.org/abs/2006.06490</a:t>
            </a:r>
            <a:r>
              <a:rPr b="0" i="0" lang="en-GB" sz="2400" u="none" cap="none" strike="noStrike">
                <a:solidFill>
                  <a:schemeClr val="dk1"/>
                </a:solidFill>
                <a:latin typeface="Calibri"/>
                <a:ea typeface="Calibri"/>
                <a:cs typeface="Calibri"/>
                <a:sym typeface="Calibri"/>
              </a:rPr>
              <a:t>.</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startAt="6"/>
            </a:pPr>
            <a:r>
              <a:rPr b="0" i="0" lang="en-GB" sz="2400" u="none" cap="none" strike="noStrike">
                <a:solidFill>
                  <a:schemeClr val="dk1"/>
                </a:solidFill>
                <a:latin typeface="Calibri"/>
                <a:ea typeface="Calibri"/>
                <a:cs typeface="Calibri"/>
                <a:sym typeface="Calibri"/>
              </a:rPr>
              <a:t>R. Kersevan and M. Ady. Recent Developments of Monte-Carlo Codes Molflow+ and Synrad+</a:t>
            </a:r>
            <a:r>
              <a:rPr lang="en-GB" sz="2400">
                <a:solidFill>
                  <a:schemeClr val="dk1"/>
                </a:solidFill>
                <a:latin typeface="Calibri"/>
                <a:ea typeface="Calibri"/>
                <a:cs typeface="Calibri"/>
                <a:sym typeface="Calibri"/>
              </a:rPr>
              <a:t>,</a:t>
            </a:r>
            <a:r>
              <a:rPr b="0" i="0" lang="en-GB" sz="2400" u="none" cap="none" strike="noStrike">
                <a:solidFill>
                  <a:schemeClr val="dk1"/>
                </a:solidFill>
                <a:latin typeface="Calibri"/>
                <a:ea typeface="Calibri"/>
                <a:cs typeface="Calibri"/>
                <a:sym typeface="Calibri"/>
              </a:rPr>
              <a:t> </a:t>
            </a:r>
            <a:r>
              <a:rPr lang="en-GB" sz="2400">
                <a:solidFill>
                  <a:schemeClr val="dk1"/>
                </a:solidFill>
                <a:latin typeface="Calibri"/>
                <a:ea typeface="Calibri"/>
                <a:cs typeface="Calibri"/>
                <a:sym typeface="Calibri"/>
              </a:rPr>
              <a:t>in </a:t>
            </a:r>
            <a:r>
              <a:rPr b="0" i="0" lang="en-GB" sz="2400" u="none" cap="none" strike="noStrike">
                <a:solidFill>
                  <a:schemeClr val="dk1"/>
                </a:solidFill>
                <a:latin typeface="Calibri"/>
                <a:ea typeface="Calibri"/>
                <a:cs typeface="Calibri"/>
                <a:sym typeface="Calibri"/>
              </a:rPr>
              <a:t>IPAC2019,</a:t>
            </a:r>
            <a:r>
              <a:rPr lang="en-GB" sz="2400">
                <a:solidFill>
                  <a:schemeClr val="dk1"/>
                </a:solidFill>
                <a:latin typeface="Calibri"/>
                <a:ea typeface="Calibri"/>
                <a:cs typeface="Calibri"/>
                <a:sym typeface="Calibri"/>
              </a:rPr>
              <a:t> </a:t>
            </a:r>
            <a:r>
              <a:rPr b="0" i="0" lang="en-GB" sz="2400" u="none" cap="none" strike="noStrike">
                <a:solidFill>
                  <a:schemeClr val="dk1"/>
                </a:solidFill>
                <a:latin typeface="Calibri"/>
                <a:ea typeface="Calibri"/>
                <a:cs typeface="Calibri"/>
                <a:sym typeface="Calibri"/>
              </a:rPr>
              <a:t>doi:10.18429/JACoW-IPAC2019-TUPMP037.</a:t>
            </a:r>
            <a:endParaRPr b="0" i="0" sz="2400" u="none" cap="none" strike="noStrike">
              <a:solidFill>
                <a:schemeClr val="dk1"/>
              </a:solidFill>
              <a:latin typeface="Calibri"/>
              <a:ea typeface="Calibri"/>
              <a:cs typeface="Calibri"/>
              <a:sym typeface="Calibri"/>
            </a:endParaRPr>
          </a:p>
          <a:p>
            <a:pPr indent="-381000" lvl="0" marL="457200" marR="0" rtl="0" algn="just">
              <a:lnSpc>
                <a:spcPct val="100000"/>
              </a:lnSpc>
              <a:spcBef>
                <a:spcPts val="0"/>
              </a:spcBef>
              <a:spcAft>
                <a:spcPts val="0"/>
              </a:spcAft>
              <a:buClr>
                <a:schemeClr val="dk1"/>
              </a:buClr>
              <a:buSzPts val="2400"/>
              <a:buFont typeface="Calibri"/>
              <a:buAutoNum type="arabicPeriod" startAt="6"/>
            </a:pPr>
            <a:r>
              <a:rPr lang="en-GB" sz="2400">
                <a:solidFill>
                  <a:schemeClr val="dk1"/>
                </a:solidFill>
                <a:latin typeface="Calibri"/>
                <a:ea typeface="Calibri"/>
                <a:cs typeface="Calibri"/>
                <a:sym typeface="Calibri"/>
              </a:rPr>
              <a:t>D. Prelipcean et al. Radiation levels produced by the operation of the Beam Gas Vertex monitor in the LHC tunnel at IR4, in IPAC 2023,  DOI: 10.18429/JACoW-IPAC2023-THPL083.</a:t>
            </a:r>
            <a:endParaRPr b="0" i="0" sz="2400" u="none" cap="none" strike="noStrike">
              <a:solidFill>
                <a:schemeClr val="dk1"/>
              </a:solidFill>
              <a:latin typeface="Calibri"/>
              <a:ea typeface="Calibri"/>
              <a:cs typeface="Calibri"/>
              <a:sym typeface="Calibri"/>
            </a:endParaRPr>
          </a:p>
        </p:txBody>
      </p:sp>
      <p:grpSp>
        <p:nvGrpSpPr>
          <p:cNvPr id="122" name="Google Shape;122;p1"/>
          <p:cNvGrpSpPr/>
          <p:nvPr/>
        </p:nvGrpSpPr>
        <p:grpSpPr>
          <a:xfrm>
            <a:off x="907162" y="37781813"/>
            <a:ext cx="28491663" cy="936012"/>
            <a:chOff x="907162" y="37858013"/>
            <a:chExt cx="28491663" cy="936012"/>
          </a:xfrm>
        </p:grpSpPr>
        <p:sp>
          <p:nvSpPr>
            <p:cNvPr id="123" name="Google Shape;123;p1"/>
            <p:cNvSpPr/>
            <p:nvPr/>
          </p:nvSpPr>
          <p:spPr>
            <a:xfrm rot="5400000">
              <a:off x="21660925" y="31056125"/>
              <a:ext cx="936000" cy="145398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4" name="Google Shape;124;p1"/>
            <p:cNvGrpSpPr/>
            <p:nvPr/>
          </p:nvGrpSpPr>
          <p:grpSpPr>
            <a:xfrm>
              <a:off x="907162" y="37858013"/>
              <a:ext cx="28351881" cy="936000"/>
              <a:chOff x="907162" y="37858013"/>
              <a:chExt cx="28351881" cy="936000"/>
            </a:xfrm>
          </p:grpSpPr>
          <p:sp>
            <p:nvSpPr>
              <p:cNvPr id="125" name="Google Shape;125;p1"/>
              <p:cNvSpPr/>
              <p:nvPr/>
            </p:nvSpPr>
            <p:spPr>
              <a:xfrm rot="-5400000">
                <a:off x="7538362" y="312268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txBox="1"/>
              <p:nvPr/>
            </p:nvSpPr>
            <p:spPr>
              <a:xfrm>
                <a:off x="971743" y="37936450"/>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grpSp>
      </p:grpSp>
      <p:pic>
        <p:nvPicPr>
          <p:cNvPr id="127" name="Google Shape;127;p1"/>
          <p:cNvPicPr preferRelativeResize="0"/>
          <p:nvPr/>
        </p:nvPicPr>
        <p:blipFill rotWithShape="1">
          <a:blip r:embed="rId17">
            <a:alphaModFix/>
          </a:blip>
          <a:srcRect b="0" l="0" r="0" t="0"/>
          <a:stretch/>
        </p:blipFill>
        <p:spPr>
          <a:xfrm>
            <a:off x="17101702" y="4668195"/>
            <a:ext cx="3353800" cy="2744605"/>
          </a:xfrm>
          <a:prstGeom prst="rect">
            <a:avLst/>
          </a:prstGeom>
          <a:noFill/>
          <a:ln>
            <a:noFill/>
          </a:ln>
        </p:spPr>
      </p:pic>
      <p:sp>
        <p:nvSpPr>
          <p:cNvPr id="128" name="Google Shape;128;p1"/>
          <p:cNvSpPr txBox="1"/>
          <p:nvPr/>
        </p:nvSpPr>
        <p:spPr>
          <a:xfrm>
            <a:off x="15416302" y="9136062"/>
            <a:ext cx="13568700" cy="27474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During a fill, when gas is injected in the BGV, one expects the BLM TID rate signal to be proportional to the product of pressure and intensity. For the analysis, we have identified time periods (up to ~1h), with rather constant gas pressure, and higher than a predefined threshold of 2×10⁻⁸ mbar.</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Calibri"/>
              <a:ea typeface="Calibri"/>
              <a:cs typeface="Calibri"/>
              <a:sym typeface="Calibri"/>
            </a:endParaRPr>
          </a:p>
        </p:txBody>
      </p:sp>
      <p:sp>
        <p:nvSpPr>
          <p:cNvPr id="129" name="Google Shape;129;p1"/>
          <p:cNvSpPr txBox="1"/>
          <p:nvPr/>
        </p:nvSpPr>
        <p:spPr>
          <a:xfrm>
            <a:off x="1214300" y="15291350"/>
            <a:ext cx="13638300" cy="27474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Any residual gas will lead to beam-gas interactions causing local radiation showers. This effect can be used to measure the beam profile/position, if there are sufficient secondaries produced. The Beam Gas elements in IR4 inject gas (typically Ne) to increase the local density and measure the secondaries for beam profile reconstruction. The radiation levels scale as:</a:t>
            </a:r>
            <a:endParaRPr b="0" i="0" sz="3400" u="none" cap="none" strike="noStrike">
              <a:solidFill>
                <a:schemeClr val="dk1"/>
              </a:solidFill>
              <a:latin typeface="Calibri"/>
              <a:ea typeface="Calibri"/>
              <a:cs typeface="Calibri"/>
              <a:sym typeface="Calibri"/>
            </a:endParaRPr>
          </a:p>
        </p:txBody>
      </p:sp>
      <p:grpSp>
        <p:nvGrpSpPr>
          <p:cNvPr id="130" name="Google Shape;130;p1"/>
          <p:cNvGrpSpPr/>
          <p:nvPr/>
        </p:nvGrpSpPr>
        <p:grpSpPr>
          <a:xfrm>
            <a:off x="907162" y="28779501"/>
            <a:ext cx="14198400" cy="936000"/>
            <a:chOff x="907162" y="31865601"/>
            <a:chExt cx="14198400" cy="936000"/>
          </a:xfrm>
        </p:grpSpPr>
        <p:sp>
          <p:nvSpPr>
            <p:cNvPr id="131" name="Google Shape;131;p1"/>
            <p:cNvSpPr/>
            <p:nvPr/>
          </p:nvSpPr>
          <p:spPr>
            <a:xfrm rot="-5400000">
              <a:off x="7538362" y="25234401"/>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txBox="1"/>
            <p:nvPr/>
          </p:nvSpPr>
          <p:spPr>
            <a:xfrm>
              <a:off x="1093150" y="31937000"/>
              <a:ext cx="138165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6. Conclusions</a:t>
              </a:r>
              <a:endParaRPr b="0" i="0" sz="5700" u="none" cap="none" strike="noStrike">
                <a:solidFill>
                  <a:schemeClr val="lt1"/>
                </a:solidFill>
                <a:latin typeface="Calibri"/>
                <a:ea typeface="Calibri"/>
                <a:cs typeface="Calibri"/>
                <a:sym typeface="Calibri"/>
              </a:endParaRPr>
            </a:p>
          </p:txBody>
        </p:sp>
      </p:grpSp>
      <p:sp>
        <p:nvSpPr>
          <p:cNvPr id="133" name="Google Shape;133;p1"/>
          <p:cNvSpPr txBox="1"/>
          <p:nvPr/>
        </p:nvSpPr>
        <p:spPr>
          <a:xfrm>
            <a:off x="1138100" y="29734350"/>
            <a:ext cx="13872900" cy="79809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The main results of this study are the observed proportionality between the TID measured by the BLMs and the product of pressure and intensity</a:t>
            </a:r>
            <a:r>
              <a:rPr lang="en-GB" sz="3400">
                <a:solidFill>
                  <a:schemeClr val="dk1"/>
                </a:solidFill>
                <a:latin typeface="Calibri"/>
                <a:ea typeface="Calibri"/>
                <a:cs typeface="Calibri"/>
                <a:sym typeface="Calibri"/>
              </a:rPr>
              <a:t> more than 200 m downstream of the BGC</a:t>
            </a:r>
            <a:r>
              <a:rPr b="0" i="0" lang="en-GB" sz="3400" u="none" cap="none" strike="noStrike">
                <a:solidFill>
                  <a:schemeClr val="dk1"/>
                </a:solidFill>
                <a:latin typeface="Calibri"/>
                <a:ea typeface="Calibri"/>
                <a:cs typeface="Calibri"/>
                <a:sym typeface="Calibri"/>
              </a:rPr>
              <a:t>, signaling that in this portion of tunnel the BG</a:t>
            </a:r>
            <a:r>
              <a:rPr lang="en-GB" sz="3400">
                <a:solidFill>
                  <a:schemeClr val="dk1"/>
                </a:solidFill>
                <a:latin typeface="Calibri"/>
                <a:ea typeface="Calibri"/>
                <a:cs typeface="Calibri"/>
                <a:sym typeface="Calibri"/>
              </a:rPr>
              <a:t>C</a:t>
            </a:r>
            <a:r>
              <a:rPr b="0" i="0" lang="en-GB" sz="3400" u="none" cap="none" strike="noStrike">
                <a:solidFill>
                  <a:schemeClr val="dk1"/>
                </a:solidFill>
                <a:latin typeface="Calibri"/>
                <a:ea typeface="Calibri"/>
                <a:cs typeface="Calibri"/>
                <a:sym typeface="Calibri"/>
              </a:rPr>
              <a:t> was indeed </a:t>
            </a:r>
            <a:r>
              <a:rPr lang="en-GB" sz="3400">
                <a:solidFill>
                  <a:schemeClr val="dk1"/>
                </a:solidFill>
                <a:latin typeface="Calibri"/>
                <a:ea typeface="Calibri"/>
                <a:cs typeface="Calibri"/>
                <a:sym typeface="Calibri"/>
              </a:rPr>
              <a:t>a measurable (and often dominant) </a:t>
            </a:r>
            <a:r>
              <a:rPr b="0" i="0" lang="en-GB" sz="3400" u="none" cap="none" strike="noStrike">
                <a:solidFill>
                  <a:schemeClr val="dk1"/>
                </a:solidFill>
                <a:latin typeface="Calibri"/>
                <a:ea typeface="Calibri"/>
                <a:cs typeface="Calibri"/>
                <a:sym typeface="Calibri"/>
              </a:rPr>
              <a:t>radiation source. The comparison between the Run </a:t>
            </a:r>
            <a:r>
              <a:rPr lang="en-GB" sz="3400">
                <a:solidFill>
                  <a:schemeClr val="dk1"/>
                </a:solidFill>
                <a:latin typeface="Calibri"/>
                <a:ea typeface="Calibri"/>
                <a:cs typeface="Calibri"/>
                <a:sym typeface="Calibri"/>
              </a:rPr>
              <a:t>3</a:t>
            </a:r>
            <a:r>
              <a:rPr b="0" i="0" lang="en-GB" sz="3400" u="none" cap="none" strike="noStrike">
                <a:solidFill>
                  <a:schemeClr val="dk1"/>
                </a:solidFill>
                <a:latin typeface="Calibri"/>
                <a:ea typeface="Calibri"/>
                <a:cs typeface="Calibri"/>
                <a:sym typeface="Calibri"/>
              </a:rPr>
              <a:t> measurements and the FLUKA simulation reveals a good agreement, which is a further confirmation that we understand the origin of the radiation levels. From a machine protection point of view, the simulated radiation levels are not an issue for what concerns the heat loads on the magnets, both as maximum power density or as total power dissipated on the entire magnet. Similarly, the TID levels do not </a:t>
            </a:r>
            <a:r>
              <a:rPr lang="en-GB" sz="3400">
                <a:solidFill>
                  <a:schemeClr val="dk1"/>
                </a:solidFill>
                <a:latin typeface="Calibri"/>
                <a:ea typeface="Calibri"/>
                <a:cs typeface="Calibri"/>
                <a:sym typeface="Calibri"/>
              </a:rPr>
              <a:t>raise</a:t>
            </a:r>
            <a:r>
              <a:rPr b="0" i="0" lang="en-GB" sz="3400" u="none" cap="none" strike="noStrike">
                <a:solidFill>
                  <a:schemeClr val="dk1"/>
                </a:solidFill>
                <a:latin typeface="Calibri"/>
                <a:ea typeface="Calibri"/>
                <a:cs typeface="Calibri"/>
                <a:sym typeface="Calibri"/>
              </a:rPr>
              <a:t> any concerns in terms of cumulated damage to the magnets. However, the levels can have significant impact on electronics in the tunnel and nearby alcoves, both , both in terms of lifetime degradation and Single Event Effect (SEE) risk. </a:t>
            </a:r>
            <a:r>
              <a:rPr b="0" i="0" lang="en-GB" sz="3400" u="none" cap="none" strike="noStrike">
                <a:solidFill>
                  <a:schemeClr val="dk1"/>
                </a:solidFill>
                <a:latin typeface="Calibri"/>
                <a:ea typeface="Calibri"/>
                <a:cs typeface="Calibri"/>
                <a:sym typeface="Calibri"/>
              </a:rPr>
              <a:t>A similar study </a:t>
            </a:r>
            <a:r>
              <a:rPr lang="en-GB" sz="3400">
                <a:solidFill>
                  <a:schemeClr val="dk1"/>
                </a:solidFill>
                <a:latin typeface="Calibri"/>
                <a:ea typeface="Calibri"/>
                <a:cs typeface="Calibri"/>
                <a:sym typeface="Calibri"/>
              </a:rPr>
              <a:t>has been performed</a:t>
            </a:r>
            <a:r>
              <a:rPr b="0" i="0" lang="en-GB" sz="3400" u="none" cap="none" strike="noStrike">
                <a:solidFill>
                  <a:schemeClr val="dk1"/>
                </a:solidFill>
                <a:latin typeface="Calibri"/>
                <a:ea typeface="Calibri"/>
                <a:cs typeface="Calibri"/>
                <a:sym typeface="Calibri"/>
              </a:rPr>
              <a:t> for the Beam Gas </a:t>
            </a:r>
            <a:r>
              <a:rPr lang="en-GB" sz="3400">
                <a:solidFill>
                  <a:schemeClr val="dk1"/>
                </a:solidFill>
                <a:latin typeface="Calibri"/>
                <a:ea typeface="Calibri"/>
                <a:cs typeface="Calibri"/>
                <a:sym typeface="Calibri"/>
              </a:rPr>
              <a:t>Vertex</a:t>
            </a:r>
            <a:r>
              <a:rPr b="0" i="0" lang="en-GB" sz="3400" u="none" cap="none" strike="noStrike">
                <a:solidFill>
                  <a:schemeClr val="dk1"/>
                </a:solidFill>
                <a:latin typeface="Calibri"/>
                <a:ea typeface="Calibri"/>
                <a:cs typeface="Calibri"/>
                <a:sym typeface="Calibri"/>
              </a:rPr>
              <a:t> (BG</a:t>
            </a:r>
            <a:r>
              <a:rPr lang="en-GB" sz="3400">
                <a:solidFill>
                  <a:schemeClr val="dk1"/>
                </a:solidFill>
                <a:latin typeface="Calibri"/>
                <a:ea typeface="Calibri"/>
                <a:cs typeface="Calibri"/>
                <a:sym typeface="Calibri"/>
              </a:rPr>
              <a:t>V</a:t>
            </a:r>
            <a:r>
              <a:rPr b="0" i="0" lang="en-GB" sz="3400" u="none" cap="none" strike="noStrike">
                <a:solidFill>
                  <a:schemeClr val="dk1"/>
                </a:solidFill>
                <a:latin typeface="Calibri"/>
                <a:ea typeface="Calibri"/>
                <a:cs typeface="Calibri"/>
                <a:sym typeface="Calibri"/>
              </a:rPr>
              <a:t>) monitor and its Run </a:t>
            </a:r>
            <a:r>
              <a:rPr lang="en-GB" sz="3400">
                <a:solidFill>
                  <a:schemeClr val="dk1"/>
                </a:solidFill>
                <a:latin typeface="Calibri"/>
                <a:ea typeface="Calibri"/>
                <a:cs typeface="Calibri"/>
                <a:sym typeface="Calibri"/>
              </a:rPr>
              <a:t>2</a:t>
            </a:r>
            <a:r>
              <a:rPr b="0" i="0" lang="en-GB" sz="3400" u="none" cap="none" strike="noStrike">
                <a:solidFill>
                  <a:schemeClr val="dk1"/>
                </a:solidFill>
                <a:latin typeface="Calibri"/>
                <a:ea typeface="Calibri"/>
                <a:cs typeface="Calibri"/>
                <a:sym typeface="Calibri"/>
              </a:rPr>
              <a:t> operation [11].</a:t>
            </a:r>
            <a:endParaRPr b="0" i="0" sz="3400" u="none" cap="none" strike="noStrike">
              <a:solidFill>
                <a:schemeClr val="dk1"/>
              </a:solidFill>
              <a:latin typeface="Calibri"/>
              <a:ea typeface="Calibri"/>
              <a:cs typeface="Calibri"/>
              <a:sym typeface="Calibri"/>
            </a:endParaRPr>
          </a:p>
        </p:txBody>
      </p:sp>
      <p:sp>
        <p:nvSpPr>
          <p:cNvPr id="134" name="Google Shape;134;p1"/>
          <p:cNvSpPr txBox="1"/>
          <p:nvPr/>
        </p:nvSpPr>
        <p:spPr>
          <a:xfrm>
            <a:off x="15378200" y="15752501"/>
            <a:ext cx="141279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200" u="none" cap="none" strike="noStrike">
                <a:solidFill>
                  <a:srgbClr val="000000"/>
                </a:solidFill>
                <a:latin typeface="Calibri"/>
                <a:ea typeface="Calibri"/>
                <a:cs typeface="Calibri"/>
                <a:sym typeface="Calibri"/>
              </a:rPr>
              <a:t>Fig. 2: (</a:t>
            </a:r>
            <a:r>
              <a:rPr b="1" i="0" lang="en-GB" sz="2200" u="none" cap="none" strike="noStrike">
                <a:solidFill>
                  <a:srgbClr val="000000"/>
                </a:solidFill>
                <a:latin typeface="Calibri"/>
                <a:ea typeface="Calibri"/>
                <a:cs typeface="Calibri"/>
                <a:sym typeface="Calibri"/>
              </a:rPr>
              <a:t>Left)</a:t>
            </a:r>
            <a:r>
              <a:rPr b="0" i="0" lang="en-GB" sz="2200" u="none" cap="none" strike="noStrike">
                <a:solidFill>
                  <a:srgbClr val="000000"/>
                </a:solidFill>
                <a:latin typeface="Calibri"/>
                <a:ea typeface="Calibri"/>
                <a:cs typeface="Calibri"/>
                <a:sym typeface="Calibri"/>
              </a:rPr>
              <a:t> The measured TID rate for the </a:t>
            </a:r>
            <a:r>
              <a:rPr lang="en-GB" sz="2200">
                <a:latin typeface="Calibri"/>
                <a:ea typeface="Calibri"/>
                <a:cs typeface="Calibri"/>
                <a:sym typeface="Calibri"/>
              </a:rPr>
              <a:t>most irradiated </a:t>
            </a:r>
            <a:r>
              <a:rPr b="0" i="0" lang="en-GB" sz="2200" u="none" cap="none" strike="noStrike">
                <a:solidFill>
                  <a:srgbClr val="000000"/>
                </a:solidFill>
                <a:latin typeface="Calibri"/>
                <a:ea typeface="Calibri"/>
                <a:cs typeface="Calibri"/>
                <a:sym typeface="Calibri"/>
              </a:rPr>
              <a:t>BLM downstream of the BG</a:t>
            </a:r>
            <a:r>
              <a:rPr lang="en-GB" sz="2200">
                <a:latin typeface="Calibri"/>
                <a:ea typeface="Calibri"/>
                <a:cs typeface="Calibri"/>
                <a:sym typeface="Calibri"/>
              </a:rPr>
              <a:t>C</a:t>
            </a:r>
            <a:r>
              <a:rPr b="0" i="0" lang="en-GB" sz="2200" u="none" cap="none" strike="noStrike">
                <a:solidFill>
                  <a:srgbClr val="000000"/>
                </a:solidFill>
                <a:latin typeface="Calibri"/>
                <a:ea typeface="Calibri"/>
                <a:cs typeface="Calibri"/>
                <a:sym typeface="Calibri"/>
              </a:rPr>
              <a:t> within a time period of LHC fill number </a:t>
            </a:r>
            <a:r>
              <a:rPr lang="en-GB" sz="2200">
                <a:latin typeface="Calibri"/>
                <a:ea typeface="Calibri"/>
                <a:cs typeface="Calibri"/>
                <a:sym typeface="Calibri"/>
              </a:rPr>
              <a:t>8063</a:t>
            </a:r>
            <a:r>
              <a:rPr b="0" i="0" lang="en-GB" sz="2200" u="none" cap="none" strike="noStrike">
                <a:solidFill>
                  <a:srgbClr val="000000"/>
                </a:solidFill>
                <a:latin typeface="Calibri"/>
                <a:ea typeface="Calibri"/>
                <a:cs typeface="Calibri"/>
                <a:sym typeface="Calibri"/>
              </a:rPr>
              <a:t>, showing the beam intensity 𝑁𝑝 as measured by the BCT instruments for beam </a:t>
            </a:r>
            <a:r>
              <a:rPr lang="en-GB" sz="2200">
                <a:latin typeface="Calibri"/>
                <a:ea typeface="Calibri"/>
                <a:cs typeface="Calibri"/>
                <a:sym typeface="Calibri"/>
              </a:rPr>
              <a:t>1</a:t>
            </a:r>
            <a:r>
              <a:rPr b="0" i="0" lang="en-GB" sz="2200" u="none" cap="none" strike="noStrike">
                <a:solidFill>
                  <a:srgbClr val="000000"/>
                </a:solidFill>
                <a:latin typeface="Calibri"/>
                <a:ea typeface="Calibri"/>
                <a:cs typeface="Calibri"/>
                <a:sym typeface="Calibri"/>
              </a:rPr>
              <a:t> and the </a:t>
            </a:r>
            <a:r>
              <a:rPr lang="en-GB" sz="2200">
                <a:latin typeface="Calibri"/>
                <a:ea typeface="Calibri"/>
                <a:cs typeface="Calibri"/>
                <a:sym typeface="Calibri"/>
              </a:rPr>
              <a:t>one of the </a:t>
            </a:r>
            <a:r>
              <a:rPr b="0" i="0" lang="en-GB" sz="2200" u="none" cap="none" strike="noStrike">
                <a:solidFill>
                  <a:srgbClr val="000000"/>
                </a:solidFill>
                <a:latin typeface="Calibri"/>
                <a:ea typeface="Calibri"/>
                <a:cs typeface="Calibri"/>
                <a:sym typeface="Calibri"/>
              </a:rPr>
              <a:t>BG</a:t>
            </a:r>
            <a:r>
              <a:rPr lang="en-GB" sz="2200">
                <a:latin typeface="Calibri"/>
                <a:ea typeface="Calibri"/>
                <a:cs typeface="Calibri"/>
                <a:sym typeface="Calibri"/>
              </a:rPr>
              <a:t>C</a:t>
            </a:r>
            <a:r>
              <a:rPr b="0" i="0" lang="en-GB" sz="2200" u="none" cap="none" strike="noStrike">
                <a:solidFill>
                  <a:srgbClr val="000000"/>
                </a:solidFill>
                <a:latin typeface="Calibri"/>
                <a:ea typeface="Calibri"/>
                <a:cs typeface="Calibri"/>
                <a:sym typeface="Calibri"/>
              </a:rPr>
              <a:t> pressure gauges reading 𝑝</a:t>
            </a:r>
            <a:r>
              <a:rPr b="0" baseline="-25000" i="0" lang="en-GB" sz="2200" u="none" cap="none" strike="noStrike">
                <a:solidFill>
                  <a:srgbClr val="000000"/>
                </a:solidFill>
                <a:latin typeface="Calibri"/>
                <a:ea typeface="Calibri"/>
                <a:cs typeface="Calibri"/>
                <a:sym typeface="Calibri"/>
              </a:rPr>
              <a:t>𝐵𝐺</a:t>
            </a:r>
            <a:r>
              <a:rPr baseline="-25000" lang="en-GB" sz="2200">
                <a:latin typeface="Calibri"/>
                <a:ea typeface="Calibri"/>
                <a:cs typeface="Calibri"/>
                <a:sym typeface="Calibri"/>
              </a:rPr>
              <a:t>C</a:t>
            </a:r>
            <a:r>
              <a:rPr b="0" i="0" lang="en-GB" sz="2200" u="none" cap="none" strike="noStrike">
                <a:solidFill>
                  <a:srgbClr val="000000"/>
                </a:solidFill>
                <a:latin typeface="Calibri"/>
                <a:ea typeface="Calibri"/>
                <a:cs typeface="Calibri"/>
                <a:sym typeface="Calibri"/>
              </a:rPr>
              <a:t>.  </a:t>
            </a:r>
            <a:r>
              <a:rPr b="1" i="0" lang="en-GB" sz="2200" u="none" cap="none" strike="noStrike">
                <a:solidFill>
                  <a:srgbClr val="000000"/>
                </a:solidFill>
                <a:latin typeface="Calibri"/>
                <a:ea typeface="Calibri"/>
                <a:cs typeface="Calibri"/>
                <a:sym typeface="Calibri"/>
              </a:rPr>
              <a:t>(Right)</a:t>
            </a:r>
            <a:r>
              <a:rPr b="0" i="0" lang="en-GB" sz="2200" u="none" cap="none" strike="noStrike">
                <a:solidFill>
                  <a:srgbClr val="000000"/>
                </a:solidFill>
                <a:latin typeface="Calibri"/>
                <a:ea typeface="Calibri"/>
                <a:cs typeface="Calibri"/>
                <a:sym typeface="Calibri"/>
              </a:rPr>
              <a:t> The measured TID of THE BLM divided by the number of protons passing through the BG</a:t>
            </a:r>
            <a:r>
              <a:rPr lang="en-GB" sz="2200">
                <a:latin typeface="Calibri"/>
                <a:ea typeface="Calibri"/>
                <a:cs typeface="Calibri"/>
                <a:sym typeface="Calibri"/>
              </a:rPr>
              <a:t>C</a:t>
            </a:r>
            <a:r>
              <a:rPr b="0" i="0" lang="en-GB" sz="2200" u="none" cap="none" strike="noStrike">
                <a:solidFill>
                  <a:srgbClr val="000000"/>
                </a:solidFill>
                <a:latin typeface="Calibri"/>
                <a:ea typeface="Calibri"/>
                <a:cs typeface="Calibri"/>
                <a:sym typeface="Calibri"/>
              </a:rPr>
              <a:t> 𝑁</a:t>
            </a:r>
            <a:r>
              <a:rPr b="0" baseline="-25000" i="0" lang="en-GB" sz="2200" u="none" cap="none" strike="noStrike">
                <a:solidFill>
                  <a:srgbClr val="000000"/>
                </a:solidFill>
                <a:latin typeface="Calibri"/>
                <a:ea typeface="Calibri"/>
                <a:cs typeface="Calibri"/>
                <a:sym typeface="Calibri"/>
              </a:rPr>
              <a:t>𝑝</a:t>
            </a:r>
            <a:r>
              <a:rPr b="0" i="0" lang="en-GB" sz="2200" u="none" cap="none" strike="noStrike">
                <a:solidFill>
                  <a:srgbClr val="000000"/>
                </a:solidFill>
                <a:latin typeface="Calibri"/>
                <a:ea typeface="Calibri"/>
                <a:cs typeface="Calibri"/>
                <a:sym typeface="Calibri"/>
              </a:rPr>
              <a:t> plotted against the average BG</a:t>
            </a:r>
            <a:r>
              <a:rPr lang="en-GB" sz="2200">
                <a:latin typeface="Calibri"/>
                <a:ea typeface="Calibri"/>
                <a:cs typeface="Calibri"/>
                <a:sym typeface="Calibri"/>
              </a:rPr>
              <a:t>C</a:t>
            </a:r>
            <a:r>
              <a:rPr b="0" i="0" lang="en-GB" sz="2200" u="none" cap="none" strike="noStrike">
                <a:solidFill>
                  <a:srgbClr val="000000"/>
                </a:solidFill>
                <a:latin typeface="Calibri"/>
                <a:ea typeface="Calibri"/>
                <a:cs typeface="Calibri"/>
                <a:sym typeface="Calibri"/>
              </a:rPr>
              <a:t> pressure gauge reading 𝑝</a:t>
            </a:r>
            <a:r>
              <a:rPr b="0" baseline="-25000" i="0" lang="en-GB" sz="2200" u="none" cap="none" strike="noStrike">
                <a:solidFill>
                  <a:srgbClr val="000000"/>
                </a:solidFill>
                <a:latin typeface="Calibri"/>
                <a:ea typeface="Calibri"/>
                <a:cs typeface="Calibri"/>
                <a:sym typeface="Calibri"/>
              </a:rPr>
              <a:t>𝐵𝐺</a:t>
            </a:r>
            <a:r>
              <a:rPr baseline="-25000" lang="en-GB" sz="2200">
                <a:latin typeface="Calibri"/>
                <a:ea typeface="Calibri"/>
                <a:cs typeface="Calibri"/>
                <a:sym typeface="Calibri"/>
              </a:rPr>
              <a:t>C</a:t>
            </a:r>
            <a:r>
              <a:rPr b="0" baseline="-25000" i="0" lang="en-GB" sz="2200" u="none" cap="none" strike="noStrike">
                <a:solidFill>
                  <a:srgbClr val="000000"/>
                </a:solidFill>
                <a:latin typeface="Calibri"/>
                <a:ea typeface="Calibri"/>
                <a:cs typeface="Calibri"/>
                <a:sym typeface="Calibri"/>
              </a:rPr>
              <a:t> </a:t>
            </a:r>
            <a:r>
              <a:rPr b="0" i="0" lang="en-GB" sz="2200" u="none" cap="none" strike="noStrike">
                <a:solidFill>
                  <a:srgbClr val="000000"/>
                </a:solidFill>
                <a:latin typeface="Calibri"/>
                <a:ea typeface="Calibri"/>
                <a:cs typeface="Calibri"/>
                <a:sym typeface="Calibri"/>
              </a:rPr>
              <a:t>for all the time periods under consideration</a:t>
            </a:r>
            <a:r>
              <a:rPr lang="en-GB" sz="2200">
                <a:latin typeface="Calibri"/>
                <a:ea typeface="Calibri"/>
                <a:cs typeface="Calibri"/>
                <a:sym typeface="Calibri"/>
              </a:rPr>
              <a:t>.</a:t>
            </a:r>
            <a:endParaRPr b="0" i="0" sz="2200" u="none" cap="none" strike="noStrike">
              <a:solidFill>
                <a:srgbClr val="000000"/>
              </a:solidFill>
              <a:latin typeface="Calibri"/>
              <a:ea typeface="Calibri"/>
              <a:cs typeface="Calibri"/>
              <a:sym typeface="Calibri"/>
            </a:endParaRPr>
          </a:p>
        </p:txBody>
      </p:sp>
      <p:sp>
        <p:nvSpPr>
          <p:cNvPr id="135" name="Google Shape;135;p1"/>
          <p:cNvSpPr txBox="1"/>
          <p:nvPr/>
        </p:nvSpPr>
        <p:spPr>
          <a:xfrm>
            <a:off x="15225900" y="36169050"/>
            <a:ext cx="14127900" cy="1108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000" u="none" cap="none" strike="noStrike">
                <a:solidFill>
                  <a:srgbClr val="000000"/>
                </a:solidFill>
                <a:latin typeface="Calibri"/>
                <a:ea typeface="Calibri"/>
                <a:cs typeface="Calibri"/>
                <a:sym typeface="Calibri"/>
              </a:rPr>
              <a:t>Fig. 4: Top panel: BLM pattern downstream the BG</a:t>
            </a:r>
            <a:r>
              <a:rPr lang="en-GB" sz="2000">
                <a:latin typeface="Calibri"/>
                <a:ea typeface="Calibri"/>
                <a:cs typeface="Calibri"/>
                <a:sym typeface="Calibri"/>
              </a:rPr>
              <a:t>C</a:t>
            </a:r>
            <a:r>
              <a:rPr b="0" i="0" lang="en-GB" sz="2000" u="none" cap="none" strike="noStrike">
                <a:solidFill>
                  <a:srgbClr val="000000"/>
                </a:solidFill>
                <a:latin typeface="Calibri"/>
                <a:ea typeface="Calibri"/>
                <a:cs typeface="Calibri"/>
                <a:sym typeface="Calibri"/>
              </a:rPr>
              <a:t> placed on beam </a:t>
            </a:r>
            <a:r>
              <a:rPr lang="en-GB" sz="2000">
                <a:latin typeface="Calibri"/>
                <a:ea typeface="Calibri"/>
                <a:cs typeface="Calibri"/>
                <a:sym typeface="Calibri"/>
              </a:rPr>
              <a:t>1</a:t>
            </a:r>
            <a:r>
              <a:rPr b="0" i="0" lang="en-GB" sz="2000" u="none" cap="none" strike="noStrike">
                <a:solidFill>
                  <a:srgbClr val="000000"/>
                </a:solidFill>
                <a:latin typeface="Calibri"/>
                <a:ea typeface="Calibri"/>
                <a:cs typeface="Calibri"/>
                <a:sym typeface="Calibri"/>
              </a:rPr>
              <a:t> as measured over the Run </a:t>
            </a:r>
            <a:r>
              <a:rPr lang="en-GB" sz="2000">
                <a:latin typeface="Calibri"/>
                <a:ea typeface="Calibri"/>
                <a:cs typeface="Calibri"/>
                <a:sym typeface="Calibri"/>
              </a:rPr>
              <a:t>3</a:t>
            </a:r>
            <a:r>
              <a:rPr b="0" i="0" lang="en-GB" sz="2000" u="none" cap="none" strike="noStrike">
                <a:solidFill>
                  <a:srgbClr val="000000"/>
                </a:solidFill>
                <a:latin typeface="Calibri"/>
                <a:ea typeface="Calibri"/>
                <a:cs typeface="Calibri"/>
                <a:sym typeface="Calibri"/>
              </a:rPr>
              <a:t> proton runs (blue points) and as simulated by FLUKA for LHC (red points). Mid panel: Ratio between simulation values and measured data for Run 2. Lower panel: The machine layout and the BLM locations</a:t>
            </a:r>
            <a:r>
              <a:rPr lang="en-GB" sz="2000">
                <a:latin typeface="Calibri"/>
                <a:ea typeface="Calibri"/>
                <a:cs typeface="Calibri"/>
                <a:sym typeface="Calibri"/>
              </a:rPr>
              <a:t>.</a:t>
            </a:r>
            <a:endParaRPr b="0" i="0" sz="2000" u="none" cap="none" strike="noStrike">
              <a:solidFill>
                <a:srgbClr val="000000"/>
              </a:solidFill>
              <a:latin typeface="Calibri"/>
              <a:ea typeface="Calibri"/>
              <a:cs typeface="Calibri"/>
              <a:sym typeface="Calibri"/>
            </a:endParaRPr>
          </a:p>
        </p:txBody>
      </p:sp>
      <p:pic>
        <p:nvPicPr>
          <p:cNvPr id="136" name="Google Shape;136;p1"/>
          <p:cNvPicPr preferRelativeResize="0"/>
          <p:nvPr/>
        </p:nvPicPr>
        <p:blipFill>
          <a:blip r:embed="rId18">
            <a:alphaModFix/>
          </a:blip>
          <a:stretch>
            <a:fillRect/>
          </a:stretch>
        </p:blipFill>
        <p:spPr>
          <a:xfrm>
            <a:off x="15647138" y="29609188"/>
            <a:ext cx="13335000" cy="6667500"/>
          </a:xfrm>
          <a:prstGeom prst="rect">
            <a:avLst/>
          </a:prstGeom>
          <a:noFill/>
          <a:ln>
            <a:noFill/>
          </a:ln>
        </p:spPr>
      </p:pic>
      <p:sp>
        <p:nvSpPr>
          <p:cNvPr id="137" name="Google Shape;137;p1"/>
          <p:cNvSpPr txBox="1"/>
          <p:nvPr/>
        </p:nvSpPr>
        <p:spPr>
          <a:xfrm>
            <a:off x="15230600" y="25760600"/>
            <a:ext cx="13872900" cy="37941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The shape of the BLM TID profile is well reproduced with a good global agreement, generally within a factor of 2 between simulations and measurements. Additionally, HL-LHC predictions are made solely on FLUKA simulations. The analysis shown here stops at </a:t>
            </a:r>
            <a:r>
              <a:rPr lang="en-GB" sz="3400">
                <a:solidFill>
                  <a:schemeClr val="dk1"/>
                </a:solidFill>
                <a:latin typeface="Calibri"/>
                <a:ea typeface="Calibri"/>
                <a:cs typeface="Calibri"/>
                <a:sym typeface="Calibri"/>
              </a:rPr>
              <a:t>about 175 m </a:t>
            </a:r>
            <a:r>
              <a:rPr b="0" i="0" lang="en-GB" sz="3400" u="none" cap="none" strike="noStrike">
                <a:solidFill>
                  <a:schemeClr val="dk1"/>
                </a:solidFill>
                <a:latin typeface="Calibri"/>
                <a:ea typeface="Calibri"/>
                <a:cs typeface="Calibri"/>
                <a:sym typeface="Calibri"/>
              </a:rPr>
              <a:t>from the center of IR4 (or </a:t>
            </a:r>
            <a:r>
              <a:rPr lang="en-GB" sz="3400">
                <a:solidFill>
                  <a:schemeClr val="dk1"/>
                </a:solidFill>
                <a:latin typeface="Calibri"/>
                <a:ea typeface="Calibri"/>
                <a:cs typeface="Calibri"/>
                <a:sym typeface="Calibri"/>
              </a:rPr>
              <a:t>more than 200</a:t>
            </a:r>
            <a:r>
              <a:rPr b="0" i="0" lang="en-GB" sz="3400" u="none" cap="none" strike="noStrike">
                <a:solidFill>
                  <a:schemeClr val="dk1"/>
                </a:solidFill>
                <a:latin typeface="Calibri"/>
                <a:ea typeface="Calibri"/>
                <a:cs typeface="Calibri"/>
                <a:sym typeface="Calibri"/>
              </a:rPr>
              <a:t> m downstream of the BG</a:t>
            </a:r>
            <a:r>
              <a:rPr lang="en-GB" sz="3400">
                <a:solidFill>
                  <a:schemeClr val="dk1"/>
                </a:solidFill>
                <a:latin typeface="Calibri"/>
                <a:ea typeface="Calibri"/>
                <a:cs typeface="Calibri"/>
                <a:sym typeface="Calibri"/>
              </a:rPr>
              <a:t>C</a:t>
            </a:r>
            <a:r>
              <a:rPr b="0" i="0" lang="en-GB" sz="3400" u="none" cap="none" strike="noStrike">
                <a:solidFill>
                  <a:schemeClr val="dk1"/>
                </a:solidFill>
                <a:latin typeface="Calibri"/>
                <a:ea typeface="Calibri"/>
                <a:cs typeface="Calibri"/>
                <a:sym typeface="Calibri"/>
              </a:rPr>
              <a:t> on beam </a:t>
            </a:r>
            <a:r>
              <a:rPr lang="en-GB" sz="3400">
                <a:solidFill>
                  <a:schemeClr val="dk1"/>
                </a:solidFill>
                <a:latin typeface="Calibri"/>
                <a:ea typeface="Calibri"/>
                <a:cs typeface="Calibri"/>
                <a:sym typeface="Calibri"/>
              </a:rPr>
              <a:t>1</a:t>
            </a:r>
            <a:r>
              <a:rPr b="0" i="0" lang="en-GB" sz="3400" u="none" cap="none" strike="noStrike">
                <a:solidFill>
                  <a:schemeClr val="dk1"/>
                </a:solidFill>
                <a:latin typeface="Calibri"/>
                <a:ea typeface="Calibri"/>
                <a:cs typeface="Calibri"/>
                <a:sym typeface="Calibri"/>
              </a:rPr>
              <a:t>), because the measured radiation levels induced so far away fro</a:t>
            </a:r>
            <a:r>
              <a:rPr lang="en-GB" sz="3400">
                <a:solidFill>
                  <a:schemeClr val="dk1"/>
                </a:solidFill>
                <a:latin typeface="Calibri"/>
                <a:ea typeface="Calibri"/>
                <a:cs typeface="Calibri"/>
                <a:sym typeface="Calibri"/>
              </a:rPr>
              <a:t>m the beam-gas collision </a:t>
            </a:r>
            <a:r>
              <a:rPr b="0" i="0" lang="en-GB" sz="3400" u="none" cap="none" strike="noStrike">
                <a:solidFill>
                  <a:schemeClr val="dk1"/>
                </a:solidFill>
                <a:latin typeface="Calibri"/>
                <a:ea typeface="Calibri"/>
                <a:cs typeface="Calibri"/>
                <a:sym typeface="Calibri"/>
              </a:rPr>
              <a:t>fall below other sources of radiation and</a:t>
            </a:r>
            <a:r>
              <a:rPr lang="en-GB" sz="3400">
                <a:solidFill>
                  <a:schemeClr val="dk1"/>
                </a:solidFill>
                <a:latin typeface="Calibri"/>
                <a:ea typeface="Calibri"/>
                <a:cs typeface="Calibri"/>
                <a:sym typeface="Calibri"/>
              </a:rPr>
              <a:t> their values cannot be extracted</a:t>
            </a:r>
            <a:r>
              <a:rPr b="0" i="0" lang="en-GB" sz="3400" u="none" cap="none" strike="noStrike">
                <a:solidFill>
                  <a:schemeClr val="dk1"/>
                </a:solidFill>
                <a:latin typeface="Calibri"/>
                <a:ea typeface="Calibri"/>
                <a:cs typeface="Calibri"/>
                <a:sym typeface="Calibri"/>
              </a:rPr>
              <a:t>.</a:t>
            </a:r>
            <a:endParaRPr b="0" i="0" sz="3400" u="none" cap="none" strike="noStrike">
              <a:solidFill>
                <a:schemeClr val="dk1"/>
              </a:solidFill>
              <a:latin typeface="Calibri"/>
              <a:ea typeface="Calibri"/>
              <a:cs typeface="Calibri"/>
              <a:sym typeface="Calibri"/>
            </a:endParaRPr>
          </a:p>
        </p:txBody>
      </p:sp>
      <p:pic>
        <p:nvPicPr>
          <p:cNvPr id="138" name="Google Shape;138;p1"/>
          <p:cNvPicPr preferRelativeResize="0"/>
          <p:nvPr/>
        </p:nvPicPr>
        <p:blipFill rotWithShape="1">
          <a:blip r:embed="rId19">
            <a:alphaModFix/>
          </a:blip>
          <a:srcRect b="0" l="0" r="0" t="0"/>
          <a:stretch/>
        </p:blipFill>
        <p:spPr>
          <a:xfrm>
            <a:off x="26392848" y="1124352"/>
            <a:ext cx="2682777" cy="2655900"/>
          </a:xfrm>
          <a:prstGeom prst="rect">
            <a:avLst/>
          </a:prstGeom>
          <a:noFill/>
          <a:ln>
            <a:noFill/>
          </a:ln>
        </p:spPr>
      </p:pic>
      <p:pic>
        <p:nvPicPr>
          <p:cNvPr id="139" name="Google Shape;139;p1"/>
          <p:cNvPicPr preferRelativeResize="0"/>
          <p:nvPr/>
        </p:nvPicPr>
        <p:blipFill rotWithShape="1">
          <a:blip r:embed="rId20">
            <a:alphaModFix/>
          </a:blip>
          <a:srcRect b="0" l="200" r="-199" t="0"/>
          <a:stretch/>
        </p:blipFill>
        <p:spPr>
          <a:xfrm>
            <a:off x="897175" y="1074875"/>
            <a:ext cx="5224699" cy="2655900"/>
          </a:xfrm>
          <a:prstGeom prst="rect">
            <a:avLst/>
          </a:prstGeom>
          <a:noFill/>
          <a:ln>
            <a:noFill/>
          </a:ln>
        </p:spPr>
      </p:pic>
      <p:pic>
        <p:nvPicPr>
          <p:cNvPr id="140" name="Google Shape;140;p1"/>
          <p:cNvPicPr preferRelativeResize="0"/>
          <p:nvPr/>
        </p:nvPicPr>
        <p:blipFill rotWithShape="1">
          <a:blip r:embed="rId21">
            <a:alphaModFix/>
          </a:blip>
          <a:srcRect b="0" l="0" r="0" t="0"/>
          <a:stretch/>
        </p:blipFill>
        <p:spPr>
          <a:xfrm>
            <a:off x="2687502" y="17947801"/>
            <a:ext cx="10604551" cy="3097475"/>
          </a:xfrm>
          <a:prstGeom prst="rect">
            <a:avLst/>
          </a:prstGeom>
          <a:noFill/>
          <a:ln>
            <a:noFill/>
          </a:ln>
        </p:spPr>
      </p:pic>
      <p:pic>
        <p:nvPicPr>
          <p:cNvPr id="141" name="Google Shape;141;p1"/>
          <p:cNvPicPr preferRelativeResize="0"/>
          <p:nvPr/>
        </p:nvPicPr>
        <p:blipFill rotWithShape="1">
          <a:blip r:embed="rId22">
            <a:alphaModFix/>
          </a:blip>
          <a:srcRect b="0" l="0" r="0" t="0"/>
          <a:stretch/>
        </p:blipFill>
        <p:spPr>
          <a:xfrm>
            <a:off x="3730488" y="23992538"/>
            <a:ext cx="8334375" cy="1809750"/>
          </a:xfrm>
          <a:prstGeom prst="rect">
            <a:avLst/>
          </a:prstGeom>
          <a:noFill/>
          <a:ln>
            <a:noFill/>
          </a:ln>
        </p:spPr>
      </p:pic>
      <p:sp>
        <p:nvSpPr>
          <p:cNvPr id="142" name="Google Shape;142;p1"/>
          <p:cNvSpPr txBox="1"/>
          <p:nvPr/>
        </p:nvSpPr>
        <p:spPr>
          <a:xfrm>
            <a:off x="1170675" y="20903850"/>
            <a:ext cx="13638300" cy="32706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with the number of charges I (𝑡) passing through the gas, the LHC revolution frequency 𝑓 = 11 245 Hz, the inelastic cross section estimated [9] at </a:t>
            </a:r>
            <a:br>
              <a:rPr b="0" i="0" lang="en-GB" sz="3400" u="none" cap="none" strike="noStrike">
                <a:solidFill>
                  <a:schemeClr val="dk1"/>
                </a:solidFill>
                <a:latin typeface="Calibri"/>
                <a:ea typeface="Calibri"/>
                <a:cs typeface="Calibri"/>
                <a:sym typeface="Calibri"/>
              </a:rPr>
            </a:br>
            <a:r>
              <a:rPr b="0" i="0" lang="en-GB" sz="3400" u="none" cap="none" strike="noStrike">
                <a:solidFill>
                  <a:schemeClr val="dk1"/>
                </a:solidFill>
                <a:latin typeface="Calibri"/>
                <a:ea typeface="Calibri"/>
                <a:cs typeface="Calibri"/>
                <a:sym typeface="Calibri"/>
              </a:rPr>
              <a:t>𝜎</a:t>
            </a:r>
            <a:r>
              <a:rPr b="0" baseline="-25000" i="0" lang="en-GB" sz="3400" u="none" cap="none" strike="noStrike">
                <a:solidFill>
                  <a:schemeClr val="dk1"/>
                </a:solidFill>
                <a:latin typeface="Calibri"/>
                <a:ea typeface="Calibri"/>
                <a:cs typeface="Calibri"/>
                <a:sym typeface="Calibri"/>
              </a:rPr>
              <a:t>𝑝+𝑁𝑒,𝑖𝑛𝑒𝑙</a:t>
            </a:r>
            <a:r>
              <a:rPr b="0" i="0" lang="en-GB" sz="3400" u="none" cap="none" strike="noStrike">
                <a:solidFill>
                  <a:schemeClr val="dk1"/>
                </a:solidFill>
                <a:latin typeface="Calibri"/>
                <a:ea typeface="Calibri"/>
                <a:cs typeface="Calibri"/>
                <a:sym typeface="Calibri"/>
              </a:rPr>
              <a:t> = 320 mb, for a beam of 6.</a:t>
            </a:r>
            <a:r>
              <a:rPr lang="en-GB" sz="3400">
                <a:solidFill>
                  <a:schemeClr val="dk1"/>
                </a:solidFill>
                <a:latin typeface="Calibri"/>
                <a:ea typeface="Calibri"/>
                <a:cs typeface="Calibri"/>
                <a:sym typeface="Calibri"/>
              </a:rPr>
              <a:t>8</a:t>
            </a:r>
            <a:r>
              <a:rPr b="0" i="0" lang="en-GB" sz="3400" u="none" cap="none" strike="noStrike">
                <a:solidFill>
                  <a:schemeClr val="dk1"/>
                </a:solidFill>
                <a:latin typeface="Calibri"/>
                <a:ea typeface="Calibri"/>
                <a:cs typeface="Calibri"/>
                <a:sym typeface="Calibri"/>
              </a:rPr>
              <a:t> or 7 TeV protons hitting the gas atoms (assumed at rest, as their thermal energy of 0.025 eV at room temperature is negligible), and the gas with an integrated density profile Θ(𝑡; 𝑠</a:t>
            </a:r>
            <a:r>
              <a:rPr b="0" baseline="-25000" i="0" lang="en-GB" sz="3400" u="none" cap="none" strike="noStrike">
                <a:solidFill>
                  <a:schemeClr val="dk1"/>
                </a:solidFill>
                <a:latin typeface="Calibri"/>
                <a:ea typeface="Calibri"/>
                <a:cs typeface="Calibri"/>
                <a:sym typeface="Calibri"/>
              </a:rPr>
              <a:t>𝑎</a:t>
            </a:r>
            <a:r>
              <a:rPr b="0" i="0" lang="en-GB" sz="3400" u="none" cap="none" strike="noStrike">
                <a:solidFill>
                  <a:schemeClr val="dk1"/>
                </a:solidFill>
                <a:latin typeface="Calibri"/>
                <a:ea typeface="Calibri"/>
                <a:cs typeface="Calibri"/>
                <a:sym typeface="Calibri"/>
              </a:rPr>
              <a:t>, 𝑠</a:t>
            </a:r>
            <a:r>
              <a:rPr b="0" baseline="-25000" i="0" lang="en-GB" sz="3400" u="none" cap="none" strike="noStrike">
                <a:solidFill>
                  <a:schemeClr val="dk1"/>
                </a:solidFill>
                <a:latin typeface="Calibri"/>
                <a:ea typeface="Calibri"/>
                <a:cs typeface="Calibri"/>
                <a:sym typeface="Calibri"/>
              </a:rPr>
              <a:t>𝑏</a:t>
            </a:r>
            <a:r>
              <a:rPr b="0" i="0" lang="en-GB" sz="3400" u="none" cap="none" strike="noStrike">
                <a:solidFill>
                  <a:schemeClr val="dk1"/>
                </a:solidFill>
                <a:latin typeface="Calibri"/>
                <a:ea typeface="Calibri"/>
                <a:cs typeface="Calibri"/>
                <a:sym typeface="Calibri"/>
              </a:rPr>
              <a:t>) along 𝑠-coordinate in the accelerator region [𝑠</a:t>
            </a:r>
            <a:r>
              <a:rPr b="0" baseline="-25000" i="0" lang="en-GB" sz="3400" u="none" cap="none" strike="noStrike">
                <a:solidFill>
                  <a:schemeClr val="dk1"/>
                </a:solidFill>
                <a:latin typeface="Calibri"/>
                <a:ea typeface="Calibri"/>
                <a:cs typeface="Calibri"/>
                <a:sym typeface="Calibri"/>
              </a:rPr>
              <a:t>𝑎</a:t>
            </a:r>
            <a:r>
              <a:rPr b="0" i="0" lang="en-GB" sz="3400" u="none" cap="none" strike="noStrike">
                <a:solidFill>
                  <a:schemeClr val="dk1"/>
                </a:solidFill>
                <a:latin typeface="Calibri"/>
                <a:ea typeface="Calibri"/>
                <a:cs typeface="Calibri"/>
                <a:sym typeface="Calibri"/>
              </a:rPr>
              <a:t>, 𝑠</a:t>
            </a:r>
            <a:r>
              <a:rPr b="0" baseline="-25000" i="0" lang="en-GB" sz="3400" u="none" cap="none" strike="noStrike">
                <a:solidFill>
                  <a:schemeClr val="dk1"/>
                </a:solidFill>
                <a:latin typeface="Calibri"/>
                <a:ea typeface="Calibri"/>
                <a:cs typeface="Calibri"/>
                <a:sym typeface="Calibri"/>
              </a:rPr>
              <a:t>𝑏</a:t>
            </a:r>
            <a:r>
              <a:rPr b="0" i="0" lang="en-GB" sz="3400" u="none" cap="none" strike="noStrike">
                <a:solidFill>
                  <a:schemeClr val="dk1"/>
                </a:solidFill>
                <a:latin typeface="Calibri"/>
                <a:ea typeface="Calibri"/>
                <a:cs typeface="Calibri"/>
                <a:sym typeface="Calibri"/>
              </a:rPr>
              <a:t>] as</a:t>
            </a:r>
            <a:endParaRPr b="0" i="0" sz="3400" u="none" cap="none" strike="noStrike">
              <a:solidFill>
                <a:schemeClr val="dk1"/>
              </a:solidFill>
              <a:latin typeface="Calibri"/>
              <a:ea typeface="Calibri"/>
              <a:cs typeface="Calibri"/>
              <a:sym typeface="Calibri"/>
            </a:endParaRPr>
          </a:p>
        </p:txBody>
      </p:sp>
      <p:sp>
        <p:nvSpPr>
          <p:cNvPr id="143" name="Google Shape;143;p1"/>
          <p:cNvSpPr txBox="1"/>
          <p:nvPr/>
        </p:nvSpPr>
        <p:spPr>
          <a:xfrm>
            <a:off x="1170625" y="25571100"/>
            <a:ext cx="13638300" cy="37941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where 𝜌(𝑠) is the number density of gas atoms and 𝜌</a:t>
            </a:r>
            <a:r>
              <a:rPr b="0" baseline="-25000" i="0" lang="en-GB" sz="3400" u="none" cap="none" strike="noStrike">
                <a:solidFill>
                  <a:schemeClr val="dk1"/>
                </a:solidFill>
                <a:latin typeface="Calibri"/>
                <a:ea typeface="Calibri"/>
                <a:cs typeface="Calibri"/>
                <a:sym typeface="Calibri"/>
              </a:rPr>
              <a:t>𝑚𝑎𝑥</a:t>
            </a:r>
            <a:r>
              <a:rPr b="0" i="0" lang="en-GB" sz="3400" u="none" cap="none" strike="noStrike">
                <a:solidFill>
                  <a:schemeClr val="dk1"/>
                </a:solidFill>
                <a:latin typeface="Calibri"/>
                <a:ea typeface="Calibri"/>
                <a:cs typeface="Calibri"/>
                <a:sym typeface="Calibri"/>
              </a:rPr>
              <a:t> is the peak value of the profile. From a measurement perspective, just </a:t>
            </a:r>
            <a:r>
              <a:rPr lang="en-GB" sz="3400">
                <a:solidFill>
                  <a:schemeClr val="dk1"/>
                </a:solidFill>
                <a:latin typeface="Calibri"/>
                <a:ea typeface="Calibri"/>
                <a:cs typeface="Calibri"/>
                <a:sym typeface="Calibri"/>
              </a:rPr>
              <a:t>two</a:t>
            </a:r>
            <a:r>
              <a:rPr b="0" i="0" lang="en-GB" sz="3400" u="none" cap="none" strike="noStrike">
                <a:solidFill>
                  <a:schemeClr val="dk1"/>
                </a:solidFill>
                <a:latin typeface="Calibri"/>
                <a:ea typeface="Calibri"/>
                <a:cs typeface="Calibri"/>
                <a:sym typeface="Calibri"/>
              </a:rPr>
              <a:t> data points </a:t>
            </a:r>
            <a:r>
              <a:rPr lang="en-GB" sz="3400">
                <a:solidFill>
                  <a:schemeClr val="dk1"/>
                </a:solidFill>
                <a:latin typeface="Calibri"/>
                <a:ea typeface="Calibri"/>
                <a:cs typeface="Calibri"/>
                <a:sym typeface="Calibri"/>
              </a:rPr>
              <a:t>are</a:t>
            </a:r>
            <a:r>
              <a:rPr b="0" i="0" lang="en-GB" sz="3400" u="none" cap="none" strike="noStrike">
                <a:solidFill>
                  <a:schemeClr val="dk1"/>
                </a:solidFill>
                <a:latin typeface="Calibri"/>
                <a:ea typeface="Calibri"/>
                <a:cs typeface="Calibri"/>
                <a:sym typeface="Calibri"/>
              </a:rPr>
              <a:t> available up- and </a:t>
            </a:r>
            <a:r>
              <a:rPr lang="en-GB" sz="3400">
                <a:solidFill>
                  <a:schemeClr val="dk1"/>
                </a:solidFill>
                <a:latin typeface="Calibri"/>
                <a:ea typeface="Calibri"/>
                <a:cs typeface="Calibri"/>
                <a:sym typeface="Calibri"/>
              </a:rPr>
              <a:t>down-stream of the BGC </a:t>
            </a:r>
            <a:r>
              <a:rPr b="0" i="0" lang="en-GB" sz="3400" u="none" cap="none" strike="noStrike">
                <a:solidFill>
                  <a:schemeClr val="dk1"/>
                </a:solidFill>
                <a:latin typeface="Calibri"/>
                <a:ea typeface="Calibri"/>
                <a:cs typeface="Calibri"/>
                <a:sym typeface="Calibri"/>
              </a:rPr>
              <a:t>via pressure gauges, but no other measured information on the distribution width. Nevertheless, the gas density profile used in FLUKA (the </a:t>
            </a:r>
            <a:r>
              <a:rPr lang="en-GB" sz="3400">
                <a:solidFill>
                  <a:schemeClr val="dk1"/>
                </a:solidFill>
                <a:latin typeface="Calibri"/>
                <a:ea typeface="Calibri"/>
                <a:cs typeface="Calibri"/>
                <a:sym typeface="Calibri"/>
              </a:rPr>
              <a:t>top</a:t>
            </a:r>
            <a:r>
              <a:rPr b="0" i="0" lang="en-GB" sz="3400" u="none" cap="none" strike="noStrike">
                <a:solidFill>
                  <a:schemeClr val="dk1"/>
                </a:solidFill>
                <a:latin typeface="Calibri"/>
                <a:ea typeface="Calibri"/>
                <a:cs typeface="Calibri"/>
                <a:sym typeface="Calibri"/>
              </a:rPr>
              <a:t> </a:t>
            </a:r>
            <a:r>
              <a:rPr lang="en-GB" sz="3400">
                <a:solidFill>
                  <a:schemeClr val="dk1"/>
                </a:solidFill>
                <a:latin typeface="Calibri"/>
                <a:ea typeface="Calibri"/>
                <a:cs typeface="Calibri"/>
                <a:sym typeface="Calibri"/>
              </a:rPr>
              <a:t>panel</a:t>
            </a:r>
            <a:r>
              <a:rPr b="0" i="0" lang="en-GB" sz="3400" u="none" cap="none" strike="noStrike">
                <a:solidFill>
                  <a:schemeClr val="dk1"/>
                </a:solidFill>
                <a:latin typeface="Calibri"/>
                <a:ea typeface="Calibri"/>
                <a:cs typeface="Calibri"/>
                <a:sym typeface="Calibri"/>
              </a:rPr>
              <a:t> of Fig. 4) has been simulated using MOLFLOW+ [10].</a:t>
            </a:r>
            <a:endParaRPr b="0" i="0" sz="34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b="0" i="0" sz="3400" u="none" cap="none" strike="noStrike">
              <a:solidFill>
                <a:schemeClr val="dk1"/>
              </a:solidFill>
              <a:latin typeface="Calibri"/>
              <a:ea typeface="Calibri"/>
              <a:cs typeface="Calibri"/>
              <a:sym typeface="Calibri"/>
            </a:endParaRPr>
          </a:p>
        </p:txBody>
      </p:sp>
      <p:grpSp>
        <p:nvGrpSpPr>
          <p:cNvPr id="144" name="Google Shape;144;p1"/>
          <p:cNvGrpSpPr/>
          <p:nvPr/>
        </p:nvGrpSpPr>
        <p:grpSpPr>
          <a:xfrm>
            <a:off x="15131175" y="17359100"/>
            <a:ext cx="14251500" cy="936000"/>
            <a:chOff x="15207375" y="17435300"/>
            <a:chExt cx="14251500" cy="936000"/>
          </a:xfrm>
        </p:grpSpPr>
        <p:sp>
          <p:nvSpPr>
            <p:cNvPr id="145" name="Google Shape;145;p1"/>
            <p:cNvSpPr/>
            <p:nvPr/>
          </p:nvSpPr>
          <p:spPr>
            <a:xfrm rot="5400000">
              <a:off x="21865125" y="10777550"/>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txBox="1"/>
            <p:nvPr/>
          </p:nvSpPr>
          <p:spPr>
            <a:xfrm>
              <a:off x="15363625" y="1750662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4. FLUKA simulation</a:t>
              </a:r>
              <a:endParaRPr b="0" i="0" sz="5700" u="none" cap="none" strike="noStrike">
                <a:solidFill>
                  <a:schemeClr val="lt1"/>
                </a:solidFill>
                <a:latin typeface="Calibri"/>
                <a:ea typeface="Calibri"/>
                <a:cs typeface="Calibri"/>
                <a:sym typeface="Calibri"/>
              </a:endParaRPr>
            </a:p>
          </p:txBody>
        </p:sp>
      </p:grpSp>
      <p:sp>
        <p:nvSpPr>
          <p:cNvPr id="147" name="Google Shape;147;p1"/>
          <p:cNvSpPr txBox="1"/>
          <p:nvPr/>
        </p:nvSpPr>
        <p:spPr>
          <a:xfrm>
            <a:off x="15378200" y="18316238"/>
            <a:ext cx="13872900" cy="22239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The radiation source consisted in just the inelastic beam-gas interactions, as the position of the interactions is sampled along a Continuous Distribution Function (CDF) function given by the gas density profile in the tunnel, and the interaction secondaries are propagated in the LHC tunnel geometry model.</a:t>
            </a:r>
            <a:endParaRPr b="0" i="0" sz="3400" u="none" cap="none" strike="noStrike">
              <a:solidFill>
                <a:schemeClr val="dk1"/>
              </a:solidFill>
              <a:latin typeface="Calibri"/>
              <a:ea typeface="Calibri"/>
              <a:cs typeface="Calibri"/>
              <a:sym typeface="Calibri"/>
            </a:endParaRPr>
          </a:p>
        </p:txBody>
      </p:sp>
      <p:pic>
        <p:nvPicPr>
          <p:cNvPr id="148" name="Google Shape;148;p1"/>
          <p:cNvPicPr preferRelativeResize="0"/>
          <p:nvPr/>
        </p:nvPicPr>
        <p:blipFill>
          <a:blip r:embed="rId23">
            <a:alphaModFix/>
          </a:blip>
          <a:stretch>
            <a:fillRect/>
          </a:stretch>
        </p:blipFill>
        <p:spPr>
          <a:xfrm>
            <a:off x="15465500" y="11423275"/>
            <a:ext cx="9406208" cy="4317300"/>
          </a:xfrm>
          <a:prstGeom prst="rect">
            <a:avLst/>
          </a:prstGeom>
          <a:noFill/>
          <a:ln>
            <a:noFill/>
          </a:ln>
        </p:spPr>
      </p:pic>
      <p:pic>
        <p:nvPicPr>
          <p:cNvPr id="149" name="Google Shape;149;p1"/>
          <p:cNvPicPr preferRelativeResize="0"/>
          <p:nvPr/>
        </p:nvPicPr>
        <p:blipFill>
          <a:blip r:embed="rId24">
            <a:alphaModFix/>
          </a:blip>
          <a:stretch>
            <a:fillRect/>
          </a:stretch>
        </p:blipFill>
        <p:spPr>
          <a:xfrm>
            <a:off x="25093575" y="11325001"/>
            <a:ext cx="4029125" cy="4446549"/>
          </a:xfrm>
          <a:prstGeom prst="rect">
            <a:avLst/>
          </a:prstGeom>
          <a:noFill/>
          <a:ln>
            <a:noFill/>
          </a:ln>
        </p:spPr>
      </p:pic>
      <p:pic>
        <p:nvPicPr>
          <p:cNvPr id="150" name="Google Shape;150;p1"/>
          <p:cNvPicPr preferRelativeResize="0"/>
          <p:nvPr/>
        </p:nvPicPr>
        <p:blipFill>
          <a:blip r:embed="rId25">
            <a:alphaModFix/>
          </a:blip>
          <a:stretch>
            <a:fillRect/>
          </a:stretch>
        </p:blipFill>
        <p:spPr>
          <a:xfrm>
            <a:off x="15812738" y="20447000"/>
            <a:ext cx="13258800" cy="3095625"/>
          </a:xfrm>
          <a:prstGeom prst="rect">
            <a:avLst/>
          </a:prstGeom>
          <a:noFill/>
          <a:ln>
            <a:noFill/>
          </a:ln>
        </p:spPr>
      </p:pic>
      <p:sp>
        <p:nvSpPr>
          <p:cNvPr id="151" name="Google Shape;151;p1"/>
          <p:cNvSpPr txBox="1"/>
          <p:nvPr/>
        </p:nvSpPr>
        <p:spPr>
          <a:xfrm>
            <a:off x="15269175" y="23453001"/>
            <a:ext cx="141279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200" u="none" cap="none" strike="noStrike">
                <a:solidFill>
                  <a:srgbClr val="000000"/>
                </a:solidFill>
                <a:latin typeface="Calibri"/>
                <a:ea typeface="Calibri"/>
                <a:cs typeface="Calibri"/>
                <a:sym typeface="Calibri"/>
              </a:rPr>
              <a:t>Fig. 3: FLUKA simulated radiation shower caused by the BG</a:t>
            </a:r>
            <a:r>
              <a:rPr lang="en-GB" sz="2200">
                <a:latin typeface="Calibri"/>
                <a:ea typeface="Calibri"/>
                <a:cs typeface="Calibri"/>
                <a:sym typeface="Calibri"/>
              </a:rPr>
              <a:t>C</a:t>
            </a:r>
            <a:r>
              <a:rPr b="0" i="0" lang="en-GB" sz="2200" u="none" cap="none" strike="noStrike">
                <a:solidFill>
                  <a:srgbClr val="000000"/>
                </a:solidFill>
                <a:latin typeface="Calibri"/>
                <a:ea typeface="Calibri"/>
                <a:cs typeface="Calibri"/>
                <a:sym typeface="Calibri"/>
              </a:rPr>
              <a:t> demonstrator on beam </a:t>
            </a:r>
            <a:r>
              <a:rPr lang="en-GB" sz="2200">
                <a:latin typeface="Calibri"/>
                <a:ea typeface="Calibri"/>
                <a:cs typeface="Calibri"/>
                <a:sym typeface="Calibri"/>
              </a:rPr>
              <a:t>1</a:t>
            </a:r>
            <a:r>
              <a:rPr b="0" i="0" lang="en-GB" sz="2200" u="none" cap="none" strike="noStrike">
                <a:solidFill>
                  <a:srgbClr val="000000"/>
                </a:solidFill>
                <a:latin typeface="Calibri"/>
                <a:ea typeface="Calibri"/>
                <a:cs typeface="Calibri"/>
                <a:sym typeface="Calibri"/>
              </a:rPr>
              <a:t> for LHC operation, as ZX view, displaying how the shower extends over several tens of meters. The TID is provided at beam height, for a beam at </a:t>
            </a:r>
            <a:br>
              <a:rPr b="0" i="0" lang="en-GB" sz="2200" u="none" cap="none" strike="noStrike">
                <a:solidFill>
                  <a:srgbClr val="000000"/>
                </a:solidFill>
                <a:latin typeface="Calibri"/>
                <a:ea typeface="Calibri"/>
                <a:cs typeface="Calibri"/>
                <a:sym typeface="Calibri"/>
              </a:rPr>
            </a:br>
            <a:r>
              <a:rPr b="0" i="0" lang="en-GB" sz="2200" u="none" cap="none" strike="noStrike">
                <a:solidFill>
                  <a:srgbClr val="000000"/>
                </a:solidFill>
                <a:latin typeface="Calibri"/>
                <a:ea typeface="Calibri"/>
                <a:cs typeface="Calibri"/>
                <a:sym typeface="Calibri"/>
              </a:rPr>
              <a:t>𝐸 = 6.</a:t>
            </a:r>
            <a:r>
              <a:rPr lang="en-GB" sz="2200">
                <a:latin typeface="Calibri"/>
                <a:ea typeface="Calibri"/>
                <a:cs typeface="Calibri"/>
                <a:sym typeface="Calibri"/>
              </a:rPr>
              <a:t>8</a:t>
            </a:r>
            <a:r>
              <a:rPr b="0" i="0" lang="en-GB" sz="2200" u="none" cap="none" strike="noStrike">
                <a:solidFill>
                  <a:srgbClr val="000000"/>
                </a:solidFill>
                <a:latin typeface="Calibri"/>
                <a:ea typeface="Calibri"/>
                <a:cs typeface="Calibri"/>
                <a:sym typeface="Calibri"/>
              </a:rPr>
              <a:t> TeV with an intensity of 𝑁</a:t>
            </a:r>
            <a:r>
              <a:rPr b="0" baseline="-25000" i="0" lang="en-GB" sz="2200" u="none" cap="none" strike="noStrike">
                <a:solidFill>
                  <a:srgbClr val="000000"/>
                </a:solidFill>
                <a:latin typeface="Calibri"/>
                <a:ea typeface="Calibri"/>
                <a:cs typeface="Calibri"/>
                <a:sym typeface="Calibri"/>
              </a:rPr>
              <a:t>𝑡</a:t>
            </a:r>
            <a:r>
              <a:rPr b="0" i="0" lang="en-GB" sz="2200" u="none" cap="none" strike="noStrike">
                <a:solidFill>
                  <a:srgbClr val="000000"/>
                </a:solidFill>
                <a:latin typeface="Calibri"/>
                <a:ea typeface="Calibri"/>
                <a:cs typeface="Calibri"/>
                <a:sym typeface="Calibri"/>
              </a:rPr>
              <a:t> = 3 · 10¹⁴ charges, and normalized for 1 operational hour.</a:t>
            </a:r>
            <a:endParaRPr b="0" i="0" sz="22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