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2808525" cx="30279975"/>
  <p:notesSz cx="29456050" cy="41748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33">
          <p15:clr>
            <a:srgbClr val="A4A3A4"/>
          </p15:clr>
        </p15:guide>
        <p15:guide id="2">
          <p15:clr>
            <a:srgbClr val="A4A3A4"/>
          </p15:clr>
        </p15:guide>
        <p15:guide id="3" orient="horz" pos="13483">
          <p15:clr>
            <a:srgbClr val="A4A3A4"/>
          </p15:clr>
        </p15:guide>
        <p15:guide id="4" pos="10318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g7RLmuMpwPUwbCLfb/8Y+x80FI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33" orient="horz"/>
        <p:guide/>
        <p:guide pos="13483" orient="horz"/>
        <p:guide pos="103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2764294" cy="2094654"/>
          </a:xfrm>
          <a:prstGeom prst="rect">
            <a:avLst/>
          </a:prstGeom>
          <a:noFill/>
          <a:ln>
            <a:noFill/>
          </a:ln>
        </p:spPr>
        <p:txBody>
          <a:bodyPr anchorCtr="0" anchor="t" bIns="203425" lIns="406875" spcFirstLastPara="1" rIns="406875" wrap="square" tIns="203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6684953" y="0"/>
            <a:ext cx="12764294" cy="2094654"/>
          </a:xfrm>
          <a:prstGeom prst="rect">
            <a:avLst/>
          </a:prstGeom>
          <a:noFill/>
          <a:ln>
            <a:noFill/>
          </a:ln>
        </p:spPr>
        <p:txBody>
          <a:bodyPr anchorCtr="0" anchor="t" bIns="203425" lIns="406875" spcFirstLastPara="1" rIns="406875" wrap="square" tIns="203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745663" y="5218113"/>
            <a:ext cx="9964737" cy="1409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945607" y="20091261"/>
            <a:ext cx="23564850" cy="16438305"/>
          </a:xfrm>
          <a:prstGeom prst="rect">
            <a:avLst/>
          </a:prstGeom>
          <a:noFill/>
          <a:ln>
            <a:noFill/>
          </a:ln>
        </p:spPr>
        <p:txBody>
          <a:bodyPr anchorCtr="0" anchor="t" bIns="203425" lIns="406875" spcFirstLastPara="1" rIns="406875" wrap="square" tIns="203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39653428"/>
            <a:ext cx="12764294" cy="2094649"/>
          </a:xfrm>
          <a:prstGeom prst="rect">
            <a:avLst/>
          </a:prstGeom>
          <a:noFill/>
          <a:ln>
            <a:noFill/>
          </a:ln>
        </p:spPr>
        <p:txBody>
          <a:bodyPr anchorCtr="0" anchor="b" bIns="203425" lIns="406875" spcFirstLastPara="1" rIns="406875" wrap="square" tIns="203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6684953" y="39653428"/>
            <a:ext cx="12764294" cy="2094649"/>
          </a:xfrm>
          <a:prstGeom prst="rect">
            <a:avLst/>
          </a:prstGeom>
          <a:noFill/>
          <a:ln>
            <a:noFill/>
          </a:ln>
        </p:spPr>
        <p:txBody>
          <a:bodyPr anchorCtr="0" anchor="b" bIns="203425" lIns="406875" spcFirstLastPara="1" rIns="406875" wrap="square" tIns="203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fld id="{00000000-1234-1234-1234-123412341234}" type="slidenum">
              <a:rPr b="0" i="0" lang="en-GB" sz="5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5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9745663" y="5218113"/>
            <a:ext cx="9964737" cy="14090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2945607" y="20091261"/>
            <a:ext cx="23564850" cy="16438305"/>
          </a:xfrm>
          <a:prstGeom prst="rect">
            <a:avLst/>
          </a:prstGeom>
          <a:noFill/>
          <a:ln>
            <a:noFill/>
          </a:ln>
        </p:spPr>
        <p:txBody>
          <a:bodyPr anchorCtr="0" anchor="t" bIns="203425" lIns="406875" spcFirstLastPara="1" rIns="406875" wrap="square" tIns="203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16684953" y="39653428"/>
            <a:ext cx="12764294" cy="2094649"/>
          </a:xfrm>
          <a:prstGeom prst="rect">
            <a:avLst/>
          </a:prstGeom>
          <a:noFill/>
          <a:ln>
            <a:noFill/>
          </a:ln>
        </p:spPr>
        <p:txBody>
          <a:bodyPr anchorCtr="0" anchor="b" bIns="203425" lIns="406875" spcFirstLastPara="1" rIns="406875" wrap="square" tIns="203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2270999" y="13298392"/>
            <a:ext cx="25737977" cy="917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541997" y="24258164"/>
            <a:ext cx="21195983" cy="10939956"/>
          </a:xfrm>
          <a:prstGeom prst="rect">
            <a:avLst/>
          </a:prstGeom>
          <a:noFill/>
          <a:ln>
            <a:noFill/>
          </a:ln>
        </p:spPr>
        <p:txBody>
          <a:bodyPr anchorCtr="0" anchor="t" bIns="208800" lIns="417625" spcFirstLastPara="1" rIns="417625" wrap="square" tIns="208800">
            <a:normAutofit/>
          </a:bodyPr>
          <a:lstStyle>
            <a:lvl1pPr lvl="0" algn="ctr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2540"/>
              </a:spcBef>
              <a:spcAft>
                <a:spcPts val="0"/>
              </a:spcAft>
              <a:buClr>
                <a:srgbClr val="888888"/>
              </a:buClr>
              <a:buSzPts val="12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rgbClr val="888888"/>
              </a:buClr>
              <a:buSzPts val="109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151399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0345659" y="39677163"/>
            <a:ext cx="9588659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170064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513999" y="1714326"/>
            <a:ext cx="27251979" cy="7134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014166" y="10488494"/>
            <a:ext cx="28251646" cy="27251979"/>
          </a:xfrm>
          <a:prstGeom prst="rect">
            <a:avLst/>
          </a:prstGeom>
          <a:noFill/>
          <a:ln>
            <a:noFill/>
          </a:ln>
        </p:spPr>
        <p:txBody>
          <a:bodyPr anchorCtr="0" anchor="t" bIns="208800" lIns="417625" spcFirstLastPara="1" rIns="417625" wrap="square" tIns="2088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151399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0345659" y="39677163"/>
            <a:ext cx="9588659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2170064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-21257611" y="80199200"/>
            <a:ext cx="161195904" cy="15939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53393287" y="64507234"/>
            <a:ext cx="161195904" cy="47322976"/>
          </a:xfrm>
          <a:prstGeom prst="rect">
            <a:avLst/>
          </a:prstGeom>
          <a:noFill/>
          <a:ln>
            <a:noFill/>
          </a:ln>
        </p:spPr>
        <p:txBody>
          <a:bodyPr anchorCtr="0" anchor="t" bIns="208800" lIns="417625" spcFirstLastPara="1" rIns="417625" wrap="square" tIns="2088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151399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0345659" y="39677163"/>
            <a:ext cx="9588659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170064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9204ad1a5_1_75"/>
          <p:cNvSpPr txBox="1"/>
          <p:nvPr>
            <p:ph type="title"/>
          </p:nvPr>
        </p:nvSpPr>
        <p:spPr>
          <a:xfrm>
            <a:off x="2081748" y="1342077"/>
            <a:ext cx="24810300" cy="35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0750" lIns="170750" spcFirstLastPara="1" rIns="170750" wrap="square" tIns="1707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67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67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67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67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67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67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67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67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6700"/>
              <a:buNone/>
              <a:defRPr/>
            </a:lvl9pPr>
          </a:lstStyle>
          <a:p/>
        </p:txBody>
      </p:sp>
      <p:sp>
        <p:nvSpPr>
          <p:cNvPr id="86" name="Google Shape;86;g159204ad1a5_1_75"/>
          <p:cNvSpPr txBox="1"/>
          <p:nvPr>
            <p:ph idx="1" type="body"/>
          </p:nvPr>
        </p:nvSpPr>
        <p:spPr>
          <a:xfrm>
            <a:off x="2081748" y="6258578"/>
            <a:ext cx="26116500" cy="3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0750" lIns="170750" spcFirstLastPara="1" rIns="170750" wrap="square" tIns="170750">
            <a:noAutofit/>
          </a:bodyPr>
          <a:lstStyle>
            <a:lvl1pPr indent="-654050" lvl="0" marL="457200" algn="l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rgbClr val="203864"/>
              </a:buClr>
              <a:buSzPts val="6700"/>
              <a:buChar char="•"/>
              <a:defRPr/>
            </a:lvl1pPr>
            <a:lvl2pPr indent="-654050" lvl="1" marL="914400" algn="l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rgbClr val="203864"/>
              </a:buClr>
              <a:buSzPts val="6700"/>
              <a:buChar char="•"/>
              <a:defRPr/>
            </a:lvl2pPr>
            <a:lvl3pPr indent="-654050" lvl="2" marL="1371600" algn="l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rgbClr val="203864"/>
              </a:buClr>
              <a:buSzPts val="6700"/>
              <a:buChar char="•"/>
              <a:defRPr/>
            </a:lvl3pPr>
            <a:lvl4pPr indent="-654050" lvl="3" marL="1828800" algn="l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rgbClr val="203864"/>
              </a:buClr>
              <a:buSzPts val="6700"/>
              <a:buChar char="•"/>
              <a:defRPr/>
            </a:lvl4pPr>
            <a:lvl5pPr indent="-654050" lvl="4" marL="2286000" algn="l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rgbClr val="203864"/>
              </a:buClr>
              <a:buSzPts val="6700"/>
              <a:buChar char="•"/>
              <a:defRPr/>
            </a:lvl5pPr>
            <a:lvl6pPr indent="-654050" lvl="5" marL="2743200" algn="l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rgbClr val="203864"/>
              </a:buClr>
              <a:buSzPts val="6700"/>
              <a:buChar char="•"/>
              <a:defRPr/>
            </a:lvl6pPr>
            <a:lvl7pPr indent="-654050" lvl="6" marL="3200400" algn="l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rgbClr val="203864"/>
              </a:buClr>
              <a:buSzPts val="6700"/>
              <a:buChar char="•"/>
              <a:defRPr/>
            </a:lvl7pPr>
            <a:lvl8pPr indent="-654050" lvl="7" marL="3657600" algn="l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rgbClr val="203864"/>
              </a:buClr>
              <a:buSzPts val="6700"/>
              <a:buChar char="•"/>
              <a:defRPr/>
            </a:lvl8pPr>
            <a:lvl9pPr indent="-654050" lvl="8" marL="4114800" algn="l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rgbClr val="203864"/>
              </a:buClr>
              <a:buSzPts val="6700"/>
              <a:buChar char="•"/>
              <a:defRPr/>
            </a:lvl9pPr>
          </a:lstStyle>
          <a:p/>
        </p:txBody>
      </p:sp>
      <p:sp>
        <p:nvSpPr>
          <p:cNvPr id="87" name="Google Shape;87;g159204ad1a5_1_75"/>
          <p:cNvSpPr txBox="1"/>
          <p:nvPr>
            <p:ph idx="12" type="sldNum"/>
          </p:nvPr>
        </p:nvSpPr>
        <p:spPr>
          <a:xfrm>
            <a:off x="28701152" y="39965248"/>
            <a:ext cx="769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0750" lIns="170750" spcFirstLastPara="1" rIns="170750" wrap="square" tIns="1707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500"/>
              <a:buFont typeface="Calibri"/>
              <a:buNone/>
              <a:defRPr b="1" i="0" sz="6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500"/>
              <a:buFont typeface="Calibri"/>
              <a:buNone/>
              <a:defRPr b="1" i="0" sz="6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500"/>
              <a:buFont typeface="Calibri"/>
              <a:buNone/>
              <a:defRPr b="1" i="0" sz="6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500"/>
              <a:buFont typeface="Calibri"/>
              <a:buNone/>
              <a:defRPr b="1" i="0" sz="6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500"/>
              <a:buFont typeface="Calibri"/>
              <a:buNone/>
              <a:defRPr b="1" i="0" sz="6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500"/>
              <a:buFont typeface="Calibri"/>
              <a:buNone/>
              <a:defRPr b="1" i="0" sz="6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500"/>
              <a:buFont typeface="Calibri"/>
              <a:buNone/>
              <a:defRPr b="1" i="0" sz="6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500"/>
              <a:buFont typeface="Calibri"/>
              <a:buNone/>
              <a:defRPr b="1" i="0" sz="6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500"/>
              <a:buFont typeface="Calibri"/>
              <a:buNone/>
              <a:defRPr b="1" i="0" sz="6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513999" y="1714326"/>
            <a:ext cx="27251979" cy="7134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513999" y="9988660"/>
            <a:ext cx="27251979" cy="28251646"/>
          </a:xfrm>
          <a:prstGeom prst="rect">
            <a:avLst/>
          </a:prstGeom>
          <a:noFill/>
          <a:ln>
            <a:noFill/>
          </a:ln>
        </p:spPr>
        <p:txBody>
          <a:bodyPr anchorCtr="0" anchor="t" bIns="208800" lIns="417625" spcFirstLastPara="1" rIns="417625" wrap="square" tIns="2088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151399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0345659" y="39677163"/>
            <a:ext cx="9588659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2170064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391909" y="27508444"/>
            <a:ext cx="25737977" cy="8502249"/>
          </a:xfrm>
          <a:prstGeom prst="rect">
            <a:avLst/>
          </a:prstGeom>
          <a:noFill/>
          <a:ln>
            <a:noFill/>
          </a:ln>
        </p:spPr>
        <p:txBody>
          <a:bodyPr anchorCtr="0" anchor="t" bIns="208800" lIns="417625" spcFirstLastPara="1" rIns="417625" wrap="square" tIns="208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0"/>
              <a:buFont typeface="Calibri"/>
              <a:buNone/>
              <a:defRPr b="1" sz="18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391909" y="18144083"/>
            <a:ext cx="25737977" cy="9364361"/>
          </a:xfrm>
          <a:prstGeom prst="rect">
            <a:avLst/>
          </a:prstGeom>
          <a:noFill/>
          <a:ln>
            <a:noFill/>
          </a:ln>
        </p:spPr>
        <p:txBody>
          <a:bodyPr anchorCtr="0" anchor="b" bIns="208800" lIns="417625" spcFirstLastPara="1" rIns="417625" wrap="square" tIns="208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rgbClr val="888888"/>
              </a:buClr>
              <a:buSzPts val="9200"/>
              <a:buNone/>
              <a:defRPr sz="9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888888"/>
              </a:buClr>
              <a:buSzPts val="7400"/>
              <a:buNone/>
              <a:defRPr sz="7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151399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0345659" y="39677163"/>
            <a:ext cx="9588659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2170064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513999" y="1714326"/>
            <a:ext cx="27251979" cy="7134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543178" y="44086841"/>
            <a:ext cx="31631012" cy="124679832"/>
          </a:xfrm>
          <a:prstGeom prst="rect">
            <a:avLst/>
          </a:prstGeom>
          <a:noFill/>
          <a:ln>
            <a:noFill/>
          </a:ln>
        </p:spPr>
        <p:txBody>
          <a:bodyPr anchorCtr="0" anchor="t" bIns="208800" lIns="417625" spcFirstLastPara="1" rIns="417625" wrap="square" tIns="208800">
            <a:normAutofit/>
          </a:bodyPr>
          <a:lstStyle>
            <a:lvl1pPr indent="-1035050" lvl="0" marL="457200" algn="l">
              <a:lnSpc>
                <a:spcPct val="100000"/>
              </a:lnSpc>
              <a:spcBef>
                <a:spcPts val="2540"/>
              </a:spcBef>
              <a:spcAft>
                <a:spcPts val="0"/>
              </a:spcAft>
              <a:buClr>
                <a:schemeClr val="dk1"/>
              </a:buClr>
              <a:buSzPts val="12700"/>
              <a:buChar char="•"/>
              <a:defRPr sz="12700"/>
            </a:lvl1pPr>
            <a:lvl2pPr indent="-920750" lvl="1" marL="9144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Char char="–"/>
              <a:defRPr sz="10900"/>
            </a:lvl2pPr>
            <a:lvl3pPr indent="-812800" lvl="2" marL="1371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3pPr>
            <a:lvl4pPr indent="-749300" lvl="3" marL="18288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indent="-749300" lvl="4" marL="22860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indent="-749300" lvl="5" marL="27432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indent="-749300" lvl="6" marL="32004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indent="-749300" lvl="7" marL="36576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indent="-749300" lvl="8" marL="41148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5678856" y="44086841"/>
            <a:ext cx="31631006" cy="124679832"/>
          </a:xfrm>
          <a:prstGeom prst="rect">
            <a:avLst/>
          </a:prstGeom>
          <a:noFill/>
          <a:ln>
            <a:noFill/>
          </a:ln>
        </p:spPr>
        <p:txBody>
          <a:bodyPr anchorCtr="0" anchor="t" bIns="208800" lIns="417625" spcFirstLastPara="1" rIns="417625" wrap="square" tIns="208800">
            <a:normAutofit/>
          </a:bodyPr>
          <a:lstStyle>
            <a:lvl1pPr indent="-1035050" lvl="0" marL="457200" algn="l">
              <a:lnSpc>
                <a:spcPct val="100000"/>
              </a:lnSpc>
              <a:spcBef>
                <a:spcPts val="2540"/>
              </a:spcBef>
              <a:spcAft>
                <a:spcPts val="0"/>
              </a:spcAft>
              <a:buClr>
                <a:schemeClr val="dk1"/>
              </a:buClr>
              <a:buSzPts val="12700"/>
              <a:buChar char="•"/>
              <a:defRPr sz="12700"/>
            </a:lvl1pPr>
            <a:lvl2pPr indent="-920750" lvl="1" marL="9144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Char char="–"/>
              <a:defRPr sz="10900"/>
            </a:lvl2pPr>
            <a:lvl3pPr indent="-812800" lvl="2" marL="1371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3pPr>
            <a:lvl4pPr indent="-749300" lvl="3" marL="18288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indent="-749300" lvl="4" marL="22860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indent="-749300" lvl="5" marL="27432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indent="-749300" lvl="6" marL="32004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indent="-749300" lvl="7" marL="36576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indent="-749300" lvl="8" marL="41148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151399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0345659" y="39677163"/>
            <a:ext cx="9588659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2170064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513999" y="1714326"/>
            <a:ext cx="27251979" cy="7134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513999" y="9582375"/>
            <a:ext cx="13378914" cy="3993477"/>
          </a:xfrm>
          <a:prstGeom prst="rect">
            <a:avLst/>
          </a:prstGeom>
          <a:noFill/>
          <a:ln>
            <a:noFill/>
          </a:ln>
        </p:spPr>
        <p:txBody>
          <a:bodyPr anchorCtr="0" anchor="b" bIns="208800" lIns="417625" spcFirstLastPara="1" rIns="417625" wrap="square" tIns="208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None/>
              <a:defRPr b="1" sz="10900"/>
            </a:lvl1pPr>
            <a:lvl2pPr indent="-228600" lvl="1" marL="9144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None/>
              <a:defRPr b="1" sz="9200"/>
            </a:lvl2pPr>
            <a:lvl3pPr indent="-228600" lvl="2" marL="13716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b="1" sz="8200"/>
            </a:lvl3pPr>
            <a:lvl4pPr indent="-228600" lvl="3" marL="18288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4pPr>
            <a:lvl5pPr indent="-228600" lvl="4" marL="22860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5pPr>
            <a:lvl6pPr indent="-228600" lvl="5" marL="27432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6pPr>
            <a:lvl7pPr indent="-228600" lvl="6" marL="32004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7pPr>
            <a:lvl8pPr indent="-228600" lvl="7" marL="36576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8pPr>
            <a:lvl9pPr indent="-228600" lvl="8" marL="41148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513999" y="13575853"/>
            <a:ext cx="13378914" cy="24664453"/>
          </a:xfrm>
          <a:prstGeom prst="rect">
            <a:avLst/>
          </a:prstGeom>
          <a:noFill/>
          <a:ln>
            <a:noFill/>
          </a:ln>
        </p:spPr>
        <p:txBody>
          <a:bodyPr anchorCtr="0" anchor="t" bIns="208800" lIns="417625" spcFirstLastPara="1" rIns="417625" wrap="square" tIns="208800">
            <a:normAutofit/>
          </a:bodyPr>
          <a:lstStyle>
            <a:lvl1pPr indent="-920750" lvl="0" marL="4572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Char char="•"/>
              <a:defRPr sz="10900"/>
            </a:lvl1pPr>
            <a:lvl2pPr indent="-812800" lvl="1" marL="9144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–"/>
              <a:defRPr sz="9200"/>
            </a:lvl2pPr>
            <a:lvl3pPr indent="-749300" lvl="2" marL="13716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indent="-698500" lvl="3" marL="18288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–"/>
              <a:defRPr sz="7400"/>
            </a:lvl4pPr>
            <a:lvl5pPr indent="-698500" lvl="4" marL="22860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»"/>
              <a:defRPr sz="7400"/>
            </a:lvl5pPr>
            <a:lvl6pPr indent="-698500" lvl="5" marL="27432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6pPr>
            <a:lvl7pPr indent="-698500" lvl="6" marL="32004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7pPr>
            <a:lvl8pPr indent="-698500" lvl="7" marL="36576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8pPr>
            <a:lvl9pPr indent="-698500" lvl="8" marL="41148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15381809" y="9582375"/>
            <a:ext cx="13384170" cy="3993477"/>
          </a:xfrm>
          <a:prstGeom prst="rect">
            <a:avLst/>
          </a:prstGeom>
          <a:noFill/>
          <a:ln>
            <a:noFill/>
          </a:ln>
        </p:spPr>
        <p:txBody>
          <a:bodyPr anchorCtr="0" anchor="b" bIns="208800" lIns="417625" spcFirstLastPara="1" rIns="417625" wrap="square" tIns="208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None/>
              <a:defRPr b="1" sz="10900"/>
            </a:lvl1pPr>
            <a:lvl2pPr indent="-228600" lvl="1" marL="9144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None/>
              <a:defRPr b="1" sz="9200"/>
            </a:lvl2pPr>
            <a:lvl3pPr indent="-228600" lvl="2" marL="13716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b="1" sz="8200"/>
            </a:lvl3pPr>
            <a:lvl4pPr indent="-228600" lvl="3" marL="18288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4pPr>
            <a:lvl5pPr indent="-228600" lvl="4" marL="22860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5pPr>
            <a:lvl6pPr indent="-228600" lvl="5" marL="27432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6pPr>
            <a:lvl7pPr indent="-228600" lvl="6" marL="32004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7pPr>
            <a:lvl8pPr indent="-228600" lvl="7" marL="36576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8pPr>
            <a:lvl9pPr indent="-228600" lvl="8" marL="41148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None/>
              <a:defRPr b="1" sz="74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15381809" y="13575853"/>
            <a:ext cx="13384170" cy="24664453"/>
          </a:xfrm>
          <a:prstGeom prst="rect">
            <a:avLst/>
          </a:prstGeom>
          <a:noFill/>
          <a:ln>
            <a:noFill/>
          </a:ln>
        </p:spPr>
        <p:txBody>
          <a:bodyPr anchorCtr="0" anchor="t" bIns="208800" lIns="417625" spcFirstLastPara="1" rIns="417625" wrap="square" tIns="208800">
            <a:normAutofit/>
          </a:bodyPr>
          <a:lstStyle>
            <a:lvl1pPr indent="-920750" lvl="0" marL="4572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Char char="•"/>
              <a:defRPr sz="10900"/>
            </a:lvl1pPr>
            <a:lvl2pPr indent="-812800" lvl="1" marL="9144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–"/>
              <a:defRPr sz="9200"/>
            </a:lvl2pPr>
            <a:lvl3pPr indent="-749300" lvl="2" marL="137160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indent="-698500" lvl="3" marL="18288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–"/>
              <a:defRPr sz="7400"/>
            </a:lvl4pPr>
            <a:lvl5pPr indent="-698500" lvl="4" marL="22860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»"/>
              <a:defRPr sz="7400"/>
            </a:lvl5pPr>
            <a:lvl6pPr indent="-698500" lvl="5" marL="27432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6pPr>
            <a:lvl7pPr indent="-698500" lvl="6" marL="32004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7pPr>
            <a:lvl8pPr indent="-698500" lvl="7" marL="36576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8pPr>
            <a:lvl9pPr indent="-698500" lvl="8" marL="4114800" algn="l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chemeClr val="dk1"/>
              </a:buClr>
              <a:buSzPts val="7400"/>
              <a:buChar char="•"/>
              <a:defRPr sz="74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51399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0345659" y="39677163"/>
            <a:ext cx="9588659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2170064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513999" y="1714326"/>
            <a:ext cx="27251979" cy="7134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51399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0345659" y="39677163"/>
            <a:ext cx="9588659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2170064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151399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0345659" y="39677163"/>
            <a:ext cx="9588659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2170064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514000" y="1704414"/>
            <a:ext cx="9961904" cy="7253667"/>
          </a:xfrm>
          <a:prstGeom prst="rect">
            <a:avLst/>
          </a:prstGeom>
          <a:noFill/>
          <a:ln>
            <a:noFill/>
          </a:ln>
        </p:spPr>
        <p:txBody>
          <a:bodyPr anchorCtr="0" anchor="b" bIns="208800" lIns="417625" spcFirstLastPara="1" rIns="417625" wrap="square" tIns="208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Calibri"/>
              <a:buNone/>
              <a:defRPr b="1" sz="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1838630" y="1704417"/>
            <a:ext cx="16927347" cy="36535890"/>
          </a:xfrm>
          <a:prstGeom prst="rect">
            <a:avLst/>
          </a:prstGeom>
          <a:noFill/>
          <a:ln>
            <a:noFill/>
          </a:ln>
        </p:spPr>
        <p:txBody>
          <a:bodyPr anchorCtr="0" anchor="t" bIns="208800" lIns="417625" spcFirstLastPara="1" rIns="417625" wrap="square" tIns="208800">
            <a:normAutofit/>
          </a:bodyPr>
          <a:lstStyle>
            <a:lvl1pPr indent="-1155700" lvl="0" marL="45720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indent="-1035050" lvl="1" marL="914400" algn="l">
              <a:lnSpc>
                <a:spcPct val="100000"/>
              </a:lnSpc>
              <a:spcBef>
                <a:spcPts val="2540"/>
              </a:spcBef>
              <a:spcAft>
                <a:spcPts val="0"/>
              </a:spcAft>
              <a:buClr>
                <a:schemeClr val="dk1"/>
              </a:buClr>
              <a:buSzPts val="12700"/>
              <a:buChar char="–"/>
              <a:defRPr sz="12700"/>
            </a:lvl2pPr>
            <a:lvl3pPr indent="-920750" lvl="2" marL="137160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Char char="•"/>
              <a:defRPr sz="10900"/>
            </a:lvl3pPr>
            <a:lvl4pPr indent="-812800" lvl="3" marL="1828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–"/>
              <a:defRPr sz="9200"/>
            </a:lvl4pPr>
            <a:lvl5pPr indent="-812800" lvl="4" marL="22860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»"/>
              <a:defRPr sz="9200"/>
            </a:lvl5pPr>
            <a:lvl6pPr indent="-812800" lvl="5" marL="27432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6pPr>
            <a:lvl7pPr indent="-812800" lvl="6" marL="32004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7pPr>
            <a:lvl8pPr indent="-812800" lvl="7" marL="36576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8pPr>
            <a:lvl9pPr indent="-812800" lvl="8" marL="411480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Char char="•"/>
              <a:defRPr sz="92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1514000" y="8958085"/>
            <a:ext cx="9961904" cy="29282224"/>
          </a:xfrm>
          <a:prstGeom prst="rect">
            <a:avLst/>
          </a:prstGeom>
          <a:noFill/>
          <a:ln>
            <a:noFill/>
          </a:ln>
        </p:spPr>
        <p:txBody>
          <a:bodyPr anchorCtr="0" anchor="t" bIns="208800" lIns="417625" spcFirstLastPara="1" rIns="417625" wrap="square" tIns="208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3pPr>
            <a:lvl4pPr indent="-228600" lvl="3" marL="18288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indent="-228600" lvl="4" marL="22860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indent="-228600" lvl="5" marL="27432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indent="-228600" lvl="6" marL="32004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indent="-228600" lvl="7" marL="36576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indent="-228600" lvl="8" marL="41148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51399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0345659" y="39677163"/>
            <a:ext cx="9588659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2170064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5935087" y="29965969"/>
            <a:ext cx="18167985" cy="3537652"/>
          </a:xfrm>
          <a:prstGeom prst="rect">
            <a:avLst/>
          </a:prstGeom>
          <a:noFill/>
          <a:ln>
            <a:noFill/>
          </a:ln>
        </p:spPr>
        <p:txBody>
          <a:bodyPr anchorCtr="0" anchor="b" bIns="208800" lIns="417625" spcFirstLastPara="1" rIns="417625" wrap="square" tIns="208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Calibri"/>
              <a:buNone/>
              <a:defRPr b="1" sz="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935087" y="3825022"/>
            <a:ext cx="18167985" cy="2568511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935087" y="33503622"/>
            <a:ext cx="18167985" cy="5024053"/>
          </a:xfrm>
          <a:prstGeom prst="rect">
            <a:avLst/>
          </a:prstGeom>
          <a:noFill/>
          <a:ln>
            <a:noFill/>
          </a:ln>
        </p:spPr>
        <p:txBody>
          <a:bodyPr anchorCtr="0" anchor="t" bIns="208800" lIns="417625" spcFirstLastPara="1" rIns="417625" wrap="square" tIns="208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indent="-228600" lvl="1" marL="914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3pPr>
            <a:lvl4pPr indent="-228600" lvl="3" marL="18288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indent="-228600" lvl="4" marL="22860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indent="-228600" lvl="5" marL="27432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indent="-228600" lvl="6" marL="32004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indent="-228600" lvl="7" marL="36576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indent="-228600" lvl="8" marL="41148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151399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0345659" y="39677163"/>
            <a:ext cx="9588659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2170064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513999" y="1714326"/>
            <a:ext cx="27251979" cy="7134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 b="0" i="0" sz="20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513999" y="9988660"/>
            <a:ext cx="27251979" cy="28251646"/>
          </a:xfrm>
          <a:prstGeom prst="rect">
            <a:avLst/>
          </a:prstGeom>
          <a:noFill/>
          <a:ln>
            <a:noFill/>
          </a:ln>
        </p:spPr>
        <p:txBody>
          <a:bodyPr anchorCtr="0" anchor="t" bIns="208800" lIns="417625" spcFirstLastPara="1" rIns="417625" wrap="square" tIns="208800">
            <a:normAutofit/>
          </a:bodyPr>
          <a:lstStyle>
            <a:lvl1pPr indent="-1155700" lvl="0" marL="457200" marR="0" rtl="0" algn="l">
              <a:lnSpc>
                <a:spcPct val="100000"/>
              </a:lnSpc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35050" lvl="1" marL="914400" marR="0" rtl="0" algn="l">
              <a:lnSpc>
                <a:spcPct val="100000"/>
              </a:lnSpc>
              <a:spcBef>
                <a:spcPts val="2540"/>
              </a:spcBef>
              <a:spcAft>
                <a:spcPts val="0"/>
              </a:spcAft>
              <a:buClr>
                <a:schemeClr val="dk1"/>
              </a:buClr>
              <a:buSzPts val="12700"/>
              <a:buFont typeface="Arial"/>
              <a:buChar char="–"/>
              <a:defRPr b="0" i="0" sz="1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12800" lvl="3" marL="1828800" marR="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12800" lvl="4" marL="2286000" marR="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12800" lvl="5" marL="2743200" marR="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12800" lvl="6" marL="3200400" marR="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2800" lvl="7" marL="3657600" marR="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12800" lvl="8" marL="4114800" marR="0" rtl="0" algn="l">
              <a:lnSpc>
                <a:spcPct val="100000"/>
              </a:lnSpc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51399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0345659" y="39677163"/>
            <a:ext cx="9588659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1700648" y="39677163"/>
            <a:ext cx="7065328" cy="22791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800" lIns="417625" spcFirstLastPara="1" rIns="417625" wrap="square" tIns="208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11" Type="http://schemas.openxmlformats.org/officeDocument/2006/relationships/image" Target="../media/image9.png"/><Relationship Id="rId22" Type="http://schemas.openxmlformats.org/officeDocument/2006/relationships/image" Target="../media/image19.png"/><Relationship Id="rId10" Type="http://schemas.openxmlformats.org/officeDocument/2006/relationships/image" Target="../media/image15.png"/><Relationship Id="rId21" Type="http://schemas.openxmlformats.org/officeDocument/2006/relationships/image" Target="../media/image18.png"/><Relationship Id="rId13" Type="http://schemas.openxmlformats.org/officeDocument/2006/relationships/image" Target="../media/image3.png"/><Relationship Id="rId12" Type="http://schemas.openxmlformats.org/officeDocument/2006/relationships/image" Target="../media/image12.png"/><Relationship Id="rId23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daniel.prelipcean@cern.ch" TargetMode="External"/><Relationship Id="rId9" Type="http://schemas.openxmlformats.org/officeDocument/2006/relationships/image" Target="../media/image14.png"/><Relationship Id="rId15" Type="http://schemas.openxmlformats.org/officeDocument/2006/relationships/image" Target="../media/image5.png"/><Relationship Id="rId14" Type="http://schemas.openxmlformats.org/officeDocument/2006/relationships/image" Target="../media/image11.png"/><Relationship Id="rId17" Type="http://schemas.openxmlformats.org/officeDocument/2006/relationships/image" Target="../media/image13.jpg"/><Relationship Id="rId16" Type="http://schemas.openxmlformats.org/officeDocument/2006/relationships/image" Target="../media/image2.png"/><Relationship Id="rId5" Type="http://schemas.openxmlformats.org/officeDocument/2006/relationships/image" Target="../media/image7.png"/><Relationship Id="rId19" Type="http://schemas.openxmlformats.org/officeDocument/2006/relationships/image" Target="../media/image6.png"/><Relationship Id="rId6" Type="http://schemas.openxmlformats.org/officeDocument/2006/relationships/image" Target="../media/image4.png"/><Relationship Id="rId18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890600" y="4255225"/>
            <a:ext cx="28656000" cy="2747400"/>
          </a:xfrm>
          <a:prstGeom prst="roundRect">
            <a:avLst>
              <a:gd fmla="val 14071" name="adj"/>
            </a:avLst>
          </a:prstGeom>
          <a:noFill/>
          <a:ln cap="flat" cmpd="sng" w="127000">
            <a:solidFill>
              <a:srgbClr val="2252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t/>
            </a:r>
            <a:endParaRPr b="0" i="0" sz="8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828000" y="7238225"/>
            <a:ext cx="28656000" cy="35224200"/>
          </a:xfrm>
          <a:prstGeom prst="roundRect">
            <a:avLst>
              <a:gd fmla="val 1383" name="adj"/>
            </a:avLst>
          </a:prstGeom>
          <a:noFill/>
          <a:ln cap="flat" cmpd="sng" w="127000">
            <a:solidFill>
              <a:srgbClr val="2252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t/>
            </a:r>
            <a:endParaRPr b="0" i="0" sz="8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0443" y="4404298"/>
            <a:ext cx="2414742" cy="230514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890600" y="833025"/>
            <a:ext cx="28656000" cy="3186600"/>
          </a:xfrm>
          <a:prstGeom prst="roundRect">
            <a:avLst>
              <a:gd fmla="val 14071" name="adj"/>
            </a:avLst>
          </a:prstGeom>
          <a:noFill/>
          <a:ln cap="flat" cmpd="sng" w="127000">
            <a:solidFill>
              <a:srgbClr val="2252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t/>
            </a:r>
            <a:endParaRPr b="0" i="0" sz="8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"/>
          <p:cNvCxnSpPr>
            <a:endCxn id="94" idx="2"/>
          </p:cNvCxnSpPr>
          <p:nvPr/>
        </p:nvCxnSpPr>
        <p:spPr>
          <a:xfrm>
            <a:off x="15106500" y="8115425"/>
            <a:ext cx="49500" cy="34347000"/>
          </a:xfrm>
          <a:prstGeom prst="straightConnector1">
            <a:avLst/>
          </a:prstGeom>
          <a:noFill/>
          <a:ln cap="flat" cmpd="sng" w="127000">
            <a:solidFill>
              <a:srgbClr val="2252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"/>
          <p:cNvSpPr txBox="1"/>
          <p:nvPr/>
        </p:nvSpPr>
        <p:spPr>
          <a:xfrm>
            <a:off x="1352550" y="935000"/>
            <a:ext cx="279558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4675" lIns="129350" spcFirstLastPara="1" rIns="129350" wrap="square" tIns="64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beam intensity raster scan measurements with the Timepix3 at CNA</a:t>
            </a:r>
            <a:endParaRPr b="1" i="0" sz="4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214300" y="8184425"/>
            <a:ext cx="13551000" cy="4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4675" lIns="129350" spcFirstLastPara="1" rIns="129350" wrap="square" tIns="646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an increasing number of applications, the Timepix [1] technology is also currently studied as a possible radiation monitor [2] within the scope of the 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Radiation to Electronics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(R2E) activities at the 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CERN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During a calibration campaign at 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CNA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at the 3 MV tandem facility [3], the Timepix3 detector`s capabilities as a beam monitor for ion beams emerged. The investigated proton and hadron beams leave multi-pixel tracks in the Timepix3 sensor, and after reconstructing the full clusters, the beam shape, size, intensity and its movement could be measured.</a:t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>
            <a:off x="798449" y="7238219"/>
            <a:ext cx="14198490" cy="946200"/>
            <a:chOff x="890587" y="8838519"/>
            <a:chExt cx="14198490" cy="946200"/>
          </a:xfrm>
        </p:grpSpPr>
        <p:sp>
          <p:nvSpPr>
            <p:cNvPr id="101" name="Google Shape;101;p1"/>
            <p:cNvSpPr/>
            <p:nvPr/>
          </p:nvSpPr>
          <p:spPr>
            <a:xfrm rot="-5400000">
              <a:off x="7516687" y="2212419"/>
              <a:ext cx="946200" cy="14198400"/>
            </a:xfrm>
            <a:prstGeom prst="round2SameRect">
              <a:avLst>
                <a:gd fmla="val 34289" name="adj1"/>
                <a:gd fmla="val 0" name="adj2"/>
              </a:avLst>
            </a:prstGeom>
            <a:solidFill>
              <a:srgbClr val="225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984577" y="8933464"/>
              <a:ext cx="14104500" cy="7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rPr b="0" i="0" lang="en-GB" sz="5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</a:t>
              </a:r>
              <a:r>
                <a:rPr lang="en-GB" sz="5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Timepix3 Radiation Monitor</a:t>
              </a:r>
              <a:endParaRPr b="0" i="0" sz="5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"/>
          <p:cNvGrpSpPr/>
          <p:nvPr/>
        </p:nvGrpSpPr>
        <p:grpSpPr>
          <a:xfrm>
            <a:off x="890587" y="19317475"/>
            <a:ext cx="14198400" cy="940888"/>
            <a:chOff x="890587" y="15736075"/>
            <a:chExt cx="14198400" cy="940888"/>
          </a:xfrm>
        </p:grpSpPr>
        <p:sp>
          <p:nvSpPr>
            <p:cNvPr id="104" name="Google Shape;104;p1"/>
            <p:cNvSpPr/>
            <p:nvPr/>
          </p:nvSpPr>
          <p:spPr>
            <a:xfrm rot="-5400000">
              <a:off x="7521787" y="9109763"/>
              <a:ext cx="936000" cy="14198400"/>
            </a:xfrm>
            <a:prstGeom prst="round2SameRect">
              <a:avLst>
                <a:gd fmla="val 26020" name="adj1"/>
                <a:gd fmla="val 0" name="adj2"/>
              </a:avLst>
            </a:prstGeom>
            <a:solidFill>
              <a:srgbClr val="22529E"/>
            </a:solidFill>
            <a:ln cap="flat" cmpd="sng" w="25400">
              <a:solidFill>
                <a:srgbClr val="235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065100" y="15736075"/>
              <a:ext cx="14023800" cy="7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rPr b="0" i="0" lang="en-GB" sz="5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</a:t>
              </a:r>
              <a:r>
                <a:rPr lang="en-GB" sz="5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CNA 3MV tandem facility</a:t>
              </a:r>
              <a:endParaRPr b="0" i="0" sz="5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"/>
          <p:cNvSpPr txBox="1"/>
          <p:nvPr/>
        </p:nvSpPr>
        <p:spPr>
          <a:xfrm>
            <a:off x="991550" y="2921625"/>
            <a:ext cx="284541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4675" lIns="129350" spcFirstLastPara="1" rIns="129350" wrap="square" tIns="64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baseline="30000" i="0" lang="en-GB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GB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European</a:t>
            </a:r>
            <a:r>
              <a:rPr b="0" i="0" lang="en-GB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Organization for Nuclear Research (CERN, CH-1211 Geneva), </a:t>
            </a:r>
            <a:r>
              <a:rPr b="0" baseline="30000" i="0" lang="en-GB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GB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University of Munich (TUM, DE-80333 München), </a:t>
            </a:r>
            <a:br>
              <a:rPr b="0" i="0" lang="en-GB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aseline="30000"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Montpellier (UoM, FR-34090 Montpellier), </a:t>
            </a:r>
            <a:r>
              <a:rPr baseline="30000"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 Nacional de Aceleradores, Universidad de Sevilla, CSIC (CNA, ES-41092 Sevilla)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371649" y="1733800"/>
            <a:ext cx="275367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4675" lIns="129350" spcFirstLastPara="1" rIns="129350" wrap="square" tIns="64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1" lang="en-GB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Prelipcean</a:t>
            </a:r>
            <a:r>
              <a:rPr b="1" baseline="30000" i="1" lang="en-GB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b="1" i="1" lang="en-GB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i="1" lang="en-GB" sz="3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daniel.prelipcean@cern.ch</a:t>
            </a:r>
            <a:r>
              <a:rPr b="1" i="1" lang="en-GB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b="1" i="1" lang="en-GB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Ivan Slipukhin</a:t>
            </a:r>
            <a:r>
              <a:rPr b="1" baseline="30000" i="1" lang="en-GB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1,3</a:t>
            </a:r>
            <a:r>
              <a:rPr b="1" i="1" lang="en-GB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GB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Giuseppe Lerner</a:t>
            </a:r>
            <a:r>
              <a:rPr b="1" baseline="30000" i="1" lang="en-GB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1" lang="en-GB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Rubén García Alía</a:t>
            </a:r>
            <a:r>
              <a:rPr b="1" baseline="30000" i="1" lang="en-GB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1" lang="en-GB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br>
              <a:rPr b="1" i="1" lang="en-GB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GB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Yolanda Morilla Garcia</a:t>
            </a:r>
            <a:r>
              <a:rPr b="1" baseline="30000" i="1" lang="en-GB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1" lang="en-GB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Amor Romero-Maestre</a:t>
            </a:r>
            <a:r>
              <a:rPr b="1" baseline="30000" i="1" lang="en-GB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1" lang="en-GB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Pedro Martin-Holgado</a:t>
            </a:r>
            <a:r>
              <a:rPr b="1" baseline="30000" i="1" lang="en-GB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70601" y="4401875"/>
            <a:ext cx="1873682" cy="2377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94780" y="4446340"/>
            <a:ext cx="2516282" cy="23051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10" name="Google Shape;11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76925" y="4417119"/>
            <a:ext cx="2674084" cy="23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2375" y="4494950"/>
            <a:ext cx="2489889" cy="2244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00451" y="4524410"/>
            <a:ext cx="3949525" cy="207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>
            <a:off x="19280874" y="4524412"/>
            <a:ext cx="2057708" cy="2074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"/>
          <p:cNvGrpSpPr/>
          <p:nvPr/>
        </p:nvGrpSpPr>
        <p:grpSpPr>
          <a:xfrm>
            <a:off x="14916200" y="7238210"/>
            <a:ext cx="14501700" cy="930547"/>
            <a:chOff x="14916200" y="8826297"/>
            <a:chExt cx="14501700" cy="930547"/>
          </a:xfrm>
        </p:grpSpPr>
        <p:sp>
          <p:nvSpPr>
            <p:cNvPr id="115" name="Google Shape;115;p1"/>
            <p:cNvSpPr/>
            <p:nvPr/>
          </p:nvSpPr>
          <p:spPr>
            <a:xfrm rot="5400000">
              <a:off x="21713150" y="2052094"/>
              <a:ext cx="907800" cy="14501700"/>
            </a:xfrm>
            <a:prstGeom prst="round2SameRect">
              <a:avLst>
                <a:gd fmla="val 26020" name="adj1"/>
                <a:gd fmla="val 0" name="adj2"/>
              </a:avLst>
            </a:prstGeom>
            <a:solidFill>
              <a:srgbClr val="22529E"/>
            </a:solidFill>
            <a:ln cap="flat" cmpd="sng" w="25400">
              <a:solidFill>
                <a:srgbClr val="235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15203975" y="8826297"/>
              <a:ext cx="141045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rPr b="0" i="0" lang="en-GB" sz="5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</a:t>
              </a:r>
              <a:r>
                <a:rPr lang="en-GB" sz="5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Low intensity beam measurement limitations</a:t>
              </a:r>
              <a:endParaRPr b="0" i="0" sz="5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1"/>
          <p:cNvSpPr txBox="1"/>
          <p:nvPr/>
        </p:nvSpPr>
        <p:spPr>
          <a:xfrm>
            <a:off x="1016175" y="36990750"/>
            <a:ext cx="14023800" cy="419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4675" lIns="129350" spcFirstLastPara="1" rIns="129350" wrap="square" tIns="6467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Poikela et al.,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Timepix3: a 65k channel hybrid pixel readout chip with simultaneous ToA/ToT and sparse readout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Journal of Instrumentation 9 (2014), pp. C05013–C05013.</a:t>
            </a:r>
            <a:b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doi:10.1088/1748-0221/9/05/c05013.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Prelipcean et al.,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Towards a Timepix3 Radiation Monitor for the Accelerator Mixed Radiation Field: Characterisation with Protons and Alphas from 0.6 MeV to 5.6 MeV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Applied Sciences. 2024; 14(2):624. doi:10.3390/app14020624.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Y. Morilla et al.,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of CNA to become the spanish facility for combined irradiation testing in Aerospace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2018 18th European Conference on Radiation and Its Effects on Components and Systems (RADECS), IEEE, 2018. doi:10.1109/RADECS45761.2018.9328656.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Cazzaniga et al., </a:t>
            </a:r>
            <a:r>
              <a:rPr i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Measurements of Low-Energy Protons Using a Silicon Detector for Application to SEE Testing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in: IEEE Transactions on Nuclear Science 69.3 (2022), pp. 485–490. doi:10.1109/TNS.2021.3123814.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619090" y="4594522"/>
            <a:ext cx="2414733" cy="198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15311800" y="8215850"/>
            <a:ext cx="14127900" cy="9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4675" lIns="129350" spcFirstLastPara="1" rIns="129350" wrap="square" tIns="646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scintillator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for live flux monitoring in the irradiation chamber. It is based on a sample holder assembly biased at 200-300 V, with an aluminum variable slit in front, and it is electrically insulated from the rest of the line. This assembly collects the secondary electrons and is connected to a current integrator with the purpose of monitoring the flux in a Faraday Cup configuration. The lower limit of this instrument for a reliable current measurement is roughly 50 pA, translating to a 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flux of 10</a:t>
            </a:r>
            <a:r>
              <a:rPr b="1"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particles/(s cm</a:t>
            </a:r>
            <a:r>
              <a:rPr b="1"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Timepix3 campaign, it was requested to use a particle flux below the lower limit of the scintillator, to avoid pile-up events in the physical detector and in the clustering algorithm. In addition, the raster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scanning system was used to spread the beam over larger areas, thereby reducing the local flux. Although this is limited by the sample holder dimensions (16×20 cm</a:t>
            </a:r>
            <a:r>
              <a:rPr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depending on the beam features the full range can be further increased. During the campaign, a local flux density of around 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particles/(s cm</a:t>
            </a:r>
            <a:r>
              <a:rPr b="1"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typically used, but it was also decreased down to 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1"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particles/(s cm</a:t>
            </a:r>
            <a:r>
              <a:rPr b="1"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these conditions, no live flux monitoring is provided by the facility.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212700" y="20540150"/>
            <a:ext cx="13638300" cy="9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4675" lIns="129350" spcFirstLastPara="1" rIns="129350" wrap="square" tIns="646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present time, the CNA 3MV Tandem facility has six available beam lines to characterize and to modify materials, as well as for Nuclear Physics research. The test campaign was 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on the 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+15° Beam Line: Irradiation Chamber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This home-made scattering chamber has been designed to allow the irradiation of large areas by raster scanning of the beam through magnetic deflection. On this beamline, o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the first portable support, a cubic assembly and the beam scanning system are placed. The cube accommodates two main elements: 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i) a 45º pentaprism, which allows to better check the DUT position, and 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ii) a variable graphite slit which defines the beam size (usually they are selected to obtain a 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cm</a:t>
            </a:r>
            <a:r>
              <a:rPr b="1"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beam spot size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For large areas, the special shape of this piece avoids the undesirable production of radiation coming from the collision of the beam with the pipe walls. 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purpose of sweeping uniformly the beam over the sample surface, a magnetic beam scanning system is in place, which consists of two magnets for horizontal and vertical scanning. 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vacuum chamber for the irradiation (p=10</a:t>
            </a:r>
            <a:r>
              <a:rPr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-6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mbar) is located at the end of the line. 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392848" y="1124352"/>
            <a:ext cx="2682777" cy="265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"/>
          <p:cNvGrpSpPr/>
          <p:nvPr/>
        </p:nvGrpSpPr>
        <p:grpSpPr>
          <a:xfrm>
            <a:off x="15131175" y="17511500"/>
            <a:ext cx="14251500" cy="936000"/>
            <a:chOff x="15207375" y="17435300"/>
            <a:chExt cx="14251500" cy="936000"/>
          </a:xfrm>
        </p:grpSpPr>
        <p:sp>
          <p:nvSpPr>
            <p:cNvPr id="123" name="Google Shape;123;p1"/>
            <p:cNvSpPr/>
            <p:nvPr/>
          </p:nvSpPr>
          <p:spPr>
            <a:xfrm rot="5400000">
              <a:off x="21865125" y="10777550"/>
              <a:ext cx="936000" cy="14251500"/>
            </a:xfrm>
            <a:prstGeom prst="round2SameRect">
              <a:avLst>
                <a:gd fmla="val 26020" name="adj1"/>
                <a:gd fmla="val 0" name="adj2"/>
              </a:avLst>
            </a:prstGeom>
            <a:solidFill>
              <a:srgbClr val="22529E"/>
            </a:solidFill>
            <a:ln cap="flat" cmpd="sng" w="25400">
              <a:solidFill>
                <a:srgbClr val="235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15363625" y="17506625"/>
              <a:ext cx="14023800" cy="7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rPr b="0" i="0" lang="en-GB" sz="5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</a:t>
              </a:r>
              <a:r>
                <a:rPr lang="en-GB" sz="5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Beam flux measurements</a:t>
              </a:r>
              <a:endParaRPr b="0" i="0" sz="5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"/>
          <p:cNvSpPr txBox="1"/>
          <p:nvPr/>
        </p:nvSpPr>
        <p:spPr>
          <a:xfrm>
            <a:off x="15378200" y="18544838"/>
            <a:ext cx="13872900" cy="32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4675" lIns="129350" spcFirstLastPara="1" rIns="129350" wrap="square" tIns="646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entire beam is aimed at the detector, the measured (cluster reconstructed) particle count rate in 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3 (Left)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reveals plateaus at               10</a:t>
            </a:r>
            <a:r>
              <a:rPr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particles/(s cm</a:t>
            </a:r>
            <a:r>
              <a:rPr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as requested. Moreover, one can observe valleys in the measured count rate, corresponding to the raster scan: t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frequency of the magnets can be adjusted, so that the beam can be tuned to cover the 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route every 20 seconds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guaranteeing the homogeneity of the raster scan.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970125" y="17607801"/>
            <a:ext cx="14127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Fig. 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GB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GB" sz="22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GB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Left)</a:t>
            </a:r>
            <a:r>
              <a:rPr b="0" i="0" lang="en-GB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Schematic diagram of the Timepix3 Radiation Monitor used in R2E, with the Timepix3 module </a:t>
            </a:r>
            <a:r>
              <a:rPr b="1" lang="en-GB" sz="2200">
                <a:latin typeface="Calibri"/>
                <a:ea typeface="Calibri"/>
                <a:cs typeface="Calibri"/>
                <a:sym typeface="Calibri"/>
              </a:rPr>
              <a:t>(right)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to be placed in beam or in a radiation hard area; the front-end crate can also withstand limited radiation damage, while the back-end and control laptop should be in a radiation safe area (e.g. the control room).</a:t>
            </a:r>
            <a:endParaRPr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469475" y="4637575"/>
            <a:ext cx="7884325" cy="189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70675" y="990850"/>
            <a:ext cx="3537720" cy="287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671613" y="13741275"/>
            <a:ext cx="4572000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43944" y="12438575"/>
            <a:ext cx="9657400" cy="51823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/>
          <p:nvPr/>
        </p:nvSpPr>
        <p:spPr>
          <a:xfrm>
            <a:off x="15225750" y="27695251"/>
            <a:ext cx="14127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Fig. 3: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Timepix3 Radiation Monitor measured particle count rate,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(Left) 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confirming the requested beam intensity of  10</a:t>
            </a:r>
            <a:r>
              <a:rPr baseline="30000" lang="en-GB" sz="22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particles/(s cm2)</a:t>
            </a:r>
            <a:r>
              <a:rPr b="1" lang="en-GB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for alpha particles at 1 MeV, and </a:t>
            </a:r>
            <a:r>
              <a:rPr b="1" lang="en-GB" sz="2200">
                <a:latin typeface="Calibri"/>
                <a:ea typeface="Calibri"/>
                <a:cs typeface="Calibri"/>
                <a:sym typeface="Calibri"/>
              </a:rPr>
              <a:t>(Right)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 the lowest requested flux for protons at 3 MeV.</a:t>
            </a:r>
            <a:endParaRPr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10901350" y="12650050"/>
            <a:ext cx="3949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3400">
                <a:latin typeface="Calibri"/>
                <a:ea typeface="Calibri"/>
                <a:cs typeface="Calibri"/>
                <a:sym typeface="Calibri"/>
              </a:rPr>
              <a:t>Timepix3 sensor</a:t>
            </a:r>
            <a:br>
              <a:rPr lang="en-GB" sz="3400">
                <a:latin typeface="Calibri"/>
                <a:ea typeface="Calibri"/>
                <a:cs typeface="Calibri"/>
                <a:sym typeface="Calibri"/>
              </a:rPr>
            </a:br>
            <a:r>
              <a:rPr lang="en-GB" sz="3400">
                <a:latin typeface="Calibri"/>
                <a:ea typeface="Calibri"/>
                <a:cs typeface="Calibri"/>
                <a:sym typeface="Calibri"/>
              </a:rPr>
              <a:t>Silicon, 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 µm </a:t>
            </a:r>
            <a:endParaRPr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281025" y="29610050"/>
            <a:ext cx="13484274" cy="5411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5647150" y="22209125"/>
            <a:ext cx="6513050" cy="5519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2519550" y="22233150"/>
            <a:ext cx="6223475" cy="55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789500" y="35236051"/>
            <a:ext cx="1412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Fig. 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GB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CNA beam lines at the 3MV tandem laboratory.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20">
            <a:alphaModFix/>
          </a:blip>
          <a:srcRect b="0" l="0" r="0" t="5482"/>
          <a:stretch/>
        </p:blipFill>
        <p:spPr>
          <a:xfrm>
            <a:off x="15647150" y="31845250"/>
            <a:ext cx="3370276" cy="28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"/>
          <p:cNvPicPr preferRelativeResize="0"/>
          <p:nvPr/>
        </p:nvPicPr>
        <p:blipFill rotWithShape="1">
          <a:blip r:embed="rId21">
            <a:alphaModFix/>
          </a:blip>
          <a:srcRect b="0" l="0" r="0" t="5482"/>
          <a:stretch/>
        </p:blipFill>
        <p:spPr>
          <a:xfrm>
            <a:off x="19017425" y="31845250"/>
            <a:ext cx="3370276" cy="28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"/>
          <p:cNvPicPr preferRelativeResize="0"/>
          <p:nvPr/>
        </p:nvPicPr>
        <p:blipFill rotWithShape="1">
          <a:blip r:embed="rId22">
            <a:alphaModFix/>
          </a:blip>
          <a:srcRect b="0" l="0" r="0" t="5482"/>
          <a:stretch/>
        </p:blipFill>
        <p:spPr>
          <a:xfrm>
            <a:off x="22387700" y="31833800"/>
            <a:ext cx="3370276" cy="28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"/>
          <p:cNvPicPr preferRelativeResize="0"/>
          <p:nvPr/>
        </p:nvPicPr>
        <p:blipFill rotWithShape="1">
          <a:blip r:embed="rId23">
            <a:alphaModFix/>
          </a:blip>
          <a:srcRect b="0" l="0" r="0" t="5482"/>
          <a:stretch/>
        </p:blipFill>
        <p:spPr>
          <a:xfrm>
            <a:off x="25757975" y="31845250"/>
            <a:ext cx="3370276" cy="282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/>
          <p:nvPr/>
        </p:nvSpPr>
        <p:spPr>
          <a:xfrm>
            <a:off x="15269175" y="34808601"/>
            <a:ext cx="14127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Fig. 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GB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GB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article hits on the Timepix3 Radiation Monitor 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GB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different time windows, confirming the </a:t>
            </a:r>
            <a:r>
              <a:rPr lang="en-GB" sz="2200">
                <a:latin typeface="Calibri"/>
                <a:ea typeface="Calibri"/>
                <a:cs typeface="Calibri"/>
                <a:sym typeface="Calibri"/>
              </a:rPr>
              <a:t>displacement of the beam due to the raster scan procedure, with protons at 3 MeV. Similar plots can be made for the other beam configurations.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 txBox="1"/>
          <p:nvPr/>
        </p:nvSpPr>
        <p:spPr>
          <a:xfrm>
            <a:off x="15311800" y="28514851"/>
            <a:ext cx="13872900" cy="274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4675" lIns="129350" spcFirstLastPara="1" rIns="129350" wrap="square" tIns="646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intensity decreases below the scintillator threshold, one loses the instantaneous information about the raster scan, but the 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beam spot size of 1x1cm</a:t>
            </a:r>
            <a:r>
              <a:rPr b="1"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assumed to be maintained. Thanks to the pixel array of the Timepix3, this has also been  confirmed by the detector results in 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4.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moreover showcasing the raster scan by displaying two sides of the diamond.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"/>
          <p:cNvGrpSpPr/>
          <p:nvPr/>
        </p:nvGrpSpPr>
        <p:grpSpPr>
          <a:xfrm>
            <a:off x="890612" y="35904550"/>
            <a:ext cx="14198400" cy="940888"/>
            <a:chOff x="890587" y="15736075"/>
            <a:chExt cx="14198400" cy="940888"/>
          </a:xfrm>
        </p:grpSpPr>
        <p:sp>
          <p:nvSpPr>
            <p:cNvPr id="144" name="Google Shape;144;p1"/>
            <p:cNvSpPr/>
            <p:nvPr/>
          </p:nvSpPr>
          <p:spPr>
            <a:xfrm rot="-5400000">
              <a:off x="7521787" y="9109763"/>
              <a:ext cx="936000" cy="14198400"/>
            </a:xfrm>
            <a:prstGeom prst="round2SameRect">
              <a:avLst>
                <a:gd fmla="val 26020" name="adj1"/>
                <a:gd fmla="val 0" name="adj2"/>
              </a:avLst>
            </a:prstGeom>
            <a:solidFill>
              <a:srgbClr val="22529E"/>
            </a:solidFill>
            <a:ln cap="flat" cmpd="sng" w="25400">
              <a:solidFill>
                <a:srgbClr val="235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 txBox="1"/>
            <p:nvPr/>
          </p:nvSpPr>
          <p:spPr>
            <a:xfrm>
              <a:off x="1065100" y="15736075"/>
              <a:ext cx="14023800" cy="7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rPr lang="en-GB" sz="5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References</a:t>
              </a:r>
              <a:endParaRPr b="0" i="0" sz="5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1"/>
          <p:cNvGrpSpPr/>
          <p:nvPr/>
        </p:nvGrpSpPr>
        <p:grpSpPr>
          <a:xfrm>
            <a:off x="15160600" y="35927363"/>
            <a:ext cx="14251500" cy="936000"/>
            <a:chOff x="15207375" y="17435300"/>
            <a:chExt cx="14251500" cy="936000"/>
          </a:xfrm>
        </p:grpSpPr>
        <p:sp>
          <p:nvSpPr>
            <p:cNvPr id="147" name="Google Shape;147;p1"/>
            <p:cNvSpPr/>
            <p:nvPr/>
          </p:nvSpPr>
          <p:spPr>
            <a:xfrm rot="5400000">
              <a:off x="21865125" y="10777550"/>
              <a:ext cx="936000" cy="14251500"/>
            </a:xfrm>
            <a:prstGeom prst="round2SameRect">
              <a:avLst>
                <a:gd fmla="val 26020" name="adj1"/>
                <a:gd fmla="val 0" name="adj2"/>
              </a:avLst>
            </a:prstGeom>
            <a:solidFill>
              <a:srgbClr val="22529E"/>
            </a:solidFill>
            <a:ln cap="flat" cmpd="sng" w="25400">
              <a:solidFill>
                <a:srgbClr val="235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 txBox="1"/>
            <p:nvPr/>
          </p:nvSpPr>
          <p:spPr>
            <a:xfrm>
              <a:off x="15363625" y="17506625"/>
              <a:ext cx="14023800" cy="7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rPr lang="en-GB" sz="5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r>
                <a:rPr b="0" i="0" lang="en-GB" sz="5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n-GB" sz="5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Conclusions</a:t>
              </a:r>
              <a:endParaRPr b="0" i="0" sz="5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"/>
          <p:cNvSpPr txBox="1"/>
          <p:nvPr/>
        </p:nvSpPr>
        <p:spPr>
          <a:xfrm>
            <a:off x="15463900" y="36990751"/>
            <a:ext cx="13872900" cy="53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4675" lIns="129350" spcFirstLastPara="1" rIns="129350" wrap="square" tIns="646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Timepix3 radiation monitor successfully measured beam fluxes below the 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lower limit of 10</a:t>
            </a:r>
            <a:r>
              <a:rPr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particles/(s cm</a:t>
            </a:r>
            <a:r>
              <a:rPr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given by a scintillator instrument. It confirms the requested flux from the facility of 10</a:t>
            </a:r>
            <a:r>
              <a:rPr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particles/(s cm</a:t>
            </a:r>
            <a:r>
              <a:rPr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 the absence of the live monitoring, down to a particle-by-particle measurement. Moreover, thanks to its pixel matrix, it 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confirms as well the raster scan procedure. A Si diode has also been used in the past for monitoring the flux in the complementary range 10</a:t>
            </a:r>
            <a:r>
              <a:rPr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</a:t>
            </a:r>
            <a:r>
              <a:rPr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particles/(s 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</a:t>
            </a:r>
            <a:r>
              <a:rPr baseline="30000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[4], but without providing information about the beam spot site or raster scan procedure. This work suggests that the </a:t>
            </a:r>
            <a:r>
              <a:rPr b="1"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Timepix3 detector is suitable as a beam monitor instrument</a:t>
            </a:r>
            <a:r>
              <a:rPr lang="en-GB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2012-05-14T13:01:44Z</dcterms:created>
  <dc:creator>Markus Brugger</dc:creator>
</cp:coreProperties>
</file>