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GoogleSlidesCustomDataVersion2">
      <go:slidesCustomData xmlns:go="http://customooxmlschemas.google.com/" r:id="rId7" roundtripDataSignature="AMtx7milXoy9Vy9okEC2dBrxIWQk8j7/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4" name="Shape 84"/>
        <p:cNvGrpSpPr/>
        <p:nvPr/>
      </p:nvGrpSpPr>
      <p:grpSpPr>
        <a:xfrm>
          <a:off x="0" y="0"/>
          <a:ext cx="0" cy="0"/>
          <a:chOff x="0" y="0"/>
          <a:chExt cx="0" cy="0"/>
        </a:xfrm>
      </p:grpSpPr>
      <p:sp>
        <p:nvSpPr>
          <p:cNvPr id="85" name="Google Shape;85;g159204ad1a5_1_75"/>
          <p:cNvSpPr txBox="1"/>
          <p:nvPr>
            <p:ph type="title"/>
          </p:nvPr>
        </p:nvSpPr>
        <p:spPr>
          <a:xfrm>
            <a:off x="2081748" y="1342077"/>
            <a:ext cx="24810300" cy="3574800"/>
          </a:xfrm>
          <a:prstGeom prst="rect">
            <a:avLst/>
          </a:prstGeom>
          <a:noFill/>
          <a:ln>
            <a:noFill/>
          </a:ln>
        </p:spPr>
        <p:txBody>
          <a:bodyPr anchorCtr="0" anchor="ctr" bIns="170750" lIns="170750" spcFirstLastPara="1" rIns="170750" wrap="square" tIns="170750">
            <a:noAutofit/>
          </a:bodyPr>
          <a:lstStyle>
            <a:lvl1pPr lvl="0" algn="l">
              <a:lnSpc>
                <a:spcPct val="90000"/>
              </a:lnSpc>
              <a:spcBef>
                <a:spcPts val="0"/>
              </a:spcBef>
              <a:spcAft>
                <a:spcPts val="0"/>
              </a:spcAft>
              <a:buClr>
                <a:srgbClr val="203864"/>
              </a:buClr>
              <a:buSzPts val="6700"/>
              <a:buNone/>
              <a:defRPr/>
            </a:lvl1pPr>
            <a:lvl2pPr lvl="1" algn="l">
              <a:lnSpc>
                <a:spcPct val="90000"/>
              </a:lnSpc>
              <a:spcBef>
                <a:spcPts val="0"/>
              </a:spcBef>
              <a:spcAft>
                <a:spcPts val="0"/>
              </a:spcAft>
              <a:buClr>
                <a:srgbClr val="203864"/>
              </a:buClr>
              <a:buSzPts val="6700"/>
              <a:buNone/>
              <a:defRPr/>
            </a:lvl2pPr>
            <a:lvl3pPr lvl="2" algn="l">
              <a:lnSpc>
                <a:spcPct val="90000"/>
              </a:lnSpc>
              <a:spcBef>
                <a:spcPts val="0"/>
              </a:spcBef>
              <a:spcAft>
                <a:spcPts val="0"/>
              </a:spcAft>
              <a:buClr>
                <a:srgbClr val="203864"/>
              </a:buClr>
              <a:buSzPts val="6700"/>
              <a:buNone/>
              <a:defRPr/>
            </a:lvl3pPr>
            <a:lvl4pPr lvl="3" algn="l">
              <a:lnSpc>
                <a:spcPct val="90000"/>
              </a:lnSpc>
              <a:spcBef>
                <a:spcPts val="0"/>
              </a:spcBef>
              <a:spcAft>
                <a:spcPts val="0"/>
              </a:spcAft>
              <a:buClr>
                <a:srgbClr val="203864"/>
              </a:buClr>
              <a:buSzPts val="6700"/>
              <a:buNone/>
              <a:defRPr/>
            </a:lvl4pPr>
            <a:lvl5pPr lvl="4" algn="l">
              <a:lnSpc>
                <a:spcPct val="90000"/>
              </a:lnSpc>
              <a:spcBef>
                <a:spcPts val="0"/>
              </a:spcBef>
              <a:spcAft>
                <a:spcPts val="0"/>
              </a:spcAft>
              <a:buClr>
                <a:srgbClr val="203864"/>
              </a:buClr>
              <a:buSzPts val="6700"/>
              <a:buNone/>
              <a:defRPr/>
            </a:lvl5pPr>
            <a:lvl6pPr lvl="5" algn="l">
              <a:lnSpc>
                <a:spcPct val="90000"/>
              </a:lnSpc>
              <a:spcBef>
                <a:spcPts val="0"/>
              </a:spcBef>
              <a:spcAft>
                <a:spcPts val="0"/>
              </a:spcAft>
              <a:buClr>
                <a:srgbClr val="203864"/>
              </a:buClr>
              <a:buSzPts val="6700"/>
              <a:buNone/>
              <a:defRPr/>
            </a:lvl6pPr>
            <a:lvl7pPr lvl="6" algn="l">
              <a:lnSpc>
                <a:spcPct val="90000"/>
              </a:lnSpc>
              <a:spcBef>
                <a:spcPts val="0"/>
              </a:spcBef>
              <a:spcAft>
                <a:spcPts val="0"/>
              </a:spcAft>
              <a:buClr>
                <a:srgbClr val="203864"/>
              </a:buClr>
              <a:buSzPts val="6700"/>
              <a:buNone/>
              <a:defRPr/>
            </a:lvl7pPr>
            <a:lvl8pPr lvl="7" algn="l">
              <a:lnSpc>
                <a:spcPct val="90000"/>
              </a:lnSpc>
              <a:spcBef>
                <a:spcPts val="0"/>
              </a:spcBef>
              <a:spcAft>
                <a:spcPts val="0"/>
              </a:spcAft>
              <a:buClr>
                <a:srgbClr val="203864"/>
              </a:buClr>
              <a:buSzPts val="6700"/>
              <a:buNone/>
              <a:defRPr/>
            </a:lvl8pPr>
            <a:lvl9pPr lvl="8" algn="l">
              <a:lnSpc>
                <a:spcPct val="90000"/>
              </a:lnSpc>
              <a:spcBef>
                <a:spcPts val="0"/>
              </a:spcBef>
              <a:spcAft>
                <a:spcPts val="0"/>
              </a:spcAft>
              <a:buClr>
                <a:srgbClr val="203864"/>
              </a:buClr>
              <a:buSzPts val="6700"/>
              <a:buNone/>
              <a:defRPr/>
            </a:lvl9pPr>
          </a:lstStyle>
          <a:p/>
        </p:txBody>
      </p:sp>
      <p:sp>
        <p:nvSpPr>
          <p:cNvPr id="86" name="Google Shape;86;g159204ad1a5_1_75"/>
          <p:cNvSpPr txBox="1"/>
          <p:nvPr>
            <p:ph idx="1" type="body"/>
          </p:nvPr>
        </p:nvSpPr>
        <p:spPr>
          <a:xfrm>
            <a:off x="2081748" y="6258578"/>
            <a:ext cx="26116500" cy="32299200"/>
          </a:xfrm>
          <a:prstGeom prst="rect">
            <a:avLst/>
          </a:prstGeom>
          <a:noFill/>
          <a:ln>
            <a:noFill/>
          </a:ln>
        </p:spPr>
        <p:txBody>
          <a:bodyPr anchorCtr="0" anchor="t" bIns="170750" lIns="170750" spcFirstLastPara="1" rIns="170750" wrap="square" tIns="170750">
            <a:noAutofit/>
          </a:bodyPr>
          <a:lstStyle>
            <a:lvl1pPr indent="-654050" lvl="0" marL="457200" algn="l">
              <a:lnSpc>
                <a:spcPct val="115000"/>
              </a:lnSpc>
              <a:spcBef>
                <a:spcPts val="3700"/>
              </a:spcBef>
              <a:spcAft>
                <a:spcPts val="0"/>
              </a:spcAft>
              <a:buClr>
                <a:srgbClr val="203864"/>
              </a:buClr>
              <a:buSzPts val="6700"/>
              <a:buChar char="•"/>
              <a:defRPr/>
            </a:lvl1pPr>
            <a:lvl2pPr indent="-654050" lvl="1" marL="914400" algn="l">
              <a:lnSpc>
                <a:spcPct val="115000"/>
              </a:lnSpc>
              <a:spcBef>
                <a:spcPts val="3700"/>
              </a:spcBef>
              <a:spcAft>
                <a:spcPts val="0"/>
              </a:spcAft>
              <a:buClr>
                <a:srgbClr val="203864"/>
              </a:buClr>
              <a:buSzPts val="6700"/>
              <a:buChar char="•"/>
              <a:defRPr/>
            </a:lvl2pPr>
            <a:lvl3pPr indent="-654050" lvl="2" marL="1371600" algn="l">
              <a:lnSpc>
                <a:spcPct val="115000"/>
              </a:lnSpc>
              <a:spcBef>
                <a:spcPts val="3700"/>
              </a:spcBef>
              <a:spcAft>
                <a:spcPts val="0"/>
              </a:spcAft>
              <a:buClr>
                <a:srgbClr val="203864"/>
              </a:buClr>
              <a:buSzPts val="6700"/>
              <a:buChar char="•"/>
              <a:defRPr/>
            </a:lvl3pPr>
            <a:lvl4pPr indent="-654050" lvl="3" marL="1828800" algn="l">
              <a:lnSpc>
                <a:spcPct val="115000"/>
              </a:lnSpc>
              <a:spcBef>
                <a:spcPts val="3700"/>
              </a:spcBef>
              <a:spcAft>
                <a:spcPts val="0"/>
              </a:spcAft>
              <a:buClr>
                <a:srgbClr val="203864"/>
              </a:buClr>
              <a:buSzPts val="6700"/>
              <a:buChar char="•"/>
              <a:defRPr/>
            </a:lvl4pPr>
            <a:lvl5pPr indent="-654050" lvl="4" marL="2286000" algn="l">
              <a:lnSpc>
                <a:spcPct val="115000"/>
              </a:lnSpc>
              <a:spcBef>
                <a:spcPts val="3700"/>
              </a:spcBef>
              <a:spcAft>
                <a:spcPts val="0"/>
              </a:spcAft>
              <a:buClr>
                <a:srgbClr val="203864"/>
              </a:buClr>
              <a:buSzPts val="6700"/>
              <a:buChar char="•"/>
              <a:defRPr/>
            </a:lvl5pPr>
            <a:lvl6pPr indent="-654050" lvl="5" marL="2743200" algn="l">
              <a:lnSpc>
                <a:spcPct val="115000"/>
              </a:lnSpc>
              <a:spcBef>
                <a:spcPts val="3700"/>
              </a:spcBef>
              <a:spcAft>
                <a:spcPts val="0"/>
              </a:spcAft>
              <a:buClr>
                <a:srgbClr val="203864"/>
              </a:buClr>
              <a:buSzPts val="6700"/>
              <a:buChar char="•"/>
              <a:defRPr/>
            </a:lvl6pPr>
            <a:lvl7pPr indent="-654050" lvl="6" marL="3200400" algn="l">
              <a:lnSpc>
                <a:spcPct val="115000"/>
              </a:lnSpc>
              <a:spcBef>
                <a:spcPts val="3700"/>
              </a:spcBef>
              <a:spcAft>
                <a:spcPts val="0"/>
              </a:spcAft>
              <a:buClr>
                <a:srgbClr val="203864"/>
              </a:buClr>
              <a:buSzPts val="6700"/>
              <a:buChar char="•"/>
              <a:defRPr/>
            </a:lvl7pPr>
            <a:lvl8pPr indent="-654050" lvl="7" marL="3657600" algn="l">
              <a:lnSpc>
                <a:spcPct val="115000"/>
              </a:lnSpc>
              <a:spcBef>
                <a:spcPts val="3700"/>
              </a:spcBef>
              <a:spcAft>
                <a:spcPts val="0"/>
              </a:spcAft>
              <a:buClr>
                <a:srgbClr val="203864"/>
              </a:buClr>
              <a:buSzPts val="6700"/>
              <a:buChar char="•"/>
              <a:defRPr/>
            </a:lvl8pPr>
            <a:lvl9pPr indent="-654050" lvl="8" marL="4114800" algn="l">
              <a:lnSpc>
                <a:spcPct val="115000"/>
              </a:lnSpc>
              <a:spcBef>
                <a:spcPts val="3700"/>
              </a:spcBef>
              <a:spcAft>
                <a:spcPts val="0"/>
              </a:spcAft>
              <a:buClr>
                <a:srgbClr val="203864"/>
              </a:buClr>
              <a:buSzPts val="6700"/>
              <a:buChar char="•"/>
              <a:defRPr/>
            </a:lvl9pPr>
          </a:lstStyle>
          <a:p/>
        </p:txBody>
      </p:sp>
      <p:sp>
        <p:nvSpPr>
          <p:cNvPr id="87" name="Google Shape;87;g159204ad1a5_1_75"/>
          <p:cNvSpPr txBox="1"/>
          <p:nvPr>
            <p:ph idx="12" type="sldNum"/>
          </p:nvPr>
        </p:nvSpPr>
        <p:spPr>
          <a:xfrm>
            <a:off x="28701152" y="39965248"/>
            <a:ext cx="769800" cy="2031900"/>
          </a:xfrm>
          <a:prstGeom prst="rect">
            <a:avLst/>
          </a:prstGeom>
          <a:noFill/>
          <a:ln>
            <a:noFill/>
          </a:ln>
        </p:spPr>
        <p:txBody>
          <a:bodyPr anchorCtr="0" anchor="ctr" bIns="170750" lIns="170750" spcFirstLastPara="1" rIns="170750" wrap="square" tIns="170750">
            <a:noAutofit/>
          </a:bodyPr>
          <a:lstStyle>
            <a:lvl1pPr indent="0" lvl="0"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14.png"/><Relationship Id="rId11" Type="http://schemas.openxmlformats.org/officeDocument/2006/relationships/hyperlink" Target="https://cds.cern.ch/record/782076" TargetMode="External"/><Relationship Id="rId22" Type="http://schemas.openxmlformats.org/officeDocument/2006/relationships/image" Target="../media/image3.png"/><Relationship Id="rId10" Type="http://schemas.openxmlformats.org/officeDocument/2006/relationships/hyperlink" Target="https://doi.org/10.1016/j.vacuum.2022.111701" TargetMode="External"/><Relationship Id="rId21" Type="http://schemas.openxmlformats.org/officeDocument/2006/relationships/image" Target="../media/image11.png"/><Relationship Id="rId13" Type="http://schemas.openxmlformats.org/officeDocument/2006/relationships/hyperlink" Target="https://www.frontiersin.org/article/10.3389/fphy.2021.788253" TargetMode="External"/><Relationship Id="rId12" Type="http://schemas.openxmlformats.org/officeDocument/2006/relationships/hyperlink" Target="https://fluka.cern" TargetMode="External"/><Relationship Id="rId23" Type="http://schemas.openxmlformats.org/officeDocument/2006/relationships/image" Target="../media/image8.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0.png"/><Relationship Id="rId15" Type="http://schemas.openxmlformats.org/officeDocument/2006/relationships/image" Target="../media/image13.png"/><Relationship Id="rId14" Type="http://schemas.openxmlformats.org/officeDocument/2006/relationships/hyperlink" Target="https://r2e.web.cern.ch/" TargetMode="External"/><Relationship Id="rId17" Type="http://schemas.openxmlformats.org/officeDocument/2006/relationships/image" Target="../media/image6.png"/><Relationship Id="rId16" Type="http://schemas.openxmlformats.org/officeDocument/2006/relationships/image" Target="../media/image15.png"/><Relationship Id="rId5" Type="http://schemas.openxmlformats.org/officeDocument/2006/relationships/hyperlink" Target="mailto:daniel.prelipcean@cern.ch" TargetMode="External"/><Relationship Id="rId19" Type="http://schemas.openxmlformats.org/officeDocument/2006/relationships/image" Target="../media/image12.png"/><Relationship Id="rId6" Type="http://schemas.openxmlformats.org/officeDocument/2006/relationships/image" Target="../media/image2.png"/><Relationship Id="rId18" Type="http://schemas.openxmlformats.org/officeDocument/2006/relationships/image" Target="../media/image4.png"/><Relationship Id="rId7" Type="http://schemas.openxmlformats.org/officeDocument/2006/relationships/image" Target="../media/image7.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 title="IPAC25 LOGO.jpg"/>
          <p:cNvPicPr preferRelativeResize="0"/>
          <p:nvPr/>
        </p:nvPicPr>
        <p:blipFill rotWithShape="1">
          <a:blip r:embed="rId3">
            <a:alphaModFix/>
          </a:blip>
          <a:srcRect b="0" l="1133" r="1124" t="0"/>
          <a:stretch/>
        </p:blipFill>
        <p:spPr>
          <a:xfrm>
            <a:off x="897175" y="1074875"/>
            <a:ext cx="5224699" cy="2655900"/>
          </a:xfrm>
          <a:prstGeom prst="rect">
            <a:avLst/>
          </a:prstGeom>
          <a:noFill/>
          <a:ln>
            <a:noFill/>
          </a:ln>
        </p:spPr>
      </p:pic>
      <p:sp>
        <p:nvSpPr>
          <p:cNvPr id="94" name="Google Shape;94;p1"/>
          <p:cNvSpPr/>
          <p:nvPr/>
        </p:nvSpPr>
        <p:spPr>
          <a:xfrm>
            <a:off x="890600" y="42552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sp>
        <p:nvSpPr>
          <p:cNvPr id="95" name="Google Shape;95;p1"/>
          <p:cNvSpPr/>
          <p:nvPr/>
        </p:nvSpPr>
        <p:spPr>
          <a:xfrm>
            <a:off x="828000" y="8163250"/>
            <a:ext cx="28656000" cy="342993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6" name="Google Shape;96;p1"/>
          <p:cNvPicPr preferRelativeResize="0"/>
          <p:nvPr/>
        </p:nvPicPr>
        <p:blipFill rotWithShape="1">
          <a:blip r:embed="rId4">
            <a:alphaModFix/>
          </a:blip>
          <a:srcRect b="0" l="0" r="0" t="0"/>
          <a:stretch/>
        </p:blipFill>
        <p:spPr>
          <a:xfrm>
            <a:off x="14629101" y="4405225"/>
            <a:ext cx="3636590" cy="3455400"/>
          </a:xfrm>
          <a:prstGeom prst="rect">
            <a:avLst/>
          </a:prstGeom>
          <a:noFill/>
          <a:ln>
            <a:noFill/>
          </a:ln>
        </p:spPr>
      </p:pic>
      <p:sp>
        <p:nvSpPr>
          <p:cNvPr id="97" name="Google Shape;97;p1"/>
          <p:cNvSpPr/>
          <p:nvPr/>
        </p:nvSpPr>
        <p:spPr>
          <a:xfrm>
            <a:off x="890600" y="833025"/>
            <a:ext cx="28656000" cy="318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8" name="Google Shape;98;p1"/>
          <p:cNvCxnSpPr/>
          <p:nvPr/>
        </p:nvCxnSpPr>
        <p:spPr>
          <a:xfrm>
            <a:off x="15108194" y="8949800"/>
            <a:ext cx="14400" cy="28800000"/>
          </a:xfrm>
          <a:prstGeom prst="straightConnector1">
            <a:avLst/>
          </a:prstGeom>
          <a:noFill/>
          <a:ln cap="flat" cmpd="sng" w="127000">
            <a:solidFill>
              <a:srgbClr val="22529E"/>
            </a:solidFill>
            <a:prstDash val="solid"/>
            <a:round/>
            <a:headEnd len="sm" w="sm" type="none"/>
            <a:tailEnd len="sm" w="sm" type="none"/>
          </a:ln>
        </p:spPr>
      </p:cxnSp>
      <p:sp>
        <p:nvSpPr>
          <p:cNvPr id="99" name="Google Shape;99;p1"/>
          <p:cNvSpPr txBox="1"/>
          <p:nvPr/>
        </p:nvSpPr>
        <p:spPr>
          <a:xfrm>
            <a:off x="1352550" y="935000"/>
            <a:ext cx="27955800" cy="1639200"/>
          </a:xfrm>
          <a:prstGeom prst="rect">
            <a:avLst/>
          </a:prstGeom>
          <a:noFill/>
          <a:ln>
            <a:noFill/>
          </a:ln>
        </p:spPr>
        <p:txBody>
          <a:bodyPr anchorCtr="0" anchor="t" bIns="64675" lIns="129350" spcFirstLastPara="1" rIns="129350" wrap="square" tIns="64675">
            <a:spAutoFit/>
          </a:bodyPr>
          <a:lstStyle/>
          <a:p>
            <a:pPr indent="0" lvl="0" marL="0" rtl="0" algn="ctr">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RADIATION LEVELS FROM A BEAM GAS CURTAIN INSTRUMENT AT</a:t>
            </a:r>
            <a:endParaRPr b="1" sz="49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THE LHC AT CERN DURING ION OPERATION</a:t>
            </a:r>
            <a:endParaRPr b="1" sz="4900">
              <a:solidFill>
                <a:schemeClr val="dk1"/>
              </a:solidFill>
              <a:latin typeface="Calibri"/>
              <a:ea typeface="Calibri"/>
              <a:cs typeface="Calibri"/>
              <a:sym typeface="Calibri"/>
            </a:endParaRPr>
          </a:p>
        </p:txBody>
      </p:sp>
      <p:sp>
        <p:nvSpPr>
          <p:cNvPr id="100" name="Google Shape;100;p1"/>
          <p:cNvSpPr txBox="1"/>
          <p:nvPr/>
        </p:nvSpPr>
        <p:spPr>
          <a:xfrm>
            <a:off x="991550" y="9031125"/>
            <a:ext cx="13773900" cy="61338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The radiation levels caused by the Beam Gas Curtain (BGC) [1] operation in Interaction Region 4 (IR4) of the Large Hadron Collider (LHC) [2] at CERN are discussed, during ion operation. The key ingredients of the analysis are:</a:t>
            </a:r>
            <a:endParaRPr b="0" i="0" sz="3000" u="none" cap="none" strike="noStrike">
              <a:solidFill>
                <a:schemeClr val="dk1"/>
              </a:solidFill>
              <a:latin typeface="Calibri"/>
              <a:ea typeface="Calibri"/>
              <a:cs typeface="Calibri"/>
              <a:sym typeface="Calibri"/>
            </a:endParaRPr>
          </a:p>
          <a:p>
            <a:pPr indent="-419100" lvl="0" marL="457200" marR="0" rtl="0" algn="just">
              <a:lnSpc>
                <a:spcPct val="100000"/>
              </a:lnSpc>
              <a:spcBef>
                <a:spcPts val="0"/>
              </a:spcBef>
              <a:spcAft>
                <a:spcPts val="0"/>
              </a:spcAft>
              <a:buClr>
                <a:schemeClr val="dk1"/>
              </a:buClr>
              <a:buSzPts val="3000"/>
              <a:buFont typeface="Calibri"/>
              <a:buChar char="●"/>
            </a:pPr>
            <a:r>
              <a:rPr b="0" i="0" lang="en-GB" sz="3000" u="none" cap="none" strike="noStrike">
                <a:solidFill>
                  <a:schemeClr val="dk1"/>
                </a:solidFill>
                <a:latin typeface="Calibri"/>
                <a:ea typeface="Calibri"/>
                <a:cs typeface="Calibri"/>
                <a:sym typeface="Calibri"/>
              </a:rPr>
              <a:t>Measurements of Total Ionising Dose (TID) performed with the Beam Loss Monitoring (BLM) system [3] from LHC Run 3 (2022-to date), during the ion operation of the BGC demonstrator.</a:t>
            </a:r>
            <a:endParaRPr b="0" i="0" sz="3000" u="none" cap="none" strike="noStrike">
              <a:solidFill>
                <a:schemeClr val="dk1"/>
              </a:solidFill>
              <a:latin typeface="Calibri"/>
              <a:ea typeface="Calibri"/>
              <a:cs typeface="Calibri"/>
              <a:sym typeface="Calibri"/>
            </a:endParaRPr>
          </a:p>
          <a:p>
            <a:pPr indent="-419100" lvl="0" marL="457200" marR="0" rtl="0" algn="just">
              <a:lnSpc>
                <a:spcPct val="100000"/>
              </a:lnSpc>
              <a:spcBef>
                <a:spcPts val="0"/>
              </a:spcBef>
              <a:spcAft>
                <a:spcPts val="0"/>
              </a:spcAft>
              <a:buClr>
                <a:schemeClr val="dk1"/>
              </a:buClr>
              <a:buSzPts val="3000"/>
              <a:buFont typeface="Calibri"/>
              <a:buChar char="●"/>
            </a:pPr>
            <a:r>
              <a:rPr lang="en-GB" sz="3000">
                <a:solidFill>
                  <a:schemeClr val="dk1"/>
                </a:solidFill>
                <a:latin typeface="Calibri"/>
                <a:ea typeface="Calibri"/>
                <a:cs typeface="Calibri"/>
                <a:sym typeface="Calibri"/>
              </a:rPr>
              <a:t>S</a:t>
            </a:r>
            <a:r>
              <a:rPr b="0" i="0" lang="en-GB" sz="3000" u="none" cap="none" strike="noStrike">
                <a:solidFill>
                  <a:schemeClr val="dk1"/>
                </a:solidFill>
                <a:latin typeface="Calibri"/>
                <a:ea typeface="Calibri"/>
                <a:cs typeface="Calibri"/>
                <a:sym typeface="Calibri"/>
              </a:rPr>
              <a:t>imulations </a:t>
            </a:r>
            <a:r>
              <a:rPr lang="en-GB" sz="3000">
                <a:solidFill>
                  <a:schemeClr val="dk1"/>
                </a:solidFill>
                <a:latin typeface="Calibri"/>
                <a:ea typeface="Calibri"/>
                <a:cs typeface="Calibri"/>
                <a:sym typeface="Calibri"/>
              </a:rPr>
              <a:t>performed with the FLUKA.CERN [4-6] code</a:t>
            </a:r>
            <a:r>
              <a:rPr b="0" i="0" lang="en-GB" sz="3000" u="none" cap="none" strike="noStrike">
                <a:solidFill>
                  <a:schemeClr val="dk1"/>
                </a:solidFill>
                <a:latin typeface="Calibri"/>
                <a:ea typeface="Calibri"/>
                <a:cs typeface="Calibri"/>
                <a:sym typeface="Calibri"/>
              </a:rPr>
              <a:t> of beam gas interactions for the past LHC Run 2 (benchmark) and future HL-LHC scenarios (prediction).</a:t>
            </a:r>
            <a:endParaRPr b="0" i="0" sz="3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000">
                <a:solidFill>
                  <a:schemeClr val="dk1"/>
                </a:solidFill>
                <a:latin typeface="Calibri"/>
                <a:ea typeface="Calibri"/>
                <a:cs typeface="Calibri"/>
                <a:sym typeface="Calibri"/>
              </a:rPr>
              <a:t>The m</a:t>
            </a:r>
            <a:r>
              <a:rPr b="0" i="0" lang="en-GB" sz="3000" u="none" cap="none" strike="noStrike">
                <a:solidFill>
                  <a:schemeClr val="dk1"/>
                </a:solidFill>
                <a:latin typeface="Calibri"/>
                <a:ea typeface="Calibri"/>
                <a:cs typeface="Calibri"/>
                <a:sym typeface="Calibri"/>
              </a:rPr>
              <a:t>ain goal is to determine whether the operation of these devices can lead to Radiation to Electronics (R2E) [7-8] issues, or excessive magnet heat loads. </a:t>
            </a:r>
            <a:r>
              <a:rPr lang="en-GB" sz="3000">
                <a:solidFill>
                  <a:schemeClr val="dk1"/>
                </a:solidFill>
                <a:latin typeface="Calibri"/>
                <a:ea typeface="Calibri"/>
                <a:cs typeface="Calibri"/>
                <a:sym typeface="Calibri"/>
              </a:rPr>
              <a:t>A similar study has been performed for the proton operation of the BGC during Run 3 [9], as well as for the the Beam Gas Vertex (BGV) monitor during Run 2 [10]. </a:t>
            </a:r>
            <a:endParaRPr sz="3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000" u="none" cap="none" strike="noStrike">
              <a:solidFill>
                <a:schemeClr val="dk1"/>
              </a:solidFill>
              <a:latin typeface="Calibri"/>
              <a:ea typeface="Calibri"/>
              <a:cs typeface="Calibri"/>
              <a:sym typeface="Calibri"/>
            </a:endParaRPr>
          </a:p>
        </p:txBody>
      </p:sp>
      <p:grpSp>
        <p:nvGrpSpPr>
          <p:cNvPr id="101" name="Google Shape;101;p1"/>
          <p:cNvGrpSpPr/>
          <p:nvPr/>
        </p:nvGrpSpPr>
        <p:grpSpPr>
          <a:xfrm>
            <a:off x="890587" y="8152719"/>
            <a:ext cx="14198490" cy="946200"/>
            <a:chOff x="890587" y="8838519"/>
            <a:chExt cx="14198490" cy="946200"/>
          </a:xfrm>
        </p:grpSpPr>
        <p:sp>
          <p:nvSpPr>
            <p:cNvPr id="102" name="Google Shape;102;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The Large Hadron Collider </a:t>
              </a:r>
              <a:endParaRPr b="0" i="0" sz="5700" u="none" cap="none" strike="noStrike">
                <a:solidFill>
                  <a:schemeClr val="lt1"/>
                </a:solidFill>
                <a:latin typeface="Calibri"/>
                <a:ea typeface="Calibri"/>
                <a:cs typeface="Calibri"/>
                <a:sym typeface="Calibri"/>
              </a:endParaRPr>
            </a:p>
          </p:txBody>
        </p:sp>
      </p:grpSp>
      <p:grpSp>
        <p:nvGrpSpPr>
          <p:cNvPr id="104" name="Google Shape;104;p1"/>
          <p:cNvGrpSpPr/>
          <p:nvPr/>
        </p:nvGrpSpPr>
        <p:grpSpPr>
          <a:xfrm>
            <a:off x="890587" y="14821675"/>
            <a:ext cx="14198400" cy="940888"/>
            <a:chOff x="890587" y="15126475"/>
            <a:chExt cx="14198400" cy="940888"/>
          </a:xfrm>
        </p:grpSpPr>
        <p:sp>
          <p:nvSpPr>
            <p:cNvPr id="105" name="Google Shape;105;p1"/>
            <p:cNvSpPr/>
            <p:nvPr/>
          </p:nvSpPr>
          <p:spPr>
            <a:xfrm rot="-5400000">
              <a:off x="7521787" y="85001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txBox="1"/>
            <p:nvPr/>
          </p:nvSpPr>
          <p:spPr>
            <a:xfrm>
              <a:off x="1065100" y="151264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Radiation source and normalization</a:t>
              </a:r>
              <a:endParaRPr b="0" i="0" sz="5700" u="none" cap="none" strike="noStrike">
                <a:solidFill>
                  <a:schemeClr val="lt1"/>
                </a:solidFill>
                <a:latin typeface="Calibri"/>
                <a:ea typeface="Calibri"/>
                <a:cs typeface="Calibri"/>
                <a:sym typeface="Calibri"/>
              </a:endParaRPr>
            </a:p>
          </p:txBody>
        </p:sp>
      </p:grpSp>
      <p:grpSp>
        <p:nvGrpSpPr>
          <p:cNvPr id="107" name="Google Shape;107;p1"/>
          <p:cNvGrpSpPr/>
          <p:nvPr/>
        </p:nvGrpSpPr>
        <p:grpSpPr>
          <a:xfrm>
            <a:off x="15163950" y="24811675"/>
            <a:ext cx="14251500" cy="936000"/>
            <a:chOff x="15163950" y="26640475"/>
            <a:chExt cx="14251500" cy="936000"/>
          </a:xfrm>
        </p:grpSpPr>
        <p:sp>
          <p:nvSpPr>
            <p:cNvPr id="108" name="Google Shape;108;p1"/>
            <p:cNvSpPr/>
            <p:nvPr/>
          </p:nvSpPr>
          <p:spPr>
            <a:xfrm rot="5400000">
              <a:off x="21821700" y="199827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txBox="1"/>
            <p:nvPr/>
          </p:nvSpPr>
          <p:spPr>
            <a:xfrm>
              <a:off x="15320200" y="267118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5. FLUKA vs Measured data and HL-LHC levels</a:t>
              </a:r>
              <a:endParaRPr b="0" i="0" sz="5700" u="none" cap="none" strike="noStrike">
                <a:solidFill>
                  <a:schemeClr val="lt1"/>
                </a:solidFill>
                <a:latin typeface="Calibri"/>
                <a:ea typeface="Calibri"/>
                <a:cs typeface="Calibri"/>
                <a:sym typeface="Calibri"/>
              </a:endParaRPr>
            </a:p>
          </p:txBody>
        </p:sp>
      </p:grpSp>
      <p:sp>
        <p:nvSpPr>
          <p:cNvPr id="110" name="Google Shape;110;p1"/>
          <p:cNvSpPr txBox="1"/>
          <p:nvPr/>
        </p:nvSpPr>
        <p:spPr>
          <a:xfrm>
            <a:off x="991550" y="3455025"/>
            <a:ext cx="28454100" cy="5925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000"/>
              <a:buFont typeface="Arial"/>
              <a:buNone/>
            </a:pPr>
            <a:r>
              <a:rPr b="0" i="0" lang="en-GB" sz="3000" u="none" cap="none" strike="noStrike">
                <a:solidFill>
                  <a:schemeClr val="dk1"/>
                </a:solidFill>
                <a:latin typeface="Calibri"/>
                <a:ea typeface="Calibri"/>
                <a:cs typeface="Calibri"/>
                <a:sym typeface="Calibri"/>
              </a:rPr>
              <a:t>CERN (CH-1211 Geneva)</a:t>
            </a:r>
            <a:endParaRPr b="0" i="0" sz="3000" u="none" cap="none" strike="noStrike">
              <a:solidFill>
                <a:schemeClr val="dk1"/>
              </a:solidFill>
              <a:latin typeface="Calibri"/>
              <a:ea typeface="Calibri"/>
              <a:cs typeface="Calibri"/>
              <a:sym typeface="Calibri"/>
            </a:endParaRPr>
          </a:p>
        </p:txBody>
      </p:sp>
      <p:sp>
        <p:nvSpPr>
          <p:cNvPr id="111" name="Google Shape;111;p1"/>
          <p:cNvSpPr txBox="1"/>
          <p:nvPr/>
        </p:nvSpPr>
        <p:spPr>
          <a:xfrm>
            <a:off x="1387662" y="2347925"/>
            <a:ext cx="27536700" cy="1269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rgbClr val="000000"/>
              </a:buClr>
              <a:buSzPts val="3700"/>
              <a:buFont typeface="Arial"/>
              <a:buNone/>
            </a:pPr>
            <a:r>
              <a:rPr b="1" i="1" lang="en-GB" sz="3700" u="none" cap="none" strike="noStrike">
                <a:solidFill>
                  <a:schemeClr val="dk1"/>
                </a:solidFill>
                <a:latin typeface="Calibri"/>
                <a:ea typeface="Calibri"/>
                <a:cs typeface="Calibri"/>
                <a:sym typeface="Calibri"/>
              </a:rPr>
              <a:t>Daniel Prelipcean (</a:t>
            </a:r>
            <a:r>
              <a:rPr b="1" i="1" lang="en-GB" sz="3700" u="sng" cap="none" strike="noStrike">
                <a:solidFill>
                  <a:schemeClr val="hlink"/>
                </a:solidFill>
                <a:latin typeface="Calibri"/>
                <a:ea typeface="Calibri"/>
                <a:cs typeface="Calibri"/>
                <a:sym typeface="Calibri"/>
                <a:hlinkClick r:id="rId5"/>
              </a:rPr>
              <a:t>daniel.prelipcean@cern.ch</a:t>
            </a:r>
            <a:r>
              <a:rPr b="1" i="1" lang="en-GB" sz="3700" u="none" cap="none" strike="noStrike">
                <a:solidFill>
                  <a:schemeClr val="dk1"/>
                </a:solidFill>
                <a:latin typeface="Calibri"/>
                <a:ea typeface="Calibri"/>
                <a:cs typeface="Calibri"/>
                <a:sym typeface="Calibri"/>
              </a:rPr>
              <a:t>), Giuseppe Lerner, Rubén García Alía, </a:t>
            </a:r>
            <a:br>
              <a:rPr b="1" i="1" lang="en-GB" sz="3700" u="none" cap="none" strike="noStrike">
                <a:solidFill>
                  <a:schemeClr val="dk1"/>
                </a:solidFill>
                <a:latin typeface="Calibri"/>
                <a:ea typeface="Calibri"/>
                <a:cs typeface="Calibri"/>
                <a:sym typeface="Calibri"/>
              </a:rPr>
            </a:br>
            <a:r>
              <a:rPr b="1" i="1" lang="en-GB" sz="3700" u="none" cap="none" strike="noStrike">
                <a:solidFill>
                  <a:schemeClr val="dk1"/>
                </a:solidFill>
                <a:latin typeface="Calibri"/>
                <a:ea typeface="Calibri"/>
                <a:cs typeface="Calibri"/>
                <a:sym typeface="Calibri"/>
              </a:rPr>
              <a:t>Gerhard Schneider, </a:t>
            </a:r>
            <a:r>
              <a:rPr b="1" i="1" lang="en-GB" sz="3700">
                <a:solidFill>
                  <a:schemeClr val="dk1"/>
                </a:solidFill>
                <a:latin typeface="Calibri"/>
                <a:ea typeface="Calibri"/>
                <a:cs typeface="Calibri"/>
                <a:sym typeface="Calibri"/>
              </a:rPr>
              <a:t>Daniele Butti, </a:t>
            </a:r>
            <a:r>
              <a:rPr b="1" i="1" lang="en-GB" sz="3700" u="none" cap="none" strike="noStrike">
                <a:solidFill>
                  <a:schemeClr val="dk1"/>
                </a:solidFill>
                <a:latin typeface="Calibri"/>
                <a:ea typeface="Calibri"/>
                <a:cs typeface="Calibri"/>
                <a:sym typeface="Calibri"/>
              </a:rPr>
              <a:t>Ondrej Sedlacek, Raymond Veness, Cristina Castro Sequeiro, Marton Ady</a:t>
            </a:r>
            <a:endParaRPr b="0" i="0" sz="1100" u="none" cap="none" strike="noStrike">
              <a:solidFill>
                <a:srgbClr val="000000"/>
              </a:solidFill>
              <a:latin typeface="Arial"/>
              <a:ea typeface="Arial"/>
              <a:cs typeface="Arial"/>
              <a:sym typeface="Arial"/>
            </a:endParaRPr>
          </a:p>
        </p:txBody>
      </p:sp>
      <p:pic>
        <p:nvPicPr>
          <p:cNvPr id="112" name="Google Shape;112;p1"/>
          <p:cNvPicPr preferRelativeResize="0"/>
          <p:nvPr/>
        </p:nvPicPr>
        <p:blipFill rotWithShape="1">
          <a:blip r:embed="rId6">
            <a:alphaModFix/>
          </a:blip>
          <a:srcRect b="0" l="0" r="0" t="0"/>
          <a:stretch/>
        </p:blipFill>
        <p:spPr>
          <a:xfrm>
            <a:off x="11966175" y="4325675"/>
            <a:ext cx="2818500" cy="3559955"/>
          </a:xfrm>
          <a:prstGeom prst="rect">
            <a:avLst/>
          </a:prstGeom>
          <a:noFill/>
          <a:ln>
            <a:noFill/>
          </a:ln>
        </p:spPr>
      </p:pic>
      <p:pic>
        <p:nvPicPr>
          <p:cNvPr id="113" name="Google Shape;113;p1"/>
          <p:cNvPicPr preferRelativeResize="0"/>
          <p:nvPr/>
        </p:nvPicPr>
        <p:blipFill rotWithShape="1">
          <a:blip r:embed="rId7">
            <a:alphaModFix/>
          </a:blip>
          <a:srcRect b="0" l="0" r="0" t="0"/>
          <a:stretch/>
        </p:blipFill>
        <p:spPr>
          <a:xfrm>
            <a:off x="4567937" y="4463345"/>
            <a:ext cx="3494840" cy="3186684"/>
          </a:xfrm>
          <a:prstGeom prst="rect">
            <a:avLst/>
          </a:prstGeom>
          <a:noFill/>
          <a:ln>
            <a:noFill/>
          </a:ln>
        </p:spPr>
      </p:pic>
      <p:pic>
        <p:nvPicPr>
          <p:cNvPr descr="A close up of a logo&#10;&#10;Description automatically generated" id="114" name="Google Shape;114;p1"/>
          <p:cNvPicPr preferRelativeResize="0"/>
          <p:nvPr/>
        </p:nvPicPr>
        <p:blipFill rotWithShape="1">
          <a:blip r:embed="rId8">
            <a:alphaModFix/>
          </a:blip>
          <a:srcRect b="0" l="0" r="0" t="0"/>
          <a:stretch/>
        </p:blipFill>
        <p:spPr>
          <a:xfrm>
            <a:off x="8320149" y="4422950"/>
            <a:ext cx="4029125" cy="3457062"/>
          </a:xfrm>
          <a:prstGeom prst="rect">
            <a:avLst/>
          </a:prstGeom>
          <a:noFill/>
          <a:ln>
            <a:noFill/>
          </a:ln>
        </p:spPr>
      </p:pic>
      <p:pic>
        <p:nvPicPr>
          <p:cNvPr id="115" name="Google Shape;115;p1"/>
          <p:cNvPicPr preferRelativeResize="0"/>
          <p:nvPr/>
        </p:nvPicPr>
        <p:blipFill rotWithShape="1">
          <a:blip r:embed="rId9">
            <a:alphaModFix/>
          </a:blip>
          <a:srcRect b="0" l="0" r="0" t="0"/>
          <a:stretch/>
        </p:blipFill>
        <p:spPr>
          <a:xfrm>
            <a:off x="1092375" y="4530545"/>
            <a:ext cx="3458191" cy="3102500"/>
          </a:xfrm>
          <a:prstGeom prst="rect">
            <a:avLst/>
          </a:prstGeom>
          <a:noFill/>
          <a:ln>
            <a:noFill/>
          </a:ln>
        </p:spPr>
      </p:pic>
      <p:grpSp>
        <p:nvGrpSpPr>
          <p:cNvPr id="116" name="Google Shape;116;p1"/>
          <p:cNvGrpSpPr/>
          <p:nvPr/>
        </p:nvGrpSpPr>
        <p:grpSpPr>
          <a:xfrm>
            <a:off x="14916200" y="8163244"/>
            <a:ext cx="14501700" cy="907800"/>
            <a:chOff x="14916200" y="8849044"/>
            <a:chExt cx="14501700" cy="907800"/>
          </a:xfrm>
        </p:grpSpPr>
        <p:sp>
          <p:nvSpPr>
            <p:cNvPr id="117" name="Google Shape;117;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txBox="1"/>
            <p:nvPr/>
          </p:nvSpPr>
          <p:spPr>
            <a:xfrm>
              <a:off x="15203975" y="890249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3. Measured BLM data from the LHC Run 2</a:t>
              </a:r>
              <a:endParaRPr b="0" i="0" sz="5700" u="none" cap="none" strike="noStrike">
                <a:solidFill>
                  <a:schemeClr val="lt1"/>
                </a:solidFill>
                <a:latin typeface="Calibri"/>
                <a:ea typeface="Calibri"/>
                <a:cs typeface="Calibri"/>
                <a:sym typeface="Calibri"/>
              </a:endParaRPr>
            </a:p>
          </p:txBody>
        </p:sp>
      </p:grpSp>
      <p:sp>
        <p:nvSpPr>
          <p:cNvPr id="119" name="Google Shape;119;p1"/>
          <p:cNvSpPr txBox="1"/>
          <p:nvPr/>
        </p:nvSpPr>
        <p:spPr>
          <a:xfrm>
            <a:off x="1092375" y="38525800"/>
            <a:ext cx="14023800" cy="3516900"/>
          </a:xfrm>
          <a:prstGeom prst="rect">
            <a:avLst/>
          </a:prstGeom>
          <a:solidFill>
            <a:schemeClr val="lt1"/>
          </a:solidFill>
          <a:ln>
            <a:noFill/>
          </a:ln>
        </p:spPr>
        <p:txBody>
          <a:bodyPr anchorCtr="0" anchor="t" bIns="64675" lIns="129350" spcFirstLastPara="1" rIns="129350" wrap="square" tIns="64675">
            <a:spAutoFit/>
          </a:bodyPr>
          <a:lstStyle/>
          <a:p>
            <a:pPr indent="-328295" lvl="0" marL="457200" marR="0" rtl="0" algn="just">
              <a:lnSpc>
                <a:spcPct val="100000"/>
              </a:lnSpc>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The BG</a:t>
            </a:r>
            <a:r>
              <a:rPr lang="en-GB" sz="2000">
                <a:solidFill>
                  <a:schemeClr val="dk1"/>
                </a:solidFill>
                <a:latin typeface="Calibri"/>
                <a:ea typeface="Calibri"/>
                <a:cs typeface="Calibri"/>
                <a:sym typeface="Calibri"/>
              </a:rPr>
              <a:t>C</a:t>
            </a:r>
            <a:r>
              <a:rPr b="0" i="0" lang="en-GB" sz="2000" u="none" cap="none" strike="noStrike">
                <a:solidFill>
                  <a:schemeClr val="dk1"/>
                </a:solidFill>
                <a:latin typeface="Calibri"/>
                <a:ea typeface="Calibri"/>
                <a:cs typeface="Calibri"/>
                <a:sym typeface="Calibri"/>
              </a:rPr>
              <a:t> Collaboration, Characterization of a supersonic molecular beam for charged particle beam profile monitor. Vacuum, Volume 208, 2023, 111701, </a:t>
            </a:r>
            <a:r>
              <a:rPr b="0" i="0" lang="en-GB" sz="2000" u="sng" cap="none" strike="noStrike">
                <a:solidFill>
                  <a:schemeClr val="hlink"/>
                </a:solidFill>
                <a:latin typeface="Calibri"/>
                <a:ea typeface="Calibri"/>
                <a:cs typeface="Calibri"/>
                <a:sym typeface="Calibri"/>
                <a:hlinkClick r:id="rId10"/>
              </a:rPr>
              <a:t>https://doi.org/10.1016/j.vacuum.2022.111701</a:t>
            </a:r>
            <a:r>
              <a:rPr b="0" i="0" lang="en-GB"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28295" lvl="0" marL="457200" marR="0" rtl="0" algn="just">
              <a:lnSpc>
                <a:spcPct val="100000"/>
              </a:lnSpc>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O. Brüning et al. LHC Design Report. CERN Yellow Reports: Monographs. CERN, Geneva, 2004. doi:10.5170/CERN-2004-003-V-1. URL </a:t>
            </a:r>
            <a:r>
              <a:rPr b="0" i="0" lang="en-GB" sz="2000" u="sng" cap="none" strike="noStrike">
                <a:solidFill>
                  <a:schemeClr val="hlink"/>
                </a:solidFill>
                <a:latin typeface="Calibri"/>
                <a:ea typeface="Calibri"/>
                <a:cs typeface="Calibri"/>
                <a:sym typeface="Calibri"/>
                <a:hlinkClick r:id="rId11"/>
              </a:rPr>
              <a:t>https://cds.cern.ch/record/782076</a:t>
            </a:r>
            <a:r>
              <a:rPr b="0" i="0" lang="en-GB"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28295" lvl="0" marL="457200" marR="0" rtl="0" algn="just">
              <a:lnSpc>
                <a:spcPct val="100000"/>
              </a:lnSpc>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E. B. Holzer et al. Beam loss monitoring system for the LHC. IEEE Nuclear Science Symposium, 2:1052 –1056, November 2005. doi: 10.1109/NSSMIC.2005.1596433.</a:t>
            </a:r>
            <a:endParaRPr b="0" i="0" sz="2000" u="none" cap="none" strike="noStrike">
              <a:solidFill>
                <a:schemeClr val="dk1"/>
              </a:solidFill>
              <a:latin typeface="Calibri"/>
              <a:ea typeface="Calibri"/>
              <a:cs typeface="Calibri"/>
              <a:sym typeface="Calibri"/>
            </a:endParaRPr>
          </a:p>
          <a:p>
            <a:pPr indent="-328295" lvl="0" marL="457200" marR="0" rtl="0" algn="just">
              <a:lnSpc>
                <a:spcPct val="100000"/>
              </a:lnSpc>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FLUKA website. URL </a:t>
            </a:r>
            <a:r>
              <a:rPr b="0" i="0" lang="en-GB" sz="2000" u="sng" cap="none" strike="noStrike">
                <a:solidFill>
                  <a:schemeClr val="hlink"/>
                </a:solidFill>
                <a:latin typeface="Calibri"/>
                <a:ea typeface="Calibri"/>
                <a:cs typeface="Calibri"/>
                <a:sym typeface="Calibri"/>
                <a:hlinkClick r:id="rId12"/>
              </a:rPr>
              <a:t>https://fluka.cern</a:t>
            </a:r>
            <a:r>
              <a:rPr b="0" i="0" lang="en-GB"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FLUKA.CERN Collaboration. New Capabilities of the FLUKA Multi-Purpose Code. Frontiers in Physics, 9, 2022. ISSN 2296-424X. URL </a:t>
            </a:r>
            <a:r>
              <a:rPr b="0" i="0" lang="en-GB" sz="2000" u="sng" cap="none" strike="noStrike">
                <a:solidFill>
                  <a:schemeClr val="hlink"/>
                </a:solidFill>
                <a:latin typeface="Calibri"/>
                <a:ea typeface="Calibri"/>
                <a:cs typeface="Calibri"/>
                <a:sym typeface="Calibri"/>
                <a:hlinkClick r:id="rId13"/>
              </a:rPr>
              <a:t>https://www.frontiersin.org/article/10.3389/fphy.2021.788253</a:t>
            </a:r>
            <a:r>
              <a:rPr b="0" i="0" lang="en-GB"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FLUKA.CERN Collaboration.</a:t>
            </a:r>
            <a:r>
              <a:rPr lang="en-GB" sz="2000">
                <a:solidFill>
                  <a:schemeClr val="dk1"/>
                </a:solidFill>
                <a:latin typeface="Calibri"/>
                <a:ea typeface="Calibri"/>
                <a:cs typeface="Calibri"/>
                <a:sym typeface="Calibri"/>
              </a:rPr>
              <a:t> Overview of the FLUKA code. Annals Nucl. Energy, 82:10–18, 2015. DOI: 10.1016/j.anucene.2014.11.007.</a:t>
            </a:r>
            <a:endParaRPr sz="2000">
              <a:solidFill>
                <a:schemeClr val="dk1"/>
              </a:solidFill>
              <a:latin typeface="Calibri"/>
              <a:ea typeface="Calibri"/>
              <a:cs typeface="Calibri"/>
              <a:sym typeface="Calibri"/>
            </a:endParaRPr>
          </a:p>
        </p:txBody>
      </p:sp>
      <p:sp>
        <p:nvSpPr>
          <p:cNvPr id="120" name="Google Shape;120;p1"/>
          <p:cNvSpPr txBox="1"/>
          <p:nvPr/>
        </p:nvSpPr>
        <p:spPr>
          <a:xfrm>
            <a:off x="15321225" y="38553150"/>
            <a:ext cx="14023800" cy="3578400"/>
          </a:xfrm>
          <a:prstGeom prst="rect">
            <a:avLst/>
          </a:prstGeom>
          <a:solidFill>
            <a:schemeClr val="lt1"/>
          </a:solidFill>
          <a:ln>
            <a:noFill/>
          </a:ln>
        </p:spPr>
        <p:txBody>
          <a:bodyPr anchorCtr="0" anchor="t" bIns="64675" lIns="129350" spcFirstLastPara="1" rIns="129350" wrap="square" tIns="64675">
            <a:spAutoFit/>
          </a:bodyPr>
          <a:lstStyle/>
          <a:p>
            <a:pPr indent="-355600" lvl="0" marL="457200" marR="0" rtl="0" algn="just">
              <a:lnSpc>
                <a:spcPct val="100000"/>
              </a:lnSpc>
              <a:spcBef>
                <a:spcPts val="0"/>
              </a:spcBef>
              <a:spcAft>
                <a:spcPts val="0"/>
              </a:spcAft>
              <a:buClr>
                <a:schemeClr val="dk1"/>
              </a:buClr>
              <a:buSzPts val="2000"/>
              <a:buFont typeface="Calibri"/>
              <a:buAutoNum type="arabicPeriod" startAt="7"/>
            </a:pPr>
            <a:r>
              <a:rPr b="0" i="0" lang="en-GB" sz="2000" u="none" cap="none" strike="noStrike">
                <a:solidFill>
                  <a:schemeClr val="dk1"/>
                </a:solidFill>
                <a:latin typeface="Calibri"/>
                <a:ea typeface="Calibri"/>
                <a:cs typeface="Calibri"/>
                <a:sym typeface="Calibri"/>
              </a:rPr>
              <a:t>The Radiation to Electronics (R2E) activity at CERN, website. URL </a:t>
            </a:r>
            <a:r>
              <a:rPr b="0" i="0" lang="en-GB" sz="2000" u="sng" cap="none" strike="noStrike">
                <a:solidFill>
                  <a:schemeClr val="hlink"/>
                </a:solidFill>
                <a:latin typeface="Calibri"/>
                <a:ea typeface="Calibri"/>
                <a:cs typeface="Calibri"/>
                <a:sym typeface="Calibri"/>
                <a:hlinkClick r:id="rId14"/>
              </a:rPr>
              <a:t>https://r2e.web.cern.ch/</a:t>
            </a:r>
            <a:r>
              <a:rPr b="0" i="0" lang="en-GB"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AutoNum type="arabicPeriod" startAt="7"/>
            </a:pPr>
            <a:r>
              <a:rPr b="0" i="0" lang="en-GB" sz="2000" u="none" cap="none" strike="noStrike">
                <a:solidFill>
                  <a:schemeClr val="dk1"/>
                </a:solidFill>
                <a:latin typeface="Calibri"/>
                <a:ea typeface="Calibri"/>
                <a:cs typeface="Calibri"/>
                <a:sym typeface="Calibri"/>
              </a:rPr>
              <a:t>M. Brugger. R2E and availability. In Proc. of Workshop on LHC Performance, Chamonix, France, 2014.</a:t>
            </a:r>
            <a:endParaRPr b="0" i="0" sz="2000" u="none" cap="none" strike="noStrike">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D. Prelipcean et al., “Radiation levels from a Beam Gas Curtain instrument at the LHC at CERN”, in IPAC 2024,  DOI: 10.18429/JACoW-IPAC2024-THPG58.</a:t>
            </a:r>
            <a:endParaRPr sz="2000">
              <a:solidFill>
                <a:schemeClr val="dk1"/>
              </a:solidFill>
              <a:latin typeface="Calibri"/>
              <a:ea typeface="Calibri"/>
              <a:cs typeface="Calibri"/>
              <a:sym typeface="Calibri"/>
            </a:endParaRPr>
          </a:p>
          <a:p>
            <a:pPr indent="-355600" lvl="0" marL="457200" marR="0" rtl="0" algn="just">
              <a:lnSpc>
                <a:spcPct val="100000"/>
              </a:lnSpc>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D. Prelipcean et al. Radiation levels produced by the operation of the Beam Gas Vertex monitor in the LHC tunnel at IR4, in IPAC 2023,  DOI: 10.18429/JACoW-IPAC2023-THPL083.</a:t>
            </a:r>
            <a:r>
              <a:rPr b="0" i="0" lang="en-GB" sz="2000" u="none" cap="none" strike="noStrike">
                <a:solidFill>
                  <a:schemeClr val="dk1"/>
                </a:solidFill>
                <a:latin typeface="Calibri"/>
                <a:ea typeface="Calibri"/>
                <a:cs typeface="Calibri"/>
                <a:sym typeface="Calibri"/>
              </a:rPr>
              <a:t>R. Kersevan and M. Ady. Recent Developments of Monte-Carlo Codes Molflow+ and Synrad+, in IPAC2019, </a:t>
            </a:r>
            <a:r>
              <a:rPr lang="en-GB" sz="2000">
                <a:solidFill>
                  <a:schemeClr val="dk1"/>
                </a:solidFill>
                <a:latin typeface="Calibri"/>
                <a:ea typeface="Calibri"/>
                <a:cs typeface="Calibri"/>
                <a:sym typeface="Calibri"/>
              </a:rPr>
              <a:t>DOI</a:t>
            </a:r>
            <a:r>
              <a:rPr b="0" i="0" lang="en-GB" sz="2000" u="none" cap="none" strike="noStrike">
                <a:solidFill>
                  <a:schemeClr val="dk1"/>
                </a:solidFill>
                <a:latin typeface="Calibri"/>
                <a:ea typeface="Calibri"/>
                <a:cs typeface="Calibri"/>
                <a:sym typeface="Calibri"/>
              </a:rPr>
              <a:t>: 10.18429/JACoW-IPAC2019-TUPMP037.</a:t>
            </a:r>
            <a:endParaRPr b="0" i="0" sz="2000" u="none" cap="none" strike="noStrike">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R. Kersevan and M. Ady, “Recent Developments of Monte Carlo Codes Molflow+ and Synrad+”, 2019, pp. 1327–1330.</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C. Castro Sequeiro et al., “Beam gas curtain monitor: Vacuum studies for lhc integration and operation”, Phys. Rev. Accel. Beams, vol. 27, p. 043 201, 4 2024. doi:10.1103/PhysRevAccelBeams.27.043201</a:t>
            </a:r>
            <a:br>
              <a:rPr lang="en-GB" sz="2000">
                <a:solidFill>
                  <a:schemeClr val="dk1"/>
                </a:solidFill>
                <a:latin typeface="Calibri"/>
                <a:ea typeface="Calibri"/>
                <a:cs typeface="Calibri"/>
                <a:sym typeface="Calibri"/>
              </a:rPr>
            </a:br>
            <a:endParaRPr b="0" i="0" sz="2400" u="none" cap="none" strike="noStrike">
              <a:solidFill>
                <a:schemeClr val="dk1"/>
              </a:solidFill>
              <a:latin typeface="Calibri"/>
              <a:ea typeface="Calibri"/>
              <a:cs typeface="Calibri"/>
              <a:sym typeface="Calibri"/>
            </a:endParaRPr>
          </a:p>
        </p:txBody>
      </p:sp>
      <p:pic>
        <p:nvPicPr>
          <p:cNvPr id="121" name="Google Shape;121;p1"/>
          <p:cNvPicPr preferRelativeResize="0"/>
          <p:nvPr/>
        </p:nvPicPr>
        <p:blipFill rotWithShape="1">
          <a:blip r:embed="rId15">
            <a:alphaModFix/>
          </a:blip>
          <a:srcRect b="0" l="0" r="0" t="0"/>
          <a:stretch/>
        </p:blipFill>
        <p:spPr>
          <a:xfrm>
            <a:off x="18185675" y="4481338"/>
            <a:ext cx="4029125" cy="3297262"/>
          </a:xfrm>
          <a:prstGeom prst="rect">
            <a:avLst/>
          </a:prstGeom>
          <a:noFill/>
          <a:ln>
            <a:noFill/>
          </a:ln>
        </p:spPr>
      </p:pic>
      <p:sp>
        <p:nvSpPr>
          <p:cNvPr id="122" name="Google Shape;122;p1"/>
          <p:cNvSpPr txBox="1"/>
          <p:nvPr/>
        </p:nvSpPr>
        <p:spPr>
          <a:xfrm>
            <a:off x="15416302" y="9136062"/>
            <a:ext cx="13568700" cy="24396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During a fill, when gas is injected in the BG</a:t>
            </a:r>
            <a:r>
              <a:rPr lang="en-GB" sz="3000">
                <a:solidFill>
                  <a:schemeClr val="dk1"/>
                </a:solidFill>
                <a:latin typeface="Calibri"/>
                <a:ea typeface="Calibri"/>
                <a:cs typeface="Calibri"/>
                <a:sym typeface="Calibri"/>
              </a:rPr>
              <a:t>C</a:t>
            </a:r>
            <a:r>
              <a:rPr b="0" i="0" lang="en-GB" sz="3000" u="none" cap="none" strike="noStrike">
                <a:solidFill>
                  <a:schemeClr val="dk1"/>
                </a:solidFill>
                <a:latin typeface="Calibri"/>
                <a:ea typeface="Calibri"/>
                <a:cs typeface="Calibri"/>
                <a:sym typeface="Calibri"/>
              </a:rPr>
              <a:t>, one expects the BLM TID rate signal to be proportional to the product of pressure and intensity. For the analysis, </a:t>
            </a:r>
            <a:r>
              <a:rPr lang="en-GB" sz="3000">
                <a:solidFill>
                  <a:schemeClr val="dk1"/>
                </a:solidFill>
                <a:latin typeface="Calibri"/>
                <a:ea typeface="Calibri"/>
                <a:cs typeface="Calibri"/>
                <a:sym typeface="Calibri"/>
              </a:rPr>
              <a:t>we have looked at instantaneous (~1 s time resolution) correlations between the measured variables (Fig. 1).</a:t>
            </a:r>
            <a:endParaRPr b="0" i="0" sz="3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400"/>
              <a:buFont typeface="Arial"/>
              <a:buNone/>
            </a:pPr>
            <a:r>
              <a:t/>
            </a:r>
            <a:endParaRPr b="0" i="0" sz="3000" u="none" cap="none" strike="noStrike">
              <a:solidFill>
                <a:schemeClr val="dk1"/>
              </a:solidFill>
              <a:latin typeface="Calibri"/>
              <a:ea typeface="Calibri"/>
              <a:cs typeface="Calibri"/>
              <a:sym typeface="Calibri"/>
            </a:endParaRPr>
          </a:p>
        </p:txBody>
      </p:sp>
      <p:sp>
        <p:nvSpPr>
          <p:cNvPr id="123" name="Google Shape;123;p1"/>
          <p:cNvSpPr txBox="1"/>
          <p:nvPr/>
        </p:nvSpPr>
        <p:spPr>
          <a:xfrm>
            <a:off x="1214300" y="16053350"/>
            <a:ext cx="13638300" cy="24396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Any residual gas will lead to beam-gas interactions causing local radiation showers. This effect can be used to measure the beam profile/position, if there are sufficient secondaries produced. The Beam Gas elements in IR4 inject gas (typically Ne) to increase the local density and measure the secondaries for beam profile reconstruction. The radiation levels scale as:</a:t>
            </a:r>
            <a:endParaRPr b="0" i="0" sz="3000" u="none" cap="none" strike="noStrike">
              <a:solidFill>
                <a:schemeClr val="dk1"/>
              </a:solidFill>
              <a:latin typeface="Calibri"/>
              <a:ea typeface="Calibri"/>
              <a:cs typeface="Calibri"/>
              <a:sym typeface="Calibri"/>
            </a:endParaRPr>
          </a:p>
        </p:txBody>
      </p:sp>
      <p:grpSp>
        <p:nvGrpSpPr>
          <p:cNvPr id="124" name="Google Shape;124;p1"/>
          <p:cNvGrpSpPr/>
          <p:nvPr/>
        </p:nvGrpSpPr>
        <p:grpSpPr>
          <a:xfrm>
            <a:off x="907162" y="27865101"/>
            <a:ext cx="14198400" cy="936000"/>
            <a:chOff x="907162" y="30570201"/>
            <a:chExt cx="14198400" cy="936000"/>
          </a:xfrm>
        </p:grpSpPr>
        <p:sp>
          <p:nvSpPr>
            <p:cNvPr id="125" name="Google Shape;125;p1"/>
            <p:cNvSpPr/>
            <p:nvPr/>
          </p:nvSpPr>
          <p:spPr>
            <a:xfrm rot="-5400000">
              <a:off x="7538362" y="23939001"/>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txBox="1"/>
            <p:nvPr/>
          </p:nvSpPr>
          <p:spPr>
            <a:xfrm>
              <a:off x="1093150" y="30641600"/>
              <a:ext cx="138165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6. Conclusions</a:t>
              </a:r>
              <a:endParaRPr b="0" i="0" sz="5700" u="none" cap="none" strike="noStrike">
                <a:solidFill>
                  <a:schemeClr val="lt1"/>
                </a:solidFill>
                <a:latin typeface="Calibri"/>
                <a:ea typeface="Calibri"/>
                <a:cs typeface="Calibri"/>
                <a:sym typeface="Calibri"/>
              </a:endParaRPr>
            </a:p>
          </p:txBody>
        </p:sp>
      </p:grpSp>
      <p:sp>
        <p:nvSpPr>
          <p:cNvPr id="127" name="Google Shape;127;p1"/>
          <p:cNvSpPr txBox="1"/>
          <p:nvPr/>
        </p:nvSpPr>
        <p:spPr>
          <a:xfrm>
            <a:off x="987200" y="28819950"/>
            <a:ext cx="14023800" cy="89043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The main results of this study are the observed proportionality between the TID measured by the BLMs and the product of gas pressure and beam intensity more than 200 m downstream of the BGC, signaling that in this </a:t>
            </a:r>
            <a:r>
              <a:rPr lang="en-GB" sz="3000">
                <a:solidFill>
                  <a:schemeClr val="dk1"/>
                </a:solidFill>
                <a:latin typeface="Calibri"/>
                <a:ea typeface="Calibri"/>
                <a:cs typeface="Calibri"/>
                <a:sym typeface="Calibri"/>
              </a:rPr>
              <a:t>region</a:t>
            </a:r>
            <a:r>
              <a:rPr b="0" i="0" lang="en-GB" sz="3000" u="none" cap="none" strike="noStrike">
                <a:solidFill>
                  <a:schemeClr val="dk1"/>
                </a:solidFill>
                <a:latin typeface="Calibri"/>
                <a:ea typeface="Calibri"/>
                <a:cs typeface="Calibri"/>
                <a:sym typeface="Calibri"/>
              </a:rPr>
              <a:t> of tunnel the BGC was indeed a measurable (and often dominant) radiation source, </a:t>
            </a:r>
            <a:r>
              <a:rPr lang="en-GB" sz="3000">
                <a:solidFill>
                  <a:schemeClr val="dk1"/>
                </a:solidFill>
                <a:latin typeface="Calibri"/>
                <a:ea typeface="Calibri"/>
                <a:cs typeface="Calibri"/>
                <a:sym typeface="Calibri"/>
              </a:rPr>
              <a:t>also for the ion operation</a:t>
            </a:r>
            <a:r>
              <a:rPr b="0" i="0" lang="en-GB" sz="3000" u="none" cap="none" strike="noStrike">
                <a:solidFill>
                  <a:schemeClr val="dk1"/>
                </a:solidFill>
                <a:latin typeface="Calibri"/>
                <a:ea typeface="Calibri"/>
                <a:cs typeface="Calibri"/>
                <a:sym typeface="Calibri"/>
              </a:rPr>
              <a:t>. The comparison between the Run 3 measurements and the FLUKA simulation reveals a good agreement, which is a further confirmation that we understand the origin of the</a:t>
            </a:r>
            <a:r>
              <a:rPr lang="en-GB" sz="3000">
                <a:solidFill>
                  <a:schemeClr val="dk1"/>
                </a:solidFill>
                <a:latin typeface="Calibri"/>
                <a:ea typeface="Calibri"/>
                <a:cs typeface="Calibri"/>
                <a:sym typeface="Calibri"/>
              </a:rPr>
              <a:t> </a:t>
            </a:r>
            <a:r>
              <a:rPr b="0" i="0" lang="en-GB" sz="3000" u="none" cap="none" strike="noStrike">
                <a:solidFill>
                  <a:schemeClr val="dk1"/>
                </a:solidFill>
                <a:latin typeface="Calibri"/>
                <a:ea typeface="Calibri"/>
                <a:cs typeface="Calibri"/>
                <a:sym typeface="Calibri"/>
              </a:rPr>
              <a:t>radiation levels.</a:t>
            </a:r>
            <a:endParaRPr b="0" i="0" sz="3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lang="en-GB" sz="3000">
                <a:solidFill>
                  <a:schemeClr val="dk1"/>
                </a:solidFill>
                <a:latin typeface="Calibri"/>
                <a:ea typeface="Calibri"/>
                <a:cs typeface="Calibri"/>
                <a:sym typeface="Calibri"/>
              </a:rPr>
              <a:t>The BLM levels reveal a different pattern compared to the proton operation, with a larger fraction of the radiation further away from the BGC instrument. </a:t>
            </a:r>
            <a:r>
              <a:rPr lang="en-GB" sz="3000">
                <a:solidFill>
                  <a:schemeClr val="dk1"/>
                </a:solidFill>
                <a:latin typeface="Calibri"/>
                <a:ea typeface="Calibri"/>
                <a:cs typeface="Calibri"/>
                <a:sym typeface="Calibri"/>
              </a:rPr>
              <a:t>However, when taking into consideration the beam intensity, the absolute radiation level rates are comparable. Cumulatively, as ion operation typically lasts for about 1 month, compared to the high intensity proton operation for about 6 months, the integrated radiation levels at IR4 are dominated by the proton run, and not by the ion run.</a:t>
            </a:r>
            <a:endParaRPr sz="30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From a machine protection point of view, the simulated radiation levels are not an issue for what concerns the heat loads on the magnets, both as maximum power density or as total power dissipated on the entire magnet. Similarly, the TID levels do not raise any concerns in terms of cumulated damage to the magnets. However, the levels can have significant impact on electronics in the tunnel and nearby alcoves, both in terms of lifetime degradation and Single Event Effect (SEE) risk.</a:t>
            </a:r>
            <a:endParaRPr b="0" i="0" sz="3000" u="none" cap="none" strike="noStrike">
              <a:solidFill>
                <a:schemeClr val="dk1"/>
              </a:solidFill>
              <a:latin typeface="Calibri"/>
              <a:ea typeface="Calibri"/>
              <a:cs typeface="Calibri"/>
              <a:sym typeface="Calibri"/>
            </a:endParaRPr>
          </a:p>
        </p:txBody>
      </p:sp>
      <p:sp>
        <p:nvSpPr>
          <p:cNvPr id="128" name="Google Shape;128;p1"/>
          <p:cNvSpPr txBox="1"/>
          <p:nvPr/>
        </p:nvSpPr>
        <p:spPr>
          <a:xfrm>
            <a:off x="15378200" y="15752501"/>
            <a:ext cx="14127900" cy="1539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200" u="none" cap="none" strike="noStrike">
                <a:solidFill>
                  <a:srgbClr val="000000"/>
                </a:solidFill>
                <a:latin typeface="Calibri"/>
                <a:ea typeface="Calibri"/>
                <a:cs typeface="Calibri"/>
                <a:sym typeface="Calibri"/>
              </a:rPr>
              <a:t>Fig. </a:t>
            </a:r>
            <a:r>
              <a:rPr lang="en-GB" sz="2200">
                <a:latin typeface="Calibri"/>
                <a:ea typeface="Calibri"/>
                <a:cs typeface="Calibri"/>
                <a:sym typeface="Calibri"/>
              </a:rPr>
              <a:t>1</a:t>
            </a:r>
            <a:r>
              <a:rPr b="0" i="0" lang="en-GB" sz="2200" u="none" cap="none" strike="noStrike">
                <a:solidFill>
                  <a:srgbClr val="000000"/>
                </a:solidFill>
                <a:latin typeface="Calibri"/>
                <a:ea typeface="Calibri"/>
                <a:cs typeface="Calibri"/>
                <a:sym typeface="Calibri"/>
              </a:rPr>
              <a:t>: (</a:t>
            </a:r>
            <a:r>
              <a:rPr b="1" i="0" lang="en-GB" sz="2200" u="none" cap="none" strike="noStrike">
                <a:solidFill>
                  <a:srgbClr val="000000"/>
                </a:solidFill>
                <a:latin typeface="Calibri"/>
                <a:ea typeface="Calibri"/>
                <a:cs typeface="Calibri"/>
                <a:sym typeface="Calibri"/>
              </a:rPr>
              <a:t>Left)</a:t>
            </a:r>
            <a:r>
              <a:rPr b="0" i="0" lang="en-GB" sz="2200" u="none" cap="none" strike="noStrike">
                <a:solidFill>
                  <a:srgbClr val="000000"/>
                </a:solidFill>
                <a:latin typeface="Calibri"/>
                <a:ea typeface="Calibri"/>
                <a:cs typeface="Calibri"/>
                <a:sym typeface="Calibri"/>
              </a:rPr>
              <a:t> The measured TID rate for the most irradiated BLM (</a:t>
            </a:r>
            <a:r>
              <a:rPr lang="en-GB" sz="2200">
                <a:latin typeface="Calibri"/>
                <a:ea typeface="Calibri"/>
                <a:cs typeface="Calibri"/>
                <a:sym typeface="Calibri"/>
              </a:rPr>
              <a:t>z=80 m</a:t>
            </a:r>
            <a:r>
              <a:rPr b="0" i="0" lang="en-GB" sz="2200" u="none" cap="none" strike="noStrike">
                <a:solidFill>
                  <a:srgbClr val="000000"/>
                </a:solidFill>
                <a:latin typeface="Calibri"/>
                <a:ea typeface="Calibri"/>
                <a:cs typeface="Calibri"/>
                <a:sym typeface="Calibri"/>
              </a:rPr>
              <a:t>) downstream of the BGC within a time period of LHC fill number </a:t>
            </a:r>
            <a:r>
              <a:rPr lang="en-GB" sz="2200">
                <a:latin typeface="Calibri"/>
                <a:ea typeface="Calibri"/>
                <a:cs typeface="Calibri"/>
                <a:sym typeface="Calibri"/>
              </a:rPr>
              <a:t>9252</a:t>
            </a:r>
            <a:r>
              <a:rPr b="0" i="0" lang="en-GB" sz="2200" u="none" cap="none" strike="noStrike">
                <a:solidFill>
                  <a:srgbClr val="000000"/>
                </a:solidFill>
                <a:latin typeface="Calibri"/>
                <a:ea typeface="Calibri"/>
                <a:cs typeface="Calibri"/>
                <a:sym typeface="Calibri"/>
              </a:rPr>
              <a:t>, showing the beam intensity 𝑁</a:t>
            </a:r>
            <a:r>
              <a:rPr b="0" baseline="-25000" i="0" lang="en-GB" sz="2200" u="none" cap="none" strike="noStrike">
                <a:solidFill>
                  <a:srgbClr val="000000"/>
                </a:solidFill>
                <a:latin typeface="Calibri"/>
                <a:ea typeface="Calibri"/>
                <a:cs typeface="Calibri"/>
                <a:sym typeface="Calibri"/>
              </a:rPr>
              <a:t>𝑝</a:t>
            </a:r>
            <a:r>
              <a:rPr b="0" i="0" lang="en-GB" sz="2200" u="none" cap="none" strike="noStrike">
                <a:solidFill>
                  <a:srgbClr val="000000"/>
                </a:solidFill>
                <a:latin typeface="Calibri"/>
                <a:ea typeface="Calibri"/>
                <a:cs typeface="Calibri"/>
                <a:sym typeface="Calibri"/>
              </a:rPr>
              <a:t> as measured by the BCT instruments for beam 1 and the one of the BGC pressure gauges reading 𝑝</a:t>
            </a:r>
            <a:r>
              <a:rPr b="0" baseline="-25000" i="0" lang="en-GB" sz="2200" u="none" cap="none" strike="noStrike">
                <a:solidFill>
                  <a:srgbClr val="000000"/>
                </a:solidFill>
                <a:latin typeface="Calibri"/>
                <a:ea typeface="Calibri"/>
                <a:cs typeface="Calibri"/>
                <a:sym typeface="Calibri"/>
              </a:rPr>
              <a:t>𝐵𝐺C</a:t>
            </a:r>
            <a:r>
              <a:rPr b="0" i="0" lang="en-GB" sz="2200" u="none" cap="none" strike="noStrike">
                <a:solidFill>
                  <a:srgbClr val="000000"/>
                </a:solidFill>
                <a:latin typeface="Calibri"/>
                <a:ea typeface="Calibri"/>
                <a:cs typeface="Calibri"/>
                <a:sym typeface="Calibri"/>
              </a:rPr>
              <a:t>.  </a:t>
            </a:r>
            <a:r>
              <a:rPr b="1" i="0" lang="en-GB" sz="2200" u="none" cap="none" strike="noStrike">
                <a:solidFill>
                  <a:srgbClr val="000000"/>
                </a:solidFill>
                <a:latin typeface="Calibri"/>
                <a:ea typeface="Calibri"/>
                <a:cs typeface="Calibri"/>
                <a:sym typeface="Calibri"/>
              </a:rPr>
              <a:t>(Right)</a:t>
            </a:r>
            <a:r>
              <a:rPr b="0" i="0" lang="en-GB" sz="2200" u="none" cap="none" strike="noStrike">
                <a:solidFill>
                  <a:srgbClr val="000000"/>
                </a:solidFill>
                <a:latin typeface="Calibri"/>
                <a:ea typeface="Calibri"/>
                <a:cs typeface="Calibri"/>
                <a:sym typeface="Calibri"/>
              </a:rPr>
              <a:t> The measured TID of </a:t>
            </a:r>
            <a:r>
              <a:rPr lang="en-GB" sz="2200">
                <a:latin typeface="Calibri"/>
                <a:ea typeface="Calibri"/>
                <a:cs typeface="Calibri"/>
                <a:sym typeface="Calibri"/>
              </a:rPr>
              <a:t>the</a:t>
            </a:r>
            <a:r>
              <a:rPr b="0" i="0" lang="en-GB" sz="2200" u="none" cap="none" strike="noStrike">
                <a:solidFill>
                  <a:srgbClr val="000000"/>
                </a:solidFill>
                <a:latin typeface="Calibri"/>
                <a:ea typeface="Calibri"/>
                <a:cs typeface="Calibri"/>
                <a:sym typeface="Calibri"/>
              </a:rPr>
              <a:t> BLM divided by the number of </a:t>
            </a:r>
            <a:r>
              <a:rPr lang="en-GB" sz="2200">
                <a:latin typeface="Calibri"/>
                <a:ea typeface="Calibri"/>
                <a:cs typeface="Calibri"/>
                <a:sym typeface="Calibri"/>
              </a:rPr>
              <a:t>charges</a:t>
            </a:r>
            <a:r>
              <a:rPr b="0" i="0" lang="en-GB" sz="2200" u="none" cap="none" strike="noStrike">
                <a:solidFill>
                  <a:srgbClr val="000000"/>
                </a:solidFill>
                <a:latin typeface="Calibri"/>
                <a:ea typeface="Calibri"/>
                <a:cs typeface="Calibri"/>
                <a:sym typeface="Calibri"/>
              </a:rPr>
              <a:t> passing through the BGC, 𝑁</a:t>
            </a:r>
            <a:r>
              <a:rPr b="0" baseline="-25000" i="0" lang="en-GB" sz="2200" u="none" cap="none" strike="noStrike">
                <a:solidFill>
                  <a:srgbClr val="000000"/>
                </a:solidFill>
                <a:latin typeface="Calibri"/>
                <a:ea typeface="Calibri"/>
                <a:cs typeface="Calibri"/>
                <a:sym typeface="Calibri"/>
              </a:rPr>
              <a:t>𝑝</a:t>
            </a:r>
            <a:r>
              <a:rPr b="0" i="0" lang="en-GB" sz="2200" u="none" cap="none" strike="noStrike">
                <a:solidFill>
                  <a:srgbClr val="000000"/>
                </a:solidFill>
                <a:latin typeface="Calibri"/>
                <a:ea typeface="Calibri"/>
                <a:cs typeface="Calibri"/>
                <a:sym typeface="Calibri"/>
              </a:rPr>
              <a:t>,</a:t>
            </a:r>
            <a:r>
              <a:rPr b="0" i="0" lang="en-GB" sz="2200" u="none" cap="none" strike="noStrike">
                <a:solidFill>
                  <a:srgbClr val="000000"/>
                </a:solidFill>
                <a:latin typeface="Calibri"/>
                <a:ea typeface="Calibri"/>
                <a:cs typeface="Calibri"/>
                <a:sym typeface="Calibri"/>
              </a:rPr>
              <a:t> plotted against the average BGC pressure gauge reading 𝑝</a:t>
            </a:r>
            <a:r>
              <a:rPr b="0" baseline="-25000" i="0" lang="en-GB" sz="2200" u="none" cap="none" strike="noStrike">
                <a:solidFill>
                  <a:srgbClr val="000000"/>
                </a:solidFill>
                <a:latin typeface="Calibri"/>
                <a:ea typeface="Calibri"/>
                <a:cs typeface="Calibri"/>
                <a:sym typeface="Calibri"/>
              </a:rPr>
              <a:t>𝐵𝐺C </a:t>
            </a:r>
            <a:r>
              <a:rPr b="0" i="0" lang="en-GB" sz="2200" u="none" cap="none" strike="noStrike">
                <a:solidFill>
                  <a:srgbClr val="000000"/>
                </a:solidFill>
                <a:latin typeface="Calibri"/>
                <a:ea typeface="Calibri"/>
                <a:cs typeface="Calibri"/>
                <a:sym typeface="Calibri"/>
              </a:rPr>
              <a:t>for all the</a:t>
            </a:r>
            <a:r>
              <a:rPr lang="en-GB" sz="2200">
                <a:latin typeface="Calibri"/>
                <a:ea typeface="Calibri"/>
                <a:cs typeface="Calibri"/>
                <a:sym typeface="Calibri"/>
              </a:rPr>
              <a:t> timestamps.</a:t>
            </a:r>
            <a:endParaRPr b="0" i="0" sz="2200" u="none" cap="none" strike="noStrike">
              <a:solidFill>
                <a:srgbClr val="000000"/>
              </a:solidFill>
              <a:latin typeface="Calibri"/>
              <a:ea typeface="Calibri"/>
              <a:cs typeface="Calibri"/>
              <a:sym typeface="Calibri"/>
            </a:endParaRPr>
          </a:p>
        </p:txBody>
      </p:sp>
      <p:sp>
        <p:nvSpPr>
          <p:cNvPr id="129" name="Google Shape;129;p1"/>
          <p:cNvSpPr txBox="1"/>
          <p:nvPr/>
        </p:nvSpPr>
        <p:spPr>
          <a:xfrm>
            <a:off x="15225900" y="35788050"/>
            <a:ext cx="14127900" cy="1647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1900" u="none" cap="none" strike="noStrike">
                <a:solidFill>
                  <a:srgbClr val="000000"/>
                </a:solidFill>
                <a:latin typeface="Calibri"/>
                <a:ea typeface="Calibri"/>
                <a:cs typeface="Calibri"/>
                <a:sym typeface="Calibri"/>
              </a:rPr>
              <a:t>Fig. </a:t>
            </a:r>
            <a:r>
              <a:rPr lang="en-GB" sz="1900">
                <a:latin typeface="Calibri"/>
                <a:ea typeface="Calibri"/>
                <a:cs typeface="Calibri"/>
                <a:sym typeface="Calibri"/>
              </a:rPr>
              <a:t>3</a:t>
            </a:r>
            <a:r>
              <a:rPr b="0" i="0" lang="en-GB" sz="1900" u="none" cap="none" strike="noStrike">
                <a:solidFill>
                  <a:srgbClr val="000000"/>
                </a:solidFill>
                <a:latin typeface="Calibri"/>
                <a:ea typeface="Calibri"/>
                <a:cs typeface="Calibri"/>
                <a:sym typeface="Calibri"/>
              </a:rPr>
              <a:t>: </a:t>
            </a:r>
            <a:r>
              <a:rPr b="1" i="0" lang="en-GB" sz="1900" u="none" cap="none" strike="noStrike">
                <a:solidFill>
                  <a:srgbClr val="000000"/>
                </a:solidFill>
                <a:latin typeface="Calibri"/>
                <a:ea typeface="Calibri"/>
                <a:cs typeface="Calibri"/>
                <a:sym typeface="Calibri"/>
              </a:rPr>
              <a:t>T</a:t>
            </a:r>
            <a:r>
              <a:rPr b="1" lang="en-GB" sz="1900">
                <a:latin typeface="Calibri"/>
                <a:ea typeface="Calibri"/>
                <a:cs typeface="Calibri"/>
                <a:sym typeface="Calibri"/>
              </a:rPr>
              <a:t>op panel: </a:t>
            </a:r>
            <a:r>
              <a:rPr lang="en-GB" sz="1900">
                <a:latin typeface="Calibri"/>
                <a:ea typeface="Calibri"/>
                <a:cs typeface="Calibri"/>
                <a:sym typeface="Calibri"/>
              </a:rPr>
              <a:t>The BGC gas density profile used to generate the radiation shower, together with the BLM data downstream the BGC placed on beam 1 as measured over the LHC Run 3 proton operation (red points) [9] and ion operation (green points), as well as those simulated by FLUKA. </a:t>
            </a:r>
            <a:r>
              <a:rPr b="1" lang="en-GB" sz="1900">
                <a:latin typeface="Calibri"/>
                <a:ea typeface="Calibri"/>
                <a:cs typeface="Calibri"/>
                <a:sym typeface="Calibri"/>
              </a:rPr>
              <a:t>Mid panel: </a:t>
            </a:r>
            <a:r>
              <a:rPr lang="en-GB" sz="1900">
                <a:latin typeface="Calibri"/>
                <a:ea typeface="Calibri"/>
                <a:cs typeface="Calibri"/>
                <a:sym typeface="Calibri"/>
              </a:rPr>
              <a:t>The CDF computed from the gas profile, together with the ratio between the simulated values over measured data for Run 3, for both protons (red) and ions (green). </a:t>
            </a:r>
            <a:r>
              <a:rPr b="1" lang="en-GB" sz="1900">
                <a:latin typeface="Calibri"/>
                <a:ea typeface="Calibri"/>
                <a:cs typeface="Calibri"/>
                <a:sym typeface="Calibri"/>
              </a:rPr>
              <a:t>Bottom panel:</a:t>
            </a:r>
            <a:r>
              <a:rPr lang="en-GB" sz="1900">
                <a:latin typeface="Calibri"/>
                <a:ea typeface="Calibri"/>
                <a:cs typeface="Calibri"/>
                <a:sym typeface="Calibri"/>
              </a:rPr>
              <a:t> The ratio of measured radiation levels rates (normalized to unit charge and pressure) of the ion over proton operation. </a:t>
            </a:r>
            <a:r>
              <a:rPr b="1" lang="en-GB" sz="1900">
                <a:latin typeface="Calibri"/>
                <a:ea typeface="Calibri"/>
                <a:cs typeface="Calibri"/>
                <a:sym typeface="Calibri"/>
              </a:rPr>
              <a:t>Bottom pad:</a:t>
            </a:r>
            <a:r>
              <a:rPr lang="en-GB" sz="1900">
                <a:latin typeface="Calibri"/>
                <a:ea typeface="Calibri"/>
                <a:cs typeface="Calibri"/>
                <a:sym typeface="Calibri"/>
              </a:rPr>
              <a:t> The machine layout and the BLM locations for the LHC machine.</a:t>
            </a:r>
            <a:endParaRPr sz="1900">
              <a:latin typeface="Calibri"/>
              <a:ea typeface="Calibri"/>
              <a:cs typeface="Calibri"/>
              <a:sym typeface="Calibri"/>
            </a:endParaRPr>
          </a:p>
        </p:txBody>
      </p:sp>
      <p:pic>
        <p:nvPicPr>
          <p:cNvPr id="130" name="Google Shape;130;p1" title="bgc_benchmark_measured_v4_simulated_v122_IONS_and_PROTONS_IPAC25.png"/>
          <p:cNvPicPr preferRelativeResize="0"/>
          <p:nvPr/>
        </p:nvPicPr>
        <p:blipFill rotWithShape="1">
          <a:blip r:embed="rId16">
            <a:alphaModFix/>
          </a:blip>
          <a:srcRect b="0" l="0" r="0" t="0"/>
          <a:stretch/>
        </p:blipFill>
        <p:spPr>
          <a:xfrm>
            <a:off x="15647138" y="29151988"/>
            <a:ext cx="13335000" cy="6667500"/>
          </a:xfrm>
          <a:prstGeom prst="rect">
            <a:avLst/>
          </a:prstGeom>
          <a:noFill/>
          <a:ln>
            <a:noFill/>
          </a:ln>
        </p:spPr>
      </p:pic>
      <p:sp>
        <p:nvSpPr>
          <p:cNvPr id="131" name="Google Shape;131;p1"/>
          <p:cNvSpPr txBox="1"/>
          <p:nvPr/>
        </p:nvSpPr>
        <p:spPr>
          <a:xfrm>
            <a:off x="15230600" y="25760600"/>
            <a:ext cx="13872900" cy="3363000"/>
          </a:xfrm>
          <a:prstGeom prst="rect">
            <a:avLst/>
          </a:prstGeom>
          <a:solidFill>
            <a:schemeClr val="lt1"/>
          </a:solid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000">
                <a:solidFill>
                  <a:schemeClr val="dk1"/>
                </a:solidFill>
                <a:latin typeface="Calibri"/>
                <a:ea typeface="Calibri"/>
                <a:cs typeface="Calibri"/>
                <a:sym typeface="Calibri"/>
              </a:rPr>
              <a:t>The radiation levels simulated by FLUKA are compared to the BLM measurements (background-subtracted) taken during the operation of the BGC demonstrator in Run 3</a:t>
            </a:r>
            <a:endParaRPr sz="30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GB" sz="3000">
                <a:solidFill>
                  <a:schemeClr val="dk1"/>
                </a:solidFill>
                <a:latin typeface="Calibri"/>
                <a:ea typeface="Calibri"/>
                <a:cs typeface="Calibri"/>
                <a:sym typeface="Calibri"/>
              </a:rPr>
              <a:t>(2022-to date) in Fig. 3. The shape of the BLM TID profile is well reproduced with a good global agreement within at least a factor of 2 between simulations and measurements, with some outliers at large distance from the radiation source.  The lower pad of Fig. 4 indicates that the ratio of normalized ion radiation levels to proton radiation levels can reach locally a factor of a few tens. </a:t>
            </a:r>
            <a:endParaRPr sz="3000">
              <a:solidFill>
                <a:schemeClr val="dk1"/>
              </a:solidFill>
              <a:latin typeface="Calibri"/>
              <a:ea typeface="Calibri"/>
              <a:cs typeface="Calibri"/>
              <a:sym typeface="Calibri"/>
            </a:endParaRPr>
          </a:p>
        </p:txBody>
      </p:sp>
      <p:pic>
        <p:nvPicPr>
          <p:cNvPr id="132" name="Google Shape;132;p1"/>
          <p:cNvPicPr preferRelativeResize="0"/>
          <p:nvPr/>
        </p:nvPicPr>
        <p:blipFill rotWithShape="1">
          <a:blip r:embed="rId17">
            <a:alphaModFix/>
          </a:blip>
          <a:srcRect b="0" l="0" r="0" t="0"/>
          <a:stretch/>
        </p:blipFill>
        <p:spPr>
          <a:xfrm>
            <a:off x="26392848" y="1124352"/>
            <a:ext cx="2682777" cy="2655900"/>
          </a:xfrm>
          <a:prstGeom prst="rect">
            <a:avLst/>
          </a:prstGeom>
          <a:noFill/>
          <a:ln>
            <a:noFill/>
          </a:ln>
        </p:spPr>
      </p:pic>
      <p:pic>
        <p:nvPicPr>
          <p:cNvPr id="133" name="Google Shape;133;p1"/>
          <p:cNvPicPr preferRelativeResize="0"/>
          <p:nvPr/>
        </p:nvPicPr>
        <p:blipFill rotWithShape="1">
          <a:blip r:embed="rId18">
            <a:alphaModFix/>
          </a:blip>
          <a:srcRect b="0" l="0" r="0" t="0"/>
          <a:stretch/>
        </p:blipFill>
        <p:spPr>
          <a:xfrm>
            <a:off x="2687502" y="18405001"/>
            <a:ext cx="10604551" cy="3097475"/>
          </a:xfrm>
          <a:prstGeom prst="rect">
            <a:avLst/>
          </a:prstGeom>
          <a:noFill/>
          <a:ln>
            <a:noFill/>
          </a:ln>
        </p:spPr>
      </p:pic>
      <p:pic>
        <p:nvPicPr>
          <p:cNvPr id="134" name="Google Shape;134;p1"/>
          <p:cNvPicPr preferRelativeResize="0"/>
          <p:nvPr/>
        </p:nvPicPr>
        <p:blipFill rotWithShape="1">
          <a:blip r:embed="rId19">
            <a:alphaModFix/>
          </a:blip>
          <a:srcRect b="0" l="0" r="0" t="0"/>
          <a:stretch/>
        </p:blipFill>
        <p:spPr>
          <a:xfrm>
            <a:off x="3730488" y="24449738"/>
            <a:ext cx="8334375" cy="1809750"/>
          </a:xfrm>
          <a:prstGeom prst="rect">
            <a:avLst/>
          </a:prstGeom>
          <a:noFill/>
          <a:ln>
            <a:noFill/>
          </a:ln>
        </p:spPr>
      </p:pic>
      <p:sp>
        <p:nvSpPr>
          <p:cNvPr id="135" name="Google Shape;135;p1"/>
          <p:cNvSpPr txBox="1"/>
          <p:nvPr/>
        </p:nvSpPr>
        <p:spPr>
          <a:xfrm>
            <a:off x="1170675" y="21208650"/>
            <a:ext cx="13638300" cy="38247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with the number of charges I(𝑡) passing through the gas, the LHC revolution frequency 𝑓 = 11 245 Hz, the </a:t>
            </a:r>
            <a:r>
              <a:rPr lang="en-GB" sz="3000">
                <a:solidFill>
                  <a:schemeClr val="dk1"/>
                </a:solidFill>
                <a:latin typeface="Calibri"/>
                <a:ea typeface="Calibri"/>
                <a:cs typeface="Calibri"/>
                <a:sym typeface="Calibri"/>
              </a:rPr>
              <a:t>interaction</a:t>
            </a:r>
            <a:r>
              <a:rPr b="0" i="0" lang="en-GB" sz="3000" u="none" cap="none" strike="noStrike">
                <a:solidFill>
                  <a:schemeClr val="dk1"/>
                </a:solidFill>
                <a:latin typeface="Calibri"/>
                <a:ea typeface="Calibri"/>
                <a:cs typeface="Calibri"/>
                <a:sym typeface="Calibri"/>
              </a:rPr>
              <a:t> cross section for the ion beam and the rest gas is estimated at 𝜎</a:t>
            </a:r>
            <a:r>
              <a:rPr baseline="-25000" lang="en-GB" sz="3000">
                <a:solidFill>
                  <a:schemeClr val="dk1"/>
                </a:solidFill>
                <a:latin typeface="Calibri"/>
                <a:ea typeface="Calibri"/>
                <a:cs typeface="Calibri"/>
                <a:sym typeface="Calibri"/>
              </a:rPr>
              <a:t>Pb</a:t>
            </a:r>
            <a:r>
              <a:rPr b="0" baseline="-25000" i="0" lang="en-GB" sz="3000" u="none" cap="none" strike="noStrike">
                <a:solidFill>
                  <a:schemeClr val="dk1"/>
                </a:solidFill>
                <a:latin typeface="Calibri"/>
                <a:ea typeface="Calibri"/>
                <a:cs typeface="Calibri"/>
                <a:sym typeface="Calibri"/>
              </a:rPr>
              <a:t>+𝑁𝑒,𝑖𝑛𝑒𝑙</a:t>
            </a:r>
            <a:r>
              <a:rPr b="0" i="0" lang="en-GB" sz="3000" u="none" cap="none" strike="noStrike">
                <a:solidFill>
                  <a:schemeClr val="dk1"/>
                </a:solidFill>
                <a:latin typeface="Calibri"/>
                <a:ea typeface="Calibri"/>
                <a:cs typeface="Calibri"/>
                <a:sym typeface="Calibri"/>
              </a:rPr>
              <a:t> = </a:t>
            </a:r>
            <a:r>
              <a:rPr lang="en-GB" sz="3000">
                <a:solidFill>
                  <a:schemeClr val="dk1"/>
                </a:solidFill>
                <a:latin typeface="Calibri"/>
                <a:ea typeface="Calibri"/>
                <a:cs typeface="Calibri"/>
                <a:sym typeface="Calibri"/>
              </a:rPr>
              <a:t>𝜎</a:t>
            </a:r>
            <a:r>
              <a:rPr baseline="-25000" lang="en-GB" sz="3000">
                <a:solidFill>
                  <a:schemeClr val="dk1"/>
                </a:solidFill>
                <a:latin typeface="Calibri"/>
                <a:ea typeface="Calibri"/>
                <a:cs typeface="Calibri"/>
                <a:sym typeface="Calibri"/>
              </a:rPr>
              <a:t>pp,𝑖𝑛𝑒𝑙 </a:t>
            </a:r>
            <a:r>
              <a:rPr lang="en-GB" sz="2200">
                <a:solidFill>
                  <a:schemeClr val="dk1"/>
                </a:solidFill>
                <a:latin typeface="Calibri"/>
                <a:ea typeface="Calibri"/>
                <a:cs typeface="Calibri"/>
                <a:sym typeface="Calibri"/>
              </a:rPr>
              <a:t>·</a:t>
            </a:r>
            <a:r>
              <a:rPr b="0" i="0" lang="en-GB" sz="3000" u="none" cap="none" strike="noStrike">
                <a:solidFill>
                  <a:schemeClr val="dk1"/>
                </a:solidFill>
                <a:latin typeface="Calibri"/>
                <a:ea typeface="Calibri"/>
                <a:cs typeface="Calibri"/>
                <a:sym typeface="Calibri"/>
              </a:rPr>
              <a:t> (A</a:t>
            </a:r>
            <a:r>
              <a:rPr b="0" baseline="30000" i="0" lang="en-GB" sz="3000" u="none" cap="none" strike="noStrike">
                <a:solidFill>
                  <a:schemeClr val="dk1"/>
                </a:solidFill>
                <a:latin typeface="Calibri"/>
                <a:ea typeface="Calibri"/>
                <a:cs typeface="Calibri"/>
                <a:sym typeface="Calibri"/>
              </a:rPr>
              <a:t>1/3</a:t>
            </a:r>
            <a:r>
              <a:rPr b="0" baseline="-25000" i="0" lang="en-GB" sz="3000" u="none" cap="none" strike="noStrike">
                <a:solidFill>
                  <a:schemeClr val="dk1"/>
                </a:solidFill>
                <a:latin typeface="Calibri"/>
                <a:ea typeface="Calibri"/>
                <a:cs typeface="Calibri"/>
                <a:sym typeface="Calibri"/>
              </a:rPr>
              <a:t>Pb</a:t>
            </a:r>
            <a:r>
              <a:rPr b="0" i="0" lang="en-GB" sz="3000" u="none" cap="none" strike="noStrike">
                <a:solidFill>
                  <a:schemeClr val="dk1"/>
                </a:solidFill>
                <a:latin typeface="Calibri"/>
                <a:ea typeface="Calibri"/>
                <a:cs typeface="Calibri"/>
                <a:sym typeface="Calibri"/>
              </a:rPr>
              <a:t> + A</a:t>
            </a:r>
            <a:r>
              <a:rPr b="0" baseline="30000" i="0" lang="en-GB" sz="3000" u="none" cap="none" strike="noStrike">
                <a:solidFill>
                  <a:schemeClr val="dk1"/>
                </a:solidFill>
                <a:latin typeface="Calibri"/>
                <a:ea typeface="Calibri"/>
                <a:cs typeface="Calibri"/>
                <a:sym typeface="Calibri"/>
              </a:rPr>
              <a:t>1/3</a:t>
            </a:r>
            <a:r>
              <a:rPr b="0" baseline="-25000" i="0" lang="en-GB" sz="3000" u="none" cap="none" strike="noStrike">
                <a:solidFill>
                  <a:schemeClr val="dk1"/>
                </a:solidFill>
                <a:latin typeface="Calibri"/>
                <a:ea typeface="Calibri"/>
                <a:cs typeface="Calibri"/>
                <a:sym typeface="Calibri"/>
              </a:rPr>
              <a:t>Ne</a:t>
            </a:r>
            <a:r>
              <a:rPr b="0" i="0" lang="en-GB" sz="3000" u="none" cap="none" strike="noStrike">
                <a:solidFill>
                  <a:schemeClr val="dk1"/>
                </a:solidFill>
                <a:latin typeface="Calibri"/>
                <a:ea typeface="Calibri"/>
                <a:cs typeface="Calibri"/>
                <a:sym typeface="Calibri"/>
              </a:rPr>
              <a:t>)</a:t>
            </a:r>
            <a:r>
              <a:rPr b="0" baseline="30000" i="0" lang="en-GB" sz="3000" u="none" cap="none" strike="noStrike">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 = 3</a:t>
            </a:r>
            <a:r>
              <a:rPr lang="en-GB" sz="3000">
                <a:solidFill>
                  <a:schemeClr val="dk1"/>
                </a:solidFill>
                <a:latin typeface="Calibri"/>
                <a:ea typeface="Calibri"/>
                <a:cs typeface="Calibri"/>
                <a:sym typeface="Calibri"/>
              </a:rPr>
              <a:t>80</a:t>
            </a:r>
            <a:r>
              <a:rPr b="0" i="0" lang="en-GB" sz="3000" u="none" cap="none" strike="noStrike">
                <a:solidFill>
                  <a:schemeClr val="dk1"/>
                </a:solidFill>
                <a:latin typeface="Calibri"/>
                <a:ea typeface="Calibri"/>
                <a:cs typeface="Calibri"/>
                <a:sym typeface="Calibri"/>
              </a:rPr>
              <a:t>0 mb, for a beam </a:t>
            </a:r>
            <a:r>
              <a:rPr lang="en-GB" sz="3000">
                <a:solidFill>
                  <a:schemeClr val="dk1"/>
                </a:solidFill>
                <a:latin typeface="Calibri"/>
                <a:ea typeface="Calibri"/>
                <a:cs typeface="Calibri"/>
                <a:sym typeface="Calibri"/>
              </a:rPr>
              <a:t>of Pb at</a:t>
            </a:r>
            <a:r>
              <a:rPr b="0" i="0" lang="en-GB" sz="3000" u="none" cap="none" strike="noStrike">
                <a:solidFill>
                  <a:schemeClr val="dk1"/>
                </a:solidFill>
                <a:latin typeface="Calibri"/>
                <a:ea typeface="Calibri"/>
                <a:cs typeface="Calibri"/>
                <a:sym typeface="Calibri"/>
              </a:rPr>
              <a:t> </a:t>
            </a:r>
            <a:r>
              <a:rPr lang="en-GB" sz="3000">
                <a:solidFill>
                  <a:schemeClr val="dk1"/>
                </a:solidFill>
                <a:latin typeface="Calibri"/>
                <a:ea typeface="Calibri"/>
                <a:cs typeface="Calibri"/>
                <a:sym typeface="Calibri"/>
              </a:rPr>
              <a:t>2.76 TeV/n </a:t>
            </a:r>
            <a:r>
              <a:rPr b="0" i="0" lang="en-GB" sz="3000" u="none" cap="none" strike="noStrike">
                <a:solidFill>
                  <a:schemeClr val="dk1"/>
                </a:solidFill>
                <a:latin typeface="Calibri"/>
                <a:ea typeface="Calibri"/>
                <a:cs typeface="Calibri"/>
                <a:sym typeface="Calibri"/>
              </a:rPr>
              <a:t>hitting the gas atoms</a:t>
            </a:r>
            <a:r>
              <a:rPr lang="en-GB" sz="3000">
                <a:solidFill>
                  <a:schemeClr val="dk1"/>
                </a:solidFill>
                <a:latin typeface="Calibri"/>
                <a:ea typeface="Calibri"/>
                <a:cs typeface="Calibri"/>
                <a:sym typeface="Calibri"/>
              </a:rPr>
              <a:t>. Moreover, if for the proton case [9] the only relevant physical process leading to local radiation levels was the inelastic interaction, for the case of ions there is an additional electromagnetic dissociation component. T</a:t>
            </a:r>
            <a:r>
              <a:rPr b="0" i="0" lang="en-GB" sz="3000" u="none" cap="none" strike="noStrike">
                <a:solidFill>
                  <a:schemeClr val="dk1"/>
                </a:solidFill>
                <a:latin typeface="Calibri"/>
                <a:ea typeface="Calibri"/>
                <a:cs typeface="Calibri"/>
                <a:sym typeface="Calibri"/>
              </a:rPr>
              <a:t>he gas with an integrated density profile Θ(𝑡; 𝑠</a:t>
            </a:r>
            <a:r>
              <a:rPr b="0" baseline="-25000" i="0" lang="en-GB" sz="3000" u="none" cap="none" strike="noStrike">
                <a:solidFill>
                  <a:schemeClr val="dk1"/>
                </a:solidFill>
                <a:latin typeface="Calibri"/>
                <a:ea typeface="Calibri"/>
                <a:cs typeface="Calibri"/>
                <a:sym typeface="Calibri"/>
              </a:rPr>
              <a:t>𝑎</a:t>
            </a:r>
            <a:r>
              <a:rPr b="0" i="0" lang="en-GB" sz="3000" u="none" cap="none" strike="noStrike">
                <a:solidFill>
                  <a:schemeClr val="dk1"/>
                </a:solidFill>
                <a:latin typeface="Calibri"/>
                <a:ea typeface="Calibri"/>
                <a:cs typeface="Calibri"/>
                <a:sym typeface="Calibri"/>
              </a:rPr>
              <a:t>, 𝑠</a:t>
            </a:r>
            <a:r>
              <a:rPr b="0" baseline="-25000" i="0" lang="en-GB" sz="3000" u="none" cap="none" strike="noStrike">
                <a:solidFill>
                  <a:schemeClr val="dk1"/>
                </a:solidFill>
                <a:latin typeface="Calibri"/>
                <a:ea typeface="Calibri"/>
                <a:cs typeface="Calibri"/>
                <a:sym typeface="Calibri"/>
              </a:rPr>
              <a:t>𝑏</a:t>
            </a:r>
            <a:r>
              <a:rPr b="0" i="0" lang="en-GB" sz="3000" u="none" cap="none" strike="noStrike">
                <a:solidFill>
                  <a:schemeClr val="dk1"/>
                </a:solidFill>
                <a:latin typeface="Calibri"/>
                <a:ea typeface="Calibri"/>
                <a:cs typeface="Calibri"/>
                <a:sym typeface="Calibri"/>
              </a:rPr>
              <a:t>) along 𝑠-coordinate in the accelerator region [𝑠</a:t>
            </a:r>
            <a:r>
              <a:rPr b="0" baseline="-25000" i="0" lang="en-GB" sz="3000" u="none" cap="none" strike="noStrike">
                <a:solidFill>
                  <a:schemeClr val="dk1"/>
                </a:solidFill>
                <a:latin typeface="Calibri"/>
                <a:ea typeface="Calibri"/>
                <a:cs typeface="Calibri"/>
                <a:sym typeface="Calibri"/>
              </a:rPr>
              <a:t>𝑎</a:t>
            </a:r>
            <a:r>
              <a:rPr b="0" i="0" lang="en-GB" sz="3000" u="none" cap="none" strike="noStrike">
                <a:solidFill>
                  <a:schemeClr val="dk1"/>
                </a:solidFill>
                <a:latin typeface="Calibri"/>
                <a:ea typeface="Calibri"/>
                <a:cs typeface="Calibri"/>
                <a:sym typeface="Calibri"/>
              </a:rPr>
              <a:t>, 𝑠</a:t>
            </a:r>
            <a:r>
              <a:rPr b="0" baseline="-25000" i="0" lang="en-GB" sz="3000" u="none" cap="none" strike="noStrike">
                <a:solidFill>
                  <a:schemeClr val="dk1"/>
                </a:solidFill>
                <a:latin typeface="Calibri"/>
                <a:ea typeface="Calibri"/>
                <a:cs typeface="Calibri"/>
                <a:sym typeface="Calibri"/>
              </a:rPr>
              <a:t>𝑏</a:t>
            </a:r>
            <a:r>
              <a:rPr b="0" i="0" lang="en-GB" sz="3000" u="none" cap="none" strike="noStrike">
                <a:solidFill>
                  <a:schemeClr val="dk1"/>
                </a:solidFill>
                <a:latin typeface="Calibri"/>
                <a:ea typeface="Calibri"/>
                <a:cs typeface="Calibri"/>
                <a:sym typeface="Calibri"/>
              </a:rPr>
              <a:t>] can be </a:t>
            </a:r>
            <a:r>
              <a:rPr lang="en-GB" sz="3000">
                <a:solidFill>
                  <a:schemeClr val="dk1"/>
                </a:solidFill>
                <a:latin typeface="Calibri"/>
                <a:ea typeface="Calibri"/>
                <a:cs typeface="Calibri"/>
                <a:sym typeface="Calibri"/>
              </a:rPr>
              <a:t>expressed </a:t>
            </a:r>
            <a:r>
              <a:rPr b="0" i="0" lang="en-GB" sz="3000" u="none" cap="none" strike="noStrike">
                <a:solidFill>
                  <a:schemeClr val="dk1"/>
                </a:solidFill>
                <a:latin typeface="Calibri"/>
                <a:ea typeface="Calibri"/>
                <a:cs typeface="Calibri"/>
                <a:sym typeface="Calibri"/>
              </a:rPr>
              <a:t>as</a:t>
            </a:r>
            <a:endParaRPr b="0" i="0" sz="3000" u="none" cap="none" strike="noStrike">
              <a:solidFill>
                <a:schemeClr val="dk1"/>
              </a:solidFill>
              <a:latin typeface="Calibri"/>
              <a:ea typeface="Calibri"/>
              <a:cs typeface="Calibri"/>
              <a:sym typeface="Calibri"/>
            </a:endParaRPr>
          </a:p>
        </p:txBody>
      </p:sp>
      <p:sp>
        <p:nvSpPr>
          <p:cNvPr id="136" name="Google Shape;136;p1"/>
          <p:cNvSpPr txBox="1"/>
          <p:nvPr/>
        </p:nvSpPr>
        <p:spPr>
          <a:xfrm>
            <a:off x="1170625" y="25952100"/>
            <a:ext cx="13638300" cy="19776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where 𝜌(𝑠) is the number density of gas atoms and 𝜌</a:t>
            </a:r>
            <a:r>
              <a:rPr b="0" baseline="-25000" i="0" lang="en-GB" sz="3000" u="none" cap="none" strike="noStrike">
                <a:solidFill>
                  <a:schemeClr val="dk1"/>
                </a:solidFill>
                <a:latin typeface="Calibri"/>
                <a:ea typeface="Calibri"/>
                <a:cs typeface="Calibri"/>
                <a:sym typeface="Calibri"/>
              </a:rPr>
              <a:t>𝑚𝑎𝑥</a:t>
            </a:r>
            <a:r>
              <a:rPr b="0" i="0" lang="en-GB" sz="3000" u="none" cap="none" strike="noStrike">
                <a:solidFill>
                  <a:schemeClr val="dk1"/>
                </a:solidFill>
                <a:latin typeface="Calibri"/>
                <a:ea typeface="Calibri"/>
                <a:cs typeface="Calibri"/>
                <a:sym typeface="Calibri"/>
              </a:rPr>
              <a:t> is the peak value of the profile. </a:t>
            </a:r>
            <a:r>
              <a:rPr lang="en-GB" sz="3000">
                <a:solidFill>
                  <a:schemeClr val="dk1"/>
                </a:solidFill>
                <a:latin typeface="Calibri"/>
                <a:ea typeface="Calibri"/>
                <a:cs typeface="Calibri"/>
                <a:sym typeface="Calibri"/>
              </a:rPr>
              <a:t>Th</a:t>
            </a:r>
            <a:r>
              <a:rPr b="0" i="0" lang="en-GB" sz="3000" u="none" cap="none" strike="noStrike">
                <a:solidFill>
                  <a:schemeClr val="dk1"/>
                </a:solidFill>
                <a:latin typeface="Calibri"/>
                <a:ea typeface="Calibri"/>
                <a:cs typeface="Calibri"/>
                <a:sym typeface="Calibri"/>
              </a:rPr>
              <a:t>e gas density profile used in FLUKA (the top panel of Fig. </a:t>
            </a:r>
            <a:r>
              <a:rPr lang="en-GB" sz="3000">
                <a:solidFill>
                  <a:schemeClr val="dk1"/>
                </a:solidFill>
                <a:latin typeface="Calibri"/>
                <a:ea typeface="Calibri"/>
                <a:cs typeface="Calibri"/>
                <a:sym typeface="Calibri"/>
              </a:rPr>
              <a:t>3</a:t>
            </a:r>
            <a:r>
              <a:rPr b="0" i="0" lang="en-GB" sz="3000" u="none" cap="none" strike="noStrike">
                <a:solidFill>
                  <a:schemeClr val="dk1"/>
                </a:solidFill>
                <a:latin typeface="Calibri"/>
                <a:ea typeface="Calibri"/>
                <a:cs typeface="Calibri"/>
                <a:sym typeface="Calibri"/>
              </a:rPr>
              <a:t>) has been simulated using MOLFLOW+ [1</a:t>
            </a:r>
            <a:r>
              <a:rPr lang="en-GB" sz="3000">
                <a:solidFill>
                  <a:schemeClr val="dk1"/>
                </a:solidFill>
                <a:latin typeface="Calibri"/>
                <a:ea typeface="Calibri"/>
                <a:cs typeface="Calibri"/>
                <a:sym typeface="Calibri"/>
              </a:rPr>
              <a:t>1</a:t>
            </a:r>
            <a:r>
              <a:rPr b="0" i="0" lang="en-GB" sz="3000" u="none" cap="none" strike="noStrike">
                <a:solidFill>
                  <a:schemeClr val="dk1"/>
                </a:solidFill>
                <a:latin typeface="Calibri"/>
                <a:ea typeface="Calibri"/>
                <a:cs typeface="Calibri"/>
                <a:sym typeface="Calibri"/>
              </a:rPr>
              <a:t>] more description about how these profiles are obtained can be found in </a:t>
            </a:r>
            <a:r>
              <a:rPr lang="en-GB" sz="3000">
                <a:solidFill>
                  <a:schemeClr val="dk1"/>
                </a:solidFill>
                <a:latin typeface="Calibri"/>
                <a:ea typeface="Calibri"/>
                <a:cs typeface="Calibri"/>
                <a:sym typeface="Calibri"/>
              </a:rPr>
              <a:t>R</a:t>
            </a:r>
            <a:r>
              <a:rPr b="0" i="0" lang="en-GB" sz="3000" u="none" cap="none" strike="noStrike">
                <a:solidFill>
                  <a:schemeClr val="dk1"/>
                </a:solidFill>
                <a:latin typeface="Calibri"/>
                <a:ea typeface="Calibri"/>
                <a:cs typeface="Calibri"/>
                <a:sym typeface="Calibri"/>
              </a:rPr>
              <a:t>ef. [1</a:t>
            </a:r>
            <a:r>
              <a:rPr lang="en-GB" sz="3000">
                <a:solidFill>
                  <a:schemeClr val="dk1"/>
                </a:solidFill>
                <a:latin typeface="Calibri"/>
                <a:ea typeface="Calibri"/>
                <a:cs typeface="Calibri"/>
                <a:sym typeface="Calibri"/>
              </a:rPr>
              <a:t>2</a:t>
            </a:r>
            <a:r>
              <a:rPr b="0" i="0" lang="en-GB" sz="3000" u="none" cap="none" strike="noStrike">
                <a:solidFill>
                  <a:schemeClr val="dk1"/>
                </a:solidFill>
                <a:latin typeface="Calibri"/>
                <a:ea typeface="Calibri"/>
                <a:cs typeface="Calibri"/>
                <a:sym typeface="Calibri"/>
              </a:rPr>
              <a:t>].</a:t>
            </a:r>
            <a:endParaRPr b="0" i="0" sz="3000" u="none" cap="none" strike="noStrike">
              <a:solidFill>
                <a:schemeClr val="dk1"/>
              </a:solidFill>
              <a:latin typeface="Calibri"/>
              <a:ea typeface="Calibri"/>
              <a:cs typeface="Calibri"/>
              <a:sym typeface="Calibri"/>
            </a:endParaRPr>
          </a:p>
        </p:txBody>
      </p:sp>
      <p:grpSp>
        <p:nvGrpSpPr>
          <p:cNvPr id="137" name="Google Shape;137;p1"/>
          <p:cNvGrpSpPr/>
          <p:nvPr/>
        </p:nvGrpSpPr>
        <p:grpSpPr>
          <a:xfrm>
            <a:off x="15131175" y="17359100"/>
            <a:ext cx="14251500" cy="936000"/>
            <a:chOff x="15207375" y="17435300"/>
            <a:chExt cx="14251500" cy="936000"/>
          </a:xfrm>
        </p:grpSpPr>
        <p:sp>
          <p:nvSpPr>
            <p:cNvPr id="138" name="Google Shape;138;p1"/>
            <p:cNvSpPr/>
            <p:nvPr/>
          </p:nvSpPr>
          <p:spPr>
            <a:xfrm rot="5400000">
              <a:off x="21865125" y="10777550"/>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txBox="1"/>
            <p:nvPr/>
          </p:nvSpPr>
          <p:spPr>
            <a:xfrm>
              <a:off x="15363625" y="1750662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4. FLUKA simulation</a:t>
              </a:r>
              <a:endParaRPr b="0" i="0" sz="5700" u="none" cap="none" strike="noStrike">
                <a:solidFill>
                  <a:schemeClr val="lt1"/>
                </a:solidFill>
                <a:latin typeface="Calibri"/>
                <a:ea typeface="Calibri"/>
                <a:cs typeface="Calibri"/>
                <a:sym typeface="Calibri"/>
              </a:endParaRPr>
            </a:p>
          </p:txBody>
        </p:sp>
      </p:grpSp>
      <p:sp>
        <p:nvSpPr>
          <p:cNvPr id="140" name="Google Shape;140;p1"/>
          <p:cNvSpPr txBox="1"/>
          <p:nvPr/>
        </p:nvSpPr>
        <p:spPr>
          <a:xfrm>
            <a:off x="15378200" y="18316238"/>
            <a:ext cx="13872900" cy="1977600"/>
          </a:xfrm>
          <a:prstGeom prst="rect">
            <a:avLst/>
          </a:prstGeom>
          <a:solidFill>
            <a:schemeClr val="lt1"/>
          </a:solid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The radiation source consisted in just the electromagnetic disso</a:t>
            </a:r>
            <a:r>
              <a:rPr lang="en-GB" sz="3000">
                <a:solidFill>
                  <a:schemeClr val="dk1"/>
                </a:solidFill>
                <a:latin typeface="Calibri"/>
                <a:ea typeface="Calibri"/>
                <a:cs typeface="Calibri"/>
                <a:sym typeface="Calibri"/>
              </a:rPr>
              <a:t>ciation and </a:t>
            </a:r>
            <a:r>
              <a:rPr b="0" i="0" lang="en-GB" sz="3000" u="none" cap="none" strike="noStrike">
                <a:solidFill>
                  <a:schemeClr val="dk1"/>
                </a:solidFill>
                <a:latin typeface="Calibri"/>
                <a:ea typeface="Calibri"/>
                <a:cs typeface="Calibri"/>
                <a:sym typeface="Calibri"/>
              </a:rPr>
              <a:t> inelastic beam-gas interactions, as the position of the interactions is sampled along a Continuous Distribution Function (CDF) function given by the gas density profile in the tunnel, and the interaction secondaries are propagated in the LHC tunnel geometry model.</a:t>
            </a:r>
            <a:endParaRPr b="0" i="0" sz="3000" u="none" cap="none" strike="noStrike">
              <a:solidFill>
                <a:schemeClr val="dk1"/>
              </a:solidFill>
              <a:latin typeface="Calibri"/>
              <a:ea typeface="Calibri"/>
              <a:cs typeface="Calibri"/>
              <a:sym typeface="Calibri"/>
            </a:endParaRPr>
          </a:p>
        </p:txBody>
      </p:sp>
      <p:pic>
        <p:nvPicPr>
          <p:cNvPr id="141" name="Google Shape;141;p1" title="lhc_fill_9252_ion_operation_blm_BSTM.png"/>
          <p:cNvPicPr preferRelativeResize="0"/>
          <p:nvPr/>
        </p:nvPicPr>
        <p:blipFill rotWithShape="1">
          <a:blip r:embed="rId20">
            <a:alphaModFix/>
          </a:blip>
          <a:srcRect b="-1306" l="0" r="0" t="0"/>
          <a:stretch/>
        </p:blipFill>
        <p:spPr>
          <a:xfrm>
            <a:off x="15465500" y="11111835"/>
            <a:ext cx="8971251" cy="4557890"/>
          </a:xfrm>
          <a:prstGeom prst="rect">
            <a:avLst/>
          </a:prstGeom>
          <a:noFill/>
          <a:ln>
            <a:noFill/>
          </a:ln>
        </p:spPr>
      </p:pic>
      <p:pic>
        <p:nvPicPr>
          <p:cNvPr id="142" name="Google Shape;142;p1" title="BLMEI.05R4.B1I10_BSRTM_full.png"/>
          <p:cNvPicPr preferRelativeResize="0"/>
          <p:nvPr/>
        </p:nvPicPr>
        <p:blipFill rotWithShape="1">
          <a:blip r:embed="rId21">
            <a:alphaModFix/>
          </a:blip>
          <a:srcRect b="0" l="0" r="0" t="0"/>
          <a:stretch/>
        </p:blipFill>
        <p:spPr>
          <a:xfrm>
            <a:off x="24587125" y="11028375"/>
            <a:ext cx="4773699" cy="4743175"/>
          </a:xfrm>
          <a:prstGeom prst="rect">
            <a:avLst/>
          </a:prstGeom>
          <a:noFill/>
          <a:ln>
            <a:noFill/>
          </a:ln>
        </p:spPr>
      </p:pic>
      <p:pic>
        <p:nvPicPr>
          <p:cNvPr id="143" name="Google Shape;143;p1" title="2D_TID_ions_v122.png"/>
          <p:cNvPicPr preferRelativeResize="0"/>
          <p:nvPr/>
        </p:nvPicPr>
        <p:blipFill rotWithShape="1">
          <a:blip r:embed="rId22">
            <a:alphaModFix/>
          </a:blip>
          <a:srcRect b="0" l="6499" r="6499" t="0"/>
          <a:stretch/>
        </p:blipFill>
        <p:spPr>
          <a:xfrm>
            <a:off x="15812738" y="20447000"/>
            <a:ext cx="13258800" cy="3095625"/>
          </a:xfrm>
          <a:prstGeom prst="rect">
            <a:avLst/>
          </a:prstGeom>
          <a:noFill/>
          <a:ln>
            <a:noFill/>
          </a:ln>
        </p:spPr>
      </p:pic>
      <p:sp>
        <p:nvSpPr>
          <p:cNvPr id="144" name="Google Shape;144;p1"/>
          <p:cNvSpPr txBox="1"/>
          <p:nvPr/>
        </p:nvSpPr>
        <p:spPr>
          <a:xfrm>
            <a:off x="15269175" y="23453001"/>
            <a:ext cx="14127900" cy="1200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0" i="0" lang="en-GB" sz="2200" u="none" cap="none" strike="noStrike">
                <a:solidFill>
                  <a:srgbClr val="000000"/>
                </a:solidFill>
                <a:latin typeface="Calibri"/>
                <a:ea typeface="Calibri"/>
                <a:cs typeface="Calibri"/>
                <a:sym typeface="Calibri"/>
              </a:rPr>
              <a:t>Fig. </a:t>
            </a:r>
            <a:r>
              <a:rPr lang="en-GB" sz="2200">
                <a:latin typeface="Calibri"/>
                <a:ea typeface="Calibri"/>
                <a:cs typeface="Calibri"/>
                <a:sym typeface="Calibri"/>
              </a:rPr>
              <a:t>2</a:t>
            </a:r>
            <a:r>
              <a:rPr b="0" i="0" lang="en-GB" sz="2200" u="none" cap="none" strike="noStrike">
                <a:solidFill>
                  <a:srgbClr val="000000"/>
                </a:solidFill>
                <a:latin typeface="Calibri"/>
                <a:ea typeface="Calibri"/>
                <a:cs typeface="Calibri"/>
                <a:sym typeface="Calibri"/>
              </a:rPr>
              <a:t>: FLUKA simulated radiation shower caused by the BGC demonstrator (</a:t>
            </a:r>
            <a:r>
              <a:rPr lang="en-GB" sz="2200">
                <a:latin typeface="Calibri"/>
                <a:ea typeface="Calibri"/>
                <a:cs typeface="Calibri"/>
                <a:sym typeface="Calibri"/>
              </a:rPr>
              <a:t>z=-42 m</a:t>
            </a:r>
            <a:r>
              <a:rPr b="0" i="0" lang="en-GB" sz="2200" u="none" cap="none" strike="noStrike">
                <a:solidFill>
                  <a:srgbClr val="000000"/>
                </a:solidFill>
                <a:latin typeface="Calibri"/>
                <a:ea typeface="Calibri"/>
                <a:cs typeface="Calibri"/>
                <a:sym typeface="Calibri"/>
              </a:rPr>
              <a:t>) on beam 1 for LHC ion operation, as ZX view, displaying how the shower extends over several tens of meters. The TID is provided at beam height, for a beam at </a:t>
            </a:r>
            <a:br>
              <a:rPr b="0" i="0" lang="en-GB" sz="2200" u="none" cap="none" strike="noStrike">
                <a:solidFill>
                  <a:srgbClr val="000000"/>
                </a:solidFill>
                <a:latin typeface="Calibri"/>
                <a:ea typeface="Calibri"/>
                <a:cs typeface="Calibri"/>
                <a:sym typeface="Calibri"/>
              </a:rPr>
            </a:br>
            <a:r>
              <a:rPr b="0" i="0" lang="en-GB" sz="2200" u="none" cap="none" strike="noStrike">
                <a:solidFill>
                  <a:srgbClr val="000000"/>
                </a:solidFill>
                <a:latin typeface="Calibri"/>
                <a:ea typeface="Calibri"/>
                <a:cs typeface="Calibri"/>
                <a:sym typeface="Calibri"/>
              </a:rPr>
              <a:t>𝐸 = </a:t>
            </a:r>
            <a:r>
              <a:rPr lang="en-GB" sz="2200">
                <a:latin typeface="Calibri"/>
                <a:ea typeface="Calibri"/>
                <a:cs typeface="Calibri"/>
                <a:sym typeface="Calibri"/>
              </a:rPr>
              <a:t>2</a:t>
            </a:r>
            <a:r>
              <a:rPr b="0" i="0" lang="en-GB" sz="2200" u="none" cap="none" strike="noStrike">
                <a:solidFill>
                  <a:srgbClr val="000000"/>
                </a:solidFill>
                <a:latin typeface="Calibri"/>
                <a:ea typeface="Calibri"/>
                <a:cs typeface="Calibri"/>
                <a:sym typeface="Calibri"/>
              </a:rPr>
              <a:t>.</a:t>
            </a:r>
            <a:r>
              <a:rPr lang="en-GB" sz="2200">
                <a:latin typeface="Calibri"/>
                <a:ea typeface="Calibri"/>
                <a:cs typeface="Calibri"/>
                <a:sym typeface="Calibri"/>
              </a:rPr>
              <a:t>76</a:t>
            </a:r>
            <a:r>
              <a:rPr b="0" i="0" lang="en-GB" sz="2200" u="none" cap="none" strike="noStrike">
                <a:solidFill>
                  <a:srgbClr val="000000"/>
                </a:solidFill>
                <a:latin typeface="Calibri"/>
                <a:ea typeface="Calibri"/>
                <a:cs typeface="Calibri"/>
                <a:sym typeface="Calibri"/>
              </a:rPr>
              <a:t> TeV/n with an intensity of 𝑁</a:t>
            </a:r>
            <a:r>
              <a:rPr b="0" baseline="-25000" i="0" lang="en-GB" sz="2200" u="none" cap="none" strike="noStrike">
                <a:solidFill>
                  <a:srgbClr val="000000"/>
                </a:solidFill>
                <a:latin typeface="Calibri"/>
                <a:ea typeface="Calibri"/>
                <a:cs typeface="Calibri"/>
                <a:sym typeface="Calibri"/>
              </a:rPr>
              <a:t>𝑡</a:t>
            </a:r>
            <a:r>
              <a:rPr b="0" i="0" lang="en-GB" sz="2200" u="none" cap="none" strike="noStrike">
                <a:solidFill>
                  <a:srgbClr val="000000"/>
                </a:solidFill>
                <a:latin typeface="Calibri"/>
                <a:ea typeface="Calibri"/>
                <a:cs typeface="Calibri"/>
                <a:sym typeface="Calibri"/>
              </a:rPr>
              <a:t> = </a:t>
            </a:r>
            <a:r>
              <a:rPr lang="en-GB" sz="2200">
                <a:latin typeface="Calibri"/>
                <a:ea typeface="Calibri"/>
                <a:cs typeface="Calibri"/>
                <a:sym typeface="Calibri"/>
              </a:rPr>
              <a:t>8</a:t>
            </a:r>
            <a:r>
              <a:rPr b="0" i="0" lang="en-GB" sz="2200" u="none" cap="none" strike="noStrike">
                <a:solidFill>
                  <a:srgbClr val="000000"/>
                </a:solidFill>
                <a:latin typeface="Calibri"/>
                <a:ea typeface="Calibri"/>
                <a:cs typeface="Calibri"/>
                <a:sym typeface="Calibri"/>
              </a:rPr>
              <a:t> · 10¹</a:t>
            </a:r>
            <a:r>
              <a:rPr baseline="30000" lang="en-GB" sz="2200">
                <a:latin typeface="Calibri"/>
                <a:ea typeface="Calibri"/>
                <a:cs typeface="Calibri"/>
                <a:sym typeface="Calibri"/>
              </a:rPr>
              <a:t>3</a:t>
            </a:r>
            <a:r>
              <a:rPr b="0" i="0" lang="en-GB" sz="2200" u="none" cap="none" strike="noStrike">
                <a:solidFill>
                  <a:srgbClr val="000000"/>
                </a:solidFill>
                <a:latin typeface="Calibri"/>
                <a:ea typeface="Calibri"/>
                <a:cs typeface="Calibri"/>
                <a:sym typeface="Calibri"/>
              </a:rPr>
              <a:t> charges, and normalized </a:t>
            </a:r>
            <a:r>
              <a:rPr lang="en-GB" sz="2200">
                <a:latin typeface="Calibri"/>
                <a:ea typeface="Calibri"/>
                <a:cs typeface="Calibri"/>
                <a:sym typeface="Calibri"/>
              </a:rPr>
              <a:t>to</a:t>
            </a:r>
            <a:r>
              <a:rPr b="0" i="0" lang="en-GB" sz="2200" u="none" cap="none" strike="noStrike">
                <a:solidFill>
                  <a:srgbClr val="000000"/>
                </a:solidFill>
                <a:latin typeface="Calibri"/>
                <a:ea typeface="Calibri"/>
                <a:cs typeface="Calibri"/>
                <a:sym typeface="Calibri"/>
              </a:rPr>
              <a:t> 1 operational hour.</a:t>
            </a:r>
            <a:endParaRPr b="0" i="0" sz="2200" u="none" cap="none" strike="noStrike">
              <a:solidFill>
                <a:srgbClr val="000000"/>
              </a:solidFill>
              <a:latin typeface="Calibri"/>
              <a:ea typeface="Calibri"/>
              <a:cs typeface="Calibri"/>
              <a:sym typeface="Calibri"/>
            </a:endParaRPr>
          </a:p>
        </p:txBody>
      </p:sp>
      <p:pic>
        <p:nvPicPr>
          <p:cNvPr id="145" name="Google Shape;145;p1" title="HiLumi-logo-Reasearch-S.jpg"/>
          <p:cNvPicPr preferRelativeResize="0"/>
          <p:nvPr/>
        </p:nvPicPr>
        <p:blipFill rotWithShape="1">
          <a:blip r:embed="rId23">
            <a:alphaModFix/>
          </a:blip>
          <a:srcRect b="26793" l="0" r="0" t="0"/>
          <a:stretch/>
        </p:blipFill>
        <p:spPr>
          <a:xfrm>
            <a:off x="22179375" y="4462250"/>
            <a:ext cx="6724650" cy="2747400"/>
          </a:xfrm>
          <a:prstGeom prst="rect">
            <a:avLst/>
          </a:prstGeom>
          <a:noFill/>
          <a:ln>
            <a:noFill/>
          </a:ln>
        </p:spPr>
      </p:pic>
      <p:pic>
        <p:nvPicPr>
          <p:cNvPr id="146" name="Google Shape;146;p1" title="HiLumi-logo-Reasearch-S.jpg"/>
          <p:cNvPicPr preferRelativeResize="0"/>
          <p:nvPr/>
        </p:nvPicPr>
        <p:blipFill rotWithShape="1">
          <a:blip r:embed="rId23">
            <a:alphaModFix/>
          </a:blip>
          <a:srcRect b="0" l="0" r="0" t="84212"/>
          <a:stretch/>
        </p:blipFill>
        <p:spPr>
          <a:xfrm>
            <a:off x="22331775" y="7241700"/>
            <a:ext cx="6724650" cy="592500"/>
          </a:xfrm>
          <a:prstGeom prst="rect">
            <a:avLst/>
          </a:prstGeom>
          <a:noFill/>
          <a:ln>
            <a:noFill/>
          </a:ln>
        </p:spPr>
      </p:pic>
      <p:grpSp>
        <p:nvGrpSpPr>
          <p:cNvPr id="147" name="Google Shape;147;p1"/>
          <p:cNvGrpSpPr/>
          <p:nvPr/>
        </p:nvGrpSpPr>
        <p:grpSpPr>
          <a:xfrm>
            <a:off x="907162" y="37629413"/>
            <a:ext cx="28491663" cy="936012"/>
            <a:chOff x="907162" y="37858013"/>
            <a:chExt cx="28491663" cy="936012"/>
          </a:xfrm>
        </p:grpSpPr>
        <p:sp>
          <p:nvSpPr>
            <p:cNvPr id="148" name="Google Shape;148;p1"/>
            <p:cNvSpPr/>
            <p:nvPr/>
          </p:nvSpPr>
          <p:spPr>
            <a:xfrm rot="5400000">
              <a:off x="21660925" y="310561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9" name="Google Shape;149;p1"/>
            <p:cNvGrpSpPr/>
            <p:nvPr/>
          </p:nvGrpSpPr>
          <p:grpSpPr>
            <a:xfrm>
              <a:off x="907162" y="37858013"/>
              <a:ext cx="28351881" cy="936000"/>
              <a:chOff x="907162" y="37858013"/>
              <a:chExt cx="28351881" cy="936000"/>
            </a:xfrm>
          </p:grpSpPr>
          <p:sp>
            <p:nvSpPr>
              <p:cNvPr id="150" name="Google Shape;150;p1"/>
              <p:cNvSpPr/>
              <p:nvPr/>
            </p:nvSpPr>
            <p:spPr>
              <a:xfrm rot="-5400000">
                <a:off x="7538362" y="31226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txBox="1"/>
              <p:nvPr/>
            </p:nvSpPr>
            <p:spPr>
              <a:xfrm>
                <a:off x="971743" y="379364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